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 id="2147483672" r:id="rId2"/>
    <p:sldMasterId id="2147483689" r:id="rId3"/>
  </p:sldMasterIdLst>
  <p:notesMasterIdLst>
    <p:notesMasterId r:id="rId82"/>
  </p:notesMasterIdLst>
  <p:handoutMasterIdLst>
    <p:handoutMasterId r:id="rId83"/>
  </p:handoutMasterIdLst>
  <p:sldIdLst>
    <p:sldId id="299" r:id="rId4"/>
    <p:sldId id="5334" r:id="rId5"/>
    <p:sldId id="300" r:id="rId6"/>
    <p:sldId id="5481" r:id="rId7"/>
    <p:sldId id="502" r:id="rId8"/>
    <p:sldId id="5347" r:id="rId9"/>
    <p:sldId id="5572" r:id="rId10"/>
    <p:sldId id="5485" r:id="rId11"/>
    <p:sldId id="5376" r:id="rId12"/>
    <p:sldId id="5563" r:id="rId13"/>
    <p:sldId id="5562" r:id="rId14"/>
    <p:sldId id="5594" r:id="rId15"/>
    <p:sldId id="5595" r:id="rId16"/>
    <p:sldId id="5557" r:id="rId17"/>
    <p:sldId id="5573" r:id="rId18"/>
    <p:sldId id="5568" r:id="rId19"/>
    <p:sldId id="5592" r:id="rId20"/>
    <p:sldId id="5382" r:id="rId21"/>
    <p:sldId id="5482" r:id="rId22"/>
    <p:sldId id="5574" r:id="rId23"/>
    <p:sldId id="5343" r:id="rId24"/>
    <p:sldId id="5299" r:id="rId25"/>
    <p:sldId id="5385" r:id="rId26"/>
    <p:sldId id="5554" r:id="rId27"/>
    <p:sldId id="5596" r:id="rId28"/>
    <p:sldId id="5597" r:id="rId29"/>
    <p:sldId id="5598" r:id="rId30"/>
    <p:sldId id="5560" r:id="rId31"/>
    <p:sldId id="5561" r:id="rId32"/>
    <p:sldId id="5340" r:id="rId33"/>
    <p:sldId id="5564" r:id="rId34"/>
    <p:sldId id="5578" r:id="rId35"/>
    <p:sldId id="5570" r:id="rId36"/>
    <p:sldId id="5569" r:id="rId37"/>
    <p:sldId id="5575" r:id="rId38"/>
    <p:sldId id="5576" r:id="rId39"/>
    <p:sldId id="5571" r:id="rId40"/>
    <p:sldId id="5581" r:id="rId41"/>
    <p:sldId id="5582" r:id="rId42"/>
    <p:sldId id="5583" r:id="rId43"/>
    <p:sldId id="5584" r:id="rId44"/>
    <p:sldId id="5586" r:id="rId45"/>
    <p:sldId id="5587" r:id="rId46"/>
    <p:sldId id="5588" r:id="rId47"/>
    <p:sldId id="5589" r:id="rId48"/>
    <p:sldId id="5590" r:id="rId49"/>
    <p:sldId id="5591" r:id="rId50"/>
    <p:sldId id="5621" r:id="rId51"/>
    <p:sldId id="5579" r:id="rId52"/>
    <p:sldId id="5604" r:id="rId53"/>
    <p:sldId id="5605" r:id="rId54"/>
    <p:sldId id="5606" r:id="rId55"/>
    <p:sldId id="5607" r:id="rId56"/>
    <p:sldId id="5608" r:id="rId57"/>
    <p:sldId id="5609" r:id="rId58"/>
    <p:sldId id="5610" r:id="rId59"/>
    <p:sldId id="5611" r:id="rId60"/>
    <p:sldId id="5612" r:id="rId61"/>
    <p:sldId id="5577" r:id="rId62"/>
    <p:sldId id="5580" r:id="rId63"/>
    <p:sldId id="5613" r:id="rId64"/>
    <p:sldId id="5614" r:id="rId65"/>
    <p:sldId id="5615" r:id="rId66"/>
    <p:sldId id="5616" r:id="rId67"/>
    <p:sldId id="5617" r:id="rId68"/>
    <p:sldId id="5618" r:id="rId69"/>
    <p:sldId id="5619" r:id="rId70"/>
    <p:sldId id="5620" r:id="rId71"/>
    <p:sldId id="5599" r:id="rId72"/>
    <p:sldId id="5600" r:id="rId73"/>
    <p:sldId id="5601" r:id="rId74"/>
    <p:sldId id="5488" r:id="rId75"/>
    <p:sldId id="5565" r:id="rId76"/>
    <p:sldId id="5567" r:id="rId77"/>
    <p:sldId id="5593" r:id="rId78"/>
    <p:sldId id="5622" r:id="rId79"/>
    <p:sldId id="5384" r:id="rId80"/>
    <p:sldId id="5319" r:id="rId81"/>
  </p:sldIdLst>
  <p:sldSz cx="9144000" cy="6858000" type="screen4x3"/>
  <p:notesSz cx="7104063" cy="102346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s Généralistes CSMF" initials="LGC" lastIdx="1" clrIdx="0">
    <p:extLst>
      <p:ext uri="{19B8F6BF-5375-455C-9EA6-DF929625EA0E}">
        <p15:presenceInfo xmlns:p15="http://schemas.microsoft.com/office/powerpoint/2012/main" userId="S::lesgeneralistes@csmf.org::b1b76ce1-97a6-4434-8a98-1d3b4334b7d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80B"/>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4580" autoAdjust="0"/>
    <p:restoredTop sz="96139" autoAdjust="0"/>
  </p:normalViewPr>
  <p:slideViewPr>
    <p:cSldViewPr>
      <p:cViewPr varScale="1">
        <p:scale>
          <a:sx n="72" d="100"/>
          <a:sy n="72" d="100"/>
        </p:scale>
        <p:origin x="370"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44" d="100"/>
        <a:sy n="144" d="100"/>
      </p:scale>
      <p:origin x="0" y="-8820"/>
    </p:cViewPr>
  </p:sorterViewPr>
  <p:notesViewPr>
    <p:cSldViewPr>
      <p:cViewPr varScale="1">
        <p:scale>
          <a:sx n="75" d="100"/>
          <a:sy n="75" d="100"/>
        </p:scale>
        <p:origin x="4032" y="7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commentAuthors" Target="commentAuthors.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5" Type="http://schemas.openxmlformats.org/officeDocument/2006/relationships/slide" Target="slides/slide2.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handoutMaster" Target="handoutMasters/handoutMaster1.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theme" Target="theme/theme1.xml"/><Relationship Id="rId61" Type="http://schemas.openxmlformats.org/officeDocument/2006/relationships/slide" Target="slides/slide58.xml"/><Relationship Id="rId8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85E21417-F1CC-48D5-8273-FD83E4E77BB4}"/>
              </a:ext>
            </a:extLst>
          </p:cNvPr>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fr-FR"/>
          </a:p>
        </p:txBody>
      </p:sp>
      <p:sp>
        <p:nvSpPr>
          <p:cNvPr id="3" name="Espace réservé de la date 2">
            <a:extLst>
              <a:ext uri="{FF2B5EF4-FFF2-40B4-BE49-F238E27FC236}">
                <a16:creationId xmlns:a16="http://schemas.microsoft.com/office/drawing/2014/main" id="{41DC5F47-600C-476D-BB44-9FD0AFC6A0CF}"/>
              </a:ext>
            </a:extLst>
          </p:cNvPr>
          <p:cNvSpPr>
            <a:spLocks noGrp="1"/>
          </p:cNvSpPr>
          <p:nvPr>
            <p:ph type="dt" sz="quarter" idx="1"/>
          </p:nvPr>
        </p:nvSpPr>
        <p:spPr>
          <a:xfrm>
            <a:off x="4023992" y="0"/>
            <a:ext cx="3078427" cy="513508"/>
          </a:xfrm>
          <a:prstGeom prst="rect">
            <a:avLst/>
          </a:prstGeom>
        </p:spPr>
        <p:txBody>
          <a:bodyPr vert="horz" lIns="99075" tIns="49538" rIns="99075" bIns="49538" rtlCol="0"/>
          <a:lstStyle>
            <a:lvl1pPr algn="r">
              <a:defRPr sz="1300"/>
            </a:lvl1pPr>
          </a:lstStyle>
          <a:p>
            <a:fld id="{ABF617DA-1DF7-4B51-8459-04C96F60F8BC}" type="datetimeFigureOut">
              <a:rPr lang="fr-FR" smtClean="0"/>
              <a:pPr/>
              <a:t>12/06/2026</a:t>
            </a:fld>
            <a:endParaRPr lang="fr-FR"/>
          </a:p>
        </p:txBody>
      </p:sp>
      <p:sp>
        <p:nvSpPr>
          <p:cNvPr id="4" name="Espace réservé du pied de page 3">
            <a:extLst>
              <a:ext uri="{FF2B5EF4-FFF2-40B4-BE49-F238E27FC236}">
                <a16:creationId xmlns:a16="http://schemas.microsoft.com/office/drawing/2014/main" id="{26708994-40AC-4EAC-A16D-7ADEDB149019}"/>
              </a:ext>
            </a:extLst>
          </p:cNvPr>
          <p:cNvSpPr>
            <a:spLocks noGrp="1"/>
          </p:cNvSpPr>
          <p:nvPr>
            <p:ph type="ftr" sz="quarter" idx="2"/>
          </p:nvPr>
        </p:nvSpPr>
        <p:spPr>
          <a:xfrm>
            <a:off x="0" y="9721107"/>
            <a:ext cx="3078427" cy="513507"/>
          </a:xfrm>
          <a:prstGeom prst="rect">
            <a:avLst/>
          </a:prstGeom>
        </p:spPr>
        <p:txBody>
          <a:bodyPr vert="horz" lIns="99075" tIns="49538" rIns="99075" bIns="49538" rtlCol="0" anchor="b"/>
          <a:lstStyle>
            <a:lvl1pPr algn="l">
              <a:defRPr sz="1300"/>
            </a:lvl1pPr>
          </a:lstStyle>
          <a:p>
            <a:endParaRPr lang="fr-FR"/>
          </a:p>
        </p:txBody>
      </p:sp>
      <p:sp>
        <p:nvSpPr>
          <p:cNvPr id="5" name="Espace réservé du numéro de diapositive 4">
            <a:extLst>
              <a:ext uri="{FF2B5EF4-FFF2-40B4-BE49-F238E27FC236}">
                <a16:creationId xmlns:a16="http://schemas.microsoft.com/office/drawing/2014/main" id="{E38DCADB-FBCF-48C0-B9EA-B72FE4C0594F}"/>
              </a:ext>
            </a:extLst>
          </p:cNvPr>
          <p:cNvSpPr>
            <a:spLocks noGrp="1"/>
          </p:cNvSpPr>
          <p:nvPr>
            <p:ph type="sldNum" sz="quarter" idx="3"/>
          </p:nvPr>
        </p:nvSpPr>
        <p:spPr>
          <a:xfrm>
            <a:off x="4023992" y="9721107"/>
            <a:ext cx="3078427" cy="513507"/>
          </a:xfrm>
          <a:prstGeom prst="rect">
            <a:avLst/>
          </a:prstGeom>
        </p:spPr>
        <p:txBody>
          <a:bodyPr vert="horz" lIns="99075" tIns="49538" rIns="99075" bIns="49538" rtlCol="0" anchor="b"/>
          <a:lstStyle>
            <a:lvl1pPr algn="r">
              <a:defRPr sz="1300"/>
            </a:lvl1pPr>
          </a:lstStyle>
          <a:p>
            <a:fld id="{2BC92931-2E25-4050-A750-F5B386704180}" type="slidenum">
              <a:rPr lang="fr-FR" smtClean="0"/>
              <a:pPr/>
              <a:t>‹N°›</a:t>
            </a:fld>
            <a:endParaRPr lang="fr-FR"/>
          </a:p>
        </p:txBody>
      </p:sp>
    </p:spTree>
    <p:extLst>
      <p:ext uri="{BB962C8B-B14F-4D97-AF65-F5344CB8AC3E}">
        <p14:creationId xmlns:p14="http://schemas.microsoft.com/office/powerpoint/2010/main" val="36566357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8427" cy="511731"/>
          </a:xfrm>
          <a:prstGeom prst="rect">
            <a:avLst/>
          </a:prstGeom>
        </p:spPr>
        <p:txBody>
          <a:bodyPr vert="horz" lIns="99075" tIns="49538" rIns="99075" bIns="49538" rtlCol="0"/>
          <a:lstStyle>
            <a:lvl1pPr algn="l">
              <a:defRPr sz="1300"/>
            </a:lvl1pPr>
          </a:lstStyle>
          <a:p>
            <a:endParaRPr lang="fr-FR"/>
          </a:p>
        </p:txBody>
      </p:sp>
      <p:sp>
        <p:nvSpPr>
          <p:cNvPr id="3" name="Espace réservé de la date 2"/>
          <p:cNvSpPr>
            <a:spLocks noGrp="1"/>
          </p:cNvSpPr>
          <p:nvPr>
            <p:ph type="dt" idx="1"/>
          </p:nvPr>
        </p:nvSpPr>
        <p:spPr>
          <a:xfrm>
            <a:off x="4023992" y="0"/>
            <a:ext cx="3078427" cy="511731"/>
          </a:xfrm>
          <a:prstGeom prst="rect">
            <a:avLst/>
          </a:prstGeom>
        </p:spPr>
        <p:txBody>
          <a:bodyPr vert="horz" lIns="99075" tIns="49538" rIns="99075" bIns="49538" rtlCol="0"/>
          <a:lstStyle>
            <a:lvl1pPr algn="r">
              <a:defRPr sz="1300"/>
            </a:lvl1pPr>
          </a:lstStyle>
          <a:p>
            <a:fld id="{CDF5A3E2-6C15-4E4B-9CA9-54D5584B8DEF}" type="datetimeFigureOut">
              <a:rPr lang="fr-FR" smtClean="0"/>
              <a:pPr/>
              <a:t>12/06/2026</a:t>
            </a:fld>
            <a:endParaRPr lang="fr-FR"/>
          </a:p>
        </p:txBody>
      </p:sp>
      <p:sp>
        <p:nvSpPr>
          <p:cNvPr id="4" name="Espace réservé de l'image des diapositives 3"/>
          <p:cNvSpPr>
            <a:spLocks noGrp="1" noRot="1" noChangeAspect="1"/>
          </p:cNvSpPr>
          <p:nvPr>
            <p:ph type="sldImg" idx="2"/>
          </p:nvPr>
        </p:nvSpPr>
        <p:spPr>
          <a:xfrm>
            <a:off x="995363" y="768350"/>
            <a:ext cx="5113337" cy="3836988"/>
          </a:xfrm>
          <a:prstGeom prst="rect">
            <a:avLst/>
          </a:prstGeom>
          <a:noFill/>
          <a:ln w="12700">
            <a:solidFill>
              <a:prstClr val="black"/>
            </a:solidFill>
          </a:ln>
        </p:spPr>
        <p:txBody>
          <a:bodyPr vert="horz" lIns="99075" tIns="49538" rIns="99075" bIns="49538" rtlCol="0" anchor="ctr"/>
          <a:lstStyle/>
          <a:p>
            <a:endParaRPr lang="fr-FR"/>
          </a:p>
        </p:txBody>
      </p:sp>
      <p:sp>
        <p:nvSpPr>
          <p:cNvPr id="5" name="Espace réservé des commentaires 4"/>
          <p:cNvSpPr>
            <a:spLocks noGrp="1"/>
          </p:cNvSpPr>
          <p:nvPr>
            <p:ph type="body" sz="quarter" idx="3"/>
          </p:nvPr>
        </p:nvSpPr>
        <p:spPr>
          <a:xfrm>
            <a:off x="710407" y="4861441"/>
            <a:ext cx="5683250" cy="4605576"/>
          </a:xfrm>
          <a:prstGeom prst="rect">
            <a:avLst/>
          </a:prstGeom>
        </p:spPr>
        <p:txBody>
          <a:bodyPr vert="horz" lIns="99075" tIns="49538" rIns="99075" bIns="49538"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721106"/>
            <a:ext cx="3078427" cy="511731"/>
          </a:xfrm>
          <a:prstGeom prst="rect">
            <a:avLst/>
          </a:prstGeom>
        </p:spPr>
        <p:txBody>
          <a:bodyPr vert="horz" lIns="99075" tIns="49538" rIns="99075" bIns="49538"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4023992" y="9721106"/>
            <a:ext cx="3078427" cy="511731"/>
          </a:xfrm>
          <a:prstGeom prst="rect">
            <a:avLst/>
          </a:prstGeom>
        </p:spPr>
        <p:txBody>
          <a:bodyPr vert="horz" lIns="99075" tIns="49538" rIns="99075" bIns="49538" rtlCol="0" anchor="b"/>
          <a:lstStyle>
            <a:lvl1pPr algn="r">
              <a:defRPr sz="1300"/>
            </a:lvl1pPr>
          </a:lstStyle>
          <a:p>
            <a:fld id="{0C1D9FCB-C5EC-4D5D-BA5F-A4AF66740CDF}" type="slidenum">
              <a:rPr lang="fr-FR" smtClean="0"/>
              <a:pPr/>
              <a:t>‹N°›</a:t>
            </a:fld>
            <a:endParaRPr lang="fr-FR"/>
          </a:p>
        </p:txBody>
      </p:sp>
    </p:spTree>
    <p:extLst>
      <p:ext uri="{BB962C8B-B14F-4D97-AF65-F5344CB8AC3E}">
        <p14:creationId xmlns:p14="http://schemas.microsoft.com/office/powerpoint/2010/main" val="16323495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C1D9FCB-C5EC-4D5D-BA5F-A4AF66740CDF}" type="slidenum">
              <a:rPr lang="fr-FR" smtClean="0"/>
              <a:pPr/>
              <a:t>1</a:t>
            </a:fld>
            <a:endParaRPr lang="fr-FR"/>
          </a:p>
        </p:txBody>
      </p:sp>
    </p:spTree>
    <p:extLst>
      <p:ext uri="{BB962C8B-B14F-4D97-AF65-F5344CB8AC3E}">
        <p14:creationId xmlns:p14="http://schemas.microsoft.com/office/powerpoint/2010/main" val="3104709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0C1D9FCB-C5EC-4D5D-BA5F-A4AF66740CDF}" type="slidenum">
              <a:rPr lang="fr-FR" smtClean="0"/>
              <a:pPr/>
              <a:t>2</a:t>
            </a:fld>
            <a:endParaRPr lang="fr-FR"/>
          </a:p>
        </p:txBody>
      </p:sp>
    </p:spTree>
    <p:extLst>
      <p:ext uri="{BB962C8B-B14F-4D97-AF65-F5344CB8AC3E}">
        <p14:creationId xmlns:p14="http://schemas.microsoft.com/office/powerpoint/2010/main" val="20695089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C1D9FCB-C5EC-4D5D-BA5F-A4AF66740CDF}" type="slidenum">
              <a:rPr lang="fr-FR" smtClean="0"/>
              <a:pPr/>
              <a:t>4</a:t>
            </a:fld>
            <a:endParaRPr lang="fr-FR"/>
          </a:p>
        </p:txBody>
      </p:sp>
    </p:spTree>
    <p:extLst>
      <p:ext uri="{BB962C8B-B14F-4D97-AF65-F5344CB8AC3E}">
        <p14:creationId xmlns:p14="http://schemas.microsoft.com/office/powerpoint/2010/main" val="34294790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0C1D9FCB-C5EC-4D5D-BA5F-A4AF66740CDF}" type="slidenum">
              <a:rPr lang="fr-FR" smtClean="0"/>
              <a:pPr/>
              <a:t>26</a:t>
            </a:fld>
            <a:endParaRPr lang="fr-FR"/>
          </a:p>
        </p:txBody>
      </p:sp>
    </p:spTree>
    <p:extLst>
      <p:ext uri="{BB962C8B-B14F-4D97-AF65-F5344CB8AC3E}">
        <p14:creationId xmlns:p14="http://schemas.microsoft.com/office/powerpoint/2010/main" val="36198758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F694E00C-CA56-4BDC-AF20-723F3EAE136B}" type="datetimeFigureOut">
              <a:rPr lang="fr-FR" smtClean="0"/>
              <a:pPr/>
              <a:t>12/06/2026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D93888C-4F52-480D-BC91-511E4326B7F8}"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F694E00C-CA56-4BDC-AF20-723F3EAE136B}" type="datetimeFigureOut">
              <a:rPr lang="fr-FR" smtClean="0"/>
              <a:pPr/>
              <a:t>12/06/2026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D93888C-4F52-480D-BC91-511E4326B7F8}"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F694E00C-CA56-4BDC-AF20-723F3EAE136B}" type="datetimeFigureOut">
              <a:rPr lang="fr-FR" smtClean="0"/>
              <a:pPr/>
              <a:t>12/06/2026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D93888C-4F52-480D-BC91-511E4326B7F8}" type="slidenum">
              <a:rPr lang="fr-FR" smtClean="0"/>
              <a:pP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fr-FR"/>
              <a:t>Modifiez le style du titre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AA309A6D-C09C-4548-B29A-6CF363A7E532}" type="datetimeFigureOut">
              <a:rPr lang="fr-FR" smtClean="0"/>
              <a:pPr/>
              <a:t>12/06/2026</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a:xfrm>
            <a:off x="423334" y="4529541"/>
            <a:ext cx="584978" cy="365125"/>
          </a:xfrm>
        </p:spPr>
        <p:txBody>
          <a:bodyPr/>
          <a:lstStyle/>
          <a:p>
            <a:fld id="{CF4668DC-857F-487D-BFFA-8C0CA5037977}" type="slidenum">
              <a:rPr lang="fr-BE" smtClean="0"/>
              <a:pPr/>
              <a:t>‹N°›</a:t>
            </a:fld>
            <a:endParaRPr lang="fr-BE"/>
          </a:p>
        </p:txBody>
      </p:sp>
    </p:spTree>
    <p:extLst>
      <p:ext uri="{BB962C8B-B14F-4D97-AF65-F5344CB8AC3E}">
        <p14:creationId xmlns:p14="http://schemas.microsoft.com/office/powerpoint/2010/main" val="9659872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fr-FR"/>
              <a:t>Modifiez le style du titre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Date Placeholder 3"/>
          <p:cNvSpPr>
            <a:spLocks noGrp="1"/>
          </p:cNvSpPr>
          <p:nvPr>
            <p:ph type="dt" sz="half" idx="10"/>
          </p:nvPr>
        </p:nvSpPr>
        <p:spPr/>
        <p:txBody>
          <a:bodyPr/>
          <a:lstStyle/>
          <a:p>
            <a:fld id="{AA309A6D-C09C-4548-B29A-6CF363A7E532}" type="datetimeFigureOut">
              <a:rPr lang="fr-FR" smtClean="0"/>
              <a:pPr/>
              <a:t>12/06/2026</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spTree>
    <p:extLst>
      <p:ext uri="{BB962C8B-B14F-4D97-AF65-F5344CB8AC3E}">
        <p14:creationId xmlns:p14="http://schemas.microsoft.com/office/powerpoint/2010/main" val="39518960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AA309A6D-C09C-4548-B29A-6CF363A7E532}" type="datetimeFigureOut">
              <a:rPr lang="fr-FR" smtClean="0"/>
              <a:pPr/>
              <a:t>12/06/2026</a:t>
            </a:fld>
            <a:endParaRPr lang="fr-BE"/>
          </a:p>
        </p:txBody>
      </p:sp>
      <p:sp>
        <p:nvSpPr>
          <p:cNvPr id="5" name="Footer Placeholder 4"/>
          <p:cNvSpPr>
            <a:spLocks noGrp="1"/>
          </p:cNvSpPr>
          <p:nvPr>
            <p:ph type="ftr" sz="quarter" idx="11"/>
          </p:nvPr>
        </p:nvSpPr>
        <p:spPr/>
        <p:txBody>
          <a:bodyPr/>
          <a:lstStyle/>
          <a:p>
            <a:endParaRPr lang="fr-BE"/>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CF4668DC-857F-487D-BFFA-8C0CA5037977}" type="slidenum">
              <a:rPr lang="fr-BE" smtClean="0"/>
              <a:pPr/>
              <a:t>‹N°›</a:t>
            </a:fld>
            <a:endParaRPr lang="fr-BE"/>
          </a:p>
        </p:txBody>
      </p:sp>
    </p:spTree>
    <p:extLst>
      <p:ext uri="{BB962C8B-B14F-4D97-AF65-F5344CB8AC3E}">
        <p14:creationId xmlns:p14="http://schemas.microsoft.com/office/powerpoint/2010/main" val="8114830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AA309A6D-C09C-4548-B29A-6CF363A7E532}" type="datetimeFigureOut">
              <a:rPr lang="fr-FR" smtClean="0"/>
              <a:pPr/>
              <a:t>12/06/2026</a:t>
            </a:fld>
            <a:endParaRPr lang="fr-BE"/>
          </a:p>
        </p:txBody>
      </p:sp>
      <p:sp>
        <p:nvSpPr>
          <p:cNvPr id="6" name="Footer Placeholder 5"/>
          <p:cNvSpPr>
            <a:spLocks noGrp="1"/>
          </p:cNvSpPr>
          <p:nvPr>
            <p:ph type="ftr" sz="quarter" idx="11"/>
          </p:nvPr>
        </p:nvSpPr>
        <p:spPr/>
        <p:txBody>
          <a:bodyPr/>
          <a:lstStyle/>
          <a:p>
            <a:endParaRPr lang="fr-BE"/>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CF4668DC-857F-487D-BFFA-8C0CA5037977}" type="slidenum">
              <a:rPr lang="fr-BE" smtClean="0"/>
              <a:pPr/>
              <a:t>‹N°›</a:t>
            </a:fld>
            <a:endParaRPr lang="fr-BE"/>
          </a:p>
        </p:txBody>
      </p:sp>
    </p:spTree>
    <p:extLst>
      <p:ext uri="{BB962C8B-B14F-4D97-AF65-F5344CB8AC3E}">
        <p14:creationId xmlns:p14="http://schemas.microsoft.com/office/powerpoint/2010/main" val="41480124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a:t>Modifiez le style du titre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AA309A6D-C09C-4548-B29A-6CF363A7E532}" type="datetimeFigureOut">
              <a:rPr lang="fr-FR" smtClean="0"/>
              <a:pPr/>
              <a:t>12/06/2026</a:t>
            </a:fld>
            <a:endParaRPr lang="fr-BE"/>
          </a:p>
        </p:txBody>
      </p:sp>
      <p:sp>
        <p:nvSpPr>
          <p:cNvPr id="8" name="Footer Placeholder 7"/>
          <p:cNvSpPr>
            <a:spLocks noGrp="1"/>
          </p:cNvSpPr>
          <p:nvPr>
            <p:ph type="ftr" sz="quarter" idx="11"/>
          </p:nvPr>
        </p:nvSpPr>
        <p:spPr/>
        <p:txBody>
          <a:bodyPr/>
          <a:lstStyle/>
          <a:p>
            <a:endParaRPr lang="fr-BE"/>
          </a:p>
        </p:txBody>
      </p:sp>
      <p:sp>
        <p:nvSpPr>
          <p:cNvPr id="12" name="Slide Number Placeholder 5"/>
          <p:cNvSpPr>
            <a:spLocks noGrp="1"/>
          </p:cNvSpPr>
          <p:nvPr>
            <p:ph type="sldNum" sz="quarter" idx="12"/>
          </p:nvPr>
        </p:nvSpPr>
        <p:spPr>
          <a:xfrm>
            <a:off x="511228" y="787783"/>
            <a:ext cx="584978" cy="365125"/>
          </a:xfrm>
        </p:spPr>
        <p:txBody>
          <a:bodyPr/>
          <a:lstStyle/>
          <a:p>
            <a:endParaRPr lang="fr-BE" dirty="0"/>
          </a:p>
        </p:txBody>
      </p:sp>
    </p:spTree>
    <p:extLst>
      <p:ext uri="{BB962C8B-B14F-4D97-AF65-F5344CB8AC3E}">
        <p14:creationId xmlns:p14="http://schemas.microsoft.com/office/powerpoint/2010/main" val="16767154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AA309A6D-C09C-4548-B29A-6CF363A7E532}" type="datetimeFigureOut">
              <a:rPr lang="fr-FR" smtClean="0"/>
              <a:pPr/>
              <a:t>12/06/2026</a:t>
            </a:fld>
            <a:endParaRPr lang="fr-BE"/>
          </a:p>
        </p:txBody>
      </p:sp>
      <p:sp>
        <p:nvSpPr>
          <p:cNvPr id="4" name="Footer Placeholder 3"/>
          <p:cNvSpPr>
            <a:spLocks noGrp="1"/>
          </p:cNvSpPr>
          <p:nvPr>
            <p:ph type="ftr" sz="quarter" idx="11"/>
          </p:nvPr>
        </p:nvSpPr>
        <p:spPr/>
        <p:txBody>
          <a:bodyPr/>
          <a:lstStyle/>
          <a:p>
            <a:endParaRPr lang="fr-BE"/>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F4668DC-857F-487D-BFFA-8C0CA5037977}" type="slidenum">
              <a:rPr lang="fr-BE" smtClean="0"/>
              <a:pPr/>
              <a:t>‹N°›</a:t>
            </a:fld>
            <a:endParaRPr lang="fr-BE"/>
          </a:p>
        </p:txBody>
      </p:sp>
    </p:spTree>
    <p:extLst>
      <p:ext uri="{BB962C8B-B14F-4D97-AF65-F5344CB8AC3E}">
        <p14:creationId xmlns:p14="http://schemas.microsoft.com/office/powerpoint/2010/main" val="13257333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309A6D-C09C-4548-B29A-6CF363A7E532}" type="datetimeFigureOut">
              <a:rPr lang="fr-FR" smtClean="0"/>
              <a:pPr/>
              <a:t>12/06/2026</a:t>
            </a:fld>
            <a:endParaRPr lang="fr-BE"/>
          </a:p>
        </p:txBody>
      </p:sp>
      <p:sp>
        <p:nvSpPr>
          <p:cNvPr id="3" name="Footer Placeholder 2"/>
          <p:cNvSpPr>
            <a:spLocks noGrp="1"/>
          </p:cNvSpPr>
          <p:nvPr>
            <p:ph type="ftr" sz="quarter" idx="11"/>
          </p:nvPr>
        </p:nvSpPr>
        <p:spPr/>
        <p:txBody>
          <a:bodyPr/>
          <a:lstStyle/>
          <a:p>
            <a:endParaRPr lang="fr-BE"/>
          </a:p>
        </p:txBody>
      </p:sp>
      <p:sp>
        <p:nvSpPr>
          <p:cNvPr id="4" name="Slide Number Placeholder 3"/>
          <p:cNvSpPr>
            <a:spLocks noGrp="1"/>
          </p:cNvSpPr>
          <p:nvPr>
            <p:ph type="sldNum" sz="quarter" idx="12"/>
          </p:nvPr>
        </p:nvSpPr>
        <p:spPr/>
        <p:txBody>
          <a:bodyPr/>
          <a:lstStyle/>
          <a:p>
            <a:endParaRPr lang="fr-BE" dirty="0"/>
          </a:p>
        </p:txBody>
      </p:sp>
    </p:spTree>
    <p:extLst>
      <p:ext uri="{BB962C8B-B14F-4D97-AF65-F5344CB8AC3E}">
        <p14:creationId xmlns:p14="http://schemas.microsoft.com/office/powerpoint/2010/main" val="41375679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fr-FR"/>
              <a:t>Modifiez le style du titre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AA309A6D-C09C-4548-B29A-6CF363A7E532}" type="datetimeFigureOut">
              <a:rPr lang="fr-FR" smtClean="0"/>
              <a:pPr/>
              <a:t>12/06/2026</a:t>
            </a:fld>
            <a:endParaRPr lang="fr-BE"/>
          </a:p>
        </p:txBody>
      </p:sp>
      <p:sp>
        <p:nvSpPr>
          <p:cNvPr id="6" name="Footer Placeholder 5"/>
          <p:cNvSpPr>
            <a:spLocks noGrp="1"/>
          </p:cNvSpPr>
          <p:nvPr>
            <p:ph type="ftr" sz="quarter" idx="11"/>
          </p:nvPr>
        </p:nvSpPr>
        <p:spPr/>
        <p:txBody>
          <a:bodyPr/>
          <a:lstStyle/>
          <a:p>
            <a:endParaRPr lang="fr-BE"/>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F4668DC-857F-487D-BFFA-8C0CA5037977}" type="slidenum">
              <a:rPr lang="fr-BE" smtClean="0"/>
              <a:pPr/>
              <a:t>‹N°›</a:t>
            </a:fld>
            <a:endParaRPr lang="fr-BE"/>
          </a:p>
        </p:txBody>
      </p:sp>
    </p:spTree>
    <p:extLst>
      <p:ext uri="{BB962C8B-B14F-4D97-AF65-F5344CB8AC3E}">
        <p14:creationId xmlns:p14="http://schemas.microsoft.com/office/powerpoint/2010/main" val="1090560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F694E00C-CA56-4BDC-AF20-723F3EAE136B}" type="datetimeFigureOut">
              <a:rPr lang="fr-FR" smtClean="0"/>
              <a:pPr/>
              <a:t>12/06/2026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D93888C-4F52-480D-BC91-511E4326B7F8}" type="slidenum">
              <a:rPr lang="fr-FR" smtClean="0"/>
              <a:pPr/>
              <a:t>‹N°›</a:t>
            </a:fld>
            <a:endParaRPr lang="fr-F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AA309A6D-C09C-4548-B29A-6CF363A7E532}" type="datetimeFigureOut">
              <a:rPr lang="fr-FR" smtClean="0"/>
              <a:pPr/>
              <a:t>12/06/2026</a:t>
            </a:fld>
            <a:endParaRPr lang="fr-BE"/>
          </a:p>
        </p:txBody>
      </p:sp>
      <p:sp>
        <p:nvSpPr>
          <p:cNvPr id="6" name="Footer Placeholder 5"/>
          <p:cNvSpPr>
            <a:spLocks noGrp="1"/>
          </p:cNvSpPr>
          <p:nvPr>
            <p:ph type="ftr" sz="quarter" idx="11"/>
          </p:nvPr>
        </p:nvSpPr>
        <p:spPr/>
        <p:txBody>
          <a:bodyPr/>
          <a:lstStyle/>
          <a:p>
            <a:endParaRPr lang="fr-BE"/>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CF4668DC-857F-487D-BFFA-8C0CA5037977}" type="slidenum">
              <a:rPr lang="fr-BE" smtClean="0"/>
              <a:pPr/>
              <a:t>‹N°›</a:t>
            </a:fld>
            <a:endParaRPr lang="fr-BE"/>
          </a:p>
        </p:txBody>
      </p:sp>
    </p:spTree>
    <p:extLst>
      <p:ext uri="{BB962C8B-B14F-4D97-AF65-F5344CB8AC3E}">
        <p14:creationId xmlns:p14="http://schemas.microsoft.com/office/powerpoint/2010/main" val="4586039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fr-FR"/>
              <a:t>Modifiez le style du titre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AA309A6D-C09C-4548-B29A-6CF363A7E532}" type="datetimeFigureOut">
              <a:rPr lang="fr-FR" smtClean="0"/>
              <a:pPr/>
              <a:t>12/06/2026</a:t>
            </a:fld>
            <a:endParaRPr lang="fr-BE"/>
          </a:p>
        </p:txBody>
      </p:sp>
      <p:sp>
        <p:nvSpPr>
          <p:cNvPr id="5" name="Footer Placeholder 4"/>
          <p:cNvSpPr>
            <a:spLocks noGrp="1"/>
          </p:cNvSpPr>
          <p:nvPr>
            <p:ph type="ftr" sz="quarter" idx="11"/>
          </p:nvPr>
        </p:nvSpPr>
        <p:spPr/>
        <p:txBody>
          <a:bodyPr/>
          <a:lstStyle/>
          <a:p>
            <a:endParaRPr lang="fr-BE"/>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CF4668DC-857F-487D-BFFA-8C0CA5037977}" type="slidenum">
              <a:rPr lang="fr-BE" smtClean="0"/>
              <a:pPr/>
              <a:t>‹N°›</a:t>
            </a:fld>
            <a:endParaRPr lang="fr-BE"/>
          </a:p>
        </p:txBody>
      </p:sp>
    </p:spTree>
    <p:extLst>
      <p:ext uri="{BB962C8B-B14F-4D97-AF65-F5344CB8AC3E}">
        <p14:creationId xmlns:p14="http://schemas.microsoft.com/office/powerpoint/2010/main" val="7637256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fr-FR"/>
              <a:t>Modifiez le style du titre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AA309A6D-C09C-4548-B29A-6CF363A7E532}" type="datetimeFigureOut">
              <a:rPr lang="fr-FR" smtClean="0"/>
              <a:pPr/>
              <a:t>12/06/2026</a:t>
            </a:fld>
            <a:endParaRPr lang="fr-BE"/>
          </a:p>
        </p:txBody>
      </p:sp>
      <p:sp>
        <p:nvSpPr>
          <p:cNvPr id="5" name="Footer Placeholder 4"/>
          <p:cNvSpPr>
            <a:spLocks noGrp="1"/>
          </p:cNvSpPr>
          <p:nvPr>
            <p:ph type="ftr" sz="quarter" idx="11"/>
          </p:nvPr>
        </p:nvSpPr>
        <p:spPr/>
        <p:txBody>
          <a:bodyPr/>
          <a:lstStyle/>
          <a:p>
            <a:endParaRPr lang="fr-BE"/>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CF4668DC-857F-487D-BFFA-8C0CA5037977}" type="slidenum">
              <a:rPr lang="fr-BE" smtClean="0"/>
              <a:pPr/>
              <a:t>‹N°›</a:t>
            </a:fld>
            <a:endParaRPr lang="fr-BE"/>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337159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fr-FR"/>
              <a:t>Modifiez le style du titre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AA309A6D-C09C-4548-B29A-6CF363A7E532}" type="datetimeFigureOut">
              <a:rPr lang="fr-FR" smtClean="0"/>
              <a:pPr/>
              <a:t>12/06/2026</a:t>
            </a:fld>
            <a:endParaRPr lang="fr-BE"/>
          </a:p>
        </p:txBody>
      </p:sp>
      <p:sp>
        <p:nvSpPr>
          <p:cNvPr id="6" name="Footer Placeholder 5"/>
          <p:cNvSpPr>
            <a:spLocks noGrp="1"/>
          </p:cNvSpPr>
          <p:nvPr>
            <p:ph type="ftr" sz="quarter" idx="11"/>
          </p:nvPr>
        </p:nvSpPr>
        <p:spPr/>
        <p:txBody>
          <a:bodyPr/>
          <a:lstStyle/>
          <a:p>
            <a:endParaRPr lang="fr-BE"/>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CF4668DC-857F-487D-BFFA-8C0CA5037977}" type="slidenum">
              <a:rPr lang="fr-BE" smtClean="0"/>
              <a:pPr/>
              <a:t>‹N°›</a:t>
            </a:fld>
            <a:endParaRPr lang="fr-BE"/>
          </a:p>
        </p:txBody>
      </p:sp>
    </p:spTree>
    <p:extLst>
      <p:ext uri="{BB962C8B-B14F-4D97-AF65-F5344CB8AC3E}">
        <p14:creationId xmlns:p14="http://schemas.microsoft.com/office/powerpoint/2010/main" val="7169768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fr-FR"/>
              <a:t>Modifiez le style du titre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AA309A6D-C09C-4548-B29A-6CF363A7E532}" type="datetimeFigureOut">
              <a:rPr lang="fr-FR" smtClean="0"/>
              <a:pPr/>
              <a:t>12/06/2026</a:t>
            </a:fld>
            <a:endParaRPr lang="fr-BE"/>
          </a:p>
        </p:txBody>
      </p:sp>
      <p:sp>
        <p:nvSpPr>
          <p:cNvPr id="6" name="Footer Placeholder 5"/>
          <p:cNvSpPr>
            <a:spLocks noGrp="1"/>
          </p:cNvSpPr>
          <p:nvPr>
            <p:ph type="ftr" sz="quarter" idx="11"/>
          </p:nvPr>
        </p:nvSpPr>
        <p:spPr/>
        <p:txBody>
          <a:bodyPr/>
          <a:lstStyle/>
          <a:p>
            <a:endParaRPr lang="fr-BE"/>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CF4668DC-857F-487D-BFFA-8C0CA5037977}" type="slidenum">
              <a:rPr lang="fr-BE" smtClean="0"/>
              <a:pPr/>
              <a:t>‹N°›</a:t>
            </a:fld>
            <a:endParaRPr lang="fr-BE"/>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628426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fr-FR"/>
              <a:t>Modifiez le style du titre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a:t>Cliquez pour modifier les styles du texte du masque</a:t>
            </a:r>
          </a:p>
        </p:txBody>
      </p:sp>
      <p:sp>
        <p:nvSpPr>
          <p:cNvPr id="5" name="Date Placeholder 4"/>
          <p:cNvSpPr>
            <a:spLocks noGrp="1"/>
          </p:cNvSpPr>
          <p:nvPr>
            <p:ph type="dt" sz="half" idx="10"/>
          </p:nvPr>
        </p:nvSpPr>
        <p:spPr/>
        <p:txBody>
          <a:bodyPr/>
          <a:lstStyle/>
          <a:p>
            <a:fld id="{AA309A6D-C09C-4548-B29A-6CF363A7E532}" type="datetimeFigureOut">
              <a:rPr lang="fr-FR" smtClean="0"/>
              <a:pPr/>
              <a:t>12/06/2026</a:t>
            </a:fld>
            <a:endParaRPr lang="fr-BE"/>
          </a:p>
        </p:txBody>
      </p:sp>
      <p:sp>
        <p:nvSpPr>
          <p:cNvPr id="6" name="Footer Placeholder 5"/>
          <p:cNvSpPr>
            <a:spLocks noGrp="1"/>
          </p:cNvSpPr>
          <p:nvPr>
            <p:ph type="ftr" sz="quarter" idx="11"/>
          </p:nvPr>
        </p:nvSpPr>
        <p:spPr/>
        <p:txBody>
          <a:bodyPr/>
          <a:lstStyle/>
          <a:p>
            <a:endParaRPr lang="fr-BE"/>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CF4668DC-857F-487D-BFFA-8C0CA5037977}" type="slidenum">
              <a:rPr lang="fr-BE" smtClean="0"/>
              <a:pPr/>
              <a:t>‹N°›</a:t>
            </a:fld>
            <a:endParaRPr lang="fr-BE"/>
          </a:p>
        </p:txBody>
      </p:sp>
    </p:spTree>
    <p:extLst>
      <p:ext uri="{BB962C8B-B14F-4D97-AF65-F5344CB8AC3E}">
        <p14:creationId xmlns:p14="http://schemas.microsoft.com/office/powerpoint/2010/main" val="26794858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A309A6D-C09C-4548-B29A-6CF363A7E532}" type="datetimeFigureOut">
              <a:rPr lang="fr-FR" smtClean="0"/>
              <a:pPr/>
              <a:t>12/06/2026</a:t>
            </a:fld>
            <a:endParaRPr lang="fr-BE"/>
          </a:p>
        </p:txBody>
      </p:sp>
      <p:sp>
        <p:nvSpPr>
          <p:cNvPr id="5" name="Footer Placeholder 4"/>
          <p:cNvSpPr>
            <a:spLocks noGrp="1"/>
          </p:cNvSpPr>
          <p:nvPr>
            <p:ph type="ftr" sz="quarter" idx="11"/>
          </p:nvPr>
        </p:nvSpPr>
        <p:spPr/>
        <p:txBody>
          <a:bodyPr/>
          <a:lstStyle/>
          <a:p>
            <a:endParaRPr lang="fr-BE"/>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spTree>
    <p:extLst>
      <p:ext uri="{BB962C8B-B14F-4D97-AF65-F5344CB8AC3E}">
        <p14:creationId xmlns:p14="http://schemas.microsoft.com/office/powerpoint/2010/main" val="40867784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fr-FR"/>
              <a:t>Modifiez le style du titre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AA309A6D-C09C-4548-B29A-6CF363A7E532}" type="datetimeFigureOut">
              <a:rPr lang="fr-FR" smtClean="0"/>
              <a:pPr/>
              <a:t>12/06/2026</a:t>
            </a:fld>
            <a:endParaRPr lang="fr-BE"/>
          </a:p>
        </p:txBody>
      </p:sp>
      <p:sp>
        <p:nvSpPr>
          <p:cNvPr id="5" name="Footer Placeholder 4"/>
          <p:cNvSpPr>
            <a:spLocks noGrp="1"/>
          </p:cNvSpPr>
          <p:nvPr>
            <p:ph type="ftr" sz="quarter" idx="11"/>
          </p:nvPr>
        </p:nvSpPr>
        <p:spPr/>
        <p:txBody>
          <a:bodyPr/>
          <a:lstStyle/>
          <a:p>
            <a:endParaRPr lang="fr-BE"/>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spTree>
    <p:extLst>
      <p:ext uri="{BB962C8B-B14F-4D97-AF65-F5344CB8AC3E}">
        <p14:creationId xmlns:p14="http://schemas.microsoft.com/office/powerpoint/2010/main" val="29218255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EB524E-DF4E-F356-DDC3-DCCA6C7E5082}"/>
              </a:ext>
            </a:extLst>
          </p:cNvPr>
          <p:cNvSpPr>
            <a:spLocks noGrp="1"/>
          </p:cNvSpPr>
          <p:nvPr>
            <p:ph type="ctrTitle"/>
          </p:nvPr>
        </p:nvSpPr>
        <p:spPr>
          <a:xfrm>
            <a:off x="1143000" y="1122363"/>
            <a:ext cx="6858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D27ED989-4EAB-BB99-7390-2375E0FF78ED}"/>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1503C3D1-EEC8-AE24-1245-03B78A0468DD}"/>
              </a:ext>
            </a:extLst>
          </p:cNvPr>
          <p:cNvSpPr>
            <a:spLocks noGrp="1"/>
          </p:cNvSpPr>
          <p:nvPr>
            <p:ph type="dt" sz="half" idx="10"/>
          </p:nvPr>
        </p:nvSpPr>
        <p:spPr/>
        <p:txBody>
          <a:bodyPr/>
          <a:lstStyle/>
          <a:p>
            <a:fld id="{D26300EE-A9C5-4023-B295-A70CEF723B80}" type="datetimeFigureOut">
              <a:rPr lang="fr-FR" smtClean="0"/>
              <a:t>12/06/2026</a:t>
            </a:fld>
            <a:endParaRPr lang="fr-FR"/>
          </a:p>
        </p:txBody>
      </p:sp>
      <p:sp>
        <p:nvSpPr>
          <p:cNvPr id="5" name="Espace réservé du pied de page 4">
            <a:extLst>
              <a:ext uri="{FF2B5EF4-FFF2-40B4-BE49-F238E27FC236}">
                <a16:creationId xmlns:a16="http://schemas.microsoft.com/office/drawing/2014/main" id="{AEA50C3A-7C1A-88A2-2463-43607A10940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A833443-148A-3621-F400-B822F2B5BAC4}"/>
              </a:ext>
            </a:extLst>
          </p:cNvPr>
          <p:cNvSpPr>
            <a:spLocks noGrp="1"/>
          </p:cNvSpPr>
          <p:nvPr>
            <p:ph type="sldNum" sz="quarter" idx="12"/>
          </p:nvPr>
        </p:nvSpPr>
        <p:spPr/>
        <p:txBody>
          <a:bodyPr/>
          <a:lstStyle/>
          <a:p>
            <a:fld id="{8FE8F0A7-0CEC-4695-93BA-71749BC1D0B7}" type="slidenum">
              <a:rPr lang="fr-FR" smtClean="0"/>
              <a:t>‹N°›</a:t>
            </a:fld>
            <a:endParaRPr lang="fr-FR"/>
          </a:p>
        </p:txBody>
      </p:sp>
    </p:spTree>
    <p:extLst>
      <p:ext uri="{BB962C8B-B14F-4D97-AF65-F5344CB8AC3E}">
        <p14:creationId xmlns:p14="http://schemas.microsoft.com/office/powerpoint/2010/main" val="3837533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CA23D80-1A22-3061-4578-DBD2D9EE820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7D94F324-5134-4F34-A87E-1A69AA39151E}"/>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F5CD42D-3DBD-1316-2A3C-5D10502962C5}"/>
              </a:ext>
            </a:extLst>
          </p:cNvPr>
          <p:cNvSpPr>
            <a:spLocks noGrp="1"/>
          </p:cNvSpPr>
          <p:nvPr>
            <p:ph type="dt" sz="half" idx="10"/>
          </p:nvPr>
        </p:nvSpPr>
        <p:spPr/>
        <p:txBody>
          <a:bodyPr/>
          <a:lstStyle/>
          <a:p>
            <a:fld id="{D26300EE-A9C5-4023-B295-A70CEF723B80}" type="datetimeFigureOut">
              <a:rPr lang="fr-FR" smtClean="0"/>
              <a:t>12/06/2026</a:t>
            </a:fld>
            <a:endParaRPr lang="fr-FR"/>
          </a:p>
        </p:txBody>
      </p:sp>
      <p:sp>
        <p:nvSpPr>
          <p:cNvPr id="5" name="Espace réservé du pied de page 4">
            <a:extLst>
              <a:ext uri="{FF2B5EF4-FFF2-40B4-BE49-F238E27FC236}">
                <a16:creationId xmlns:a16="http://schemas.microsoft.com/office/drawing/2014/main" id="{6418F4EB-54E6-AF18-2F72-5DAF223DD6E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8CAA103-5BEA-B936-C69A-D0ADE708CDA0}"/>
              </a:ext>
            </a:extLst>
          </p:cNvPr>
          <p:cNvSpPr>
            <a:spLocks noGrp="1"/>
          </p:cNvSpPr>
          <p:nvPr>
            <p:ph type="sldNum" sz="quarter" idx="12"/>
          </p:nvPr>
        </p:nvSpPr>
        <p:spPr/>
        <p:txBody>
          <a:bodyPr/>
          <a:lstStyle/>
          <a:p>
            <a:fld id="{8FE8F0A7-0CEC-4695-93BA-71749BC1D0B7}" type="slidenum">
              <a:rPr lang="fr-FR" smtClean="0"/>
              <a:t>‹N°›</a:t>
            </a:fld>
            <a:endParaRPr lang="fr-FR"/>
          </a:p>
        </p:txBody>
      </p:sp>
    </p:spTree>
    <p:extLst>
      <p:ext uri="{BB962C8B-B14F-4D97-AF65-F5344CB8AC3E}">
        <p14:creationId xmlns:p14="http://schemas.microsoft.com/office/powerpoint/2010/main" val="1321759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F694E00C-CA56-4BDC-AF20-723F3EAE136B}" type="datetimeFigureOut">
              <a:rPr lang="fr-FR" smtClean="0"/>
              <a:pPr/>
              <a:t>12/06/2026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D93888C-4F52-480D-BC91-511E4326B7F8}" type="slidenum">
              <a:rPr lang="fr-FR" smtClean="0"/>
              <a:pPr/>
              <a:t>‹N°›</a:t>
            </a:fld>
            <a:endParaRPr lang="fr-F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5DDA9A-0703-942F-F1CE-EBF316FFCB06}"/>
              </a:ext>
            </a:extLst>
          </p:cNvPr>
          <p:cNvSpPr>
            <a:spLocks noGrp="1"/>
          </p:cNvSpPr>
          <p:nvPr>
            <p:ph type="title"/>
          </p:nvPr>
        </p:nvSpPr>
        <p:spPr>
          <a:xfrm>
            <a:off x="623888" y="1709738"/>
            <a:ext cx="78867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72C4E86E-2082-AC87-D59B-B6BA00910C4E}"/>
              </a:ext>
            </a:extLst>
          </p:cNvPr>
          <p:cNvSpPr>
            <a:spLocks noGrp="1"/>
          </p:cNvSpPr>
          <p:nvPr>
            <p:ph type="body" idx="1"/>
          </p:nvPr>
        </p:nvSpPr>
        <p:spPr>
          <a:xfrm>
            <a:off x="623888" y="4589463"/>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E306AED1-5B65-3BBE-F8B0-915E4605F1C2}"/>
              </a:ext>
            </a:extLst>
          </p:cNvPr>
          <p:cNvSpPr>
            <a:spLocks noGrp="1"/>
          </p:cNvSpPr>
          <p:nvPr>
            <p:ph type="dt" sz="half" idx="10"/>
          </p:nvPr>
        </p:nvSpPr>
        <p:spPr/>
        <p:txBody>
          <a:bodyPr/>
          <a:lstStyle/>
          <a:p>
            <a:fld id="{D26300EE-A9C5-4023-B295-A70CEF723B80}" type="datetimeFigureOut">
              <a:rPr lang="fr-FR" smtClean="0"/>
              <a:t>12/06/2026</a:t>
            </a:fld>
            <a:endParaRPr lang="fr-FR"/>
          </a:p>
        </p:txBody>
      </p:sp>
      <p:sp>
        <p:nvSpPr>
          <p:cNvPr id="5" name="Espace réservé du pied de page 4">
            <a:extLst>
              <a:ext uri="{FF2B5EF4-FFF2-40B4-BE49-F238E27FC236}">
                <a16:creationId xmlns:a16="http://schemas.microsoft.com/office/drawing/2014/main" id="{4A2B5DFB-E708-793B-80FC-2D8126CC5AB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BE8AAB6-EFD6-A9BF-4D96-16AB2ABA5731}"/>
              </a:ext>
            </a:extLst>
          </p:cNvPr>
          <p:cNvSpPr>
            <a:spLocks noGrp="1"/>
          </p:cNvSpPr>
          <p:nvPr>
            <p:ph type="sldNum" sz="quarter" idx="12"/>
          </p:nvPr>
        </p:nvSpPr>
        <p:spPr/>
        <p:txBody>
          <a:bodyPr/>
          <a:lstStyle/>
          <a:p>
            <a:fld id="{8FE8F0A7-0CEC-4695-93BA-71749BC1D0B7}" type="slidenum">
              <a:rPr lang="fr-FR" smtClean="0"/>
              <a:t>‹N°›</a:t>
            </a:fld>
            <a:endParaRPr lang="fr-FR"/>
          </a:p>
        </p:txBody>
      </p:sp>
    </p:spTree>
    <p:extLst>
      <p:ext uri="{BB962C8B-B14F-4D97-AF65-F5344CB8AC3E}">
        <p14:creationId xmlns:p14="http://schemas.microsoft.com/office/powerpoint/2010/main" val="375184276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E69CA43-5959-4EDC-A2D6-D44799D6C9C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DF23CEC6-FB97-4285-0213-8B8F151E42AF}"/>
              </a:ext>
            </a:extLst>
          </p:cNvPr>
          <p:cNvSpPr>
            <a:spLocks noGrp="1"/>
          </p:cNvSpPr>
          <p:nvPr>
            <p:ph sz="half" idx="1"/>
          </p:nvPr>
        </p:nvSpPr>
        <p:spPr>
          <a:xfrm>
            <a:off x="628650" y="1825625"/>
            <a:ext cx="386715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AB6C15E9-DA29-5256-1931-85FFA8248C60}"/>
              </a:ext>
            </a:extLst>
          </p:cNvPr>
          <p:cNvSpPr>
            <a:spLocks noGrp="1"/>
          </p:cNvSpPr>
          <p:nvPr>
            <p:ph sz="half" idx="2"/>
          </p:nvPr>
        </p:nvSpPr>
        <p:spPr>
          <a:xfrm>
            <a:off x="4648200" y="1825625"/>
            <a:ext cx="386715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D43DD229-3BB6-2350-4BB2-C9183DED58BA}"/>
              </a:ext>
            </a:extLst>
          </p:cNvPr>
          <p:cNvSpPr>
            <a:spLocks noGrp="1"/>
          </p:cNvSpPr>
          <p:nvPr>
            <p:ph type="dt" sz="half" idx="10"/>
          </p:nvPr>
        </p:nvSpPr>
        <p:spPr/>
        <p:txBody>
          <a:bodyPr/>
          <a:lstStyle/>
          <a:p>
            <a:fld id="{D26300EE-A9C5-4023-B295-A70CEF723B80}" type="datetimeFigureOut">
              <a:rPr lang="fr-FR" smtClean="0"/>
              <a:t>12/06/2026</a:t>
            </a:fld>
            <a:endParaRPr lang="fr-FR"/>
          </a:p>
        </p:txBody>
      </p:sp>
      <p:sp>
        <p:nvSpPr>
          <p:cNvPr id="6" name="Espace réservé du pied de page 5">
            <a:extLst>
              <a:ext uri="{FF2B5EF4-FFF2-40B4-BE49-F238E27FC236}">
                <a16:creationId xmlns:a16="http://schemas.microsoft.com/office/drawing/2014/main" id="{3130FEEB-BC11-0126-AD90-D6AEE00F679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2524B376-DDE7-24F4-51DA-A0F1A398056B}"/>
              </a:ext>
            </a:extLst>
          </p:cNvPr>
          <p:cNvSpPr>
            <a:spLocks noGrp="1"/>
          </p:cNvSpPr>
          <p:nvPr>
            <p:ph type="sldNum" sz="quarter" idx="12"/>
          </p:nvPr>
        </p:nvSpPr>
        <p:spPr/>
        <p:txBody>
          <a:bodyPr/>
          <a:lstStyle/>
          <a:p>
            <a:fld id="{8FE8F0A7-0CEC-4695-93BA-71749BC1D0B7}" type="slidenum">
              <a:rPr lang="fr-FR" smtClean="0"/>
              <a:t>‹N°›</a:t>
            </a:fld>
            <a:endParaRPr lang="fr-FR"/>
          </a:p>
        </p:txBody>
      </p:sp>
    </p:spTree>
    <p:extLst>
      <p:ext uri="{BB962C8B-B14F-4D97-AF65-F5344CB8AC3E}">
        <p14:creationId xmlns:p14="http://schemas.microsoft.com/office/powerpoint/2010/main" val="34475620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6166110-D2BE-678D-622A-BB37E7A1FB64}"/>
              </a:ext>
            </a:extLst>
          </p:cNvPr>
          <p:cNvSpPr>
            <a:spLocks noGrp="1"/>
          </p:cNvSpPr>
          <p:nvPr>
            <p:ph type="title"/>
          </p:nvPr>
        </p:nvSpPr>
        <p:spPr>
          <a:xfrm>
            <a:off x="630238" y="365125"/>
            <a:ext cx="78867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CB58150A-4CFA-E7CD-F671-B021024855B4}"/>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C3671EAD-BE06-68C7-97D4-017DBA5CDB5F}"/>
              </a:ext>
            </a:extLst>
          </p:cNvPr>
          <p:cNvSpPr>
            <a:spLocks noGrp="1"/>
          </p:cNvSpPr>
          <p:nvPr>
            <p:ph sz="half" idx="2"/>
          </p:nvPr>
        </p:nvSpPr>
        <p:spPr>
          <a:xfrm>
            <a:off x="630238" y="2505075"/>
            <a:ext cx="386873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26E67C8E-6BDD-63C9-C26A-C328388CE29C}"/>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AD5FFFFD-FADA-F8D6-BFC2-C3A20547AF07}"/>
              </a:ext>
            </a:extLst>
          </p:cNvPr>
          <p:cNvSpPr>
            <a:spLocks noGrp="1"/>
          </p:cNvSpPr>
          <p:nvPr>
            <p:ph sz="quarter" idx="4"/>
          </p:nvPr>
        </p:nvSpPr>
        <p:spPr>
          <a:xfrm>
            <a:off x="4629150" y="2505075"/>
            <a:ext cx="38877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D8302001-8BF8-0CB8-E1CB-C6E1AF544384}"/>
              </a:ext>
            </a:extLst>
          </p:cNvPr>
          <p:cNvSpPr>
            <a:spLocks noGrp="1"/>
          </p:cNvSpPr>
          <p:nvPr>
            <p:ph type="dt" sz="half" idx="10"/>
          </p:nvPr>
        </p:nvSpPr>
        <p:spPr/>
        <p:txBody>
          <a:bodyPr/>
          <a:lstStyle/>
          <a:p>
            <a:fld id="{D26300EE-A9C5-4023-B295-A70CEF723B80}" type="datetimeFigureOut">
              <a:rPr lang="fr-FR" smtClean="0"/>
              <a:t>12/06/2026</a:t>
            </a:fld>
            <a:endParaRPr lang="fr-FR"/>
          </a:p>
        </p:txBody>
      </p:sp>
      <p:sp>
        <p:nvSpPr>
          <p:cNvPr id="8" name="Espace réservé du pied de page 7">
            <a:extLst>
              <a:ext uri="{FF2B5EF4-FFF2-40B4-BE49-F238E27FC236}">
                <a16:creationId xmlns:a16="http://schemas.microsoft.com/office/drawing/2014/main" id="{C31C97F6-C272-DBFB-4A81-C31CE1B56D32}"/>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E5FED79-F4B5-20BF-2EDB-91735B88123D}"/>
              </a:ext>
            </a:extLst>
          </p:cNvPr>
          <p:cNvSpPr>
            <a:spLocks noGrp="1"/>
          </p:cNvSpPr>
          <p:nvPr>
            <p:ph type="sldNum" sz="quarter" idx="12"/>
          </p:nvPr>
        </p:nvSpPr>
        <p:spPr/>
        <p:txBody>
          <a:bodyPr/>
          <a:lstStyle/>
          <a:p>
            <a:fld id="{8FE8F0A7-0CEC-4695-93BA-71749BC1D0B7}" type="slidenum">
              <a:rPr lang="fr-FR" smtClean="0"/>
              <a:t>‹N°›</a:t>
            </a:fld>
            <a:endParaRPr lang="fr-FR"/>
          </a:p>
        </p:txBody>
      </p:sp>
    </p:spTree>
    <p:extLst>
      <p:ext uri="{BB962C8B-B14F-4D97-AF65-F5344CB8AC3E}">
        <p14:creationId xmlns:p14="http://schemas.microsoft.com/office/powerpoint/2010/main" val="1924689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68707E0-B9C8-A3F0-38A8-562B07925F34}"/>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D261AB84-56E5-3E4E-9127-F88DF17C7F1A}"/>
              </a:ext>
            </a:extLst>
          </p:cNvPr>
          <p:cNvSpPr>
            <a:spLocks noGrp="1"/>
          </p:cNvSpPr>
          <p:nvPr>
            <p:ph type="dt" sz="half" idx="10"/>
          </p:nvPr>
        </p:nvSpPr>
        <p:spPr/>
        <p:txBody>
          <a:bodyPr/>
          <a:lstStyle/>
          <a:p>
            <a:fld id="{D26300EE-A9C5-4023-B295-A70CEF723B80}" type="datetimeFigureOut">
              <a:rPr lang="fr-FR" smtClean="0"/>
              <a:t>12/06/2026</a:t>
            </a:fld>
            <a:endParaRPr lang="fr-FR"/>
          </a:p>
        </p:txBody>
      </p:sp>
      <p:sp>
        <p:nvSpPr>
          <p:cNvPr id="4" name="Espace réservé du pied de page 3">
            <a:extLst>
              <a:ext uri="{FF2B5EF4-FFF2-40B4-BE49-F238E27FC236}">
                <a16:creationId xmlns:a16="http://schemas.microsoft.com/office/drawing/2014/main" id="{4AADA727-C79A-399C-709D-26CA8A36B065}"/>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BD8CE140-E537-4F1F-45E0-1044DF88DBCB}"/>
              </a:ext>
            </a:extLst>
          </p:cNvPr>
          <p:cNvSpPr>
            <a:spLocks noGrp="1"/>
          </p:cNvSpPr>
          <p:nvPr>
            <p:ph type="sldNum" sz="quarter" idx="12"/>
          </p:nvPr>
        </p:nvSpPr>
        <p:spPr/>
        <p:txBody>
          <a:bodyPr/>
          <a:lstStyle/>
          <a:p>
            <a:fld id="{8FE8F0A7-0CEC-4695-93BA-71749BC1D0B7}" type="slidenum">
              <a:rPr lang="fr-FR" smtClean="0"/>
              <a:t>‹N°›</a:t>
            </a:fld>
            <a:endParaRPr lang="fr-FR"/>
          </a:p>
        </p:txBody>
      </p:sp>
    </p:spTree>
    <p:extLst>
      <p:ext uri="{BB962C8B-B14F-4D97-AF65-F5344CB8AC3E}">
        <p14:creationId xmlns:p14="http://schemas.microsoft.com/office/powerpoint/2010/main" val="428033428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5ABE7801-5DFC-9012-12C1-BC1204017183}"/>
              </a:ext>
            </a:extLst>
          </p:cNvPr>
          <p:cNvSpPr>
            <a:spLocks noGrp="1"/>
          </p:cNvSpPr>
          <p:nvPr>
            <p:ph type="dt" sz="half" idx="10"/>
          </p:nvPr>
        </p:nvSpPr>
        <p:spPr/>
        <p:txBody>
          <a:bodyPr/>
          <a:lstStyle/>
          <a:p>
            <a:fld id="{D26300EE-A9C5-4023-B295-A70CEF723B80}" type="datetimeFigureOut">
              <a:rPr lang="fr-FR" smtClean="0"/>
              <a:t>12/06/2026</a:t>
            </a:fld>
            <a:endParaRPr lang="fr-FR"/>
          </a:p>
        </p:txBody>
      </p:sp>
      <p:sp>
        <p:nvSpPr>
          <p:cNvPr id="3" name="Espace réservé du pied de page 2">
            <a:extLst>
              <a:ext uri="{FF2B5EF4-FFF2-40B4-BE49-F238E27FC236}">
                <a16:creationId xmlns:a16="http://schemas.microsoft.com/office/drawing/2014/main" id="{F64EF598-D402-1D3D-B3D6-3B435FAB33F5}"/>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A15B6FD4-5B07-7BFE-5F1F-85C0F58B7CC2}"/>
              </a:ext>
            </a:extLst>
          </p:cNvPr>
          <p:cNvSpPr>
            <a:spLocks noGrp="1"/>
          </p:cNvSpPr>
          <p:nvPr>
            <p:ph type="sldNum" sz="quarter" idx="12"/>
          </p:nvPr>
        </p:nvSpPr>
        <p:spPr/>
        <p:txBody>
          <a:bodyPr/>
          <a:lstStyle/>
          <a:p>
            <a:fld id="{8FE8F0A7-0CEC-4695-93BA-71749BC1D0B7}" type="slidenum">
              <a:rPr lang="fr-FR" smtClean="0"/>
              <a:t>‹N°›</a:t>
            </a:fld>
            <a:endParaRPr lang="fr-FR"/>
          </a:p>
        </p:txBody>
      </p:sp>
    </p:spTree>
    <p:extLst>
      <p:ext uri="{BB962C8B-B14F-4D97-AF65-F5344CB8AC3E}">
        <p14:creationId xmlns:p14="http://schemas.microsoft.com/office/powerpoint/2010/main" val="380238559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D61C783-E189-64C1-A98D-46251C967062}"/>
              </a:ext>
            </a:extLst>
          </p:cNvPr>
          <p:cNvSpPr>
            <a:spLocks noGrp="1"/>
          </p:cNvSpPr>
          <p:nvPr>
            <p:ph type="title"/>
          </p:nvPr>
        </p:nvSpPr>
        <p:spPr>
          <a:xfrm>
            <a:off x="630238" y="457200"/>
            <a:ext cx="2949575"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B85BB07D-B42F-CA97-910A-CDDDEC1F978D}"/>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B0B4685E-1788-FA84-2D0F-90DC85C698AC}"/>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E4E2A83F-923A-D8B5-53B0-ED520F82F169}"/>
              </a:ext>
            </a:extLst>
          </p:cNvPr>
          <p:cNvSpPr>
            <a:spLocks noGrp="1"/>
          </p:cNvSpPr>
          <p:nvPr>
            <p:ph type="dt" sz="half" idx="10"/>
          </p:nvPr>
        </p:nvSpPr>
        <p:spPr/>
        <p:txBody>
          <a:bodyPr/>
          <a:lstStyle/>
          <a:p>
            <a:fld id="{D26300EE-A9C5-4023-B295-A70CEF723B80}" type="datetimeFigureOut">
              <a:rPr lang="fr-FR" smtClean="0"/>
              <a:t>12/06/2026</a:t>
            </a:fld>
            <a:endParaRPr lang="fr-FR"/>
          </a:p>
        </p:txBody>
      </p:sp>
      <p:sp>
        <p:nvSpPr>
          <p:cNvPr id="6" name="Espace réservé du pied de page 5">
            <a:extLst>
              <a:ext uri="{FF2B5EF4-FFF2-40B4-BE49-F238E27FC236}">
                <a16:creationId xmlns:a16="http://schemas.microsoft.com/office/drawing/2014/main" id="{FE7B55F0-E7C9-5D2F-10C6-82A215CE02F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42AA9CA-B7BC-F10A-EAF8-EBDCA00FA65E}"/>
              </a:ext>
            </a:extLst>
          </p:cNvPr>
          <p:cNvSpPr>
            <a:spLocks noGrp="1"/>
          </p:cNvSpPr>
          <p:nvPr>
            <p:ph type="sldNum" sz="quarter" idx="12"/>
          </p:nvPr>
        </p:nvSpPr>
        <p:spPr/>
        <p:txBody>
          <a:bodyPr/>
          <a:lstStyle/>
          <a:p>
            <a:fld id="{8FE8F0A7-0CEC-4695-93BA-71749BC1D0B7}" type="slidenum">
              <a:rPr lang="fr-FR" smtClean="0"/>
              <a:t>‹N°›</a:t>
            </a:fld>
            <a:endParaRPr lang="fr-FR"/>
          </a:p>
        </p:txBody>
      </p:sp>
    </p:spTree>
    <p:extLst>
      <p:ext uri="{BB962C8B-B14F-4D97-AF65-F5344CB8AC3E}">
        <p14:creationId xmlns:p14="http://schemas.microsoft.com/office/powerpoint/2010/main" val="185494168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C86FD55-43F9-8F6D-F0B0-B4F8EFB5C015}"/>
              </a:ext>
            </a:extLst>
          </p:cNvPr>
          <p:cNvSpPr>
            <a:spLocks noGrp="1"/>
          </p:cNvSpPr>
          <p:nvPr>
            <p:ph type="title"/>
          </p:nvPr>
        </p:nvSpPr>
        <p:spPr>
          <a:xfrm>
            <a:off x="630238" y="457200"/>
            <a:ext cx="2949575"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81133656-155B-C543-BD79-D394D5552F75}"/>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8600BA78-45AA-C735-749B-4B868FFF7E74}"/>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C86617C-1679-7620-B959-A7BDB5B6B59B}"/>
              </a:ext>
            </a:extLst>
          </p:cNvPr>
          <p:cNvSpPr>
            <a:spLocks noGrp="1"/>
          </p:cNvSpPr>
          <p:nvPr>
            <p:ph type="dt" sz="half" idx="10"/>
          </p:nvPr>
        </p:nvSpPr>
        <p:spPr/>
        <p:txBody>
          <a:bodyPr/>
          <a:lstStyle/>
          <a:p>
            <a:fld id="{D26300EE-A9C5-4023-B295-A70CEF723B80}" type="datetimeFigureOut">
              <a:rPr lang="fr-FR" smtClean="0"/>
              <a:t>12/06/2026</a:t>
            </a:fld>
            <a:endParaRPr lang="fr-FR"/>
          </a:p>
        </p:txBody>
      </p:sp>
      <p:sp>
        <p:nvSpPr>
          <p:cNvPr id="6" name="Espace réservé du pied de page 5">
            <a:extLst>
              <a:ext uri="{FF2B5EF4-FFF2-40B4-BE49-F238E27FC236}">
                <a16:creationId xmlns:a16="http://schemas.microsoft.com/office/drawing/2014/main" id="{BB42CD44-C847-DCA9-0586-08487BE169C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E8D5BB0-F299-AA1D-311F-DF5BAE7F6288}"/>
              </a:ext>
            </a:extLst>
          </p:cNvPr>
          <p:cNvSpPr>
            <a:spLocks noGrp="1"/>
          </p:cNvSpPr>
          <p:nvPr>
            <p:ph type="sldNum" sz="quarter" idx="12"/>
          </p:nvPr>
        </p:nvSpPr>
        <p:spPr/>
        <p:txBody>
          <a:bodyPr/>
          <a:lstStyle/>
          <a:p>
            <a:fld id="{8FE8F0A7-0CEC-4695-93BA-71749BC1D0B7}" type="slidenum">
              <a:rPr lang="fr-FR" smtClean="0"/>
              <a:t>‹N°›</a:t>
            </a:fld>
            <a:endParaRPr lang="fr-FR"/>
          </a:p>
        </p:txBody>
      </p:sp>
    </p:spTree>
    <p:extLst>
      <p:ext uri="{BB962C8B-B14F-4D97-AF65-F5344CB8AC3E}">
        <p14:creationId xmlns:p14="http://schemas.microsoft.com/office/powerpoint/2010/main" val="419526101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D997B8-DF35-E867-DF5C-9A84EAA83F92}"/>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28F01B0A-4210-BBE9-0338-A6991FACDD38}"/>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4B483F4-145D-000E-E408-8D4B98279CF0}"/>
              </a:ext>
            </a:extLst>
          </p:cNvPr>
          <p:cNvSpPr>
            <a:spLocks noGrp="1"/>
          </p:cNvSpPr>
          <p:nvPr>
            <p:ph type="dt" sz="half" idx="10"/>
          </p:nvPr>
        </p:nvSpPr>
        <p:spPr/>
        <p:txBody>
          <a:bodyPr/>
          <a:lstStyle/>
          <a:p>
            <a:fld id="{D26300EE-A9C5-4023-B295-A70CEF723B80}" type="datetimeFigureOut">
              <a:rPr lang="fr-FR" smtClean="0"/>
              <a:t>12/06/2026</a:t>
            </a:fld>
            <a:endParaRPr lang="fr-FR"/>
          </a:p>
        </p:txBody>
      </p:sp>
      <p:sp>
        <p:nvSpPr>
          <p:cNvPr id="5" name="Espace réservé du pied de page 4">
            <a:extLst>
              <a:ext uri="{FF2B5EF4-FFF2-40B4-BE49-F238E27FC236}">
                <a16:creationId xmlns:a16="http://schemas.microsoft.com/office/drawing/2014/main" id="{AA0973B3-C414-E0FB-F97B-081A644AE69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3524E64-C157-AA76-2E3D-CA98B2BF0EA6}"/>
              </a:ext>
            </a:extLst>
          </p:cNvPr>
          <p:cNvSpPr>
            <a:spLocks noGrp="1"/>
          </p:cNvSpPr>
          <p:nvPr>
            <p:ph type="sldNum" sz="quarter" idx="12"/>
          </p:nvPr>
        </p:nvSpPr>
        <p:spPr/>
        <p:txBody>
          <a:bodyPr/>
          <a:lstStyle/>
          <a:p>
            <a:fld id="{8FE8F0A7-0CEC-4695-93BA-71749BC1D0B7}" type="slidenum">
              <a:rPr lang="fr-FR" smtClean="0"/>
              <a:t>‹N°›</a:t>
            </a:fld>
            <a:endParaRPr lang="fr-FR"/>
          </a:p>
        </p:txBody>
      </p:sp>
    </p:spTree>
    <p:extLst>
      <p:ext uri="{BB962C8B-B14F-4D97-AF65-F5344CB8AC3E}">
        <p14:creationId xmlns:p14="http://schemas.microsoft.com/office/powerpoint/2010/main" val="256959339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030D050-CBBF-77CD-9206-9CEB60933BDF}"/>
              </a:ext>
            </a:extLst>
          </p:cNvPr>
          <p:cNvSpPr>
            <a:spLocks noGrp="1"/>
          </p:cNvSpPr>
          <p:nvPr>
            <p:ph type="title" orient="vert"/>
          </p:nvPr>
        </p:nvSpPr>
        <p:spPr>
          <a:xfrm>
            <a:off x="6543675" y="365125"/>
            <a:ext cx="1971675"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E913FB49-C83C-A87F-FBAB-D30BDC3B6B3D}"/>
              </a:ext>
            </a:extLst>
          </p:cNvPr>
          <p:cNvSpPr>
            <a:spLocks noGrp="1"/>
          </p:cNvSpPr>
          <p:nvPr>
            <p:ph type="body" orient="vert" idx="1"/>
          </p:nvPr>
        </p:nvSpPr>
        <p:spPr>
          <a:xfrm>
            <a:off x="628650" y="365125"/>
            <a:ext cx="57626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636875F-417C-2E4F-852A-1E245281BF74}"/>
              </a:ext>
            </a:extLst>
          </p:cNvPr>
          <p:cNvSpPr>
            <a:spLocks noGrp="1"/>
          </p:cNvSpPr>
          <p:nvPr>
            <p:ph type="dt" sz="half" idx="10"/>
          </p:nvPr>
        </p:nvSpPr>
        <p:spPr/>
        <p:txBody>
          <a:bodyPr/>
          <a:lstStyle/>
          <a:p>
            <a:fld id="{D26300EE-A9C5-4023-B295-A70CEF723B80}" type="datetimeFigureOut">
              <a:rPr lang="fr-FR" smtClean="0"/>
              <a:t>12/06/2026</a:t>
            </a:fld>
            <a:endParaRPr lang="fr-FR"/>
          </a:p>
        </p:txBody>
      </p:sp>
      <p:sp>
        <p:nvSpPr>
          <p:cNvPr id="5" name="Espace réservé du pied de page 4">
            <a:extLst>
              <a:ext uri="{FF2B5EF4-FFF2-40B4-BE49-F238E27FC236}">
                <a16:creationId xmlns:a16="http://schemas.microsoft.com/office/drawing/2014/main" id="{150C7290-0154-4238-ACA9-810EBD63DC4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D708F34-5C21-5D18-ED7F-1906FD224543}"/>
              </a:ext>
            </a:extLst>
          </p:cNvPr>
          <p:cNvSpPr>
            <a:spLocks noGrp="1"/>
          </p:cNvSpPr>
          <p:nvPr>
            <p:ph type="sldNum" sz="quarter" idx="12"/>
          </p:nvPr>
        </p:nvSpPr>
        <p:spPr/>
        <p:txBody>
          <a:bodyPr/>
          <a:lstStyle/>
          <a:p>
            <a:fld id="{8FE8F0A7-0CEC-4695-93BA-71749BC1D0B7}" type="slidenum">
              <a:rPr lang="fr-FR" smtClean="0"/>
              <a:t>‹N°›</a:t>
            </a:fld>
            <a:endParaRPr lang="fr-FR"/>
          </a:p>
        </p:txBody>
      </p:sp>
    </p:spTree>
    <p:extLst>
      <p:ext uri="{BB962C8B-B14F-4D97-AF65-F5344CB8AC3E}">
        <p14:creationId xmlns:p14="http://schemas.microsoft.com/office/powerpoint/2010/main" val="352094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F694E00C-CA56-4BDC-AF20-723F3EAE136B}" type="datetimeFigureOut">
              <a:rPr lang="fr-FR" smtClean="0"/>
              <a:pPr/>
              <a:t>12/06/2026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D93888C-4F52-480D-BC91-511E4326B7F8}"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F694E00C-CA56-4BDC-AF20-723F3EAE136B}" type="datetimeFigureOut">
              <a:rPr lang="fr-FR" smtClean="0"/>
              <a:pPr/>
              <a:t>12/06/2026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D93888C-4F52-480D-BC91-511E4326B7F8}"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fld id="{F694E00C-CA56-4BDC-AF20-723F3EAE136B}" type="datetimeFigureOut">
              <a:rPr lang="fr-FR" smtClean="0"/>
              <a:pPr/>
              <a:t>12/06/2026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D93888C-4F52-480D-BC91-511E4326B7F8}"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694E00C-CA56-4BDC-AF20-723F3EAE136B}" type="datetimeFigureOut">
              <a:rPr lang="fr-FR" smtClean="0"/>
              <a:pPr/>
              <a:t>12/06/2026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D93888C-4F52-480D-BC91-511E4326B7F8}"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F694E00C-CA56-4BDC-AF20-723F3EAE136B}" type="datetimeFigureOut">
              <a:rPr lang="fr-FR" smtClean="0"/>
              <a:pPr/>
              <a:t>12/06/2026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D93888C-4F52-480D-BC91-511E4326B7F8}"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F694E00C-CA56-4BDC-AF20-723F3EAE136B}" type="datetimeFigureOut">
              <a:rPr lang="fr-FR" smtClean="0"/>
              <a:pPr/>
              <a:t>12/06/2026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D93888C-4F52-480D-BC91-511E4326B7F8}"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2.jpe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3.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6">
                <a:lumMod val="20000"/>
                <a:lumOff val="80000"/>
                <a:alpha val="96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94E00C-CA56-4BDC-AF20-723F3EAE136B}" type="datetimeFigureOut">
              <a:rPr lang="fr-FR" smtClean="0"/>
              <a:pPr/>
              <a:t>12/06/2026</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93888C-4F52-480D-BC91-511E4326B7F8}"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fr-FR"/>
            </a:p>
          </p:txBody>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fr-FR"/>
            </a:p>
          </p:txBody>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fr-FR"/>
            </a:p>
          </p:txBody>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fr-FR"/>
            </a:p>
          </p:txBody>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fr-FR"/>
            </a:p>
          </p:txBody>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fr-FR"/>
            </a:p>
          </p:txBody>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fr-FR"/>
            </a:p>
          </p:txBody>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fr-FR"/>
            </a:p>
          </p:txBody>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fr-FR"/>
            </a:p>
          </p:txBody>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fr-FR"/>
            </a:p>
          </p:txBody>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fr-FR"/>
            </a:p>
          </p:txBody>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fr-FR"/>
            </a:p>
          </p:txBody>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fr-FR"/>
            </a:p>
          </p:txBody>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fr-FR"/>
            </a:p>
          </p:txBody>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fr-FR"/>
            </a:p>
          </p:txBody>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fr-FR"/>
            </a:p>
          </p:txBody>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fr-FR"/>
            </a:p>
          </p:txBody>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fr-FR"/>
            </a:p>
          </p:txBody>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fr-FR"/>
            </a:p>
          </p:txBody>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fr-FR"/>
            </a:p>
          </p:txBody>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fr-FR"/>
            </a:p>
          </p:txBody>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fr-FR"/>
            </a:p>
          </p:txBody>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fr-FR"/>
            </a:p>
          </p:txBody>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fr-FR"/>
            </a:p>
          </p:txBody>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AA309A6D-C09C-4548-B29A-6CF363A7E532}" type="datetimeFigureOut">
              <a:rPr lang="fr-FR" smtClean="0"/>
              <a:pPr/>
              <a:t>12/06/2026</a:t>
            </a:fld>
            <a:endParaRPr lang="fr-BE"/>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BE"/>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CF4668DC-857F-487D-BFFA-8C0CA5037977}" type="slidenum">
              <a:rPr lang="fr-BE" smtClean="0"/>
              <a:pPr/>
              <a:t>‹N°›</a:t>
            </a:fld>
            <a:endParaRPr lang="fr-BE" dirty="0"/>
          </a:p>
        </p:txBody>
      </p:sp>
      <p:grpSp>
        <p:nvGrpSpPr>
          <p:cNvPr id="8" name="Grouper 10">
            <a:extLst>
              <a:ext uri="{FF2B5EF4-FFF2-40B4-BE49-F238E27FC236}">
                <a16:creationId xmlns:a16="http://schemas.microsoft.com/office/drawing/2014/main" id="{CF0190D2-F885-B19C-8484-8A2177701B4E}"/>
              </a:ext>
            </a:extLst>
          </p:cNvPr>
          <p:cNvGrpSpPr/>
          <p:nvPr userDrawn="1"/>
        </p:nvGrpSpPr>
        <p:grpSpPr>
          <a:xfrm>
            <a:off x="0" y="6741368"/>
            <a:ext cx="9144000" cy="116632"/>
            <a:chOff x="0" y="6610350"/>
            <a:chExt cx="8564769" cy="247650"/>
          </a:xfrm>
        </p:grpSpPr>
        <p:pic>
          <p:nvPicPr>
            <p:cNvPr id="9" name="Image 8">
              <a:extLst>
                <a:ext uri="{FF2B5EF4-FFF2-40B4-BE49-F238E27FC236}">
                  <a16:creationId xmlns:a16="http://schemas.microsoft.com/office/drawing/2014/main" id="{4C8938F3-2204-791D-9F77-B2E9CF6C7FD7}"/>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0" y="6610350"/>
              <a:ext cx="1428750" cy="247650"/>
            </a:xfrm>
            <a:prstGeom prst="rect">
              <a:avLst/>
            </a:prstGeom>
          </p:spPr>
        </p:pic>
        <p:pic>
          <p:nvPicPr>
            <p:cNvPr id="10" name="Image 9">
              <a:extLst>
                <a:ext uri="{FF2B5EF4-FFF2-40B4-BE49-F238E27FC236}">
                  <a16:creationId xmlns:a16="http://schemas.microsoft.com/office/drawing/2014/main" id="{0E54988F-3E99-02E5-5723-50C7A4D4E246}"/>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428021" y="6610350"/>
              <a:ext cx="1428750" cy="247650"/>
            </a:xfrm>
            <a:prstGeom prst="rect">
              <a:avLst/>
            </a:prstGeom>
          </p:spPr>
        </p:pic>
        <p:pic>
          <p:nvPicPr>
            <p:cNvPr id="11" name="Image 10">
              <a:extLst>
                <a:ext uri="{FF2B5EF4-FFF2-40B4-BE49-F238E27FC236}">
                  <a16:creationId xmlns:a16="http://schemas.microsoft.com/office/drawing/2014/main" id="{8E45FB94-987B-B2DA-2580-1F7F747C80AA}"/>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2858133" y="6610350"/>
              <a:ext cx="1428750" cy="247650"/>
            </a:xfrm>
            <a:prstGeom prst="rect">
              <a:avLst/>
            </a:prstGeom>
          </p:spPr>
        </p:pic>
        <p:pic>
          <p:nvPicPr>
            <p:cNvPr id="12" name="Image 11">
              <a:extLst>
                <a:ext uri="{FF2B5EF4-FFF2-40B4-BE49-F238E27FC236}">
                  <a16:creationId xmlns:a16="http://schemas.microsoft.com/office/drawing/2014/main" id="{22E02C51-54C9-D4D7-A33F-1E1D3D0AD22A}"/>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4284792" y="6610350"/>
              <a:ext cx="1428750" cy="247650"/>
            </a:xfrm>
            <a:prstGeom prst="rect">
              <a:avLst/>
            </a:prstGeom>
          </p:spPr>
        </p:pic>
        <p:pic>
          <p:nvPicPr>
            <p:cNvPr id="13" name="Image 12">
              <a:extLst>
                <a:ext uri="{FF2B5EF4-FFF2-40B4-BE49-F238E27FC236}">
                  <a16:creationId xmlns:a16="http://schemas.microsoft.com/office/drawing/2014/main" id="{F0385D54-909E-41AE-292A-3534BC628B64}"/>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5709360" y="6610350"/>
              <a:ext cx="1428750" cy="247650"/>
            </a:xfrm>
            <a:prstGeom prst="rect">
              <a:avLst/>
            </a:prstGeom>
          </p:spPr>
        </p:pic>
        <p:pic>
          <p:nvPicPr>
            <p:cNvPr id="14" name="Image 13">
              <a:extLst>
                <a:ext uri="{FF2B5EF4-FFF2-40B4-BE49-F238E27FC236}">
                  <a16:creationId xmlns:a16="http://schemas.microsoft.com/office/drawing/2014/main" id="{D5F2E7D8-EEC0-507E-744A-9E3075C2FBE4}"/>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7136019" y="6610350"/>
              <a:ext cx="1428750" cy="247650"/>
            </a:xfrm>
            <a:prstGeom prst="rect">
              <a:avLst/>
            </a:prstGeom>
          </p:spPr>
        </p:pic>
      </p:grpSp>
      <p:pic>
        <p:nvPicPr>
          <p:cNvPr id="17" name="Image 16" descr="Une image contenant Graphique, Police, clipart, logo&#10;&#10;Le contenu généré par l’IA peut être incorrect.">
            <a:extLst>
              <a:ext uri="{FF2B5EF4-FFF2-40B4-BE49-F238E27FC236}">
                <a16:creationId xmlns:a16="http://schemas.microsoft.com/office/drawing/2014/main" id="{B9CD152D-D93F-BFC4-C89C-EA2515AE22FA}"/>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300216" y="113855"/>
            <a:ext cx="1957400" cy="1601318"/>
          </a:xfrm>
          <a:prstGeom prst="rect">
            <a:avLst/>
          </a:prstGeom>
        </p:spPr>
      </p:pic>
    </p:spTree>
    <p:extLst>
      <p:ext uri="{BB962C8B-B14F-4D97-AF65-F5344CB8AC3E}">
        <p14:creationId xmlns:p14="http://schemas.microsoft.com/office/powerpoint/2010/main" val="135196941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69B61DB4-46A6-885D-1D2A-747186F49A94}"/>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F1D01213-260D-A6C4-EB21-EE9E9BE5D3F8}"/>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28A5421-0FF4-C75E-FECD-F71895BF5E99}"/>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26300EE-A9C5-4023-B295-A70CEF723B80}" type="datetimeFigureOut">
              <a:rPr lang="fr-FR" smtClean="0"/>
              <a:t>12/06/2026</a:t>
            </a:fld>
            <a:endParaRPr lang="fr-FR"/>
          </a:p>
        </p:txBody>
      </p:sp>
      <p:sp>
        <p:nvSpPr>
          <p:cNvPr id="5" name="Espace réservé du pied de page 4">
            <a:extLst>
              <a:ext uri="{FF2B5EF4-FFF2-40B4-BE49-F238E27FC236}">
                <a16:creationId xmlns:a16="http://schemas.microsoft.com/office/drawing/2014/main" id="{26088F0A-497A-DCCA-8E0A-9601572D8246}"/>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278F1CC1-47D0-C735-C785-457BD91E278A}"/>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FE8F0A7-0CEC-4695-93BA-71749BC1D0B7}" type="slidenum">
              <a:rPr lang="fr-FR" smtClean="0"/>
              <a:t>‹N°›</a:t>
            </a:fld>
            <a:endParaRPr lang="fr-FR"/>
          </a:p>
        </p:txBody>
      </p:sp>
    </p:spTree>
    <p:extLst>
      <p:ext uri="{BB962C8B-B14F-4D97-AF65-F5344CB8AC3E}">
        <p14:creationId xmlns:p14="http://schemas.microsoft.com/office/powerpoint/2010/main" val="2444754695"/>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https://image.csmf.fr/lib/fe3211737364047a751074/m/1/aaffdd72-c0c7-4db4-92fd-69ae0c42a2d5.png" TargetMode="Externa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2" Type="http://schemas.openxmlformats.org/officeDocument/2006/relationships/image" Target="https://image.csmf.fr/lib/fe3211737364047a751074/m/1/598a22bc-18cd-4f52-acd2-346ee6f2d2f7.png" TargetMode="External"/><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https://image.csmf.fr/lib/fe3211737364047a751074/m/1/9f5ad456-31df-4327-adc1-c592925c98b1.png" TargetMode="Externa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39552" y="1916832"/>
            <a:ext cx="8280920" cy="1008112"/>
          </a:xfrm>
        </p:spPr>
        <p:txBody>
          <a:bodyPr>
            <a:noAutofit/>
          </a:bodyPr>
          <a:lstStyle/>
          <a:p>
            <a:pPr algn="ctr"/>
            <a:r>
              <a:rPr lang="fr-FR" sz="3600" b="1" dirty="0"/>
              <a:t> Comité directeur</a:t>
            </a:r>
          </a:p>
        </p:txBody>
      </p:sp>
      <p:sp>
        <p:nvSpPr>
          <p:cNvPr id="3" name="Sous-titre 2"/>
          <p:cNvSpPr>
            <a:spLocks noGrp="1"/>
          </p:cNvSpPr>
          <p:nvPr>
            <p:ph type="subTitle" idx="1"/>
          </p:nvPr>
        </p:nvSpPr>
        <p:spPr>
          <a:xfrm>
            <a:off x="1475656" y="3717033"/>
            <a:ext cx="6624736" cy="1224136"/>
          </a:xfrm>
        </p:spPr>
        <p:txBody>
          <a:bodyPr>
            <a:normAutofit fontScale="85000" lnSpcReduction="20000"/>
          </a:bodyPr>
          <a:lstStyle/>
          <a:p>
            <a:pPr algn="ctr"/>
            <a:r>
              <a:rPr lang="fr-FR" sz="3600" b="1" dirty="0">
                <a:solidFill>
                  <a:schemeClr val="tx1"/>
                </a:solidFill>
              </a:rPr>
              <a:t>Vendredi 12 </a:t>
            </a:r>
            <a:r>
              <a:rPr lang="fr-FR" sz="3600" b="1">
                <a:solidFill>
                  <a:schemeClr val="tx1"/>
                </a:solidFill>
              </a:rPr>
              <a:t>juin 2026</a:t>
            </a:r>
            <a:endParaRPr lang="fr-FR" sz="3600" b="1" dirty="0">
              <a:solidFill>
                <a:schemeClr val="tx1"/>
              </a:solidFill>
            </a:endParaRPr>
          </a:p>
          <a:p>
            <a:pPr algn="ctr"/>
            <a:endParaRPr lang="fr-FR" sz="2000" b="1" dirty="0">
              <a:solidFill>
                <a:schemeClr val="tx1"/>
              </a:solidFill>
            </a:endParaRPr>
          </a:p>
          <a:p>
            <a:pPr algn="ctr"/>
            <a:r>
              <a:rPr lang="fr-FR" sz="2400" b="1" dirty="0">
                <a:solidFill>
                  <a:schemeClr val="tx1"/>
                </a:solidFill>
              </a:rPr>
              <a:t>CSMF Paris 17</a:t>
            </a:r>
            <a:r>
              <a:rPr lang="fr-FR" sz="2400" b="1" baseline="30000" dirty="0">
                <a:solidFill>
                  <a:schemeClr val="tx1"/>
                </a:solidFill>
              </a:rPr>
              <a:t>ème</a:t>
            </a:r>
            <a:r>
              <a:rPr lang="fr-FR" sz="2400" b="1" dirty="0">
                <a:solidFill>
                  <a:schemeClr val="tx1"/>
                </a:solidFill>
              </a:rPr>
              <a:t> + visioconférence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CD9ADD2-FB09-B71D-F920-D16021E05413}"/>
              </a:ext>
            </a:extLst>
          </p:cNvPr>
          <p:cNvSpPr>
            <a:spLocks noGrp="1"/>
          </p:cNvSpPr>
          <p:nvPr>
            <p:ph idx="1"/>
          </p:nvPr>
        </p:nvSpPr>
        <p:spPr>
          <a:xfrm>
            <a:off x="1979712" y="3284984"/>
            <a:ext cx="6480720" cy="1224136"/>
          </a:xfrm>
        </p:spPr>
        <p:txBody>
          <a:bodyPr>
            <a:normAutofit/>
          </a:bodyPr>
          <a:lstStyle/>
          <a:p>
            <a:pPr marL="0" indent="0" algn="ctr">
              <a:buNone/>
            </a:pPr>
            <a:r>
              <a:rPr lang="fr-FR" sz="2400" b="1" dirty="0">
                <a:latin typeface="Arial" panose="020B0604020202020204" pitchFamily="34" charset="0"/>
                <a:cs typeface="Arial" panose="020B0604020202020204" pitchFamily="34" charset="0"/>
              </a:rPr>
              <a:t>SEMINAIRE DES AMBASSADEURS CSMF</a:t>
            </a:r>
          </a:p>
          <a:p>
            <a:pPr marL="0" indent="0" algn="ctr">
              <a:buNone/>
            </a:pPr>
            <a:r>
              <a:rPr lang="fr-FR" sz="2400" b="1" dirty="0">
                <a:latin typeface="Arial" panose="020B0604020202020204" pitchFamily="34" charset="0"/>
                <a:cs typeface="Arial" panose="020B0604020202020204" pitchFamily="34" charset="0"/>
              </a:rPr>
              <a:t>VENDREDI 3 JUILLET 2026</a:t>
            </a:r>
          </a:p>
        </p:txBody>
      </p:sp>
      <p:pic>
        <p:nvPicPr>
          <p:cNvPr id="5" name="Image 4">
            <a:extLst>
              <a:ext uri="{FF2B5EF4-FFF2-40B4-BE49-F238E27FC236}">
                <a16:creationId xmlns:a16="http://schemas.microsoft.com/office/drawing/2014/main" id="{FDA6C14D-313F-D455-FA22-097B3E5FBB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23928" y="1244556"/>
            <a:ext cx="2218266" cy="1920012"/>
          </a:xfrm>
          <a:prstGeom prst="rect">
            <a:avLst/>
          </a:prstGeom>
        </p:spPr>
      </p:pic>
    </p:spTree>
    <p:extLst>
      <p:ext uri="{BB962C8B-B14F-4D97-AF65-F5344CB8AC3E}">
        <p14:creationId xmlns:p14="http://schemas.microsoft.com/office/powerpoint/2010/main" val="32772618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a:extLst>
            <a:ext uri="{FF2B5EF4-FFF2-40B4-BE49-F238E27FC236}">
              <a16:creationId xmlns:a16="http://schemas.microsoft.com/office/drawing/2014/main" id="{090DF950-9193-C725-C959-45E02CA25904}"/>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F4C104D-5F30-4811-9376-566B26E47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9144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815E34B-5D02-4E01-A936-E8E1C0AB6F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fr-FR"/>
          </a:p>
        </p:txBody>
      </p:sp>
      <p:sp>
        <p:nvSpPr>
          <p:cNvPr id="3" name="Espace réservé du contenu 2">
            <a:extLst>
              <a:ext uri="{FF2B5EF4-FFF2-40B4-BE49-F238E27FC236}">
                <a16:creationId xmlns:a16="http://schemas.microsoft.com/office/drawing/2014/main" id="{874E01E2-4FB5-4E9E-951C-2BFBBAF230C2}"/>
              </a:ext>
            </a:extLst>
          </p:cNvPr>
          <p:cNvSpPr>
            <a:spLocks noGrp="1"/>
          </p:cNvSpPr>
          <p:nvPr>
            <p:ph idx="1"/>
          </p:nvPr>
        </p:nvSpPr>
        <p:spPr>
          <a:xfrm>
            <a:off x="395536" y="1484784"/>
            <a:ext cx="4176464" cy="4408069"/>
          </a:xfrm>
        </p:spPr>
        <p:txBody>
          <a:bodyPr>
            <a:normAutofit/>
          </a:bodyPr>
          <a:lstStyle/>
          <a:p>
            <a:pPr marL="0" indent="0">
              <a:buNone/>
            </a:pPr>
            <a:r>
              <a:rPr lang="fr-FR" sz="2400" b="1" u="sng" dirty="0">
                <a:latin typeface="Arial" panose="020B0604020202020204" pitchFamily="34" charset="0"/>
                <a:cs typeface="Arial" panose="020B0604020202020204" pitchFamily="34" charset="0"/>
              </a:rPr>
              <a:t>Du Jeudi 1</a:t>
            </a:r>
            <a:r>
              <a:rPr lang="fr-FR" sz="2400" b="1" u="sng" baseline="30000" dirty="0">
                <a:latin typeface="Arial" panose="020B0604020202020204" pitchFamily="34" charset="0"/>
                <a:cs typeface="Arial" panose="020B0604020202020204" pitchFamily="34" charset="0"/>
              </a:rPr>
              <a:t>ère</a:t>
            </a:r>
            <a:r>
              <a:rPr lang="fr-FR" sz="2400" b="1" u="sng" dirty="0">
                <a:latin typeface="Arial" panose="020B0604020202020204" pitchFamily="34" charset="0"/>
                <a:cs typeface="Arial" panose="020B0604020202020204" pitchFamily="34" charset="0"/>
              </a:rPr>
              <a:t> octobre 9h00 au samedi 3 octobre 15h15</a:t>
            </a:r>
          </a:p>
          <a:p>
            <a:pPr marL="0" indent="0">
              <a:buNone/>
            </a:pPr>
            <a:endParaRPr lang="fr-FR" sz="2400" b="1" u="sng" dirty="0">
              <a:highlight>
                <a:srgbClr val="FFFF00"/>
              </a:highlight>
              <a:latin typeface="Arial" panose="020B0604020202020204" pitchFamily="34" charset="0"/>
              <a:cs typeface="Arial" panose="020B0604020202020204" pitchFamily="34" charset="0"/>
            </a:endParaRPr>
          </a:p>
          <a:p>
            <a:pPr marL="0" indent="0">
              <a:buNone/>
            </a:pPr>
            <a:r>
              <a:rPr lang="fr-FR" sz="2400" b="1" u="sng" dirty="0">
                <a:highlight>
                  <a:srgbClr val="FFFF00"/>
                </a:highlight>
                <a:latin typeface="Arial" panose="020B0604020202020204" pitchFamily="34" charset="0"/>
                <a:cs typeface="Arial" panose="020B0604020202020204" pitchFamily="34" charset="0"/>
              </a:rPr>
              <a:t>INSCRIPTION</a:t>
            </a:r>
          </a:p>
          <a:p>
            <a:pPr marL="0" indent="0">
              <a:buNone/>
            </a:pPr>
            <a:r>
              <a:rPr lang="fr-FR" sz="2400" b="1" u="sng" dirty="0">
                <a:highlight>
                  <a:srgbClr val="FFFF00"/>
                </a:highlight>
                <a:latin typeface="Arial" panose="020B0604020202020204" pitchFamily="34" charset="0"/>
                <a:cs typeface="Arial" panose="020B0604020202020204" pitchFamily="34" charset="0"/>
              </a:rPr>
              <a:t>AVANT LE 15 JUIN </a:t>
            </a:r>
          </a:p>
        </p:txBody>
      </p:sp>
      <p:pic>
        <p:nvPicPr>
          <p:cNvPr id="5" name="Image 4">
            <a:extLst>
              <a:ext uri="{FF2B5EF4-FFF2-40B4-BE49-F238E27FC236}">
                <a16:creationId xmlns:a16="http://schemas.microsoft.com/office/drawing/2014/main" id="{4F8C4131-AD69-A767-5F71-8C8810D358D3}"/>
              </a:ext>
            </a:extLst>
          </p:cNvPr>
          <p:cNvPicPr>
            <a:picLocks noChangeAspect="1"/>
          </p:cNvPicPr>
          <p:nvPr/>
        </p:nvPicPr>
        <p:blipFill>
          <a:blip r:embed="rId2"/>
          <a:stretch>
            <a:fillRect/>
          </a:stretch>
        </p:blipFill>
        <p:spPr>
          <a:xfrm>
            <a:off x="4830376" y="232002"/>
            <a:ext cx="3918088" cy="6268943"/>
          </a:xfrm>
          <a:prstGeom prst="rect">
            <a:avLst/>
          </a:prstGeom>
        </p:spPr>
      </p:pic>
      <p:sp>
        <p:nvSpPr>
          <p:cNvPr id="14" name="Freeform 11">
            <a:extLst>
              <a:ext uri="{FF2B5EF4-FFF2-40B4-BE49-F238E27FC236}">
                <a16:creationId xmlns:a16="http://schemas.microsoft.com/office/drawing/2014/main" id="{7DE3414B-B032-4710-A468-D3285E38C5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061223"/>
            <a:ext cx="77852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171554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50C171-3B68-FF1A-1D82-15A4D24FF862}"/>
              </a:ext>
            </a:extLst>
          </p:cNvPr>
          <p:cNvSpPr>
            <a:spLocks noGrp="1"/>
          </p:cNvSpPr>
          <p:nvPr>
            <p:ph type="title"/>
          </p:nvPr>
        </p:nvSpPr>
        <p:spPr>
          <a:xfrm>
            <a:off x="3455368" y="117436"/>
            <a:ext cx="5688632" cy="792088"/>
          </a:xfrm>
        </p:spPr>
        <p:txBody>
          <a:bodyPr>
            <a:normAutofit/>
          </a:bodyPr>
          <a:lstStyle/>
          <a:p>
            <a:pPr algn="r"/>
            <a:r>
              <a:rPr lang="fr-FR" sz="3200" b="1" dirty="0"/>
              <a:t>UNIVERSITES DE LA CSMF</a:t>
            </a:r>
          </a:p>
        </p:txBody>
      </p:sp>
      <p:pic>
        <p:nvPicPr>
          <p:cNvPr id="5" name="Espace réservé du contenu 4">
            <a:extLst>
              <a:ext uri="{FF2B5EF4-FFF2-40B4-BE49-F238E27FC236}">
                <a16:creationId xmlns:a16="http://schemas.microsoft.com/office/drawing/2014/main" id="{D3685A49-50E4-5A89-0971-3CB8349A7EC6}"/>
              </a:ext>
            </a:extLst>
          </p:cNvPr>
          <p:cNvPicPr>
            <a:picLocks noGrp="1" noChangeAspect="1"/>
          </p:cNvPicPr>
          <p:nvPr>
            <p:ph idx="1"/>
          </p:nvPr>
        </p:nvPicPr>
        <p:blipFill>
          <a:blip r:embed="rId2"/>
          <a:stretch>
            <a:fillRect/>
          </a:stretch>
        </p:blipFill>
        <p:spPr>
          <a:xfrm>
            <a:off x="2526436" y="651141"/>
            <a:ext cx="5688632" cy="6089423"/>
          </a:xfrm>
          <a:prstGeom prst="rect">
            <a:avLst/>
          </a:prstGeom>
        </p:spPr>
      </p:pic>
    </p:spTree>
    <p:extLst>
      <p:ext uri="{BB962C8B-B14F-4D97-AF65-F5344CB8AC3E}">
        <p14:creationId xmlns:p14="http://schemas.microsoft.com/office/powerpoint/2010/main" val="30527398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6E6F9-1842-D35B-E93F-0616272C9033}"/>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E6E9807-7A69-F493-89EF-A69CF40AFF1D}"/>
              </a:ext>
            </a:extLst>
          </p:cNvPr>
          <p:cNvSpPr>
            <a:spLocks noGrp="1"/>
          </p:cNvSpPr>
          <p:nvPr>
            <p:ph type="title"/>
          </p:nvPr>
        </p:nvSpPr>
        <p:spPr>
          <a:xfrm>
            <a:off x="3455368" y="117436"/>
            <a:ext cx="5688632" cy="792088"/>
          </a:xfrm>
        </p:spPr>
        <p:txBody>
          <a:bodyPr>
            <a:normAutofit/>
          </a:bodyPr>
          <a:lstStyle/>
          <a:p>
            <a:pPr algn="r"/>
            <a:r>
              <a:rPr lang="fr-FR" sz="3200" b="1" dirty="0"/>
              <a:t>UNIVERSITES DE LA CSMF</a:t>
            </a:r>
          </a:p>
        </p:txBody>
      </p:sp>
      <p:pic>
        <p:nvPicPr>
          <p:cNvPr id="7" name="Espace réservé du contenu 6">
            <a:extLst>
              <a:ext uri="{FF2B5EF4-FFF2-40B4-BE49-F238E27FC236}">
                <a16:creationId xmlns:a16="http://schemas.microsoft.com/office/drawing/2014/main" id="{05A2C86E-5F24-5E62-D080-E246899CC6BD}"/>
              </a:ext>
            </a:extLst>
          </p:cNvPr>
          <p:cNvPicPr>
            <a:picLocks noGrp="1" noChangeAspect="1"/>
          </p:cNvPicPr>
          <p:nvPr>
            <p:ph idx="1"/>
          </p:nvPr>
        </p:nvPicPr>
        <p:blipFill>
          <a:blip r:embed="rId2"/>
          <a:stretch>
            <a:fillRect/>
          </a:stretch>
        </p:blipFill>
        <p:spPr>
          <a:xfrm>
            <a:off x="2627784" y="636154"/>
            <a:ext cx="5432924" cy="6104410"/>
          </a:xfrm>
          <a:prstGeom prst="rect">
            <a:avLst/>
          </a:prstGeom>
        </p:spPr>
      </p:pic>
    </p:spTree>
    <p:extLst>
      <p:ext uri="{BB962C8B-B14F-4D97-AF65-F5344CB8AC3E}">
        <p14:creationId xmlns:p14="http://schemas.microsoft.com/office/powerpoint/2010/main" val="21000273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53D40-4741-D84F-987F-96F71277843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05239B4-FAF9-4F64-95FF-B6398E1B91CB}"/>
              </a:ext>
            </a:extLst>
          </p:cNvPr>
          <p:cNvSpPr>
            <a:spLocks noGrp="1"/>
          </p:cNvSpPr>
          <p:nvPr>
            <p:ph type="title"/>
          </p:nvPr>
        </p:nvSpPr>
        <p:spPr>
          <a:xfrm>
            <a:off x="1945201" y="624110"/>
            <a:ext cx="4643023" cy="725369"/>
          </a:xfrm>
        </p:spPr>
        <p:txBody>
          <a:bodyPr>
            <a:normAutofit/>
          </a:bodyPr>
          <a:lstStyle/>
          <a:p>
            <a:r>
              <a:rPr lang="fr-FR" sz="1100" dirty="0"/>
              <a:t>,</a:t>
            </a:r>
          </a:p>
        </p:txBody>
      </p:sp>
      <p:sp>
        <p:nvSpPr>
          <p:cNvPr id="7" name="ZoneTexte 6">
            <a:extLst>
              <a:ext uri="{FF2B5EF4-FFF2-40B4-BE49-F238E27FC236}">
                <a16:creationId xmlns:a16="http://schemas.microsoft.com/office/drawing/2014/main" id="{EF2C06A5-A723-B104-0A88-1A0D3EA3C7FD}"/>
              </a:ext>
            </a:extLst>
          </p:cNvPr>
          <p:cNvSpPr txBox="1"/>
          <p:nvPr/>
        </p:nvSpPr>
        <p:spPr>
          <a:xfrm>
            <a:off x="3131840" y="624110"/>
            <a:ext cx="5544616" cy="707886"/>
          </a:xfrm>
          <a:prstGeom prst="rect">
            <a:avLst/>
          </a:prstGeom>
          <a:noFill/>
        </p:spPr>
        <p:txBody>
          <a:bodyPr wrap="square">
            <a:spAutoFit/>
          </a:bodyPr>
          <a:lstStyle/>
          <a:p>
            <a:pPr marL="0" indent="0" algn="r">
              <a:buNone/>
            </a:pPr>
            <a:r>
              <a:rPr lang="fr-FR" sz="2800" b="1" dirty="0"/>
              <a:t>SYNDICALISATION</a:t>
            </a:r>
          </a:p>
          <a:p>
            <a:pPr marL="0" indent="0" algn="r">
              <a:buNone/>
            </a:pPr>
            <a:r>
              <a:rPr lang="fr-FR" sz="1200" b="1" dirty="0"/>
              <a:t> </a:t>
            </a:r>
          </a:p>
        </p:txBody>
      </p:sp>
      <p:sp>
        <p:nvSpPr>
          <p:cNvPr id="5" name="ZoneTexte 4">
            <a:extLst>
              <a:ext uri="{FF2B5EF4-FFF2-40B4-BE49-F238E27FC236}">
                <a16:creationId xmlns:a16="http://schemas.microsoft.com/office/drawing/2014/main" id="{91E931E4-9277-67D3-5B06-BF0F58CD89C1}"/>
              </a:ext>
            </a:extLst>
          </p:cNvPr>
          <p:cNvSpPr txBox="1"/>
          <p:nvPr/>
        </p:nvSpPr>
        <p:spPr>
          <a:xfrm>
            <a:off x="2123728" y="2348881"/>
            <a:ext cx="5616624" cy="1754326"/>
          </a:xfrm>
          <a:prstGeom prst="rect">
            <a:avLst/>
          </a:prstGeom>
          <a:noFill/>
        </p:spPr>
        <p:txBody>
          <a:bodyPr wrap="square">
            <a:spAutoFit/>
          </a:bodyPr>
          <a:lstStyle/>
          <a:p>
            <a:pPr marL="0" indent="0">
              <a:buNone/>
            </a:pPr>
            <a:r>
              <a:rPr lang="fr-FR" sz="2800" b="1" dirty="0"/>
              <a:t>ETAT DES LIEUX : </a:t>
            </a:r>
          </a:p>
          <a:p>
            <a:pPr marL="0" indent="0">
              <a:buNone/>
            </a:pPr>
            <a:endParaRPr lang="fr-FR" sz="2000" b="1" dirty="0"/>
          </a:p>
          <a:p>
            <a:pPr marL="342900" indent="-342900">
              <a:buFontTx/>
              <a:buChar char="-"/>
            </a:pPr>
            <a:r>
              <a:rPr lang="fr-FR" sz="2000" b="1" dirty="0"/>
              <a:t> ADHERENTS </a:t>
            </a:r>
          </a:p>
          <a:p>
            <a:endParaRPr lang="fr-FR" sz="2000" b="1" dirty="0"/>
          </a:p>
          <a:p>
            <a:pPr marL="342900" indent="-342900">
              <a:buFontTx/>
              <a:buChar char="-"/>
            </a:pPr>
            <a:r>
              <a:rPr lang="fr-FR" sz="2000" b="1" dirty="0"/>
              <a:t> NOUVEAUX ADHERENTS</a:t>
            </a:r>
            <a:endParaRPr lang="fr-FR" sz="1800" b="1" dirty="0"/>
          </a:p>
        </p:txBody>
      </p:sp>
    </p:spTree>
    <p:extLst>
      <p:ext uri="{BB962C8B-B14F-4D97-AF65-F5344CB8AC3E}">
        <p14:creationId xmlns:p14="http://schemas.microsoft.com/office/powerpoint/2010/main" val="32814870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0F3930-EF04-E6B4-F66B-5BCF697D59D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1C77582-6672-B1F6-96A1-051DBE4081B1}"/>
              </a:ext>
            </a:extLst>
          </p:cNvPr>
          <p:cNvSpPr>
            <a:spLocks noGrp="1"/>
          </p:cNvSpPr>
          <p:nvPr>
            <p:ph type="title"/>
          </p:nvPr>
        </p:nvSpPr>
        <p:spPr>
          <a:xfrm>
            <a:off x="1945201" y="624110"/>
            <a:ext cx="4643023" cy="725369"/>
          </a:xfrm>
        </p:spPr>
        <p:txBody>
          <a:bodyPr>
            <a:normAutofit/>
          </a:bodyPr>
          <a:lstStyle/>
          <a:p>
            <a:r>
              <a:rPr lang="fr-FR" sz="1100" dirty="0"/>
              <a:t>,</a:t>
            </a:r>
          </a:p>
        </p:txBody>
      </p:sp>
      <p:sp>
        <p:nvSpPr>
          <p:cNvPr id="7" name="ZoneTexte 6">
            <a:extLst>
              <a:ext uri="{FF2B5EF4-FFF2-40B4-BE49-F238E27FC236}">
                <a16:creationId xmlns:a16="http://schemas.microsoft.com/office/drawing/2014/main" id="{1CBE9FB6-D859-F984-02F3-61DBFA36D7FF}"/>
              </a:ext>
            </a:extLst>
          </p:cNvPr>
          <p:cNvSpPr txBox="1"/>
          <p:nvPr/>
        </p:nvSpPr>
        <p:spPr>
          <a:xfrm>
            <a:off x="3131840" y="624110"/>
            <a:ext cx="5544616" cy="707886"/>
          </a:xfrm>
          <a:prstGeom prst="rect">
            <a:avLst/>
          </a:prstGeom>
          <a:noFill/>
        </p:spPr>
        <p:txBody>
          <a:bodyPr wrap="square">
            <a:spAutoFit/>
          </a:bodyPr>
          <a:lstStyle/>
          <a:p>
            <a:pPr marL="0" indent="0" algn="r">
              <a:buNone/>
            </a:pPr>
            <a:r>
              <a:rPr lang="fr-FR" sz="2800" b="1" dirty="0"/>
              <a:t>SYNDICALISATION</a:t>
            </a:r>
          </a:p>
          <a:p>
            <a:pPr marL="0" indent="0" algn="r">
              <a:buNone/>
            </a:pPr>
            <a:r>
              <a:rPr lang="fr-FR" sz="1200" b="1" dirty="0"/>
              <a:t> </a:t>
            </a:r>
          </a:p>
        </p:txBody>
      </p:sp>
      <p:sp>
        <p:nvSpPr>
          <p:cNvPr id="5" name="ZoneTexte 4">
            <a:extLst>
              <a:ext uri="{FF2B5EF4-FFF2-40B4-BE49-F238E27FC236}">
                <a16:creationId xmlns:a16="http://schemas.microsoft.com/office/drawing/2014/main" id="{C64A043D-AD85-BE71-064A-6299A1484039}"/>
              </a:ext>
            </a:extLst>
          </p:cNvPr>
          <p:cNvSpPr txBox="1"/>
          <p:nvPr/>
        </p:nvSpPr>
        <p:spPr>
          <a:xfrm>
            <a:off x="1763689" y="2348880"/>
            <a:ext cx="6912768" cy="1908215"/>
          </a:xfrm>
          <a:prstGeom prst="rect">
            <a:avLst/>
          </a:prstGeom>
          <a:noFill/>
        </p:spPr>
        <p:txBody>
          <a:bodyPr wrap="square">
            <a:spAutoFit/>
          </a:bodyPr>
          <a:lstStyle/>
          <a:p>
            <a:pPr marL="0" indent="0" algn="ctr">
              <a:buNone/>
            </a:pPr>
            <a:r>
              <a:rPr lang="fr-FR" sz="2000" dirty="0">
                <a:latin typeface="Arial" panose="020B0604020202020204" pitchFamily="34" charset="0"/>
                <a:cs typeface="Arial" panose="020B0604020202020204" pitchFamily="34" charset="0"/>
              </a:rPr>
              <a:t>MERCI DE NOUS </a:t>
            </a:r>
            <a:r>
              <a:rPr lang="fr-FR" sz="2000" b="1" u="sng" dirty="0">
                <a:latin typeface="Arial" panose="020B0604020202020204" pitchFamily="34" charset="0"/>
                <a:cs typeface="Arial" panose="020B0604020202020204" pitchFamily="34" charset="0"/>
              </a:rPr>
              <a:t>ENVOYER REGULIEREMENT </a:t>
            </a:r>
            <a:r>
              <a:rPr lang="fr-FR" sz="2000" dirty="0">
                <a:latin typeface="Arial" panose="020B0604020202020204" pitchFamily="34" charset="0"/>
                <a:cs typeface="Arial" panose="020B0604020202020204" pitchFamily="34" charset="0"/>
              </a:rPr>
              <a:t>LES </a:t>
            </a:r>
            <a:r>
              <a:rPr lang="fr-FR" sz="2000" b="1" dirty="0">
                <a:latin typeface="Arial" panose="020B0604020202020204" pitchFamily="34" charset="0"/>
                <a:cs typeface="Arial" panose="020B0604020202020204" pitchFamily="34" charset="0"/>
              </a:rPr>
              <a:t>REVERSEMENTS DE COTISATIONS </a:t>
            </a:r>
          </a:p>
          <a:p>
            <a:pPr marL="0" indent="0" algn="ctr">
              <a:buNone/>
            </a:pPr>
            <a:r>
              <a:rPr lang="fr-FR" sz="2000" dirty="0">
                <a:latin typeface="Arial" panose="020B0604020202020204" pitchFamily="34" charset="0"/>
                <a:cs typeface="Arial" panose="020B0604020202020204" pitchFamily="34" charset="0"/>
              </a:rPr>
              <a:t>AFIN D’INSCRIRE LES MEDECINS DANS LA BASE </a:t>
            </a:r>
          </a:p>
          <a:p>
            <a:pPr marL="0" indent="0" algn="ctr">
              <a:buNone/>
            </a:pPr>
            <a:r>
              <a:rPr lang="fr-FR" sz="2000" dirty="0">
                <a:latin typeface="Arial" panose="020B0604020202020204" pitchFamily="34" charset="0"/>
                <a:cs typeface="Arial" panose="020B0604020202020204" pitchFamily="34" charset="0"/>
              </a:rPr>
              <a:t>ET DE NE PAS AVOIR A REMBOURSER CERTAINS MEDECINS QUI REGLENT ENTRETEMPS AU NATIONAL</a:t>
            </a:r>
          </a:p>
          <a:p>
            <a:pPr marL="0" indent="0" algn="r">
              <a:buNone/>
            </a:pPr>
            <a:endParaRPr lang="fr-FR" sz="1800" b="1" dirty="0"/>
          </a:p>
        </p:txBody>
      </p:sp>
    </p:spTree>
    <p:extLst>
      <p:ext uri="{BB962C8B-B14F-4D97-AF65-F5344CB8AC3E}">
        <p14:creationId xmlns:p14="http://schemas.microsoft.com/office/powerpoint/2010/main" val="41031474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3E729C0-E154-3F23-DF07-0E38CDC76846}"/>
              </a:ext>
            </a:extLst>
          </p:cNvPr>
          <p:cNvSpPr>
            <a:spLocks noGrp="1"/>
          </p:cNvSpPr>
          <p:nvPr>
            <p:ph type="title"/>
          </p:nvPr>
        </p:nvSpPr>
        <p:spPr>
          <a:xfrm>
            <a:off x="3131840" y="624110"/>
            <a:ext cx="5544616" cy="932682"/>
          </a:xfrm>
        </p:spPr>
        <p:txBody>
          <a:bodyPr>
            <a:normAutofit/>
          </a:bodyPr>
          <a:lstStyle/>
          <a:p>
            <a:r>
              <a:rPr lang="fr-FR" sz="2800" b="1" dirty="0">
                <a:latin typeface="Arial" panose="020B0604020202020204" pitchFamily="34" charset="0"/>
                <a:cs typeface="Arial" panose="020B0604020202020204" pitchFamily="34" charset="0"/>
              </a:rPr>
              <a:t>RAPPEL NATIONAL CSMF</a:t>
            </a:r>
          </a:p>
        </p:txBody>
      </p:sp>
      <p:pic>
        <p:nvPicPr>
          <p:cNvPr id="2050" name="Picture 2">
            <a:extLst>
              <a:ext uri="{FF2B5EF4-FFF2-40B4-BE49-F238E27FC236}">
                <a16:creationId xmlns:a16="http://schemas.microsoft.com/office/drawing/2014/main" id="{B36AFB38-6A15-D3D4-1221-B07E10A96152}"/>
              </a:ext>
            </a:extLst>
          </p:cNvPr>
          <p:cNvPicPr>
            <a:picLocks noChangeAspect="1" noChangeArrowheads="1"/>
          </p:cNvPicPr>
          <p:nvPr/>
        </p:nvPicPr>
        <p:blipFill>
          <a:blip r:link="rId2">
            <a:extLst>
              <a:ext uri="{28A0092B-C50C-407E-A947-70E740481C1C}">
                <a14:useLocalDpi xmlns:a14="http://schemas.microsoft.com/office/drawing/2010/main" val="0"/>
              </a:ext>
            </a:extLst>
          </a:blip>
          <a:srcRect/>
          <a:stretch>
            <a:fillRect/>
          </a:stretch>
        </p:blipFill>
        <p:spPr bwMode="auto">
          <a:xfrm>
            <a:off x="1835696" y="2204864"/>
            <a:ext cx="6572970" cy="3286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747548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9DA118-2CF3-1FD7-A1D2-60501FA5FE6E}"/>
              </a:ext>
            </a:extLst>
          </p:cNvPr>
          <p:cNvSpPr>
            <a:spLocks noGrp="1"/>
          </p:cNvSpPr>
          <p:nvPr>
            <p:ph type="title"/>
          </p:nvPr>
        </p:nvSpPr>
        <p:spPr>
          <a:xfrm>
            <a:off x="1945201" y="328201"/>
            <a:ext cx="6803263" cy="1576799"/>
          </a:xfrm>
        </p:spPr>
        <p:txBody>
          <a:bodyPr/>
          <a:lstStyle/>
          <a:p>
            <a:pPr algn="r"/>
            <a:r>
              <a:rPr lang="fr-FR" sz="3200" b="1" dirty="0"/>
              <a:t>AVANTAGES ADHERENTS</a:t>
            </a:r>
            <a:br>
              <a:rPr lang="fr-FR" b="1" dirty="0"/>
            </a:br>
            <a:r>
              <a:rPr lang="fr-FR" b="1" dirty="0">
                <a:solidFill>
                  <a:srgbClr val="0070C0"/>
                </a:solidFill>
              </a:rPr>
              <a:t>OFFRE DELL</a:t>
            </a:r>
          </a:p>
        </p:txBody>
      </p:sp>
      <p:pic>
        <p:nvPicPr>
          <p:cNvPr id="5" name="Espace réservé du contenu 4">
            <a:extLst>
              <a:ext uri="{FF2B5EF4-FFF2-40B4-BE49-F238E27FC236}">
                <a16:creationId xmlns:a16="http://schemas.microsoft.com/office/drawing/2014/main" id="{F20B38F4-4F5C-19E3-E71A-0E892EC35814}"/>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91679" y="3410098"/>
            <a:ext cx="6719133" cy="2687653"/>
          </a:xfrm>
          <a:prstGeom prst="rect">
            <a:avLst/>
          </a:prstGeom>
        </p:spPr>
      </p:pic>
      <p:sp>
        <p:nvSpPr>
          <p:cNvPr id="7" name="ZoneTexte 6">
            <a:extLst>
              <a:ext uri="{FF2B5EF4-FFF2-40B4-BE49-F238E27FC236}">
                <a16:creationId xmlns:a16="http://schemas.microsoft.com/office/drawing/2014/main" id="{F4B386B3-0CDD-7FA6-5071-E386D892D297}"/>
              </a:ext>
            </a:extLst>
          </p:cNvPr>
          <p:cNvSpPr txBox="1"/>
          <p:nvPr/>
        </p:nvSpPr>
        <p:spPr>
          <a:xfrm>
            <a:off x="1547664" y="2060849"/>
            <a:ext cx="6984776" cy="1015663"/>
          </a:xfrm>
          <a:prstGeom prst="rect">
            <a:avLst/>
          </a:prstGeom>
          <a:noFill/>
        </p:spPr>
        <p:txBody>
          <a:bodyPr wrap="square">
            <a:spAutoFit/>
          </a:bodyPr>
          <a:lstStyle/>
          <a:p>
            <a:pPr algn="just">
              <a:buNone/>
            </a:pPr>
            <a:r>
              <a:rPr lang="fr-FR" sz="2000" dirty="0">
                <a:solidFill>
                  <a:srgbClr val="C00000"/>
                </a:solidFill>
                <a:latin typeface="Arial" panose="020B0604020202020204" pitchFamily="34" charset="0"/>
                <a:ea typeface="Aptos" panose="020B0004020202020204" pitchFamily="34" charset="0"/>
                <a:cs typeface="Arial" panose="020B0604020202020204" pitchFamily="34" charset="0"/>
              </a:rPr>
              <a:t>J</a:t>
            </a:r>
            <a:r>
              <a:rPr lang="fr-FR" sz="2000" dirty="0">
                <a:solidFill>
                  <a:srgbClr val="C00000"/>
                </a:solidFill>
                <a:effectLst/>
                <a:latin typeface="Arial" panose="020B0604020202020204" pitchFamily="34" charset="0"/>
                <a:ea typeface="Aptos" panose="020B0004020202020204" pitchFamily="34" charset="0"/>
                <a:cs typeface="Arial" panose="020B0604020202020204" pitchFamily="34" charset="0"/>
              </a:rPr>
              <a:t>ours de promo le site Dell, avec des réductions allant jusqu’à 35%, en complément des réductions déjà réservées aux adhérents CSMF.</a:t>
            </a:r>
            <a:endParaRPr lang="fr-FR" sz="2400" dirty="0">
              <a:solidFill>
                <a:srgbClr val="C00000"/>
              </a:solidFill>
              <a:effectLst/>
              <a:latin typeface="Arial" panose="020B0604020202020204" pitchFamily="34" charset="0"/>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7241148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21517676-14D6-84CE-E3DB-5148615B06E4}"/>
              </a:ext>
            </a:extLst>
          </p:cNvPr>
          <p:cNvPicPr>
            <a:picLocks noChangeAspect="1"/>
          </p:cNvPicPr>
          <p:nvPr/>
        </p:nvPicPr>
        <p:blipFill>
          <a:blip r:embed="rId2"/>
          <a:stretch>
            <a:fillRect/>
          </a:stretch>
        </p:blipFill>
        <p:spPr>
          <a:xfrm>
            <a:off x="2987824" y="255082"/>
            <a:ext cx="4479874" cy="6347835"/>
          </a:xfrm>
          <a:prstGeom prst="rect">
            <a:avLst/>
          </a:prstGeom>
        </p:spPr>
      </p:pic>
    </p:spTree>
    <p:extLst>
      <p:ext uri="{BB962C8B-B14F-4D97-AF65-F5344CB8AC3E}">
        <p14:creationId xmlns:p14="http://schemas.microsoft.com/office/powerpoint/2010/main" val="26157841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E2883-A0A2-DE20-E716-B570788143CB}"/>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5033A7E3-55B8-3B43-FA88-42044A761032}"/>
              </a:ext>
            </a:extLst>
          </p:cNvPr>
          <p:cNvSpPr>
            <a:spLocks noChangeArrowheads="1"/>
          </p:cNvSpPr>
          <p:nvPr/>
        </p:nvSpPr>
        <p:spPr bwMode="auto">
          <a:xfrm>
            <a:off x="1403648" y="1537237"/>
            <a:ext cx="7560840" cy="4616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l"/>
              </a:tabLst>
              <a:defRPr>
                <a:solidFill>
                  <a:schemeClr val="tx1"/>
                </a:solidFill>
                <a:latin typeface="Arial" panose="020B0604020202020204" pitchFamily="34" charset="0"/>
              </a:defRPr>
            </a:lvl1pPr>
            <a:lvl2pPr eaLnBrk="0" fontAlgn="base" hangingPunct="0">
              <a:spcBef>
                <a:spcPct val="0"/>
              </a:spcBef>
              <a:spcAft>
                <a:spcPct val="0"/>
              </a:spcAft>
              <a:tabLst>
                <a:tab pos="457200" algn="l"/>
              </a:tabLst>
              <a:defRPr>
                <a:solidFill>
                  <a:schemeClr val="tx1"/>
                </a:solidFill>
                <a:latin typeface="Arial" panose="020B0604020202020204" pitchFamily="34" charset="0"/>
              </a:defRPr>
            </a:lvl2pPr>
            <a:lvl3pPr eaLnBrk="0" fontAlgn="base" hangingPunct="0">
              <a:spcBef>
                <a:spcPct val="0"/>
              </a:spcBef>
              <a:spcAft>
                <a:spcPct val="0"/>
              </a:spcAft>
              <a:tabLst>
                <a:tab pos="457200" algn="l"/>
              </a:tabLst>
              <a:defRPr>
                <a:solidFill>
                  <a:schemeClr val="tx1"/>
                </a:solidFill>
                <a:latin typeface="Arial" panose="020B0604020202020204" pitchFamily="34" charset="0"/>
              </a:defRPr>
            </a:lvl3pPr>
            <a:lvl4pPr eaLnBrk="0" fontAlgn="base" hangingPunct="0">
              <a:spcBef>
                <a:spcPct val="0"/>
              </a:spcBef>
              <a:spcAft>
                <a:spcPct val="0"/>
              </a:spcAft>
              <a:tabLst>
                <a:tab pos="457200" algn="l"/>
              </a:tabLst>
              <a:defRPr>
                <a:solidFill>
                  <a:schemeClr val="tx1"/>
                </a:solidFill>
                <a:latin typeface="Arial" panose="020B0604020202020204" pitchFamily="34" charset="0"/>
              </a:defRPr>
            </a:lvl4pPr>
            <a:lvl5pPr eaLnBrk="0" fontAlgn="base" hangingPunct="0">
              <a:spcBef>
                <a:spcPct val="0"/>
              </a:spcBef>
              <a:spcAft>
                <a:spcPct val="0"/>
              </a:spcAft>
              <a:tabLst>
                <a:tab pos="457200" algn="l"/>
              </a:tabLst>
              <a:defRPr>
                <a:solidFill>
                  <a:schemeClr val="tx1"/>
                </a:solidFill>
                <a:latin typeface="Arial" panose="020B0604020202020204" pitchFamily="34" charset="0"/>
              </a:defRPr>
            </a:lvl5pPr>
            <a:lvl6pPr eaLnBrk="0" fontAlgn="base" hangingPunct="0">
              <a:spcBef>
                <a:spcPct val="0"/>
              </a:spcBef>
              <a:spcAft>
                <a:spcPct val="0"/>
              </a:spcAft>
              <a:tabLst>
                <a:tab pos="457200" algn="l"/>
              </a:tabLst>
              <a:defRPr>
                <a:solidFill>
                  <a:schemeClr val="tx1"/>
                </a:solidFill>
                <a:latin typeface="Arial" panose="020B0604020202020204" pitchFamily="34" charset="0"/>
              </a:defRPr>
            </a:lvl6pPr>
            <a:lvl7pPr eaLnBrk="0" fontAlgn="base" hangingPunct="0">
              <a:spcBef>
                <a:spcPct val="0"/>
              </a:spcBef>
              <a:spcAft>
                <a:spcPct val="0"/>
              </a:spcAft>
              <a:tabLst>
                <a:tab pos="457200" algn="l"/>
              </a:tabLst>
              <a:defRPr>
                <a:solidFill>
                  <a:schemeClr val="tx1"/>
                </a:solidFill>
                <a:latin typeface="Arial" panose="020B0604020202020204" pitchFamily="34" charset="0"/>
              </a:defRPr>
            </a:lvl7pPr>
            <a:lvl8pPr eaLnBrk="0" fontAlgn="base" hangingPunct="0">
              <a:spcBef>
                <a:spcPct val="0"/>
              </a:spcBef>
              <a:spcAft>
                <a:spcPct val="0"/>
              </a:spcAft>
              <a:tabLst>
                <a:tab pos="457200" algn="l"/>
              </a:tabLst>
              <a:defRPr>
                <a:solidFill>
                  <a:schemeClr val="tx1"/>
                </a:solidFill>
                <a:latin typeface="Arial" panose="020B0604020202020204" pitchFamily="34" charset="0"/>
              </a:defRPr>
            </a:lvl8pPr>
            <a:lvl9pPr eaLnBrk="0" fontAlgn="base" hangingPunct="0">
              <a:spcBef>
                <a:spcPct val="0"/>
              </a:spcBef>
              <a:spcAft>
                <a:spcPct val="0"/>
              </a:spcAft>
              <a:tabLst>
                <a:tab pos="457200" algn="l"/>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tabLst>
                <a:tab pos="457200" algn="l"/>
              </a:tabLst>
            </a:pPr>
            <a:endParaRPr lang="fr-FR" altLang="fr-FR" sz="1400" dirty="0">
              <a:ea typeface="Aptos" panose="020B0004020202020204" pitchFamily="34" charset="0"/>
              <a:cs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tabLst>
                <a:tab pos="457200" algn="l"/>
              </a:tabLst>
            </a:pPr>
            <a:r>
              <a:rPr kumimoji="0" lang="fr-FR" altLang="fr-FR" sz="1400" b="1" i="0" u="none" strike="noStrike" cap="none" normalizeH="0" baseline="0" dirty="0">
                <a:ln>
                  <a:noFill/>
                </a:ln>
                <a:solidFill>
                  <a:schemeClr val="tx1"/>
                </a:solidFill>
                <a:effectLst/>
                <a:latin typeface="Arial" panose="020B0604020202020204" pitchFamily="34" charset="0"/>
                <a:ea typeface="Aptos" panose="020B0004020202020204" pitchFamily="34" charset="0"/>
                <a:cs typeface="Aptos" panose="020B0004020202020204" pitchFamily="34" charset="0"/>
              </a:rPr>
              <a:t>REMERCIEMENTS AUX SYNDICATS ET MEDECINS POUR LEURS SOUTIENS </a:t>
            </a:r>
            <a:r>
              <a:rPr kumimoji="0" lang="fr-FR" altLang="fr-FR" sz="1400" b="0" i="0" u="none" strike="noStrike" cap="none" normalizeH="0" baseline="0" dirty="0">
                <a:ln>
                  <a:noFill/>
                </a:ln>
                <a:solidFill>
                  <a:schemeClr val="tx1"/>
                </a:solidFill>
                <a:effectLst/>
                <a:latin typeface="Arial" panose="020B0604020202020204" pitchFamily="34" charset="0"/>
                <a:ea typeface="Aptos" panose="020B0004020202020204" pitchFamily="34" charset="0"/>
                <a:cs typeface="Aptos" panose="020B00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endParaRPr lang="fr-FR" altLang="fr-FR" sz="1400" dirty="0">
              <a:ea typeface="Aptos" panose="020B0004020202020204" pitchFamily="34" charset="0"/>
              <a:cs typeface="Aptos" panose="020B0004020202020204" pitchFamily="34" charset="0"/>
            </a:endParaRPr>
          </a:p>
          <a:p>
            <a:pPr marL="742950" lvl="1" indent="-285750">
              <a:buFont typeface="Arial" panose="020B0604020202020204" pitchFamily="34" charset="0"/>
              <a:buChar char="•"/>
            </a:pPr>
            <a:r>
              <a:rPr kumimoji="0" lang="fr-FR" altLang="fr-FR" sz="1400" b="0" i="0" u="none" strike="noStrike" cap="none" normalizeH="0" baseline="0" dirty="0">
                <a:ln>
                  <a:noFill/>
                </a:ln>
                <a:solidFill>
                  <a:schemeClr val="tx1"/>
                </a:solidFill>
                <a:effectLst/>
                <a:latin typeface="Arial" panose="020B0604020202020204" pitchFamily="34" charset="0"/>
                <a:ea typeface="Aptos" panose="020B0004020202020204" pitchFamily="34" charset="0"/>
                <a:cs typeface="Aptos" panose="020B0004020202020204" pitchFamily="34" charset="0"/>
              </a:rPr>
              <a:t>CSMF 33 </a:t>
            </a:r>
          </a:p>
          <a:p>
            <a:pPr marL="742950" lvl="1" indent="-285750">
              <a:buFont typeface="Arial" panose="020B0604020202020204" pitchFamily="34" charset="0"/>
              <a:buChar char="•"/>
            </a:pPr>
            <a:r>
              <a:rPr kumimoji="0" lang="fr-FR" altLang="fr-FR" sz="1400" b="0" i="0" u="none" strike="noStrike" cap="none" normalizeH="0" baseline="0" dirty="0">
                <a:ln>
                  <a:noFill/>
                </a:ln>
                <a:solidFill>
                  <a:schemeClr val="tx1"/>
                </a:solidFill>
                <a:effectLst/>
                <a:latin typeface="Arial" panose="020B0604020202020204" pitchFamily="34" charset="0"/>
                <a:ea typeface="Aptos" panose="020B0004020202020204" pitchFamily="34" charset="0"/>
                <a:cs typeface="Aptos" panose="020B0004020202020204" pitchFamily="34" charset="0"/>
              </a:rPr>
              <a:t>CSMF POITOU CHARENTES :</a:t>
            </a:r>
          </a:p>
          <a:p>
            <a:pPr marL="742950" lvl="1" indent="-285750">
              <a:buFont typeface="Arial" panose="020B0604020202020204" pitchFamily="34" charset="0"/>
              <a:buChar char="•"/>
            </a:pPr>
            <a:r>
              <a:rPr kumimoji="0" lang="fr-FR" altLang="fr-FR" sz="1400" b="0" i="0" u="none" strike="noStrike" cap="none" normalizeH="0" baseline="0" dirty="0">
                <a:ln>
                  <a:noFill/>
                </a:ln>
                <a:solidFill>
                  <a:schemeClr val="tx1"/>
                </a:solidFill>
                <a:effectLst/>
                <a:latin typeface="Arial" panose="020B0604020202020204" pitchFamily="34" charset="0"/>
                <a:ea typeface="Aptos" panose="020B0004020202020204" pitchFamily="34" charset="0"/>
                <a:cs typeface="Aptos" panose="020B0004020202020204" pitchFamily="34" charset="0"/>
              </a:rPr>
              <a:t>CSMF LORRAINE </a:t>
            </a:r>
          </a:p>
          <a:p>
            <a:pPr marL="742950" lvl="1" indent="-285750">
              <a:buFont typeface="Arial" panose="020B0604020202020204" pitchFamily="34" charset="0"/>
              <a:buChar char="•"/>
            </a:pPr>
            <a:r>
              <a:rPr kumimoji="0" lang="fr-FR" altLang="fr-FR" sz="1400" b="0" i="0" u="none" strike="noStrike" cap="none" normalizeH="0" baseline="0" dirty="0">
                <a:ln>
                  <a:noFill/>
                </a:ln>
                <a:solidFill>
                  <a:schemeClr val="tx1"/>
                </a:solidFill>
                <a:effectLst/>
                <a:latin typeface="Arial" panose="020B0604020202020204" pitchFamily="34" charset="0"/>
                <a:ea typeface="Aptos" panose="020B0004020202020204" pitchFamily="34" charset="0"/>
                <a:cs typeface="Aptos" panose="020B0004020202020204" pitchFamily="34" charset="0"/>
              </a:rPr>
              <a:t>CSMF CENTRE VAL DE LOIRE </a:t>
            </a:r>
            <a:endParaRPr kumimoji="0" lang="fr-FR" altLang="fr-FR" sz="700" b="0" i="0" u="none" strike="noStrike" cap="none" normalizeH="0" baseline="0" dirty="0">
              <a:ln>
                <a:noFill/>
              </a:ln>
              <a:solidFill>
                <a:schemeClr val="tx1"/>
              </a:solidFill>
              <a:effectLst/>
              <a:latin typeface="Arial" panose="020B0604020202020204" pitchFamily="34" charset="0"/>
            </a:endParaRPr>
          </a:p>
          <a:p>
            <a:pPr marL="742950" lvl="1" indent="-285750">
              <a:buFont typeface="Arial" panose="020B0604020202020204" pitchFamily="34" charset="0"/>
              <a:buChar char="•"/>
            </a:pPr>
            <a:r>
              <a:rPr kumimoji="0" lang="fr-FR" altLang="fr-FR" sz="1400" b="0" i="0" u="none" strike="noStrike" cap="none" normalizeH="0" baseline="0" dirty="0">
                <a:ln>
                  <a:noFill/>
                </a:ln>
                <a:solidFill>
                  <a:schemeClr val="tx1"/>
                </a:solidFill>
                <a:effectLst/>
                <a:latin typeface="Arial" panose="020B0604020202020204" pitchFamily="34" charset="0"/>
                <a:ea typeface="Aptos" panose="020B0004020202020204" pitchFamily="34" charset="0"/>
                <a:cs typeface="Aptos" panose="020B0004020202020204" pitchFamily="34" charset="0"/>
              </a:rPr>
              <a:t>Dr Michel MONDRZAK  (ancien représentant départemental Généralistes-CSMF 77</a:t>
            </a:r>
            <a:r>
              <a:rPr lang="fr-FR" altLang="fr-FR" sz="1400" dirty="0">
                <a:ea typeface="Aptos" panose="020B0004020202020204" pitchFamily="34" charset="0"/>
                <a:cs typeface="Aptos" panose="020B0004020202020204" pitchFamily="34" charset="0"/>
              </a:rPr>
              <a:t>)</a:t>
            </a:r>
            <a:endParaRPr kumimoji="0" lang="fr-FR" altLang="fr-FR" sz="700" b="0" i="0" u="none" strike="noStrike" cap="none" normalizeH="0" baseline="0" dirty="0">
              <a:ln>
                <a:noFill/>
              </a:ln>
              <a:solidFill>
                <a:schemeClr val="tx1"/>
              </a:solidFill>
              <a:effectLst/>
              <a:latin typeface="Arial" panose="020B0604020202020204" pitchFamily="34" charset="0"/>
            </a:endParaRPr>
          </a:p>
          <a:p>
            <a:pPr marL="742950" lvl="1" indent="-285750">
              <a:buFont typeface="Arial" panose="020B0604020202020204" pitchFamily="34" charset="0"/>
              <a:buChar char="•"/>
            </a:pPr>
            <a:r>
              <a:rPr kumimoji="0" lang="fr-FR" altLang="fr-FR" sz="1400" b="0" i="0" u="none" strike="noStrike" cap="none" normalizeH="0" baseline="0" dirty="0">
                <a:ln>
                  <a:noFill/>
                </a:ln>
                <a:solidFill>
                  <a:schemeClr val="tx1"/>
                </a:solidFill>
                <a:effectLst/>
                <a:latin typeface="Arial" panose="020B0604020202020204" pitchFamily="34" charset="0"/>
                <a:ea typeface="Aptos" panose="020B0004020202020204" pitchFamily="34" charset="0"/>
                <a:cs typeface="Aptos" panose="020B0004020202020204" pitchFamily="34" charset="0"/>
              </a:rPr>
              <a:t>Dr LEYMARIE </a:t>
            </a:r>
            <a:endParaRPr kumimoji="0" lang="fr-FR" altLang="fr-FR" sz="700" b="0" i="0" u="none" strike="noStrike" cap="none" normalizeH="0" baseline="0" dirty="0">
              <a:ln>
                <a:noFill/>
              </a:ln>
              <a:solidFill>
                <a:schemeClr val="tx1"/>
              </a:solidFill>
              <a:effectLst/>
              <a:latin typeface="Arial" panose="020B0604020202020204" pitchFamily="34" charset="0"/>
            </a:endParaRPr>
          </a:p>
          <a:p>
            <a:pPr marL="742950" lvl="1" indent="-285750">
              <a:buFont typeface="Arial" panose="020B0604020202020204" pitchFamily="34" charset="0"/>
              <a:buChar char="•"/>
            </a:pPr>
            <a:r>
              <a:rPr kumimoji="0" lang="fr-FR" altLang="fr-FR" sz="1400" b="0" i="0" u="none" strike="noStrike" cap="none" normalizeH="0" baseline="0" dirty="0">
                <a:ln>
                  <a:noFill/>
                </a:ln>
                <a:solidFill>
                  <a:schemeClr val="tx1"/>
                </a:solidFill>
                <a:effectLst/>
                <a:latin typeface="Arial" panose="020B0604020202020204" pitchFamily="34" charset="0"/>
                <a:ea typeface="Aptos" panose="020B0004020202020204" pitchFamily="34" charset="0"/>
                <a:cs typeface="Aptos" panose="020B0004020202020204" pitchFamily="34" charset="0"/>
              </a:rPr>
              <a:t>CSMF 47 </a:t>
            </a:r>
            <a:endParaRPr kumimoji="0" lang="fr-FR" altLang="fr-FR" sz="700" b="0" i="0" u="none" strike="noStrike" cap="none" normalizeH="0" baseline="0" dirty="0">
              <a:ln>
                <a:noFill/>
              </a:ln>
              <a:solidFill>
                <a:schemeClr val="tx1"/>
              </a:solidFill>
              <a:effectLst/>
              <a:latin typeface="Arial" panose="020B0604020202020204" pitchFamily="34" charset="0"/>
            </a:endParaRPr>
          </a:p>
          <a:p>
            <a:pPr marL="742950" lvl="1" indent="-285750">
              <a:buFont typeface="Arial" panose="020B0604020202020204" pitchFamily="34" charset="0"/>
              <a:buChar char="•"/>
            </a:pPr>
            <a:r>
              <a:rPr kumimoji="0" lang="fr-FR" altLang="fr-FR" sz="1400" b="0" i="0" u="none" strike="noStrike" cap="none" normalizeH="0" baseline="0" dirty="0">
                <a:ln>
                  <a:noFill/>
                </a:ln>
                <a:solidFill>
                  <a:schemeClr val="tx1"/>
                </a:solidFill>
                <a:effectLst/>
                <a:latin typeface="Arial" panose="020B0604020202020204" pitchFamily="34" charset="0"/>
                <a:ea typeface="Aptos" panose="020B0004020202020204" pitchFamily="34" charset="0"/>
                <a:cs typeface="Aptos" panose="020B0004020202020204" pitchFamily="34" charset="0"/>
              </a:rPr>
              <a:t>CSMF 75 </a:t>
            </a:r>
            <a:endParaRPr kumimoji="0" lang="fr-FR" altLang="fr-FR" sz="700" b="0" i="0" u="none" strike="noStrike" cap="none" normalizeH="0" baseline="0" dirty="0">
              <a:ln>
                <a:noFill/>
              </a:ln>
              <a:solidFill>
                <a:schemeClr val="tx1"/>
              </a:solidFill>
              <a:effectLst/>
              <a:latin typeface="Arial" panose="020B0604020202020204" pitchFamily="34" charset="0"/>
            </a:endParaRPr>
          </a:p>
          <a:p>
            <a:pPr marL="742950" lvl="1" indent="-285750">
              <a:buFont typeface="Arial" panose="020B0604020202020204" pitchFamily="34" charset="0"/>
              <a:buChar char="•"/>
            </a:pPr>
            <a:r>
              <a:rPr kumimoji="0" lang="fr-FR" altLang="fr-FR" sz="1400" b="0" i="0" u="none" strike="noStrike" cap="none" normalizeH="0" baseline="0" dirty="0">
                <a:ln>
                  <a:noFill/>
                </a:ln>
                <a:solidFill>
                  <a:schemeClr val="tx1"/>
                </a:solidFill>
                <a:effectLst/>
                <a:latin typeface="Arial" panose="020B0604020202020204" pitchFamily="34" charset="0"/>
                <a:ea typeface="Aptos" panose="020B0004020202020204" pitchFamily="34" charset="0"/>
                <a:cs typeface="Aptos" panose="020B0004020202020204" pitchFamily="34" charset="0"/>
              </a:rPr>
              <a:t>CSMF 23</a:t>
            </a:r>
            <a:endParaRPr kumimoji="0" lang="fr-FR" altLang="fr-FR" sz="700" b="0" i="0" u="none" strike="noStrike" cap="none" normalizeH="0" baseline="0" dirty="0">
              <a:ln>
                <a:noFill/>
              </a:ln>
              <a:solidFill>
                <a:schemeClr val="tx1"/>
              </a:solidFill>
              <a:effectLst/>
              <a:latin typeface="Arial" panose="020B0604020202020204" pitchFamily="34" charset="0"/>
            </a:endParaRPr>
          </a:p>
          <a:p>
            <a:pPr marL="742950" lvl="1" indent="-285750">
              <a:buFont typeface="Arial" panose="020B0604020202020204" pitchFamily="34" charset="0"/>
              <a:buChar char="•"/>
            </a:pPr>
            <a:r>
              <a:rPr kumimoji="0" lang="fr-FR" altLang="fr-FR" sz="1400" b="0" i="0" u="none" strike="noStrike" cap="none" normalizeH="0" baseline="0" dirty="0">
                <a:ln>
                  <a:noFill/>
                </a:ln>
                <a:solidFill>
                  <a:schemeClr val="tx1"/>
                </a:solidFill>
                <a:effectLst/>
                <a:latin typeface="Arial" panose="020B0604020202020204" pitchFamily="34" charset="0"/>
                <a:ea typeface="Aptos" panose="020B0004020202020204" pitchFamily="34" charset="0"/>
                <a:cs typeface="Aptos" panose="020B0004020202020204" pitchFamily="34" charset="0"/>
              </a:rPr>
              <a:t>CSMF 13 </a:t>
            </a:r>
            <a:endParaRPr kumimoji="0" lang="fr-FR" altLang="fr-FR" sz="700" b="0" i="0" u="none" strike="noStrike" cap="none" normalizeH="0" baseline="0" dirty="0">
              <a:ln>
                <a:noFill/>
              </a:ln>
              <a:solidFill>
                <a:schemeClr val="tx1"/>
              </a:solidFill>
              <a:effectLst/>
              <a:latin typeface="Arial" panose="020B0604020202020204" pitchFamily="34" charset="0"/>
            </a:endParaRPr>
          </a:p>
          <a:p>
            <a:pPr marL="742950" lvl="1" indent="-285750">
              <a:buFont typeface="Arial" panose="020B0604020202020204" pitchFamily="34" charset="0"/>
              <a:buChar char="•"/>
            </a:pPr>
            <a:r>
              <a:rPr kumimoji="0" lang="fr-FR" altLang="fr-FR" sz="1400" b="0" i="0" u="none" strike="noStrike" cap="none" normalizeH="0" baseline="0" dirty="0">
                <a:ln>
                  <a:noFill/>
                </a:ln>
                <a:solidFill>
                  <a:schemeClr val="tx1"/>
                </a:solidFill>
                <a:effectLst/>
                <a:latin typeface="Arial" panose="020B0604020202020204" pitchFamily="34" charset="0"/>
                <a:ea typeface="Aptos" panose="020B0004020202020204" pitchFamily="34" charset="0"/>
                <a:cs typeface="Aptos" panose="020B0004020202020204" pitchFamily="34" charset="0"/>
              </a:rPr>
              <a:t>CSMF 67 </a:t>
            </a:r>
          </a:p>
          <a:p>
            <a:pPr marL="742950" lvl="1" indent="-285750">
              <a:buFont typeface="Arial" panose="020B0604020202020204" pitchFamily="34" charset="0"/>
              <a:buChar char="•"/>
            </a:pPr>
            <a:r>
              <a:rPr lang="fr-FR" altLang="fr-FR" sz="1400" dirty="0"/>
              <a:t>CSMF Franche Comté</a:t>
            </a:r>
            <a:endParaRPr kumimoji="0" lang="fr-FR" altLang="fr-FR" sz="700" b="0" i="0" u="none" strike="noStrike" cap="none" normalizeH="0" baseline="0" dirty="0">
              <a:ln>
                <a:noFill/>
              </a:ln>
              <a:solidFill>
                <a:schemeClr val="tx1"/>
              </a:solidFill>
              <a:effectLst/>
              <a:latin typeface="Arial" panose="020B0604020202020204" pitchFamily="34" charset="0"/>
            </a:endParaRPr>
          </a:p>
          <a:p>
            <a:pPr marL="742950" lvl="1" indent="-285750">
              <a:buFont typeface="Arial" panose="020B0604020202020204" pitchFamily="34" charset="0"/>
              <a:buChar char="•"/>
            </a:pPr>
            <a:r>
              <a:rPr kumimoji="0" lang="fr-FR" altLang="fr-FR" sz="1400" b="0" i="0" u="none" strike="noStrike" cap="none" normalizeH="0" baseline="0" dirty="0">
                <a:ln>
                  <a:noFill/>
                </a:ln>
                <a:solidFill>
                  <a:schemeClr val="tx1"/>
                </a:solidFill>
                <a:effectLst/>
                <a:latin typeface="Arial" panose="020B0604020202020204" pitchFamily="34" charset="0"/>
                <a:ea typeface="Aptos" panose="020B0004020202020204" pitchFamily="34" charset="0"/>
                <a:cs typeface="Aptos" panose="020B0004020202020204" pitchFamily="34" charset="0"/>
              </a:rPr>
              <a:t>SMACMAC </a:t>
            </a:r>
          </a:p>
          <a:p>
            <a:pPr marL="742950" lvl="1" indent="-285750">
              <a:buFont typeface="Arial" panose="020B0604020202020204" pitchFamily="34" charset="0"/>
              <a:buChar char="•"/>
            </a:pPr>
            <a:r>
              <a:rPr kumimoji="0" lang="fr-FR" altLang="fr-FR" sz="1400" b="0" i="0" u="none" strike="noStrike" cap="none" normalizeH="0" baseline="0" dirty="0">
                <a:ln>
                  <a:noFill/>
                </a:ln>
                <a:solidFill>
                  <a:schemeClr val="tx1"/>
                </a:solidFill>
                <a:effectLst/>
                <a:latin typeface="Arial" panose="020B0604020202020204" pitchFamily="34" charset="0"/>
              </a:rPr>
              <a:t>CSMF 77 : à venir</a:t>
            </a:r>
          </a:p>
          <a:p>
            <a:pPr marL="742950" lvl="1" indent="-285750">
              <a:buFont typeface="Arial" panose="020B0604020202020204" pitchFamily="34" charset="0"/>
              <a:buChar char="•"/>
            </a:pPr>
            <a:r>
              <a:rPr lang="fr-FR" altLang="fr-FR" sz="1400" dirty="0"/>
              <a:t>CSMF La Réunion : à venir</a:t>
            </a:r>
            <a:endParaRPr kumimoji="0" lang="fr-FR" altLang="fr-FR" sz="700" b="0" i="0" u="none" strike="noStrike" cap="none" normalizeH="0" baseline="0" dirty="0">
              <a:ln>
                <a:noFill/>
              </a:ln>
              <a:solidFill>
                <a:schemeClr val="tx1"/>
              </a:solidFill>
              <a:effectLst/>
              <a:latin typeface="Arial" panose="020B0604020202020204" pitchFamily="34" charset="0"/>
            </a:endParaRPr>
          </a:p>
          <a:p>
            <a:pPr lvl="1"/>
            <a:r>
              <a:rPr kumimoji="0" lang="fr-FR" altLang="fr-FR" sz="1400" b="0" i="0" u="none" strike="noStrike" cap="none" normalizeH="0" baseline="0" dirty="0">
                <a:ln>
                  <a:noFill/>
                </a:ln>
                <a:solidFill>
                  <a:schemeClr val="tx1"/>
                </a:solidFill>
                <a:effectLst/>
                <a:latin typeface="Arial" panose="020B0604020202020204" pitchFamily="34" charset="0"/>
                <a:ea typeface="Aptos" panose="020B0004020202020204" pitchFamily="34" charset="0"/>
                <a:cs typeface="Aptos" panose="020B0004020202020204" pitchFamily="34" charset="0"/>
              </a:rPr>
              <a:t> </a:t>
            </a:r>
            <a:endParaRPr kumimoji="0" lang="fr-FR" altLang="fr-FR" sz="7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fr-FR" altLang="fr-FR" sz="1400" b="0" i="0" u="none" strike="noStrike" cap="none" normalizeH="0" baseline="0" dirty="0">
                <a:ln>
                  <a:noFill/>
                </a:ln>
                <a:solidFill>
                  <a:schemeClr val="tx1"/>
                </a:solidFill>
                <a:effectLst/>
                <a:latin typeface="Arial" panose="020B0604020202020204" pitchFamily="34" charset="0"/>
                <a:ea typeface="Aptos" panose="020B0004020202020204" pitchFamily="34" charset="0"/>
                <a:cs typeface="Arial" panose="020B0604020202020204" pitchFamily="34" charset="0"/>
              </a:rPr>
              <a:t>Nous rappelons que la CSMF PAYS DE LA LOIRE participe depuis 2 ans à la prise en charge des </a:t>
            </a:r>
            <a:r>
              <a:rPr kumimoji="0" lang="fr-FR" altLang="fr-FR" sz="1400" b="1" i="0" u="none" strike="noStrike" cap="none" normalizeH="0" baseline="0" dirty="0">
                <a:ln>
                  <a:noFill/>
                </a:ln>
                <a:solidFill>
                  <a:schemeClr val="tx1"/>
                </a:solidFill>
                <a:effectLst/>
                <a:latin typeface="Arial" panose="020B0604020202020204" pitchFamily="34" charset="0"/>
                <a:ea typeface="Aptos" panose="020B0004020202020204" pitchFamily="34" charset="0"/>
                <a:cs typeface="Arial" panose="020B0604020202020204" pitchFamily="34" charset="0"/>
              </a:rPr>
              <a:t>frais de déplacement du président </a:t>
            </a:r>
            <a:endParaRPr kumimoji="0" lang="fr-FR" altLang="fr-FR" sz="2000" b="0" i="0" u="none" strike="noStrike" cap="none" normalizeH="0" baseline="0" dirty="0">
              <a:ln>
                <a:noFill/>
              </a:ln>
              <a:effectLst/>
              <a:latin typeface="Arial" panose="020B0604020202020204" pitchFamily="34" charset="0"/>
            </a:endParaRPr>
          </a:p>
        </p:txBody>
      </p:sp>
      <p:sp>
        <p:nvSpPr>
          <p:cNvPr id="3" name="ZoneTexte 2">
            <a:extLst>
              <a:ext uri="{FF2B5EF4-FFF2-40B4-BE49-F238E27FC236}">
                <a16:creationId xmlns:a16="http://schemas.microsoft.com/office/drawing/2014/main" id="{47997B8B-6849-384C-CDEC-2F1B5CEE9CF4}"/>
              </a:ext>
            </a:extLst>
          </p:cNvPr>
          <p:cNvSpPr txBox="1"/>
          <p:nvPr/>
        </p:nvSpPr>
        <p:spPr>
          <a:xfrm>
            <a:off x="2699792" y="811838"/>
            <a:ext cx="5328592" cy="369332"/>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tabLst>
                <a:tab pos="457200" algn="l"/>
              </a:tabLst>
            </a:pPr>
            <a:r>
              <a:rPr kumimoji="0" lang="fr-FR" altLang="fr-FR" sz="1800" b="1" i="0" u="none" strike="noStrike" cap="none" normalizeH="0" baseline="0" dirty="0">
                <a:ln>
                  <a:noFill/>
                </a:ln>
                <a:solidFill>
                  <a:schemeClr val="tx1"/>
                </a:solidFill>
                <a:effectLst/>
                <a:latin typeface="Arial" panose="020B0604020202020204" pitchFamily="34" charset="0"/>
                <a:ea typeface="Aptos" panose="020B0004020202020204" pitchFamily="34" charset="0"/>
                <a:cs typeface="Aptos" panose="020B0004020202020204" pitchFamily="34" charset="0"/>
              </a:rPr>
              <a:t>APPEL AUX DONS suite déficit comptes 2025</a:t>
            </a:r>
          </a:p>
        </p:txBody>
      </p:sp>
    </p:spTree>
    <p:extLst>
      <p:ext uri="{BB962C8B-B14F-4D97-AF65-F5344CB8AC3E}">
        <p14:creationId xmlns:p14="http://schemas.microsoft.com/office/powerpoint/2010/main" val="6374889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7020272" y="162190"/>
            <a:ext cx="1656184" cy="351418"/>
          </a:xfrm>
        </p:spPr>
        <p:txBody>
          <a:bodyPr>
            <a:noAutofit/>
          </a:bodyPr>
          <a:lstStyle/>
          <a:p>
            <a:pPr algn="r"/>
            <a:r>
              <a:rPr lang="fr-FR" sz="2400" b="1" dirty="0">
                <a:solidFill>
                  <a:srgbClr val="0000FF"/>
                </a:solidFill>
              </a:rPr>
              <a:t>DEROULE</a:t>
            </a:r>
          </a:p>
        </p:txBody>
      </p:sp>
      <p:sp>
        <p:nvSpPr>
          <p:cNvPr id="4" name="Rectangle 1">
            <a:extLst>
              <a:ext uri="{FF2B5EF4-FFF2-40B4-BE49-F238E27FC236}">
                <a16:creationId xmlns:a16="http://schemas.microsoft.com/office/drawing/2014/main" id="{F8D09705-41CF-496C-9C9F-BC25980EF995}"/>
              </a:ext>
            </a:extLst>
          </p:cNvPr>
          <p:cNvSpPr>
            <a:spLocks noChangeArrowheads="1"/>
          </p:cNvSpPr>
          <p:nvPr/>
        </p:nvSpPr>
        <p:spPr bwMode="auto">
          <a:xfrm flipV="1">
            <a:off x="-1516291" y="-687231"/>
            <a:ext cx="13518360" cy="288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fr-FR" sz="1400"/>
          </a:p>
        </p:txBody>
      </p:sp>
      <p:sp>
        <p:nvSpPr>
          <p:cNvPr id="6" name="Rectangle 1">
            <a:extLst>
              <a:ext uri="{FF2B5EF4-FFF2-40B4-BE49-F238E27FC236}">
                <a16:creationId xmlns:a16="http://schemas.microsoft.com/office/drawing/2014/main" id="{4CA67ECA-AE86-4A0C-B513-D5340BA8ED07}"/>
              </a:ext>
            </a:extLst>
          </p:cNvPr>
          <p:cNvSpPr>
            <a:spLocks noChangeArrowheads="1"/>
          </p:cNvSpPr>
          <p:nvPr/>
        </p:nvSpPr>
        <p:spPr bwMode="auto">
          <a:xfrm>
            <a:off x="-8630235" y="162189"/>
            <a:ext cx="18622168" cy="288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fr-FR" sz="1400" dirty="0"/>
          </a:p>
        </p:txBody>
      </p:sp>
      <p:sp>
        <p:nvSpPr>
          <p:cNvPr id="10" name="Rectangle 2">
            <a:extLst>
              <a:ext uri="{FF2B5EF4-FFF2-40B4-BE49-F238E27FC236}">
                <a16:creationId xmlns:a16="http://schemas.microsoft.com/office/drawing/2014/main" id="{424C612D-3F1D-4317-A9CD-DF31390AF352}"/>
              </a:ext>
            </a:extLst>
          </p:cNvPr>
          <p:cNvSpPr>
            <a:spLocks noChangeArrowheads="1"/>
          </p:cNvSpPr>
          <p:nvPr/>
        </p:nvSpPr>
        <p:spPr bwMode="auto">
          <a:xfrm>
            <a:off x="-2641419" y="-3332"/>
            <a:ext cx="11785419" cy="460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fr-FR"/>
          </a:p>
        </p:txBody>
      </p:sp>
      <p:sp>
        <p:nvSpPr>
          <p:cNvPr id="7" name="Rectangle 1">
            <a:extLst>
              <a:ext uri="{FF2B5EF4-FFF2-40B4-BE49-F238E27FC236}">
                <a16:creationId xmlns:a16="http://schemas.microsoft.com/office/drawing/2014/main" id="{C8000961-C37C-45CA-8720-41B333152D29}"/>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8" name="Espace réservé du contenu 7">
            <a:extLst>
              <a:ext uri="{FF2B5EF4-FFF2-40B4-BE49-F238E27FC236}">
                <a16:creationId xmlns:a16="http://schemas.microsoft.com/office/drawing/2014/main" id="{3EBAA6D2-5B34-1702-89D3-55771CB8B273}"/>
              </a:ext>
            </a:extLst>
          </p:cNvPr>
          <p:cNvPicPr>
            <a:picLocks noGrp="1" noChangeAspect="1"/>
          </p:cNvPicPr>
          <p:nvPr>
            <p:ph idx="1"/>
          </p:nvPr>
        </p:nvPicPr>
        <p:blipFill>
          <a:blip r:embed="rId3"/>
          <a:stretch>
            <a:fillRect/>
          </a:stretch>
        </p:blipFill>
        <p:spPr>
          <a:xfrm>
            <a:off x="2339752" y="513608"/>
            <a:ext cx="4680520" cy="6114437"/>
          </a:xfrm>
          <a:prstGeom prst="rect">
            <a:avLst/>
          </a:prstGeom>
        </p:spPr>
      </p:pic>
    </p:spTree>
    <p:extLst>
      <p:ext uri="{BB962C8B-B14F-4D97-AF65-F5344CB8AC3E}">
        <p14:creationId xmlns:p14="http://schemas.microsoft.com/office/powerpoint/2010/main" val="39468442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C5A261D-0D2E-C09F-AC82-FD61226DE833}"/>
              </a:ext>
            </a:extLst>
          </p:cNvPr>
          <p:cNvSpPr>
            <a:spLocks noGrp="1"/>
          </p:cNvSpPr>
          <p:nvPr>
            <p:ph type="title"/>
          </p:nvPr>
        </p:nvSpPr>
        <p:spPr>
          <a:xfrm>
            <a:off x="3203848" y="404664"/>
            <a:ext cx="5544616" cy="1080120"/>
          </a:xfrm>
        </p:spPr>
        <p:txBody>
          <a:bodyPr>
            <a:normAutofit/>
          </a:bodyPr>
          <a:lstStyle/>
          <a:p>
            <a:pPr algn="ctr"/>
            <a:r>
              <a:rPr lang="fr-FR" sz="2800" b="1" dirty="0">
                <a:latin typeface="Arial" panose="020B0604020202020204" pitchFamily="34" charset="0"/>
                <a:cs typeface="Arial" panose="020B0604020202020204" pitchFamily="34" charset="0"/>
              </a:rPr>
              <a:t>Comité directeur </a:t>
            </a:r>
            <a:br>
              <a:rPr lang="fr-FR" sz="2800" b="1" dirty="0">
                <a:latin typeface="Arial" panose="020B0604020202020204" pitchFamily="34" charset="0"/>
                <a:cs typeface="Arial" panose="020B0604020202020204" pitchFamily="34" charset="0"/>
              </a:rPr>
            </a:br>
            <a:r>
              <a:rPr lang="fr-FR" sz="2800" b="1" dirty="0">
                <a:latin typeface="Arial" panose="020B0604020202020204" pitchFamily="34" charset="0"/>
                <a:cs typeface="Arial" panose="020B0604020202020204" pitchFamily="34" charset="0"/>
              </a:rPr>
              <a:t>mandat 2023-2026</a:t>
            </a:r>
            <a:endParaRPr lang="fr-FR" sz="2800" dirty="0">
              <a:latin typeface="Arial" panose="020B0604020202020204" pitchFamily="34" charset="0"/>
              <a:cs typeface="Arial" panose="020B0604020202020204" pitchFamily="34" charset="0"/>
            </a:endParaRPr>
          </a:p>
        </p:txBody>
      </p:sp>
      <p:sp>
        <p:nvSpPr>
          <p:cNvPr id="3" name="Espace réservé du contenu 2">
            <a:extLst>
              <a:ext uri="{FF2B5EF4-FFF2-40B4-BE49-F238E27FC236}">
                <a16:creationId xmlns:a16="http://schemas.microsoft.com/office/drawing/2014/main" id="{1E660C36-F54C-CBAE-A24F-49228FDD0A07}"/>
              </a:ext>
            </a:extLst>
          </p:cNvPr>
          <p:cNvSpPr>
            <a:spLocks noGrp="1"/>
          </p:cNvSpPr>
          <p:nvPr>
            <p:ph idx="1"/>
          </p:nvPr>
        </p:nvSpPr>
        <p:spPr>
          <a:xfrm>
            <a:off x="1763688" y="2132856"/>
            <a:ext cx="6696744" cy="3240360"/>
          </a:xfrm>
        </p:spPr>
        <p:txBody>
          <a:bodyPr>
            <a:normAutofit/>
          </a:bodyPr>
          <a:lstStyle/>
          <a:p>
            <a:pPr marL="0" indent="0" algn="just">
              <a:buNone/>
            </a:pPr>
            <a:r>
              <a:rPr lang="fr-FR" dirty="0">
                <a:latin typeface="Arial" panose="020B0604020202020204" pitchFamily="34" charset="0"/>
                <a:cs typeface="Arial" panose="020B0604020202020204" pitchFamily="34" charset="0"/>
              </a:rPr>
              <a:t>Le mandat de l’ensemble des membres désignés au Comité Directeur viendra à échéance le </a:t>
            </a:r>
            <a:r>
              <a:rPr lang="fr-FR" b="1" dirty="0">
                <a:latin typeface="Arial" panose="020B0604020202020204" pitchFamily="34" charset="0"/>
                <a:cs typeface="Arial" panose="020B0604020202020204" pitchFamily="34" charset="0"/>
              </a:rPr>
              <a:t>31 décembre 2026</a:t>
            </a:r>
            <a:r>
              <a:rPr lang="fr-FR" dirty="0">
                <a:latin typeface="Arial" panose="020B0604020202020204" pitchFamily="34" charset="0"/>
                <a:cs typeface="Arial" panose="020B0604020202020204" pitchFamily="34" charset="0"/>
              </a:rPr>
              <a:t>. La totalité des membres du Comité Directeur sera nouvellement désigné par chaque collège régional au plus tard le </a:t>
            </a:r>
            <a:r>
              <a:rPr lang="fr-FR" b="1" dirty="0">
                <a:latin typeface="Arial" panose="020B0604020202020204" pitchFamily="34" charset="0"/>
                <a:cs typeface="Arial" panose="020B0604020202020204" pitchFamily="34" charset="0"/>
              </a:rPr>
              <a:t>31 décembre 2026. </a:t>
            </a:r>
            <a:r>
              <a:rPr lang="fr-FR" dirty="0">
                <a:latin typeface="Arial" panose="020B0604020202020204" pitchFamily="34" charset="0"/>
                <a:cs typeface="Arial" panose="020B0604020202020204" pitchFamily="34" charset="0"/>
              </a:rPr>
              <a:t>Selon les modalités définies dans les Statuts</a:t>
            </a:r>
            <a:r>
              <a:rPr lang="fr-FR" b="1" dirty="0">
                <a:latin typeface="Arial" panose="020B0604020202020204" pitchFamily="34" charset="0"/>
                <a:cs typeface="Arial" panose="020B0604020202020204" pitchFamily="34" charset="0"/>
              </a:rPr>
              <a:t>, le Président et la totalité du Bureau seront élus au cours du Comité Directeur</a:t>
            </a:r>
            <a:r>
              <a:rPr lang="fr-FR" dirty="0">
                <a:latin typeface="Arial" panose="020B0604020202020204" pitchFamily="34" charset="0"/>
                <a:cs typeface="Arial" panose="020B0604020202020204" pitchFamily="34" charset="0"/>
              </a:rPr>
              <a:t> de </a:t>
            </a:r>
            <a:r>
              <a:rPr lang="fr-FR" b="1" dirty="0">
                <a:latin typeface="Arial" panose="020B0604020202020204" pitchFamily="34" charset="0"/>
                <a:cs typeface="Arial" panose="020B0604020202020204" pitchFamily="34" charset="0"/>
              </a:rPr>
              <a:t>mars 2027</a:t>
            </a:r>
            <a:r>
              <a:rPr lang="fr-FR" dirty="0">
                <a:latin typeface="Arial" panose="020B0604020202020204" pitchFamily="34" charset="0"/>
                <a:cs typeface="Arial" panose="020B0604020202020204" pitchFamily="34" charset="0"/>
              </a:rPr>
              <a:t>.</a:t>
            </a:r>
          </a:p>
          <a:p>
            <a:pPr marL="0" indent="0">
              <a:buNone/>
            </a:pPr>
            <a:endParaRPr lang="fr-FR" dirty="0">
              <a:latin typeface="Arial" panose="020B0604020202020204" pitchFamily="34" charset="0"/>
              <a:cs typeface="Arial" panose="020B0604020202020204" pitchFamily="34" charset="0"/>
            </a:endParaRPr>
          </a:p>
          <a:p>
            <a:pPr marL="0" indent="0">
              <a:buNone/>
            </a:pPr>
            <a:r>
              <a:rPr lang="fr-FR" sz="1400" i="1" dirty="0">
                <a:solidFill>
                  <a:schemeClr val="tx1"/>
                </a:solidFill>
                <a:latin typeface="Arial" panose="020B0604020202020204" pitchFamily="34" charset="0"/>
                <a:cs typeface="Arial" panose="020B0604020202020204" pitchFamily="34" charset="0"/>
              </a:rPr>
              <a:t>(liste des membres du comité directeur 2023-2026 sur le porte documents)</a:t>
            </a:r>
          </a:p>
        </p:txBody>
      </p:sp>
    </p:spTree>
    <p:extLst>
      <p:ext uri="{BB962C8B-B14F-4D97-AF65-F5344CB8AC3E}">
        <p14:creationId xmlns:p14="http://schemas.microsoft.com/office/powerpoint/2010/main" val="41061653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61AB25-DDDA-47B1-94A8-A510E0DC2F66}"/>
              </a:ext>
            </a:extLst>
          </p:cNvPr>
          <p:cNvSpPr>
            <a:spLocks noGrp="1"/>
          </p:cNvSpPr>
          <p:nvPr>
            <p:ph type="title"/>
          </p:nvPr>
        </p:nvSpPr>
        <p:spPr>
          <a:xfrm>
            <a:off x="1979712" y="4077072"/>
            <a:ext cx="5976664" cy="936104"/>
          </a:xfrm>
        </p:spPr>
        <p:txBody>
          <a:bodyPr>
            <a:noAutofit/>
          </a:bodyPr>
          <a:lstStyle/>
          <a:p>
            <a:pPr algn="ctr"/>
            <a:r>
              <a:rPr lang="fr-FR" sz="2400" b="1" dirty="0">
                <a:latin typeface="Arial" panose="020B0604020202020204" pitchFamily="34" charset="0"/>
                <a:cs typeface="Arial" panose="020B0604020202020204" pitchFamily="34" charset="0"/>
              </a:rPr>
              <a:t>Informations sur le porte documents</a:t>
            </a:r>
          </a:p>
        </p:txBody>
      </p:sp>
      <p:pic>
        <p:nvPicPr>
          <p:cNvPr id="5" name="Image 4">
            <a:extLst>
              <a:ext uri="{FF2B5EF4-FFF2-40B4-BE49-F238E27FC236}">
                <a16:creationId xmlns:a16="http://schemas.microsoft.com/office/drawing/2014/main" id="{647B1082-EF41-ACA3-39CF-41854CE3EF8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87824" y="1755494"/>
            <a:ext cx="4248472" cy="1690827"/>
          </a:xfrm>
          <a:prstGeom prst="rect">
            <a:avLst/>
          </a:prstGeom>
        </p:spPr>
      </p:pic>
      <p:sp>
        <p:nvSpPr>
          <p:cNvPr id="4" name="Titre 1">
            <a:extLst>
              <a:ext uri="{FF2B5EF4-FFF2-40B4-BE49-F238E27FC236}">
                <a16:creationId xmlns:a16="http://schemas.microsoft.com/office/drawing/2014/main" id="{78BA467E-2C31-5322-4EE5-1018D1BAE2C8}"/>
              </a:ext>
            </a:extLst>
          </p:cNvPr>
          <p:cNvSpPr txBox="1">
            <a:spLocks/>
          </p:cNvSpPr>
          <p:nvPr/>
        </p:nvSpPr>
        <p:spPr>
          <a:xfrm>
            <a:off x="3707904" y="332656"/>
            <a:ext cx="3384376" cy="792088"/>
          </a:xfrm>
          <a:prstGeom prst="rect">
            <a:avLst/>
          </a:prstGeom>
        </p:spPr>
        <p:txBody>
          <a:bodyPr vert="horz" lIns="91440" tIns="45720" rIns="91440" bIns="45720" rtlCol="0" anchor="t">
            <a:normAutofit fontScale="975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r-FR" sz="3200" b="1" dirty="0"/>
              <a:t>PARTENAIRE</a:t>
            </a:r>
          </a:p>
        </p:txBody>
      </p:sp>
    </p:spTree>
    <p:extLst>
      <p:ext uri="{BB962C8B-B14F-4D97-AF65-F5344CB8AC3E}">
        <p14:creationId xmlns:p14="http://schemas.microsoft.com/office/powerpoint/2010/main" val="30901802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61AB25-DDDA-47B1-94A8-A510E0DC2F66}"/>
              </a:ext>
            </a:extLst>
          </p:cNvPr>
          <p:cNvSpPr>
            <a:spLocks noGrp="1"/>
          </p:cNvSpPr>
          <p:nvPr>
            <p:ph type="title"/>
          </p:nvPr>
        </p:nvSpPr>
        <p:spPr>
          <a:xfrm>
            <a:off x="4427984" y="260648"/>
            <a:ext cx="3090728" cy="864096"/>
          </a:xfrm>
        </p:spPr>
        <p:txBody>
          <a:bodyPr>
            <a:normAutofit/>
          </a:bodyPr>
          <a:lstStyle/>
          <a:p>
            <a:r>
              <a:rPr lang="fr-FR" b="1" dirty="0"/>
              <a:t>PARTENAIRE</a:t>
            </a:r>
          </a:p>
        </p:txBody>
      </p:sp>
      <p:pic>
        <p:nvPicPr>
          <p:cNvPr id="5" name="Image 4">
            <a:extLst>
              <a:ext uri="{FF2B5EF4-FFF2-40B4-BE49-F238E27FC236}">
                <a16:creationId xmlns:a16="http://schemas.microsoft.com/office/drawing/2014/main" id="{DCA4DA9A-8AE5-A1B9-95D8-86B801D2B894}"/>
              </a:ext>
            </a:extLst>
          </p:cNvPr>
          <p:cNvPicPr>
            <a:picLocks noChangeAspect="1"/>
          </p:cNvPicPr>
          <p:nvPr/>
        </p:nvPicPr>
        <p:blipFill>
          <a:blip r:embed="rId2"/>
          <a:stretch>
            <a:fillRect/>
          </a:stretch>
        </p:blipFill>
        <p:spPr>
          <a:xfrm>
            <a:off x="2411760" y="1772816"/>
            <a:ext cx="5611008" cy="2000529"/>
          </a:xfrm>
          <a:prstGeom prst="rect">
            <a:avLst/>
          </a:prstGeom>
        </p:spPr>
      </p:pic>
      <p:sp>
        <p:nvSpPr>
          <p:cNvPr id="4" name="ZoneTexte 3">
            <a:extLst>
              <a:ext uri="{FF2B5EF4-FFF2-40B4-BE49-F238E27FC236}">
                <a16:creationId xmlns:a16="http://schemas.microsoft.com/office/drawing/2014/main" id="{1013E314-7876-9F79-27AF-63FE254EBEF4}"/>
              </a:ext>
            </a:extLst>
          </p:cNvPr>
          <p:cNvSpPr txBox="1"/>
          <p:nvPr/>
        </p:nvSpPr>
        <p:spPr>
          <a:xfrm>
            <a:off x="1907704" y="4509120"/>
            <a:ext cx="5611008" cy="400110"/>
          </a:xfrm>
          <a:prstGeom prst="rect">
            <a:avLst/>
          </a:prstGeom>
          <a:noFill/>
        </p:spPr>
        <p:txBody>
          <a:bodyPr wrap="square">
            <a:spAutoFit/>
          </a:bodyPr>
          <a:lstStyle/>
          <a:p>
            <a:pPr algn="ctr"/>
            <a:r>
              <a:rPr lang="fr-FR" sz="2000" b="1" dirty="0">
                <a:latin typeface="Arial" panose="020B0604020202020204" pitchFamily="34" charset="0"/>
                <a:cs typeface="Arial" panose="020B0604020202020204" pitchFamily="34" charset="0"/>
              </a:rPr>
              <a:t>Informations sur le porte documents</a:t>
            </a:r>
            <a:endParaRPr lang="fr-FR" sz="2000" dirty="0"/>
          </a:p>
        </p:txBody>
      </p:sp>
    </p:spTree>
    <p:extLst>
      <p:ext uri="{BB962C8B-B14F-4D97-AF65-F5344CB8AC3E}">
        <p14:creationId xmlns:p14="http://schemas.microsoft.com/office/powerpoint/2010/main" val="5599573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C7F9D4EA-8816-90E4-A4CA-3CC38DD52520}"/>
              </a:ext>
            </a:extLst>
          </p:cNvPr>
          <p:cNvSpPr>
            <a:spLocks noGrp="1"/>
          </p:cNvSpPr>
          <p:nvPr>
            <p:ph idx="1"/>
          </p:nvPr>
        </p:nvSpPr>
        <p:spPr>
          <a:xfrm>
            <a:off x="1691680" y="3789040"/>
            <a:ext cx="6624736" cy="1368152"/>
          </a:xfrm>
        </p:spPr>
        <p:txBody>
          <a:bodyPr>
            <a:normAutofit lnSpcReduction="10000"/>
          </a:bodyPr>
          <a:lstStyle/>
          <a:p>
            <a:pPr marL="0" indent="0" algn="ctr">
              <a:buNone/>
            </a:pPr>
            <a:r>
              <a:rPr lang="fr-FR" sz="2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Intervention du Dr </a:t>
            </a:r>
            <a:r>
              <a:rPr lang="fr-FR" sz="2000" b="1" dirty="0">
                <a:solidFill>
                  <a:srgbClr val="000000"/>
                </a:solidFill>
                <a:latin typeface="Arial" panose="020B0604020202020204" pitchFamily="34" charset="0"/>
                <a:ea typeface="Times New Roman" panose="02020603050405020304" pitchFamily="18" charset="0"/>
                <a:cs typeface="Arial" panose="020B0604020202020204" pitchFamily="34" charset="0"/>
              </a:rPr>
              <a:t>Dominique RICHTER, Président du </a:t>
            </a:r>
            <a:r>
              <a:rPr lang="fr-FR" sz="20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syndicat des médecins du permis de conduire (SMACMAC) </a:t>
            </a:r>
          </a:p>
          <a:p>
            <a:pPr marL="0" indent="0" algn="ctr">
              <a:buNone/>
            </a:pPr>
            <a:r>
              <a:rPr lang="fr-FR" sz="2000" dirty="0">
                <a:solidFill>
                  <a:srgbClr val="00180B"/>
                </a:solidFill>
                <a:latin typeface="Arial" panose="020B0604020202020204" pitchFamily="34" charset="0"/>
                <a:cs typeface="Arial" panose="020B0604020202020204" pitchFamily="34" charset="0"/>
              </a:rPr>
              <a:t>Bulletin d'adhésion sur le porte document</a:t>
            </a:r>
          </a:p>
        </p:txBody>
      </p:sp>
      <p:pic>
        <p:nvPicPr>
          <p:cNvPr id="7" name="Image 6">
            <a:extLst>
              <a:ext uri="{FF2B5EF4-FFF2-40B4-BE49-F238E27FC236}">
                <a16:creationId xmlns:a16="http://schemas.microsoft.com/office/drawing/2014/main" id="{7A732353-E046-F1EC-EDB8-BEB5FAD4DFE7}"/>
              </a:ext>
            </a:extLst>
          </p:cNvPr>
          <p:cNvPicPr>
            <a:picLocks noChangeAspect="1"/>
          </p:cNvPicPr>
          <p:nvPr/>
        </p:nvPicPr>
        <p:blipFill>
          <a:blip r:embed="rId2"/>
          <a:stretch>
            <a:fillRect/>
          </a:stretch>
        </p:blipFill>
        <p:spPr>
          <a:xfrm>
            <a:off x="3491880" y="620688"/>
            <a:ext cx="2520280" cy="2915770"/>
          </a:xfrm>
          <a:prstGeom prst="rect">
            <a:avLst/>
          </a:prstGeom>
        </p:spPr>
      </p:pic>
    </p:spTree>
    <p:extLst>
      <p:ext uri="{BB962C8B-B14F-4D97-AF65-F5344CB8AC3E}">
        <p14:creationId xmlns:p14="http://schemas.microsoft.com/office/powerpoint/2010/main" val="25874765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3A3CF2-04D9-16B7-BD39-D0F8663FDD6C}"/>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2E82EE8-D9A0-59B1-2F78-40B1C6B52C5E}"/>
              </a:ext>
            </a:extLst>
          </p:cNvPr>
          <p:cNvSpPr>
            <a:spLocks noGrp="1"/>
          </p:cNvSpPr>
          <p:nvPr>
            <p:ph idx="1"/>
          </p:nvPr>
        </p:nvSpPr>
        <p:spPr>
          <a:xfrm>
            <a:off x="1187624" y="2495831"/>
            <a:ext cx="7848872" cy="2373329"/>
          </a:xfrm>
        </p:spPr>
        <p:txBody>
          <a:bodyPr>
            <a:normAutofit/>
          </a:bodyPr>
          <a:lstStyle/>
          <a:p>
            <a:pPr marL="0" indent="0" algn="ctr">
              <a:buNone/>
            </a:pPr>
            <a:endParaRPr lang="fr-FR" sz="2800" b="1" dirty="0">
              <a:latin typeface="Arial" panose="020B0604020202020204" pitchFamily="34" charset="0"/>
              <a:ea typeface="Calibri" panose="020F0502020204030204" pitchFamily="34" charset="0"/>
              <a:cs typeface="Times New Roman" panose="02020603050405020304" pitchFamily="18" charset="0"/>
            </a:endParaRPr>
          </a:p>
          <a:p>
            <a:pPr marL="0" lvl="0" indent="0" algn="ctr">
              <a:buNone/>
            </a:pPr>
            <a:r>
              <a:rPr lang="fr-FR" sz="3200" b="1" dirty="0"/>
              <a:t>L’ACFM, ses formations </a:t>
            </a:r>
          </a:p>
          <a:p>
            <a:pPr marL="0" lvl="0" indent="0" algn="ctr">
              <a:buNone/>
            </a:pPr>
            <a:r>
              <a:rPr lang="fr-FR" sz="3200" b="1" dirty="0"/>
              <a:t>et notre implication</a:t>
            </a:r>
            <a:endParaRPr lang="fr-FR" sz="3200" dirty="0"/>
          </a:p>
          <a:p>
            <a:pPr marL="0" indent="0" algn="ctr">
              <a:buNone/>
            </a:pPr>
            <a:endParaRPr lang="fr-FR" sz="18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5" name="Image 4" descr="Une image contenant Graphique, Police, logo, graphisme&#10;&#10;Le contenu généré par l’IA peut être incorrect.">
            <a:extLst>
              <a:ext uri="{FF2B5EF4-FFF2-40B4-BE49-F238E27FC236}">
                <a16:creationId xmlns:a16="http://schemas.microsoft.com/office/drawing/2014/main" id="{C7401DBE-DF61-A5A5-F2A7-724EB43B778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56176" y="47559"/>
            <a:ext cx="2448272" cy="2448272"/>
          </a:xfrm>
          <a:prstGeom prst="rect">
            <a:avLst/>
          </a:prstGeom>
        </p:spPr>
      </p:pic>
    </p:spTree>
    <p:extLst>
      <p:ext uri="{BB962C8B-B14F-4D97-AF65-F5344CB8AC3E}">
        <p14:creationId xmlns:p14="http://schemas.microsoft.com/office/powerpoint/2010/main" val="41105295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89D8CF-7CE7-0B48-DD8C-66ADE1E6F75C}"/>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0FC668D-68AA-97BC-B89D-1410295B5DE2}"/>
              </a:ext>
            </a:extLst>
          </p:cNvPr>
          <p:cNvSpPr>
            <a:spLocks noGrp="1"/>
          </p:cNvSpPr>
          <p:nvPr>
            <p:ph idx="1"/>
          </p:nvPr>
        </p:nvSpPr>
        <p:spPr>
          <a:xfrm>
            <a:off x="1331640" y="2420887"/>
            <a:ext cx="7704856" cy="3744417"/>
          </a:xfrm>
        </p:spPr>
        <p:txBody>
          <a:bodyPr>
            <a:normAutofit/>
          </a:bodyPr>
          <a:lstStyle/>
          <a:p>
            <a:pPr marL="0" indent="0" algn="ctr">
              <a:buNone/>
            </a:pPr>
            <a:r>
              <a:rPr lang="fr-FR" b="1" dirty="0"/>
              <a:t>Implication des membres du CD dans les formations ACFM</a:t>
            </a:r>
          </a:p>
          <a:p>
            <a:pPr marL="0" indent="0" algn="ctr">
              <a:buNone/>
            </a:pPr>
            <a:r>
              <a:rPr lang="fr-FR" b="1" dirty="0"/>
              <a:t>Période étudiée</a:t>
            </a:r>
            <a:r>
              <a:rPr lang="fr-FR" dirty="0"/>
              <a:t> 2025-2026 (10 juin 2026 inclus)</a:t>
            </a:r>
          </a:p>
          <a:p>
            <a:pPr marL="0" indent="0">
              <a:buNone/>
            </a:pPr>
            <a:r>
              <a:rPr lang="fr-FR" b="1" dirty="0"/>
              <a:t>EXPERTISE :</a:t>
            </a:r>
            <a:endParaRPr lang="fr-FR" dirty="0"/>
          </a:p>
          <a:p>
            <a:r>
              <a:rPr lang="fr-FR" dirty="0"/>
              <a:t>6 membres du CD sont concernés par une activité d’expert. Les extrêmes vont de 1 à 16. </a:t>
            </a:r>
          </a:p>
          <a:p>
            <a:r>
              <a:rPr lang="fr-FR" dirty="0"/>
              <a:t>Parmi les généralistes (non-membres du CD) : 2</a:t>
            </a:r>
          </a:p>
          <a:p>
            <a:pPr marL="0" indent="0">
              <a:buNone/>
            </a:pPr>
            <a:r>
              <a:rPr lang="fr-FR" b="1" dirty="0"/>
              <a:t>ANIMATION :</a:t>
            </a:r>
            <a:endParaRPr lang="fr-FR" dirty="0"/>
          </a:p>
          <a:p>
            <a:r>
              <a:rPr lang="fr-FR" dirty="0"/>
              <a:t>6 membres du CD sont concernés par une activité d’animation. Les extrêmes vont de 1 à 47. </a:t>
            </a:r>
          </a:p>
          <a:p>
            <a:pPr marL="0" indent="0" algn="ctr">
              <a:buNone/>
            </a:pPr>
            <a:endParaRPr lang="fr-FR" sz="18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5" name="Image 4" descr="Une image contenant Graphique, Police, logo, graphisme&#10;&#10;Le contenu généré par l’IA peut être incorrect.">
            <a:extLst>
              <a:ext uri="{FF2B5EF4-FFF2-40B4-BE49-F238E27FC236}">
                <a16:creationId xmlns:a16="http://schemas.microsoft.com/office/drawing/2014/main" id="{F91E199E-F15A-5CD6-0AC0-F567876AAA8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56176" y="47559"/>
            <a:ext cx="1944216" cy="1944216"/>
          </a:xfrm>
          <a:prstGeom prst="rect">
            <a:avLst/>
          </a:prstGeom>
        </p:spPr>
      </p:pic>
    </p:spTree>
    <p:extLst>
      <p:ext uri="{BB962C8B-B14F-4D97-AF65-F5344CB8AC3E}">
        <p14:creationId xmlns:p14="http://schemas.microsoft.com/office/powerpoint/2010/main" val="39896740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39C659-179E-10CC-E0D7-B4C7EF5F520C}"/>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136ED6F-04D6-8E0B-A1A2-BC91CA4B5D7D}"/>
              </a:ext>
            </a:extLst>
          </p:cNvPr>
          <p:cNvSpPr>
            <a:spLocks noGrp="1"/>
          </p:cNvSpPr>
          <p:nvPr>
            <p:ph idx="1"/>
          </p:nvPr>
        </p:nvSpPr>
        <p:spPr>
          <a:xfrm>
            <a:off x="1475656" y="2132855"/>
            <a:ext cx="7560840" cy="4032449"/>
          </a:xfrm>
        </p:spPr>
        <p:txBody>
          <a:bodyPr>
            <a:normAutofit/>
          </a:bodyPr>
          <a:lstStyle/>
          <a:p>
            <a:pPr marL="0" indent="0" algn="ctr">
              <a:buNone/>
            </a:pPr>
            <a:r>
              <a:rPr lang="fr-FR" dirty="0"/>
              <a:t>Participation active (seules sont comptés les formations où le médecin s’est volontaire inscrit) et réalisée </a:t>
            </a:r>
          </a:p>
          <a:p>
            <a:pPr marL="0" indent="0" algn="ctr">
              <a:buNone/>
            </a:pPr>
            <a:r>
              <a:rPr lang="fr-FR" dirty="0"/>
              <a:t>(formations à venir non comptabilisées)</a:t>
            </a:r>
          </a:p>
          <a:p>
            <a:pPr marL="0" indent="0" algn="ctr">
              <a:buNone/>
            </a:pPr>
            <a:r>
              <a:rPr lang="fr-FR" dirty="0"/>
              <a:t>Période étudiée : 2025 + 2026 (arrêt au 8/6/26)</a:t>
            </a:r>
          </a:p>
          <a:p>
            <a:pPr marL="0" indent="0" algn="ctr">
              <a:buNone/>
            </a:pPr>
            <a:endParaRPr lang="fr-FR" dirty="0"/>
          </a:p>
          <a:p>
            <a:r>
              <a:rPr lang="fr-FR" dirty="0"/>
              <a:t>11 en comptent de 5 à 10 (18%)</a:t>
            </a:r>
          </a:p>
          <a:p>
            <a:r>
              <a:rPr lang="fr-FR" dirty="0"/>
              <a:t>14 en comptent de 2 à 4 (21%)</a:t>
            </a:r>
          </a:p>
          <a:p>
            <a:r>
              <a:rPr lang="fr-FR" dirty="0"/>
              <a:t>12 n’en comptent qu’une seule (19%)</a:t>
            </a:r>
          </a:p>
          <a:p>
            <a:r>
              <a:rPr lang="fr-FR" b="1" dirty="0"/>
              <a:t>25 membres du CD ne comptent aucune formation (40%)</a:t>
            </a:r>
          </a:p>
        </p:txBody>
      </p:sp>
      <p:pic>
        <p:nvPicPr>
          <p:cNvPr id="5" name="Image 4" descr="Une image contenant Graphique, Police, logo, graphisme&#10;&#10;Le contenu généré par l’IA peut être incorrect.">
            <a:extLst>
              <a:ext uri="{FF2B5EF4-FFF2-40B4-BE49-F238E27FC236}">
                <a16:creationId xmlns:a16="http://schemas.microsoft.com/office/drawing/2014/main" id="{FE55806C-D7A5-94AB-2273-4E7AF2FAA04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56176" y="47559"/>
            <a:ext cx="1944216" cy="1944216"/>
          </a:xfrm>
          <a:prstGeom prst="rect">
            <a:avLst/>
          </a:prstGeom>
        </p:spPr>
      </p:pic>
    </p:spTree>
    <p:extLst>
      <p:ext uri="{BB962C8B-B14F-4D97-AF65-F5344CB8AC3E}">
        <p14:creationId xmlns:p14="http://schemas.microsoft.com/office/powerpoint/2010/main" val="13150103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26EE4-E2E5-A1FC-68A3-6600312AFE18}"/>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55504DD-2EFC-5E9A-F239-3025D9E6DCA7}"/>
              </a:ext>
            </a:extLst>
          </p:cNvPr>
          <p:cNvSpPr>
            <a:spLocks noGrp="1"/>
          </p:cNvSpPr>
          <p:nvPr>
            <p:ph idx="1"/>
          </p:nvPr>
        </p:nvSpPr>
        <p:spPr>
          <a:xfrm>
            <a:off x="1187624" y="1991775"/>
            <a:ext cx="7776864" cy="1437225"/>
          </a:xfrm>
        </p:spPr>
        <p:txBody>
          <a:bodyPr>
            <a:normAutofit fontScale="92500" lnSpcReduction="10000"/>
          </a:bodyPr>
          <a:lstStyle/>
          <a:p>
            <a:r>
              <a:rPr lang="fr-FR" sz="2000" b="1" dirty="0"/>
              <a:t>N°1 : Delphine NIEDZIELA : 10 formations</a:t>
            </a:r>
          </a:p>
          <a:p>
            <a:r>
              <a:rPr lang="fr-FR" sz="2000" b="1" dirty="0"/>
              <a:t>N°2 : Anne-Marie LADEVEZE-CAYLA : 9 formations</a:t>
            </a:r>
          </a:p>
          <a:p>
            <a:r>
              <a:rPr lang="fr-FR" sz="2000" b="1" dirty="0"/>
              <a:t>N°3 : trois ex-aequo : 8 formations Jean-Daniel GRADELER, Freddy LOIZEAU et François VERDON</a:t>
            </a:r>
          </a:p>
        </p:txBody>
      </p:sp>
      <p:pic>
        <p:nvPicPr>
          <p:cNvPr id="5" name="Image 4" descr="Une image contenant Graphique, Police, logo, graphisme&#10;&#10;Le contenu généré par l’IA peut être incorrect.">
            <a:extLst>
              <a:ext uri="{FF2B5EF4-FFF2-40B4-BE49-F238E27FC236}">
                <a16:creationId xmlns:a16="http://schemas.microsoft.com/office/drawing/2014/main" id="{39AF5292-288C-907B-C739-8EB79AD7A83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56176" y="47559"/>
            <a:ext cx="1944216" cy="1944216"/>
          </a:xfrm>
          <a:prstGeom prst="rect">
            <a:avLst/>
          </a:prstGeom>
        </p:spPr>
      </p:pic>
      <p:pic>
        <p:nvPicPr>
          <p:cNvPr id="1026" name="Picture 2" descr="Podium Winner Stock Photos &amp; Podium Winner Stock Images - Alamy">
            <a:extLst>
              <a:ext uri="{FF2B5EF4-FFF2-40B4-BE49-F238E27FC236}">
                <a16:creationId xmlns:a16="http://schemas.microsoft.com/office/drawing/2014/main" id="{BABD64FC-652E-2DAF-15EF-7F110B8B2CD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43808" y="3598083"/>
            <a:ext cx="3456384" cy="3078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42999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3608D2C-9CD0-1101-2B93-FDBDC4246A89}"/>
              </a:ext>
            </a:extLst>
          </p:cNvPr>
          <p:cNvSpPr>
            <a:spLocks noGrp="1"/>
          </p:cNvSpPr>
          <p:nvPr>
            <p:ph idx="1"/>
          </p:nvPr>
        </p:nvSpPr>
        <p:spPr>
          <a:xfrm>
            <a:off x="1115616" y="1772816"/>
            <a:ext cx="7848871" cy="4968552"/>
          </a:xfrm>
        </p:spPr>
        <p:txBody>
          <a:bodyPr>
            <a:normAutofit lnSpcReduction="10000"/>
          </a:bodyPr>
          <a:lstStyle/>
          <a:p>
            <a:pPr marL="0" indent="0">
              <a:buNone/>
            </a:pPr>
            <a:r>
              <a:rPr lang="fr-FR" sz="1400" dirty="0">
                <a:latin typeface="Arial" panose="020B0604020202020204" pitchFamily="34" charset="0"/>
                <a:cs typeface="Arial" panose="020B0604020202020204" pitchFamily="34" charset="0"/>
              </a:rPr>
              <a:t>La Fédération des CPTS (FCPTS) est la seule fédération nationale des CPTS représentative auprès des instances nationales (Gouvernement, CNAM, ...) et qui travaille en lien étroit avec les syndicats des professionnels de santé libéraux ce qui n'est pas le cas de la Fédération des MSP (Avec Santé) qui est antisyndicale.</a:t>
            </a:r>
          </a:p>
          <a:p>
            <a:pPr marL="0" indent="0">
              <a:buNone/>
            </a:pPr>
            <a:r>
              <a:rPr lang="fr-FR" sz="1400" dirty="0">
                <a:latin typeface="Arial" panose="020B0604020202020204" pitchFamily="34" charset="0"/>
                <a:cs typeface="Arial" panose="020B0604020202020204" pitchFamily="34" charset="0"/>
              </a:rPr>
              <a:t>La FCPTS est présidée par Jean-François MOREUL, adhérent de la CSMF.</a:t>
            </a:r>
          </a:p>
          <a:p>
            <a:pPr marL="0" indent="0">
              <a:buNone/>
            </a:pPr>
            <a:r>
              <a:rPr lang="fr-FR" sz="1400" dirty="0">
                <a:latin typeface="Arial" panose="020B0604020202020204" pitchFamily="34" charset="0"/>
                <a:cs typeface="Arial" panose="020B0604020202020204" pitchFamily="34" charset="0"/>
              </a:rPr>
              <a:t>Les membres de la FCPTS sont les CPTS qui y adhèrent.</a:t>
            </a:r>
          </a:p>
          <a:p>
            <a:pPr marL="0" indent="0">
              <a:buNone/>
            </a:pPr>
            <a:r>
              <a:rPr lang="fr-FR" sz="1400" dirty="0">
                <a:latin typeface="Arial" panose="020B0604020202020204" pitchFamily="34" charset="0"/>
                <a:cs typeface="Arial" panose="020B0604020202020204" pitchFamily="34" charset="0"/>
              </a:rPr>
              <a:t>La FCPTS renouvelle au mois de novembre 2026 son Conseil d'administration (CA).</a:t>
            </a:r>
          </a:p>
          <a:p>
            <a:pPr marL="0" indent="0">
              <a:buNone/>
            </a:pPr>
            <a:r>
              <a:rPr lang="fr-FR" sz="1400" dirty="0">
                <a:latin typeface="Arial" panose="020B0604020202020204" pitchFamily="34" charset="0"/>
                <a:cs typeface="Arial" panose="020B0604020202020204" pitchFamily="34" charset="0"/>
              </a:rPr>
              <a:t>Non seulement, il est important que des médecins généralistes siègent au sein de ce CA, mais il est aussi primordial qu'un certain nombre d'entre eux soit de la CSMF.</a:t>
            </a:r>
          </a:p>
          <a:p>
            <a:pPr marL="0" indent="0">
              <a:buNone/>
            </a:pPr>
            <a:r>
              <a:rPr lang="fr-FR" sz="1400" dirty="0">
                <a:latin typeface="Arial" panose="020B0604020202020204" pitchFamily="34" charset="0"/>
                <a:cs typeface="Arial" panose="020B0604020202020204" pitchFamily="34" charset="0"/>
              </a:rPr>
              <a:t>Jean-François MOREUL m'a alerté car deux généralistes CSMF, membres actuels du CA de la FCPTS, n'allaient pas se représenter, et que MG France voulait renforcer sa présence au sein du CA.</a:t>
            </a:r>
          </a:p>
          <a:p>
            <a:pPr marL="0" indent="0">
              <a:buNone/>
            </a:pPr>
            <a:r>
              <a:rPr lang="fr-FR" sz="1400" dirty="0">
                <a:latin typeface="Arial" panose="020B0604020202020204" pitchFamily="34" charset="0"/>
                <a:cs typeface="Arial" panose="020B0604020202020204" pitchFamily="34" charset="0"/>
              </a:rPr>
              <a:t>Donc, Les Généralistes-CSMF demandent à ses cadres de s'assurer :</a:t>
            </a:r>
          </a:p>
          <a:p>
            <a:pPr marL="0" lvl="0" indent="0">
              <a:buNone/>
            </a:pPr>
            <a:r>
              <a:rPr lang="fr-FR" sz="1400" dirty="0">
                <a:latin typeface="Arial" panose="020B0604020202020204" pitchFamily="34" charset="0"/>
                <a:cs typeface="Arial" panose="020B0604020202020204" pitchFamily="34" charset="0"/>
              </a:rPr>
              <a:t>- que leurs CPTS adhèrent bien à la FCPTS,</a:t>
            </a:r>
          </a:p>
          <a:p>
            <a:pPr marL="0" lvl="0" indent="0">
              <a:buNone/>
            </a:pPr>
            <a:r>
              <a:rPr lang="fr-FR" sz="1400" dirty="0">
                <a:latin typeface="Arial" panose="020B0604020202020204" pitchFamily="34" charset="0"/>
                <a:cs typeface="Arial" panose="020B0604020202020204" pitchFamily="34" charset="0"/>
              </a:rPr>
              <a:t>- que nos adhérents soient mandatés par leur CPTS (1 vote par CPTS) pour participer au vote électronique qui se tiendra en novembre pour élire les nouveaux membres du CA de la FCPTS,</a:t>
            </a:r>
          </a:p>
          <a:p>
            <a:pPr marL="0" lvl="0" indent="0">
              <a:buNone/>
            </a:pPr>
            <a:r>
              <a:rPr lang="fr-FR" sz="1400" dirty="0">
                <a:latin typeface="Arial" panose="020B0604020202020204" pitchFamily="34" charset="0"/>
                <a:cs typeface="Arial" panose="020B0604020202020204" pitchFamily="34" charset="0"/>
              </a:rPr>
              <a:t>- que certains de nos adhérents, dont vous bien sûr, soient candidats à siéger au CA de la FCPTS.</a:t>
            </a:r>
          </a:p>
        </p:txBody>
      </p:sp>
      <p:sp>
        <p:nvSpPr>
          <p:cNvPr id="5" name="ZoneTexte 4">
            <a:extLst>
              <a:ext uri="{FF2B5EF4-FFF2-40B4-BE49-F238E27FC236}">
                <a16:creationId xmlns:a16="http://schemas.microsoft.com/office/drawing/2014/main" id="{2F90A470-B8A8-B703-597D-C1C4942C32CF}"/>
              </a:ext>
            </a:extLst>
          </p:cNvPr>
          <p:cNvSpPr txBox="1"/>
          <p:nvPr/>
        </p:nvSpPr>
        <p:spPr>
          <a:xfrm>
            <a:off x="2843807" y="332657"/>
            <a:ext cx="6007379" cy="677108"/>
          </a:xfrm>
          <a:prstGeom prst="rect">
            <a:avLst/>
          </a:prstGeom>
          <a:noFill/>
        </p:spPr>
        <p:txBody>
          <a:bodyPr wrap="square">
            <a:spAutoFit/>
          </a:bodyPr>
          <a:lstStyle/>
          <a:p>
            <a:pPr lvl="0"/>
            <a:r>
              <a:rPr lang="fr-FR" sz="2000" b="1" dirty="0"/>
              <a:t>Représentation Conseil d'administration FCPTS</a:t>
            </a:r>
            <a:endParaRPr lang="fr-FR" sz="2000" dirty="0"/>
          </a:p>
          <a:p>
            <a:endParaRPr lang="fr-FR" sz="1800" dirty="0">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382354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6A3B717-3C75-D99A-DD55-43CFC214C509}"/>
              </a:ext>
            </a:extLst>
          </p:cNvPr>
          <p:cNvSpPr>
            <a:spLocks noGrp="1"/>
          </p:cNvSpPr>
          <p:nvPr>
            <p:ph idx="1"/>
          </p:nvPr>
        </p:nvSpPr>
        <p:spPr>
          <a:xfrm>
            <a:off x="1907705" y="3068960"/>
            <a:ext cx="6048671" cy="2842262"/>
          </a:xfrm>
        </p:spPr>
        <p:txBody>
          <a:bodyPr>
            <a:normAutofit/>
          </a:bodyPr>
          <a:lstStyle/>
          <a:p>
            <a:pPr marL="0" indent="0" algn="ctr">
              <a:buNone/>
            </a:pPr>
            <a:r>
              <a:rPr lang="fr-FR" sz="2800" b="1" dirty="0"/>
              <a:t>Départ de Laurence NOEL </a:t>
            </a:r>
          </a:p>
          <a:p>
            <a:pPr marL="0" indent="0" algn="ctr">
              <a:buNone/>
            </a:pPr>
            <a:r>
              <a:rPr lang="fr-FR" sz="2400" dirty="0"/>
              <a:t>le 30/06/2026</a:t>
            </a:r>
          </a:p>
          <a:p>
            <a:pPr marL="0" indent="0" algn="ctr">
              <a:buNone/>
            </a:pPr>
            <a:endParaRPr lang="fr-FR" sz="2000" dirty="0"/>
          </a:p>
          <a:p>
            <a:pPr marL="0" indent="0" algn="ctr">
              <a:spcBef>
                <a:spcPts val="0"/>
              </a:spcBef>
              <a:buNone/>
            </a:pPr>
            <a:r>
              <a:rPr lang="fr-FR" sz="2400" b="1" dirty="0"/>
              <a:t>Assistante de direction</a:t>
            </a:r>
          </a:p>
          <a:p>
            <a:pPr marL="0" indent="0" algn="ctr">
              <a:spcBef>
                <a:spcPts val="0"/>
              </a:spcBef>
              <a:buNone/>
            </a:pPr>
            <a:r>
              <a:rPr lang="fr-FR" sz="2400" b="1" dirty="0"/>
              <a:t> Les Généralistes-CSMF </a:t>
            </a:r>
          </a:p>
          <a:p>
            <a:pPr marL="0" indent="0" algn="ctr">
              <a:spcBef>
                <a:spcPts val="0"/>
              </a:spcBef>
              <a:buNone/>
            </a:pPr>
            <a:r>
              <a:rPr lang="fr-FR" sz="2400" b="1" dirty="0"/>
              <a:t>depuis 32 ans</a:t>
            </a:r>
          </a:p>
        </p:txBody>
      </p:sp>
      <p:pic>
        <p:nvPicPr>
          <p:cNvPr id="4" name="Image 3">
            <a:extLst>
              <a:ext uri="{FF2B5EF4-FFF2-40B4-BE49-F238E27FC236}">
                <a16:creationId xmlns:a16="http://schemas.microsoft.com/office/drawing/2014/main" id="{D308A5B7-56CC-A908-3F40-935F469077D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44208" y="332656"/>
            <a:ext cx="1836309" cy="2304256"/>
          </a:xfrm>
          <a:prstGeom prst="rect">
            <a:avLst/>
          </a:prstGeom>
        </p:spPr>
      </p:pic>
    </p:spTree>
    <p:extLst>
      <p:ext uri="{BB962C8B-B14F-4D97-AF65-F5344CB8AC3E}">
        <p14:creationId xmlns:p14="http://schemas.microsoft.com/office/powerpoint/2010/main" val="32865011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flipV="1">
            <a:off x="119487" y="1218025"/>
            <a:ext cx="79825" cy="66482"/>
          </a:xfrm>
        </p:spPr>
        <p:txBody>
          <a:bodyPr>
            <a:noAutofit/>
          </a:bodyPr>
          <a:lstStyle/>
          <a:p>
            <a:br>
              <a:rPr lang="fr-FR" dirty="0"/>
            </a:br>
            <a:endParaRPr lang="fr-FR" b="1" dirty="0"/>
          </a:p>
        </p:txBody>
      </p:sp>
      <p:sp>
        <p:nvSpPr>
          <p:cNvPr id="8" name="Espace réservé du contenu 2">
            <a:extLst>
              <a:ext uri="{FF2B5EF4-FFF2-40B4-BE49-F238E27FC236}">
                <a16:creationId xmlns:a16="http://schemas.microsoft.com/office/drawing/2014/main" id="{ABB001D9-3C5A-47B5-B222-0B8D8B42DDED}"/>
              </a:ext>
            </a:extLst>
          </p:cNvPr>
          <p:cNvSpPr txBox="1">
            <a:spLocks/>
          </p:cNvSpPr>
          <p:nvPr/>
        </p:nvSpPr>
        <p:spPr>
          <a:xfrm>
            <a:off x="5868144" y="260647"/>
            <a:ext cx="2880320" cy="50405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r" hangingPunct="0">
              <a:buFont typeface="Arial" pitchFamily="34" charset="0"/>
              <a:buNone/>
            </a:pPr>
            <a:r>
              <a:rPr lang="fr-FR" sz="1800" b="1" dirty="0"/>
              <a:t>Présents et représentés</a:t>
            </a:r>
          </a:p>
        </p:txBody>
      </p:sp>
      <p:graphicFrame>
        <p:nvGraphicFramePr>
          <p:cNvPr id="4" name="Tableau 3">
            <a:extLst>
              <a:ext uri="{FF2B5EF4-FFF2-40B4-BE49-F238E27FC236}">
                <a16:creationId xmlns:a16="http://schemas.microsoft.com/office/drawing/2014/main" id="{6AE74E57-6E6D-7A2D-679D-8B459A7A6CDA}"/>
              </a:ext>
            </a:extLst>
          </p:cNvPr>
          <p:cNvGraphicFramePr>
            <a:graphicFrameLocks noGrp="1"/>
          </p:cNvGraphicFramePr>
          <p:nvPr>
            <p:extLst>
              <p:ext uri="{D42A27DB-BD31-4B8C-83A1-F6EECF244321}">
                <p14:modId xmlns:p14="http://schemas.microsoft.com/office/powerpoint/2010/main" val="871514426"/>
              </p:ext>
            </p:extLst>
          </p:nvPr>
        </p:nvGraphicFramePr>
        <p:xfrm>
          <a:off x="539552" y="1844824"/>
          <a:ext cx="4248472" cy="4392487"/>
        </p:xfrm>
        <a:graphic>
          <a:graphicData uri="http://schemas.openxmlformats.org/drawingml/2006/table">
            <a:tbl>
              <a:tblPr>
                <a:tableStyleId>{5C22544A-7EE6-4342-B048-85BDC9FD1C3A}</a:tableStyleId>
              </a:tblPr>
              <a:tblGrid>
                <a:gridCol w="3084876">
                  <a:extLst>
                    <a:ext uri="{9D8B030D-6E8A-4147-A177-3AD203B41FA5}">
                      <a16:colId xmlns:a16="http://schemas.microsoft.com/office/drawing/2014/main" val="465948693"/>
                    </a:ext>
                  </a:extLst>
                </a:gridCol>
                <a:gridCol w="1163596">
                  <a:extLst>
                    <a:ext uri="{9D8B030D-6E8A-4147-A177-3AD203B41FA5}">
                      <a16:colId xmlns:a16="http://schemas.microsoft.com/office/drawing/2014/main" val="2943336628"/>
                    </a:ext>
                  </a:extLst>
                </a:gridCol>
              </a:tblGrid>
              <a:tr h="156282">
                <a:tc>
                  <a:txBody>
                    <a:bodyPr/>
                    <a:lstStyle/>
                    <a:p>
                      <a:pPr algn="l" fontAlgn="b">
                        <a:buNone/>
                      </a:pPr>
                      <a:r>
                        <a:rPr lang="fr-FR" sz="800" u="none" strike="noStrike">
                          <a:effectLst/>
                        </a:rPr>
                        <a:t>ATTAL Stéphane</a:t>
                      </a:r>
                      <a:endParaRPr lang="fr-FR" sz="800" b="0" i="0" u="none" strike="noStrike">
                        <a:solidFill>
                          <a:srgbClr val="000000"/>
                        </a:solidFill>
                        <a:effectLst/>
                        <a:latin typeface="Calibri" panose="020F0502020204030204" pitchFamily="34" charset="0"/>
                      </a:endParaRPr>
                    </a:p>
                  </a:txBody>
                  <a:tcPr marL="6654" marR="6654" marT="6654" marB="0" anchor="b"/>
                </a:tc>
                <a:tc>
                  <a:txBody>
                    <a:bodyPr/>
                    <a:lstStyle/>
                    <a:p>
                      <a:pPr algn="ctr" fontAlgn="b">
                        <a:buNone/>
                      </a:pPr>
                      <a:r>
                        <a:rPr lang="fr-FR" sz="800" u="none" strike="noStrike">
                          <a:effectLst/>
                        </a:rPr>
                        <a:t>25</a:t>
                      </a:r>
                      <a:endParaRPr lang="fr-FR" sz="800" b="0" i="0" u="none" strike="noStrike">
                        <a:solidFill>
                          <a:srgbClr val="000000"/>
                        </a:solidFill>
                        <a:effectLst/>
                        <a:latin typeface="Calibri" panose="020F0502020204030204" pitchFamily="34" charset="0"/>
                      </a:endParaRPr>
                    </a:p>
                  </a:txBody>
                  <a:tcPr marL="6654" marR="6654" marT="6654" marB="0" anchor="b"/>
                </a:tc>
                <a:extLst>
                  <a:ext uri="{0D108BD9-81ED-4DB2-BD59-A6C34878D82A}">
                    <a16:rowId xmlns:a16="http://schemas.microsoft.com/office/drawing/2014/main" val="3035441822"/>
                  </a:ext>
                </a:extLst>
              </a:tr>
              <a:tr h="156282">
                <a:tc>
                  <a:txBody>
                    <a:bodyPr/>
                    <a:lstStyle/>
                    <a:p>
                      <a:pPr algn="l" fontAlgn="b">
                        <a:buNone/>
                      </a:pPr>
                      <a:r>
                        <a:rPr lang="fr-FR" sz="800" u="none" strike="noStrike">
                          <a:effectLst/>
                        </a:rPr>
                        <a:t>BILTZ Pascal</a:t>
                      </a:r>
                      <a:endParaRPr lang="fr-FR" sz="800" b="0" i="0" u="none" strike="noStrike">
                        <a:solidFill>
                          <a:srgbClr val="000000"/>
                        </a:solidFill>
                        <a:effectLst/>
                        <a:latin typeface="Calibri" panose="020F0502020204030204" pitchFamily="34" charset="0"/>
                      </a:endParaRPr>
                    </a:p>
                  </a:txBody>
                  <a:tcPr marL="6654" marR="6654" marT="6654" marB="0" anchor="b"/>
                </a:tc>
                <a:tc>
                  <a:txBody>
                    <a:bodyPr/>
                    <a:lstStyle/>
                    <a:p>
                      <a:pPr algn="ctr" fontAlgn="b">
                        <a:buNone/>
                      </a:pPr>
                      <a:r>
                        <a:rPr lang="fr-FR" sz="800" u="none" strike="noStrike">
                          <a:effectLst/>
                        </a:rPr>
                        <a:t>75</a:t>
                      </a:r>
                      <a:endParaRPr lang="fr-FR" sz="800" b="0" i="0" u="none" strike="noStrike">
                        <a:solidFill>
                          <a:srgbClr val="000000"/>
                        </a:solidFill>
                        <a:effectLst/>
                        <a:latin typeface="Calibri" panose="020F0502020204030204" pitchFamily="34" charset="0"/>
                      </a:endParaRPr>
                    </a:p>
                  </a:txBody>
                  <a:tcPr marL="6654" marR="6654" marT="6654" marB="0" anchor="b"/>
                </a:tc>
                <a:extLst>
                  <a:ext uri="{0D108BD9-81ED-4DB2-BD59-A6C34878D82A}">
                    <a16:rowId xmlns:a16="http://schemas.microsoft.com/office/drawing/2014/main" val="1655215845"/>
                  </a:ext>
                </a:extLst>
              </a:tr>
              <a:tr h="156282">
                <a:tc>
                  <a:txBody>
                    <a:bodyPr/>
                    <a:lstStyle/>
                    <a:p>
                      <a:pPr algn="l" fontAlgn="b">
                        <a:buNone/>
                      </a:pPr>
                      <a:r>
                        <a:rPr lang="fr-FR" sz="800" u="none" strike="noStrike">
                          <a:effectLst/>
                        </a:rPr>
                        <a:t>BOUHADDI Rachid</a:t>
                      </a:r>
                      <a:endParaRPr lang="fr-FR" sz="800" b="0" i="0" u="none" strike="noStrike">
                        <a:solidFill>
                          <a:srgbClr val="000000"/>
                        </a:solidFill>
                        <a:effectLst/>
                        <a:latin typeface="Calibri" panose="020F0502020204030204" pitchFamily="34" charset="0"/>
                      </a:endParaRPr>
                    </a:p>
                  </a:txBody>
                  <a:tcPr marL="6654" marR="6654" marT="6654" marB="0" anchor="b"/>
                </a:tc>
                <a:tc>
                  <a:txBody>
                    <a:bodyPr/>
                    <a:lstStyle/>
                    <a:p>
                      <a:pPr algn="ctr" fontAlgn="b">
                        <a:buNone/>
                      </a:pPr>
                      <a:r>
                        <a:rPr lang="fr-FR" sz="800" u="none" strike="noStrike">
                          <a:effectLst/>
                        </a:rPr>
                        <a:t>77</a:t>
                      </a:r>
                      <a:endParaRPr lang="fr-FR" sz="800" b="0" i="0" u="none" strike="noStrike">
                        <a:solidFill>
                          <a:srgbClr val="000000"/>
                        </a:solidFill>
                        <a:effectLst/>
                        <a:latin typeface="Calibri" panose="020F0502020204030204" pitchFamily="34" charset="0"/>
                      </a:endParaRPr>
                    </a:p>
                  </a:txBody>
                  <a:tcPr marL="6654" marR="6654" marT="6654" marB="0" anchor="b"/>
                </a:tc>
                <a:extLst>
                  <a:ext uri="{0D108BD9-81ED-4DB2-BD59-A6C34878D82A}">
                    <a16:rowId xmlns:a16="http://schemas.microsoft.com/office/drawing/2014/main" val="4282579154"/>
                  </a:ext>
                </a:extLst>
              </a:tr>
              <a:tr h="156282">
                <a:tc>
                  <a:txBody>
                    <a:bodyPr/>
                    <a:lstStyle/>
                    <a:p>
                      <a:pPr algn="l" fontAlgn="b">
                        <a:buNone/>
                      </a:pPr>
                      <a:r>
                        <a:rPr lang="fr-FR" sz="800" u="none" strike="noStrike">
                          <a:effectLst/>
                        </a:rPr>
                        <a:t>BOKHARI Atika  - Présidente</a:t>
                      </a:r>
                      <a:endParaRPr lang="fr-FR" sz="800" b="1" i="0" u="none" strike="noStrike">
                        <a:solidFill>
                          <a:srgbClr val="000000"/>
                        </a:solidFill>
                        <a:effectLst/>
                        <a:latin typeface="Calibri" panose="020F0502020204030204" pitchFamily="34" charset="0"/>
                      </a:endParaRPr>
                    </a:p>
                  </a:txBody>
                  <a:tcPr marL="6654" marR="6654" marT="6654" marB="0" anchor="b"/>
                </a:tc>
                <a:tc>
                  <a:txBody>
                    <a:bodyPr/>
                    <a:lstStyle/>
                    <a:p>
                      <a:pPr algn="ctr" fontAlgn="b">
                        <a:buNone/>
                      </a:pPr>
                      <a:r>
                        <a:rPr lang="fr-FR" sz="800" u="none" strike="noStrike">
                          <a:effectLst/>
                        </a:rPr>
                        <a:t>ISNAR IMG</a:t>
                      </a:r>
                      <a:endParaRPr lang="fr-FR" sz="800" b="1" i="0" u="none" strike="noStrike">
                        <a:solidFill>
                          <a:srgbClr val="000000"/>
                        </a:solidFill>
                        <a:effectLst/>
                        <a:latin typeface="Calibri" panose="020F0502020204030204" pitchFamily="34" charset="0"/>
                      </a:endParaRPr>
                    </a:p>
                  </a:txBody>
                  <a:tcPr marL="6654" marR="6654" marT="6654" marB="0" anchor="b"/>
                </a:tc>
                <a:extLst>
                  <a:ext uri="{0D108BD9-81ED-4DB2-BD59-A6C34878D82A}">
                    <a16:rowId xmlns:a16="http://schemas.microsoft.com/office/drawing/2014/main" val="1917525084"/>
                  </a:ext>
                </a:extLst>
              </a:tr>
              <a:tr h="156282">
                <a:tc>
                  <a:txBody>
                    <a:bodyPr/>
                    <a:lstStyle/>
                    <a:p>
                      <a:pPr algn="l" fontAlgn="b">
                        <a:buNone/>
                      </a:pPr>
                      <a:r>
                        <a:rPr lang="fr-FR" sz="800" u="none" strike="noStrike">
                          <a:effectLst/>
                        </a:rPr>
                        <a:t>BOURGEOIS DE BOYNES Michèle</a:t>
                      </a:r>
                      <a:endParaRPr lang="fr-FR" sz="800" b="0" i="0" u="none" strike="noStrike">
                        <a:solidFill>
                          <a:srgbClr val="000000"/>
                        </a:solidFill>
                        <a:effectLst/>
                        <a:latin typeface="Calibri" panose="020F0502020204030204" pitchFamily="34" charset="0"/>
                      </a:endParaRPr>
                    </a:p>
                  </a:txBody>
                  <a:tcPr marL="6654" marR="6654" marT="6654" marB="0" anchor="b"/>
                </a:tc>
                <a:tc>
                  <a:txBody>
                    <a:bodyPr/>
                    <a:lstStyle/>
                    <a:p>
                      <a:pPr algn="ctr" fontAlgn="b">
                        <a:buNone/>
                      </a:pPr>
                      <a:r>
                        <a:rPr lang="fr-FR" sz="800" u="none" strike="noStrike">
                          <a:effectLst/>
                        </a:rPr>
                        <a:t>2</a:t>
                      </a:r>
                      <a:endParaRPr lang="fr-FR" sz="800" b="0" i="0" u="none" strike="noStrike">
                        <a:solidFill>
                          <a:srgbClr val="000000"/>
                        </a:solidFill>
                        <a:effectLst/>
                        <a:latin typeface="Calibri" panose="020F0502020204030204" pitchFamily="34" charset="0"/>
                      </a:endParaRPr>
                    </a:p>
                  </a:txBody>
                  <a:tcPr marL="6654" marR="6654" marT="6654" marB="0" anchor="b"/>
                </a:tc>
                <a:extLst>
                  <a:ext uri="{0D108BD9-81ED-4DB2-BD59-A6C34878D82A}">
                    <a16:rowId xmlns:a16="http://schemas.microsoft.com/office/drawing/2014/main" val="2846356834"/>
                  </a:ext>
                </a:extLst>
              </a:tr>
              <a:tr h="156282">
                <a:tc>
                  <a:txBody>
                    <a:bodyPr/>
                    <a:lstStyle/>
                    <a:p>
                      <a:pPr algn="l" fontAlgn="b">
                        <a:buNone/>
                      </a:pPr>
                      <a:r>
                        <a:rPr lang="fr-FR" sz="800" u="none" strike="noStrike">
                          <a:effectLst/>
                        </a:rPr>
                        <a:t>BRUNET Pierre Philippe</a:t>
                      </a:r>
                      <a:endParaRPr lang="fr-FR" sz="800" b="0" i="0" u="none" strike="noStrike">
                        <a:solidFill>
                          <a:srgbClr val="000000"/>
                        </a:solidFill>
                        <a:effectLst/>
                        <a:latin typeface="Calibri" panose="020F0502020204030204" pitchFamily="34" charset="0"/>
                      </a:endParaRPr>
                    </a:p>
                  </a:txBody>
                  <a:tcPr marL="6654" marR="6654" marT="6654" marB="0" anchor="b"/>
                </a:tc>
                <a:tc>
                  <a:txBody>
                    <a:bodyPr/>
                    <a:lstStyle/>
                    <a:p>
                      <a:pPr algn="ctr" fontAlgn="b">
                        <a:buNone/>
                      </a:pPr>
                      <a:r>
                        <a:rPr lang="fr-FR" sz="800" u="none" strike="noStrike">
                          <a:effectLst/>
                        </a:rPr>
                        <a:t>16</a:t>
                      </a:r>
                      <a:endParaRPr lang="fr-FR" sz="800" b="0" i="0" u="none" strike="noStrike">
                        <a:solidFill>
                          <a:srgbClr val="000000"/>
                        </a:solidFill>
                        <a:effectLst/>
                        <a:latin typeface="Calibri" panose="020F0502020204030204" pitchFamily="34" charset="0"/>
                      </a:endParaRPr>
                    </a:p>
                  </a:txBody>
                  <a:tcPr marL="6654" marR="6654" marT="6654" marB="0" anchor="b"/>
                </a:tc>
                <a:extLst>
                  <a:ext uri="{0D108BD9-81ED-4DB2-BD59-A6C34878D82A}">
                    <a16:rowId xmlns:a16="http://schemas.microsoft.com/office/drawing/2014/main" val="1108298273"/>
                  </a:ext>
                </a:extLst>
              </a:tr>
              <a:tr h="156282">
                <a:tc>
                  <a:txBody>
                    <a:bodyPr/>
                    <a:lstStyle/>
                    <a:p>
                      <a:pPr algn="l" fontAlgn="b">
                        <a:buNone/>
                      </a:pPr>
                      <a:r>
                        <a:rPr lang="fr-FR" sz="800" u="none" strike="noStrike">
                          <a:effectLst/>
                        </a:rPr>
                        <a:t>CAMMAL François</a:t>
                      </a:r>
                      <a:endParaRPr lang="fr-FR" sz="800" b="0" i="0" u="none" strike="noStrike">
                        <a:solidFill>
                          <a:srgbClr val="000000"/>
                        </a:solidFill>
                        <a:effectLst/>
                        <a:latin typeface="Calibri" panose="020F0502020204030204" pitchFamily="34" charset="0"/>
                      </a:endParaRPr>
                    </a:p>
                  </a:txBody>
                  <a:tcPr marL="6654" marR="6654" marT="6654" marB="0" anchor="b"/>
                </a:tc>
                <a:tc>
                  <a:txBody>
                    <a:bodyPr/>
                    <a:lstStyle/>
                    <a:p>
                      <a:pPr algn="ctr" fontAlgn="b">
                        <a:buNone/>
                      </a:pPr>
                      <a:r>
                        <a:rPr lang="fr-FR" sz="800" u="none" strike="noStrike">
                          <a:effectLst/>
                        </a:rPr>
                        <a:t>34</a:t>
                      </a:r>
                      <a:endParaRPr lang="fr-FR" sz="800" b="0" i="0" u="none" strike="noStrike">
                        <a:solidFill>
                          <a:srgbClr val="000000"/>
                        </a:solidFill>
                        <a:effectLst/>
                        <a:latin typeface="Calibri" panose="020F0502020204030204" pitchFamily="34" charset="0"/>
                      </a:endParaRPr>
                    </a:p>
                  </a:txBody>
                  <a:tcPr marL="6654" marR="6654" marT="6654" marB="0" anchor="b"/>
                </a:tc>
                <a:extLst>
                  <a:ext uri="{0D108BD9-81ED-4DB2-BD59-A6C34878D82A}">
                    <a16:rowId xmlns:a16="http://schemas.microsoft.com/office/drawing/2014/main" val="2737647139"/>
                  </a:ext>
                </a:extLst>
              </a:tr>
              <a:tr h="150329">
                <a:tc>
                  <a:txBody>
                    <a:bodyPr/>
                    <a:lstStyle/>
                    <a:p>
                      <a:pPr algn="l" fontAlgn="b">
                        <a:buNone/>
                      </a:pPr>
                      <a:r>
                        <a:rPr lang="fr-FR" sz="800" u="none" strike="noStrike">
                          <a:effectLst/>
                        </a:rPr>
                        <a:t>CONQUET Jean Marie</a:t>
                      </a:r>
                      <a:endParaRPr lang="fr-FR" sz="800" b="0" i="0" u="none" strike="noStrike">
                        <a:solidFill>
                          <a:srgbClr val="000000"/>
                        </a:solidFill>
                        <a:effectLst/>
                        <a:latin typeface="Calibri" panose="020F0502020204030204" pitchFamily="34" charset="0"/>
                      </a:endParaRPr>
                    </a:p>
                  </a:txBody>
                  <a:tcPr marL="6654" marR="6654" marT="6654" marB="0" anchor="b"/>
                </a:tc>
                <a:tc>
                  <a:txBody>
                    <a:bodyPr/>
                    <a:lstStyle/>
                    <a:p>
                      <a:pPr algn="ctr" fontAlgn="b">
                        <a:buNone/>
                      </a:pPr>
                      <a:r>
                        <a:rPr lang="fr-FR" sz="800" u="none" strike="noStrike">
                          <a:effectLst/>
                        </a:rPr>
                        <a:t>23</a:t>
                      </a:r>
                      <a:endParaRPr lang="fr-FR" sz="800" b="0" i="0" u="none" strike="noStrike">
                        <a:solidFill>
                          <a:srgbClr val="000000"/>
                        </a:solidFill>
                        <a:effectLst/>
                        <a:latin typeface="Calibri" panose="020F0502020204030204" pitchFamily="34" charset="0"/>
                      </a:endParaRPr>
                    </a:p>
                  </a:txBody>
                  <a:tcPr marL="6654" marR="6654" marT="6654" marB="0" anchor="b"/>
                </a:tc>
                <a:extLst>
                  <a:ext uri="{0D108BD9-81ED-4DB2-BD59-A6C34878D82A}">
                    <a16:rowId xmlns:a16="http://schemas.microsoft.com/office/drawing/2014/main" val="2555757117"/>
                  </a:ext>
                </a:extLst>
              </a:tr>
              <a:tr h="150329">
                <a:tc>
                  <a:txBody>
                    <a:bodyPr/>
                    <a:lstStyle/>
                    <a:p>
                      <a:pPr algn="l" fontAlgn="b">
                        <a:buNone/>
                      </a:pPr>
                      <a:r>
                        <a:rPr lang="fr-FR" sz="800" u="none" strike="noStrike">
                          <a:effectLst/>
                        </a:rPr>
                        <a:t>COQUET Pierre Marie</a:t>
                      </a:r>
                      <a:endParaRPr lang="fr-FR" sz="800" b="0" i="0" u="none" strike="noStrike">
                        <a:solidFill>
                          <a:srgbClr val="000000"/>
                        </a:solidFill>
                        <a:effectLst/>
                        <a:latin typeface="Calibri" panose="020F0502020204030204" pitchFamily="34" charset="0"/>
                      </a:endParaRPr>
                    </a:p>
                  </a:txBody>
                  <a:tcPr marL="6654" marR="6654" marT="6654" marB="0" anchor="b"/>
                </a:tc>
                <a:tc>
                  <a:txBody>
                    <a:bodyPr/>
                    <a:lstStyle/>
                    <a:p>
                      <a:pPr algn="ctr" fontAlgn="b">
                        <a:buNone/>
                      </a:pPr>
                      <a:r>
                        <a:rPr lang="fr-FR" sz="800" u="none" strike="noStrike">
                          <a:effectLst/>
                        </a:rPr>
                        <a:t>59</a:t>
                      </a:r>
                      <a:endParaRPr lang="fr-FR" sz="800" b="0" i="0" u="none" strike="noStrike">
                        <a:solidFill>
                          <a:srgbClr val="000000"/>
                        </a:solidFill>
                        <a:effectLst/>
                        <a:latin typeface="Calibri" panose="020F0502020204030204" pitchFamily="34" charset="0"/>
                      </a:endParaRPr>
                    </a:p>
                  </a:txBody>
                  <a:tcPr marL="6654" marR="6654" marT="6654" marB="0" anchor="b"/>
                </a:tc>
                <a:extLst>
                  <a:ext uri="{0D108BD9-81ED-4DB2-BD59-A6C34878D82A}">
                    <a16:rowId xmlns:a16="http://schemas.microsoft.com/office/drawing/2014/main" val="786678808"/>
                  </a:ext>
                </a:extLst>
              </a:tr>
              <a:tr h="150329">
                <a:tc>
                  <a:txBody>
                    <a:bodyPr/>
                    <a:lstStyle/>
                    <a:p>
                      <a:pPr algn="l" fontAlgn="b">
                        <a:buNone/>
                      </a:pPr>
                      <a:r>
                        <a:rPr lang="fr-FR" sz="800" u="none" strike="noStrike">
                          <a:effectLst/>
                        </a:rPr>
                        <a:t>DA ROS POLI Marion  </a:t>
                      </a:r>
                      <a:endParaRPr lang="fr-FR" sz="800" b="1" i="0" u="none" strike="noStrike">
                        <a:solidFill>
                          <a:srgbClr val="000000"/>
                        </a:solidFill>
                        <a:effectLst/>
                        <a:latin typeface="Calibri" panose="020F0502020204030204" pitchFamily="34" charset="0"/>
                      </a:endParaRPr>
                    </a:p>
                  </a:txBody>
                  <a:tcPr marL="6654" marR="6654" marT="6654" marB="0" anchor="b"/>
                </a:tc>
                <a:tc>
                  <a:txBody>
                    <a:bodyPr/>
                    <a:lstStyle/>
                    <a:p>
                      <a:pPr algn="ctr" fontAlgn="b">
                        <a:buNone/>
                      </a:pPr>
                      <a:r>
                        <a:rPr lang="fr-FR" sz="800" u="none" strike="noStrike">
                          <a:effectLst/>
                        </a:rPr>
                        <a:t>ANEMF</a:t>
                      </a:r>
                      <a:endParaRPr lang="fr-FR" sz="800" b="1" i="0" u="none" strike="noStrike">
                        <a:solidFill>
                          <a:srgbClr val="000000"/>
                        </a:solidFill>
                        <a:effectLst/>
                        <a:latin typeface="Calibri" panose="020F0502020204030204" pitchFamily="34" charset="0"/>
                      </a:endParaRPr>
                    </a:p>
                  </a:txBody>
                  <a:tcPr marL="6654" marR="6654" marT="6654" marB="0" anchor="b"/>
                </a:tc>
                <a:extLst>
                  <a:ext uri="{0D108BD9-81ED-4DB2-BD59-A6C34878D82A}">
                    <a16:rowId xmlns:a16="http://schemas.microsoft.com/office/drawing/2014/main" val="1991306464"/>
                  </a:ext>
                </a:extLst>
              </a:tr>
              <a:tr h="150329">
                <a:tc>
                  <a:txBody>
                    <a:bodyPr/>
                    <a:lstStyle/>
                    <a:p>
                      <a:pPr algn="l" fontAlgn="b">
                        <a:buNone/>
                      </a:pPr>
                      <a:r>
                        <a:rPr lang="fr-FR" sz="800" u="none" strike="noStrike">
                          <a:effectLst/>
                        </a:rPr>
                        <a:t>DACQUIGNY Eric</a:t>
                      </a:r>
                      <a:endParaRPr lang="fr-FR" sz="800" b="0" i="0" u="none" strike="noStrike">
                        <a:solidFill>
                          <a:srgbClr val="000000"/>
                        </a:solidFill>
                        <a:effectLst/>
                        <a:latin typeface="Calibri" panose="020F0502020204030204" pitchFamily="34" charset="0"/>
                      </a:endParaRPr>
                    </a:p>
                  </a:txBody>
                  <a:tcPr marL="6654" marR="6654" marT="6654" marB="0" anchor="b"/>
                </a:tc>
                <a:tc>
                  <a:txBody>
                    <a:bodyPr/>
                    <a:lstStyle/>
                    <a:p>
                      <a:pPr algn="ctr" fontAlgn="b">
                        <a:buNone/>
                      </a:pPr>
                      <a:r>
                        <a:rPr lang="fr-FR" sz="800" u="none" strike="noStrike">
                          <a:effectLst/>
                        </a:rPr>
                        <a:t>62</a:t>
                      </a:r>
                      <a:endParaRPr lang="fr-FR" sz="800" b="0" i="0" u="none" strike="noStrike">
                        <a:solidFill>
                          <a:srgbClr val="000000"/>
                        </a:solidFill>
                        <a:effectLst/>
                        <a:latin typeface="Calibri" panose="020F0502020204030204" pitchFamily="34" charset="0"/>
                      </a:endParaRPr>
                    </a:p>
                  </a:txBody>
                  <a:tcPr marL="6654" marR="6654" marT="6654" marB="0" anchor="b"/>
                </a:tc>
                <a:extLst>
                  <a:ext uri="{0D108BD9-81ED-4DB2-BD59-A6C34878D82A}">
                    <a16:rowId xmlns:a16="http://schemas.microsoft.com/office/drawing/2014/main" val="3471636089"/>
                  </a:ext>
                </a:extLst>
              </a:tr>
              <a:tr h="150329">
                <a:tc>
                  <a:txBody>
                    <a:bodyPr/>
                    <a:lstStyle/>
                    <a:p>
                      <a:pPr algn="l" fontAlgn="b">
                        <a:buNone/>
                      </a:pPr>
                      <a:r>
                        <a:rPr lang="fr-FR" sz="800" u="none" strike="noStrike">
                          <a:effectLst/>
                        </a:rPr>
                        <a:t>DARMON TRINQUET Michèle</a:t>
                      </a:r>
                      <a:endParaRPr lang="fr-FR" sz="800" b="0" i="0" u="none" strike="noStrike">
                        <a:solidFill>
                          <a:srgbClr val="000000"/>
                        </a:solidFill>
                        <a:effectLst/>
                        <a:latin typeface="Calibri" panose="020F0502020204030204" pitchFamily="34" charset="0"/>
                      </a:endParaRPr>
                    </a:p>
                  </a:txBody>
                  <a:tcPr marL="6654" marR="6654" marT="6654" marB="0" anchor="b"/>
                </a:tc>
                <a:tc>
                  <a:txBody>
                    <a:bodyPr/>
                    <a:lstStyle/>
                    <a:p>
                      <a:pPr algn="ctr" fontAlgn="b">
                        <a:buNone/>
                      </a:pPr>
                      <a:r>
                        <a:rPr lang="fr-FR" sz="800" u="none" strike="noStrike">
                          <a:effectLst/>
                        </a:rPr>
                        <a:t>95</a:t>
                      </a:r>
                      <a:endParaRPr lang="fr-FR" sz="800" b="0" i="0" u="none" strike="noStrike">
                        <a:solidFill>
                          <a:srgbClr val="000000"/>
                        </a:solidFill>
                        <a:effectLst/>
                        <a:latin typeface="Calibri" panose="020F0502020204030204" pitchFamily="34" charset="0"/>
                      </a:endParaRPr>
                    </a:p>
                  </a:txBody>
                  <a:tcPr marL="6654" marR="6654" marT="6654" marB="0" anchor="b"/>
                </a:tc>
                <a:extLst>
                  <a:ext uri="{0D108BD9-81ED-4DB2-BD59-A6C34878D82A}">
                    <a16:rowId xmlns:a16="http://schemas.microsoft.com/office/drawing/2014/main" val="1313110305"/>
                  </a:ext>
                </a:extLst>
              </a:tr>
              <a:tr h="156282">
                <a:tc>
                  <a:txBody>
                    <a:bodyPr/>
                    <a:lstStyle/>
                    <a:p>
                      <a:pPr algn="l" fontAlgn="b">
                        <a:buNone/>
                      </a:pPr>
                      <a:r>
                        <a:rPr lang="fr-FR" sz="800" u="none" strike="noStrike">
                          <a:effectLst/>
                        </a:rPr>
                        <a:t>DE BARY Jean-Brice </a:t>
                      </a:r>
                      <a:endParaRPr lang="fr-FR" sz="800" b="0" i="0" u="none" strike="noStrike">
                        <a:solidFill>
                          <a:srgbClr val="000000"/>
                        </a:solidFill>
                        <a:effectLst/>
                        <a:latin typeface="Calibri" panose="020F0502020204030204" pitchFamily="34" charset="0"/>
                      </a:endParaRPr>
                    </a:p>
                  </a:txBody>
                  <a:tcPr marL="6654" marR="6654" marT="6654" marB="0" anchor="b"/>
                </a:tc>
                <a:tc>
                  <a:txBody>
                    <a:bodyPr/>
                    <a:lstStyle/>
                    <a:p>
                      <a:pPr algn="ctr" fontAlgn="b">
                        <a:buNone/>
                      </a:pPr>
                      <a:r>
                        <a:rPr lang="fr-FR" sz="800" u="none" strike="noStrike">
                          <a:effectLst/>
                        </a:rPr>
                        <a:t>94</a:t>
                      </a:r>
                      <a:endParaRPr lang="fr-FR" sz="800" b="0" i="0" u="none" strike="noStrike">
                        <a:solidFill>
                          <a:srgbClr val="000000"/>
                        </a:solidFill>
                        <a:effectLst/>
                        <a:latin typeface="Calibri" panose="020F0502020204030204" pitchFamily="34" charset="0"/>
                      </a:endParaRPr>
                    </a:p>
                  </a:txBody>
                  <a:tcPr marL="6654" marR="6654" marT="6654" marB="0" anchor="b"/>
                </a:tc>
                <a:extLst>
                  <a:ext uri="{0D108BD9-81ED-4DB2-BD59-A6C34878D82A}">
                    <a16:rowId xmlns:a16="http://schemas.microsoft.com/office/drawing/2014/main" val="2527227750"/>
                  </a:ext>
                </a:extLst>
              </a:tr>
              <a:tr h="156282">
                <a:tc>
                  <a:txBody>
                    <a:bodyPr/>
                    <a:lstStyle/>
                    <a:p>
                      <a:pPr algn="l" fontAlgn="b">
                        <a:buNone/>
                      </a:pPr>
                      <a:r>
                        <a:rPr lang="fr-FR" sz="800" u="none" strike="noStrike">
                          <a:effectLst/>
                        </a:rPr>
                        <a:t>DEMORY Bertrand</a:t>
                      </a:r>
                      <a:endParaRPr lang="fr-FR" sz="800" b="0" i="0" u="none" strike="noStrike">
                        <a:solidFill>
                          <a:srgbClr val="000000"/>
                        </a:solidFill>
                        <a:effectLst/>
                        <a:latin typeface="Calibri" panose="020F0502020204030204" pitchFamily="34" charset="0"/>
                      </a:endParaRPr>
                    </a:p>
                  </a:txBody>
                  <a:tcPr marL="6654" marR="6654" marT="6654" marB="0" anchor="b"/>
                </a:tc>
                <a:tc>
                  <a:txBody>
                    <a:bodyPr/>
                    <a:lstStyle/>
                    <a:p>
                      <a:pPr algn="ctr" fontAlgn="b">
                        <a:buNone/>
                      </a:pPr>
                      <a:r>
                        <a:rPr lang="fr-FR" sz="800" u="none" strike="noStrike">
                          <a:effectLst/>
                        </a:rPr>
                        <a:t>59</a:t>
                      </a:r>
                      <a:endParaRPr lang="fr-FR" sz="800" b="0" i="0" u="none" strike="noStrike">
                        <a:solidFill>
                          <a:srgbClr val="000000"/>
                        </a:solidFill>
                        <a:effectLst/>
                        <a:latin typeface="Calibri" panose="020F0502020204030204" pitchFamily="34" charset="0"/>
                      </a:endParaRPr>
                    </a:p>
                  </a:txBody>
                  <a:tcPr marL="6654" marR="6654" marT="6654" marB="0" anchor="b"/>
                </a:tc>
                <a:extLst>
                  <a:ext uri="{0D108BD9-81ED-4DB2-BD59-A6C34878D82A}">
                    <a16:rowId xmlns:a16="http://schemas.microsoft.com/office/drawing/2014/main" val="2920009063"/>
                  </a:ext>
                </a:extLst>
              </a:tr>
              <a:tr h="156282">
                <a:tc>
                  <a:txBody>
                    <a:bodyPr/>
                    <a:lstStyle/>
                    <a:p>
                      <a:pPr algn="l" fontAlgn="b">
                        <a:buNone/>
                      </a:pPr>
                      <a:r>
                        <a:rPr lang="fr-FR" sz="800" u="none" strike="noStrike">
                          <a:effectLst/>
                        </a:rPr>
                        <a:t>DUQUESNEL Luc </a:t>
                      </a:r>
                      <a:endParaRPr lang="fr-FR" sz="800" b="0" i="0" u="none" strike="noStrike">
                        <a:solidFill>
                          <a:srgbClr val="000000"/>
                        </a:solidFill>
                        <a:effectLst/>
                        <a:latin typeface="Calibri" panose="020F0502020204030204" pitchFamily="34" charset="0"/>
                      </a:endParaRPr>
                    </a:p>
                  </a:txBody>
                  <a:tcPr marL="6654" marR="6654" marT="6654" marB="0" anchor="b"/>
                </a:tc>
                <a:tc>
                  <a:txBody>
                    <a:bodyPr/>
                    <a:lstStyle/>
                    <a:p>
                      <a:pPr algn="ctr" fontAlgn="b">
                        <a:buNone/>
                      </a:pPr>
                      <a:r>
                        <a:rPr lang="fr-FR" sz="800" u="none" strike="noStrike">
                          <a:effectLst/>
                        </a:rPr>
                        <a:t>53</a:t>
                      </a:r>
                      <a:endParaRPr lang="fr-FR" sz="800" b="0" i="0" u="none" strike="noStrike">
                        <a:solidFill>
                          <a:srgbClr val="000000"/>
                        </a:solidFill>
                        <a:effectLst/>
                        <a:latin typeface="Calibri" panose="020F0502020204030204" pitchFamily="34" charset="0"/>
                      </a:endParaRPr>
                    </a:p>
                  </a:txBody>
                  <a:tcPr marL="6654" marR="6654" marT="6654" marB="0" anchor="b"/>
                </a:tc>
                <a:extLst>
                  <a:ext uri="{0D108BD9-81ED-4DB2-BD59-A6C34878D82A}">
                    <a16:rowId xmlns:a16="http://schemas.microsoft.com/office/drawing/2014/main" val="1119148082"/>
                  </a:ext>
                </a:extLst>
              </a:tr>
              <a:tr h="156282">
                <a:tc>
                  <a:txBody>
                    <a:bodyPr/>
                    <a:lstStyle/>
                    <a:p>
                      <a:pPr algn="l" fontAlgn="b">
                        <a:buNone/>
                      </a:pPr>
                      <a:r>
                        <a:rPr lang="fr-FR" sz="800" u="none" strike="noStrike">
                          <a:effectLst/>
                        </a:rPr>
                        <a:t>FAZILLEAUD Béatrice</a:t>
                      </a:r>
                      <a:endParaRPr lang="fr-FR" sz="800" b="0" i="0" u="none" strike="noStrike">
                        <a:solidFill>
                          <a:srgbClr val="000000"/>
                        </a:solidFill>
                        <a:effectLst/>
                        <a:latin typeface="Calibri" panose="020F0502020204030204" pitchFamily="34" charset="0"/>
                      </a:endParaRPr>
                    </a:p>
                  </a:txBody>
                  <a:tcPr marL="6654" marR="6654" marT="6654" marB="0" anchor="b"/>
                </a:tc>
                <a:tc>
                  <a:txBody>
                    <a:bodyPr/>
                    <a:lstStyle/>
                    <a:p>
                      <a:pPr algn="ctr" fontAlgn="b">
                        <a:buNone/>
                      </a:pPr>
                      <a:r>
                        <a:rPr lang="fr-FR" sz="800" u="none" strike="noStrike">
                          <a:effectLst/>
                        </a:rPr>
                        <a:t>17</a:t>
                      </a:r>
                      <a:endParaRPr lang="fr-FR" sz="800" b="0" i="0" u="none" strike="noStrike">
                        <a:solidFill>
                          <a:srgbClr val="000000"/>
                        </a:solidFill>
                        <a:effectLst/>
                        <a:latin typeface="Calibri" panose="020F0502020204030204" pitchFamily="34" charset="0"/>
                      </a:endParaRPr>
                    </a:p>
                  </a:txBody>
                  <a:tcPr marL="6654" marR="6654" marT="6654" marB="0" anchor="b"/>
                </a:tc>
                <a:extLst>
                  <a:ext uri="{0D108BD9-81ED-4DB2-BD59-A6C34878D82A}">
                    <a16:rowId xmlns:a16="http://schemas.microsoft.com/office/drawing/2014/main" val="2848661335"/>
                  </a:ext>
                </a:extLst>
              </a:tr>
              <a:tr h="156282">
                <a:tc>
                  <a:txBody>
                    <a:bodyPr/>
                    <a:lstStyle/>
                    <a:p>
                      <a:pPr algn="l" fontAlgn="b">
                        <a:buNone/>
                      </a:pPr>
                      <a:r>
                        <a:rPr lang="fr-FR" sz="800" u="none" strike="noStrike">
                          <a:effectLst/>
                        </a:rPr>
                        <a:t>FAUCHIER Véronique</a:t>
                      </a:r>
                      <a:endParaRPr lang="fr-FR" sz="800" b="0" i="0" u="none" strike="noStrike">
                        <a:solidFill>
                          <a:srgbClr val="000000"/>
                        </a:solidFill>
                        <a:effectLst/>
                        <a:latin typeface="Calibri" panose="020F0502020204030204" pitchFamily="34" charset="0"/>
                      </a:endParaRPr>
                    </a:p>
                  </a:txBody>
                  <a:tcPr marL="6654" marR="6654" marT="6654" marB="0" anchor="b"/>
                </a:tc>
                <a:tc>
                  <a:txBody>
                    <a:bodyPr/>
                    <a:lstStyle/>
                    <a:p>
                      <a:pPr algn="ctr" fontAlgn="b">
                        <a:buNone/>
                      </a:pPr>
                      <a:r>
                        <a:rPr lang="fr-FR" sz="800" u="none" strike="noStrike">
                          <a:effectLst/>
                        </a:rPr>
                        <a:t>28</a:t>
                      </a:r>
                      <a:endParaRPr lang="fr-FR" sz="800" b="0" i="0" u="none" strike="noStrike">
                        <a:solidFill>
                          <a:srgbClr val="000000"/>
                        </a:solidFill>
                        <a:effectLst/>
                        <a:latin typeface="Calibri" panose="020F0502020204030204" pitchFamily="34" charset="0"/>
                      </a:endParaRPr>
                    </a:p>
                  </a:txBody>
                  <a:tcPr marL="6654" marR="6654" marT="6654" marB="0" anchor="b"/>
                </a:tc>
                <a:extLst>
                  <a:ext uri="{0D108BD9-81ED-4DB2-BD59-A6C34878D82A}">
                    <a16:rowId xmlns:a16="http://schemas.microsoft.com/office/drawing/2014/main" val="2209872414"/>
                  </a:ext>
                </a:extLst>
              </a:tr>
              <a:tr h="156282">
                <a:tc>
                  <a:txBody>
                    <a:bodyPr/>
                    <a:lstStyle/>
                    <a:p>
                      <a:pPr algn="l" fontAlgn="b">
                        <a:buNone/>
                      </a:pPr>
                      <a:r>
                        <a:rPr lang="fr-FR" sz="800" u="none" strike="noStrike" dirty="0">
                          <a:effectLst/>
                        </a:rPr>
                        <a:t>GIN Hervé</a:t>
                      </a:r>
                      <a:endParaRPr lang="fr-FR" sz="800" b="0" i="0" u="none" strike="noStrike" dirty="0">
                        <a:solidFill>
                          <a:srgbClr val="000000"/>
                        </a:solidFill>
                        <a:effectLst/>
                        <a:latin typeface="Calibri" panose="020F0502020204030204" pitchFamily="34" charset="0"/>
                      </a:endParaRPr>
                    </a:p>
                  </a:txBody>
                  <a:tcPr marL="6654" marR="6654" marT="6654" marB="0" anchor="b"/>
                </a:tc>
                <a:tc>
                  <a:txBody>
                    <a:bodyPr/>
                    <a:lstStyle/>
                    <a:p>
                      <a:pPr algn="ctr" fontAlgn="b">
                        <a:buNone/>
                      </a:pPr>
                      <a:r>
                        <a:rPr lang="fr-FR" sz="800" u="none" strike="noStrike">
                          <a:effectLst/>
                        </a:rPr>
                        <a:t>La Réunion</a:t>
                      </a:r>
                      <a:endParaRPr lang="fr-FR" sz="800" b="0" i="0" u="none" strike="noStrike">
                        <a:solidFill>
                          <a:srgbClr val="000000"/>
                        </a:solidFill>
                        <a:effectLst/>
                        <a:latin typeface="Calibri" panose="020F0502020204030204" pitchFamily="34" charset="0"/>
                      </a:endParaRPr>
                    </a:p>
                  </a:txBody>
                  <a:tcPr marL="6654" marR="6654" marT="6654" marB="0" anchor="b"/>
                </a:tc>
                <a:extLst>
                  <a:ext uri="{0D108BD9-81ED-4DB2-BD59-A6C34878D82A}">
                    <a16:rowId xmlns:a16="http://schemas.microsoft.com/office/drawing/2014/main" val="2216483206"/>
                  </a:ext>
                </a:extLst>
              </a:tr>
              <a:tr h="156282">
                <a:tc>
                  <a:txBody>
                    <a:bodyPr/>
                    <a:lstStyle/>
                    <a:p>
                      <a:pPr algn="l" fontAlgn="b">
                        <a:buNone/>
                      </a:pPr>
                      <a:r>
                        <a:rPr lang="fr-FR" sz="800" u="none" strike="noStrike">
                          <a:effectLst/>
                        </a:rPr>
                        <a:t>GRADELER Jean-Daniel</a:t>
                      </a:r>
                      <a:endParaRPr lang="fr-FR" sz="800" b="0" i="0" u="none" strike="noStrike">
                        <a:solidFill>
                          <a:srgbClr val="000000"/>
                        </a:solidFill>
                        <a:effectLst/>
                        <a:latin typeface="Calibri" panose="020F0502020204030204" pitchFamily="34" charset="0"/>
                      </a:endParaRPr>
                    </a:p>
                  </a:txBody>
                  <a:tcPr marL="6654" marR="6654" marT="6654" marB="0" anchor="b"/>
                </a:tc>
                <a:tc>
                  <a:txBody>
                    <a:bodyPr/>
                    <a:lstStyle/>
                    <a:p>
                      <a:pPr algn="ctr" fontAlgn="b">
                        <a:buNone/>
                      </a:pPr>
                      <a:r>
                        <a:rPr lang="fr-FR" sz="800" u="none" strike="noStrike">
                          <a:effectLst/>
                        </a:rPr>
                        <a:t>57</a:t>
                      </a:r>
                      <a:endParaRPr lang="fr-FR" sz="800" b="0" i="0" u="none" strike="noStrike">
                        <a:solidFill>
                          <a:srgbClr val="000000"/>
                        </a:solidFill>
                        <a:effectLst/>
                        <a:latin typeface="Calibri" panose="020F0502020204030204" pitchFamily="34" charset="0"/>
                      </a:endParaRPr>
                    </a:p>
                  </a:txBody>
                  <a:tcPr marL="6654" marR="6654" marT="6654" marB="0" anchor="b"/>
                </a:tc>
                <a:extLst>
                  <a:ext uri="{0D108BD9-81ED-4DB2-BD59-A6C34878D82A}">
                    <a16:rowId xmlns:a16="http://schemas.microsoft.com/office/drawing/2014/main" val="274673228"/>
                  </a:ext>
                </a:extLst>
              </a:tr>
              <a:tr h="156282">
                <a:tc>
                  <a:txBody>
                    <a:bodyPr/>
                    <a:lstStyle/>
                    <a:p>
                      <a:pPr algn="l" fontAlgn="b">
                        <a:buNone/>
                      </a:pPr>
                      <a:r>
                        <a:rPr lang="fr-FR" sz="800" u="none" strike="noStrike">
                          <a:effectLst/>
                        </a:rPr>
                        <a:t>HIERNARD DEMOULIN Véronique</a:t>
                      </a:r>
                      <a:endParaRPr lang="fr-FR" sz="800" b="0" i="0" u="none" strike="noStrike">
                        <a:solidFill>
                          <a:srgbClr val="000000"/>
                        </a:solidFill>
                        <a:effectLst/>
                        <a:latin typeface="Calibri" panose="020F0502020204030204" pitchFamily="34" charset="0"/>
                      </a:endParaRPr>
                    </a:p>
                  </a:txBody>
                  <a:tcPr marL="6654" marR="6654" marT="6654" marB="0" anchor="b"/>
                </a:tc>
                <a:tc>
                  <a:txBody>
                    <a:bodyPr/>
                    <a:lstStyle/>
                    <a:p>
                      <a:pPr algn="ctr" fontAlgn="b">
                        <a:buNone/>
                      </a:pPr>
                      <a:r>
                        <a:rPr lang="fr-FR" sz="800" u="none" strike="noStrike">
                          <a:effectLst/>
                        </a:rPr>
                        <a:t>51</a:t>
                      </a:r>
                      <a:endParaRPr lang="fr-FR" sz="800" b="0" i="0" u="none" strike="noStrike">
                        <a:solidFill>
                          <a:srgbClr val="000000"/>
                        </a:solidFill>
                        <a:effectLst/>
                        <a:latin typeface="Calibri" panose="020F0502020204030204" pitchFamily="34" charset="0"/>
                      </a:endParaRPr>
                    </a:p>
                  </a:txBody>
                  <a:tcPr marL="6654" marR="6654" marT="6654" marB="0" anchor="b"/>
                </a:tc>
                <a:extLst>
                  <a:ext uri="{0D108BD9-81ED-4DB2-BD59-A6C34878D82A}">
                    <a16:rowId xmlns:a16="http://schemas.microsoft.com/office/drawing/2014/main" val="3435913731"/>
                  </a:ext>
                </a:extLst>
              </a:tr>
              <a:tr h="156282">
                <a:tc>
                  <a:txBody>
                    <a:bodyPr/>
                    <a:lstStyle/>
                    <a:p>
                      <a:pPr algn="l" fontAlgn="b">
                        <a:buNone/>
                      </a:pPr>
                      <a:r>
                        <a:rPr lang="fr-FR" sz="800" u="none" strike="noStrike">
                          <a:effectLst/>
                        </a:rPr>
                        <a:t>HOUSSIN Rémy</a:t>
                      </a:r>
                      <a:endParaRPr lang="fr-FR" sz="800" b="0" i="0" u="none" strike="noStrike">
                        <a:solidFill>
                          <a:srgbClr val="000000"/>
                        </a:solidFill>
                        <a:effectLst/>
                        <a:latin typeface="Calibri" panose="020F0502020204030204" pitchFamily="34" charset="0"/>
                      </a:endParaRPr>
                    </a:p>
                  </a:txBody>
                  <a:tcPr marL="6654" marR="6654" marT="6654" marB="0" anchor="b"/>
                </a:tc>
                <a:tc>
                  <a:txBody>
                    <a:bodyPr/>
                    <a:lstStyle/>
                    <a:p>
                      <a:pPr algn="ctr" fontAlgn="b">
                        <a:buNone/>
                      </a:pPr>
                      <a:r>
                        <a:rPr lang="fr-FR" sz="800" u="none" strike="noStrike">
                          <a:effectLst/>
                        </a:rPr>
                        <a:t>33</a:t>
                      </a:r>
                      <a:endParaRPr lang="fr-FR" sz="800" b="0" i="0" u="none" strike="noStrike">
                        <a:solidFill>
                          <a:srgbClr val="000000"/>
                        </a:solidFill>
                        <a:effectLst/>
                        <a:latin typeface="Calibri" panose="020F0502020204030204" pitchFamily="34" charset="0"/>
                      </a:endParaRPr>
                    </a:p>
                  </a:txBody>
                  <a:tcPr marL="6654" marR="6654" marT="6654" marB="0" anchor="b"/>
                </a:tc>
                <a:extLst>
                  <a:ext uri="{0D108BD9-81ED-4DB2-BD59-A6C34878D82A}">
                    <a16:rowId xmlns:a16="http://schemas.microsoft.com/office/drawing/2014/main" val="4173534432"/>
                  </a:ext>
                </a:extLst>
              </a:tr>
              <a:tr h="202638">
                <a:tc>
                  <a:txBody>
                    <a:bodyPr/>
                    <a:lstStyle/>
                    <a:p>
                      <a:pPr algn="l" fontAlgn="ctr">
                        <a:buNone/>
                      </a:pPr>
                      <a:r>
                        <a:rPr lang="fr-FR" sz="800" u="none" strike="noStrike">
                          <a:effectLst/>
                        </a:rPr>
                        <a:t>KERMARC Marianne, nouvelle présidente</a:t>
                      </a:r>
                      <a:endParaRPr lang="fr-FR" sz="800" b="1" i="0" u="none" strike="noStrike">
                        <a:solidFill>
                          <a:srgbClr val="000000"/>
                        </a:solidFill>
                        <a:effectLst/>
                        <a:latin typeface="Calibri" panose="020F0502020204030204" pitchFamily="34" charset="0"/>
                      </a:endParaRPr>
                    </a:p>
                  </a:txBody>
                  <a:tcPr marL="6654" marR="6654" marT="6654" marB="0" anchor="ctr"/>
                </a:tc>
                <a:tc>
                  <a:txBody>
                    <a:bodyPr/>
                    <a:lstStyle/>
                    <a:p>
                      <a:pPr algn="ctr" fontAlgn="b">
                        <a:buNone/>
                      </a:pPr>
                      <a:r>
                        <a:rPr lang="fr-FR" sz="800" u="none" strike="noStrike">
                          <a:effectLst/>
                        </a:rPr>
                        <a:t>ANEMF</a:t>
                      </a:r>
                      <a:endParaRPr lang="fr-FR" sz="800" b="1" i="0" u="none" strike="noStrike">
                        <a:solidFill>
                          <a:srgbClr val="000000"/>
                        </a:solidFill>
                        <a:effectLst/>
                        <a:latin typeface="Calibri" panose="020F0502020204030204" pitchFamily="34" charset="0"/>
                      </a:endParaRPr>
                    </a:p>
                  </a:txBody>
                  <a:tcPr marL="6654" marR="6654" marT="6654" marB="0" anchor="b"/>
                </a:tc>
                <a:extLst>
                  <a:ext uri="{0D108BD9-81ED-4DB2-BD59-A6C34878D82A}">
                    <a16:rowId xmlns:a16="http://schemas.microsoft.com/office/drawing/2014/main" val="253662771"/>
                  </a:ext>
                </a:extLst>
              </a:tr>
              <a:tr h="156282">
                <a:tc>
                  <a:txBody>
                    <a:bodyPr/>
                    <a:lstStyle/>
                    <a:p>
                      <a:pPr algn="l" fontAlgn="b">
                        <a:buNone/>
                      </a:pPr>
                      <a:r>
                        <a:rPr lang="fr-FR" sz="800" u="none" strike="noStrike" dirty="0">
                          <a:effectLst/>
                        </a:rPr>
                        <a:t>KOWALCZYK Chrisine</a:t>
                      </a:r>
                      <a:endParaRPr lang="fr-FR" sz="800" b="0" i="0" u="none" strike="noStrike" dirty="0">
                        <a:solidFill>
                          <a:srgbClr val="000000"/>
                        </a:solidFill>
                        <a:effectLst/>
                        <a:latin typeface="Calibri" panose="020F0502020204030204" pitchFamily="34" charset="0"/>
                      </a:endParaRPr>
                    </a:p>
                  </a:txBody>
                  <a:tcPr marL="6654" marR="6654" marT="6654" marB="0" anchor="b"/>
                </a:tc>
                <a:tc>
                  <a:txBody>
                    <a:bodyPr/>
                    <a:lstStyle/>
                    <a:p>
                      <a:pPr algn="ctr" fontAlgn="b">
                        <a:buNone/>
                      </a:pPr>
                      <a:r>
                        <a:rPr lang="fr-FR" sz="800" u="none" strike="noStrike">
                          <a:effectLst/>
                        </a:rPr>
                        <a:t>La Réunion</a:t>
                      </a:r>
                      <a:endParaRPr lang="fr-FR" sz="800" b="0" i="0" u="none" strike="noStrike">
                        <a:solidFill>
                          <a:srgbClr val="000000"/>
                        </a:solidFill>
                        <a:effectLst/>
                        <a:latin typeface="Calibri" panose="020F0502020204030204" pitchFamily="34" charset="0"/>
                      </a:endParaRPr>
                    </a:p>
                  </a:txBody>
                  <a:tcPr marL="6654" marR="6654" marT="6654" marB="0" anchor="b"/>
                </a:tc>
                <a:extLst>
                  <a:ext uri="{0D108BD9-81ED-4DB2-BD59-A6C34878D82A}">
                    <a16:rowId xmlns:a16="http://schemas.microsoft.com/office/drawing/2014/main" val="142031489"/>
                  </a:ext>
                </a:extLst>
              </a:tr>
              <a:tr h="156282">
                <a:tc>
                  <a:txBody>
                    <a:bodyPr/>
                    <a:lstStyle/>
                    <a:p>
                      <a:pPr algn="l" fontAlgn="b">
                        <a:buNone/>
                      </a:pPr>
                      <a:r>
                        <a:rPr lang="fr-FR" sz="800" u="none" strike="noStrike">
                          <a:effectLst/>
                        </a:rPr>
                        <a:t>LADEVEZE CAYLA Anne Marie</a:t>
                      </a:r>
                      <a:endParaRPr lang="fr-FR" sz="800" b="0" i="0" u="none" strike="noStrike">
                        <a:solidFill>
                          <a:srgbClr val="000000"/>
                        </a:solidFill>
                        <a:effectLst/>
                        <a:latin typeface="Calibri" panose="020F0502020204030204" pitchFamily="34" charset="0"/>
                      </a:endParaRPr>
                    </a:p>
                  </a:txBody>
                  <a:tcPr marL="6654" marR="6654" marT="6654" marB="0" anchor="b"/>
                </a:tc>
                <a:tc>
                  <a:txBody>
                    <a:bodyPr/>
                    <a:lstStyle/>
                    <a:p>
                      <a:pPr algn="ctr" fontAlgn="b">
                        <a:buNone/>
                      </a:pPr>
                      <a:r>
                        <a:rPr lang="fr-FR" sz="800" u="none" strike="noStrike">
                          <a:effectLst/>
                        </a:rPr>
                        <a:t>44</a:t>
                      </a:r>
                      <a:endParaRPr lang="fr-FR" sz="800" b="0" i="0" u="none" strike="noStrike">
                        <a:solidFill>
                          <a:srgbClr val="000000"/>
                        </a:solidFill>
                        <a:effectLst/>
                        <a:latin typeface="Calibri" panose="020F0502020204030204" pitchFamily="34" charset="0"/>
                      </a:endParaRPr>
                    </a:p>
                  </a:txBody>
                  <a:tcPr marL="6654" marR="6654" marT="6654" marB="0" anchor="b"/>
                </a:tc>
                <a:extLst>
                  <a:ext uri="{0D108BD9-81ED-4DB2-BD59-A6C34878D82A}">
                    <a16:rowId xmlns:a16="http://schemas.microsoft.com/office/drawing/2014/main" val="1118508554"/>
                  </a:ext>
                </a:extLst>
              </a:tr>
              <a:tr h="156282">
                <a:tc>
                  <a:txBody>
                    <a:bodyPr/>
                    <a:lstStyle/>
                    <a:p>
                      <a:pPr algn="l" fontAlgn="b">
                        <a:buNone/>
                      </a:pPr>
                      <a:r>
                        <a:rPr lang="fr-FR" sz="800" u="none" strike="noStrike">
                          <a:effectLst/>
                        </a:rPr>
                        <a:t>LECURIEUX LAFFERONNAY Louis Léonce</a:t>
                      </a:r>
                      <a:endParaRPr lang="fr-FR" sz="800" b="0" i="0" u="none" strike="noStrike">
                        <a:solidFill>
                          <a:srgbClr val="000000"/>
                        </a:solidFill>
                        <a:effectLst/>
                        <a:latin typeface="Calibri" panose="020F0502020204030204" pitchFamily="34" charset="0"/>
                      </a:endParaRPr>
                    </a:p>
                  </a:txBody>
                  <a:tcPr marL="6654" marR="6654" marT="6654" marB="0" anchor="b"/>
                </a:tc>
                <a:tc>
                  <a:txBody>
                    <a:bodyPr/>
                    <a:lstStyle/>
                    <a:p>
                      <a:pPr algn="ctr" fontAlgn="b">
                        <a:buNone/>
                      </a:pPr>
                      <a:r>
                        <a:rPr lang="fr-FR" sz="800" u="none" strike="noStrike">
                          <a:effectLst/>
                        </a:rPr>
                        <a:t>Martinique</a:t>
                      </a:r>
                      <a:endParaRPr lang="fr-FR" sz="800" b="0" i="0" u="none" strike="noStrike">
                        <a:solidFill>
                          <a:srgbClr val="000000"/>
                        </a:solidFill>
                        <a:effectLst/>
                        <a:latin typeface="Calibri" panose="020F0502020204030204" pitchFamily="34" charset="0"/>
                      </a:endParaRPr>
                    </a:p>
                  </a:txBody>
                  <a:tcPr marL="6654" marR="6654" marT="6654" marB="0" anchor="b"/>
                </a:tc>
                <a:extLst>
                  <a:ext uri="{0D108BD9-81ED-4DB2-BD59-A6C34878D82A}">
                    <a16:rowId xmlns:a16="http://schemas.microsoft.com/office/drawing/2014/main" val="616079105"/>
                  </a:ext>
                </a:extLst>
              </a:tr>
              <a:tr h="156282">
                <a:tc>
                  <a:txBody>
                    <a:bodyPr/>
                    <a:lstStyle/>
                    <a:p>
                      <a:pPr algn="l" fontAlgn="b">
                        <a:buNone/>
                      </a:pPr>
                      <a:r>
                        <a:rPr lang="fr-FR" sz="800" u="none" strike="noStrike">
                          <a:effectLst/>
                        </a:rPr>
                        <a:t>LE LIBOUX Sylvaine</a:t>
                      </a:r>
                      <a:endParaRPr lang="fr-FR" sz="800" b="0" i="0" u="none" strike="noStrike">
                        <a:solidFill>
                          <a:srgbClr val="000000"/>
                        </a:solidFill>
                        <a:effectLst/>
                        <a:latin typeface="Calibri" panose="020F0502020204030204" pitchFamily="34" charset="0"/>
                      </a:endParaRPr>
                    </a:p>
                  </a:txBody>
                  <a:tcPr marL="6654" marR="6654" marT="6654" marB="0" anchor="b"/>
                </a:tc>
                <a:tc>
                  <a:txBody>
                    <a:bodyPr/>
                    <a:lstStyle/>
                    <a:p>
                      <a:pPr algn="ctr" fontAlgn="b">
                        <a:buNone/>
                      </a:pPr>
                      <a:r>
                        <a:rPr lang="fr-FR" sz="800" u="none" strike="noStrike">
                          <a:effectLst/>
                        </a:rPr>
                        <a:t>36</a:t>
                      </a:r>
                      <a:endParaRPr lang="fr-FR" sz="800" b="0" i="0" u="none" strike="noStrike">
                        <a:solidFill>
                          <a:srgbClr val="000000"/>
                        </a:solidFill>
                        <a:effectLst/>
                        <a:latin typeface="Calibri" panose="020F0502020204030204" pitchFamily="34" charset="0"/>
                      </a:endParaRPr>
                    </a:p>
                  </a:txBody>
                  <a:tcPr marL="6654" marR="6654" marT="6654" marB="0" anchor="b"/>
                </a:tc>
                <a:extLst>
                  <a:ext uri="{0D108BD9-81ED-4DB2-BD59-A6C34878D82A}">
                    <a16:rowId xmlns:a16="http://schemas.microsoft.com/office/drawing/2014/main" val="654398748"/>
                  </a:ext>
                </a:extLst>
              </a:tr>
              <a:tr h="156282">
                <a:tc>
                  <a:txBody>
                    <a:bodyPr/>
                    <a:lstStyle/>
                    <a:p>
                      <a:pPr algn="l" fontAlgn="b">
                        <a:buNone/>
                      </a:pPr>
                      <a:r>
                        <a:rPr lang="fr-FR" sz="800" u="none" strike="noStrike">
                          <a:effectLst/>
                        </a:rPr>
                        <a:t>LEFRANC Florent</a:t>
                      </a:r>
                      <a:endParaRPr lang="fr-FR" sz="800" b="0" i="0" u="none" strike="noStrike">
                        <a:solidFill>
                          <a:srgbClr val="000000"/>
                        </a:solidFill>
                        <a:effectLst/>
                        <a:latin typeface="Calibri" panose="020F0502020204030204" pitchFamily="34" charset="0"/>
                      </a:endParaRPr>
                    </a:p>
                  </a:txBody>
                  <a:tcPr marL="6654" marR="6654" marT="6654" marB="0" anchor="b"/>
                </a:tc>
                <a:tc>
                  <a:txBody>
                    <a:bodyPr/>
                    <a:lstStyle/>
                    <a:p>
                      <a:pPr algn="ctr" fontAlgn="b">
                        <a:buNone/>
                      </a:pPr>
                      <a:r>
                        <a:rPr lang="fr-FR" sz="800" u="none" strike="noStrike">
                          <a:effectLst/>
                        </a:rPr>
                        <a:t>59</a:t>
                      </a:r>
                      <a:endParaRPr lang="fr-FR" sz="800" b="0" i="0" u="none" strike="noStrike">
                        <a:solidFill>
                          <a:srgbClr val="000000"/>
                        </a:solidFill>
                        <a:effectLst/>
                        <a:latin typeface="Calibri" panose="020F0502020204030204" pitchFamily="34" charset="0"/>
                      </a:endParaRPr>
                    </a:p>
                  </a:txBody>
                  <a:tcPr marL="6654" marR="6654" marT="6654" marB="0" anchor="b"/>
                </a:tc>
                <a:extLst>
                  <a:ext uri="{0D108BD9-81ED-4DB2-BD59-A6C34878D82A}">
                    <a16:rowId xmlns:a16="http://schemas.microsoft.com/office/drawing/2014/main" val="1091909173"/>
                  </a:ext>
                </a:extLst>
              </a:tr>
              <a:tr h="156282">
                <a:tc>
                  <a:txBody>
                    <a:bodyPr/>
                    <a:lstStyle/>
                    <a:p>
                      <a:pPr algn="l" fontAlgn="b">
                        <a:buNone/>
                      </a:pPr>
                      <a:r>
                        <a:rPr lang="fr-FR" sz="800" u="none" strike="noStrike">
                          <a:effectLst/>
                        </a:rPr>
                        <a:t>LEGRAND Bertrand</a:t>
                      </a:r>
                      <a:endParaRPr lang="fr-FR" sz="800" b="0" i="0" u="none" strike="noStrike">
                        <a:solidFill>
                          <a:srgbClr val="000000"/>
                        </a:solidFill>
                        <a:effectLst/>
                        <a:latin typeface="Calibri" panose="020F0502020204030204" pitchFamily="34" charset="0"/>
                      </a:endParaRPr>
                    </a:p>
                  </a:txBody>
                  <a:tcPr marL="6654" marR="6654" marT="6654" marB="0" anchor="b"/>
                </a:tc>
                <a:tc>
                  <a:txBody>
                    <a:bodyPr/>
                    <a:lstStyle/>
                    <a:p>
                      <a:pPr algn="ctr" fontAlgn="b">
                        <a:buNone/>
                      </a:pPr>
                      <a:r>
                        <a:rPr lang="fr-FR" sz="800" u="none" strike="noStrike" dirty="0">
                          <a:effectLst/>
                        </a:rPr>
                        <a:t>59</a:t>
                      </a:r>
                      <a:endParaRPr lang="fr-FR" sz="800" b="0" i="0" u="none" strike="noStrike" dirty="0">
                        <a:solidFill>
                          <a:srgbClr val="000000"/>
                        </a:solidFill>
                        <a:effectLst/>
                        <a:latin typeface="Calibri" panose="020F0502020204030204" pitchFamily="34" charset="0"/>
                      </a:endParaRPr>
                    </a:p>
                  </a:txBody>
                  <a:tcPr marL="6654" marR="6654" marT="6654" marB="0" anchor="b"/>
                </a:tc>
                <a:extLst>
                  <a:ext uri="{0D108BD9-81ED-4DB2-BD59-A6C34878D82A}">
                    <a16:rowId xmlns:a16="http://schemas.microsoft.com/office/drawing/2014/main" val="13385883"/>
                  </a:ext>
                </a:extLst>
              </a:tr>
            </a:tbl>
          </a:graphicData>
        </a:graphic>
      </p:graphicFrame>
      <p:graphicFrame>
        <p:nvGraphicFramePr>
          <p:cNvPr id="5" name="Tableau 4">
            <a:extLst>
              <a:ext uri="{FF2B5EF4-FFF2-40B4-BE49-F238E27FC236}">
                <a16:creationId xmlns:a16="http://schemas.microsoft.com/office/drawing/2014/main" id="{A740558B-4742-AA10-0BED-1334579FD4E2}"/>
              </a:ext>
            </a:extLst>
          </p:cNvPr>
          <p:cNvGraphicFramePr>
            <a:graphicFrameLocks noGrp="1"/>
          </p:cNvGraphicFramePr>
          <p:nvPr>
            <p:extLst>
              <p:ext uri="{D42A27DB-BD31-4B8C-83A1-F6EECF244321}">
                <p14:modId xmlns:p14="http://schemas.microsoft.com/office/powerpoint/2010/main" val="1952379689"/>
              </p:ext>
            </p:extLst>
          </p:nvPr>
        </p:nvGraphicFramePr>
        <p:xfrm>
          <a:off x="4932040" y="1847803"/>
          <a:ext cx="4032448" cy="4320472"/>
        </p:xfrm>
        <a:graphic>
          <a:graphicData uri="http://schemas.openxmlformats.org/drawingml/2006/table">
            <a:tbl>
              <a:tblPr>
                <a:tableStyleId>{5C22544A-7EE6-4342-B048-85BDC9FD1C3A}</a:tableStyleId>
              </a:tblPr>
              <a:tblGrid>
                <a:gridCol w="2928019">
                  <a:extLst>
                    <a:ext uri="{9D8B030D-6E8A-4147-A177-3AD203B41FA5}">
                      <a16:colId xmlns:a16="http://schemas.microsoft.com/office/drawing/2014/main" val="3305679190"/>
                    </a:ext>
                  </a:extLst>
                </a:gridCol>
                <a:gridCol w="1104429">
                  <a:extLst>
                    <a:ext uri="{9D8B030D-6E8A-4147-A177-3AD203B41FA5}">
                      <a16:colId xmlns:a16="http://schemas.microsoft.com/office/drawing/2014/main" val="1889403617"/>
                    </a:ext>
                  </a:extLst>
                </a:gridCol>
              </a:tblGrid>
              <a:tr h="186774">
                <a:tc>
                  <a:txBody>
                    <a:bodyPr/>
                    <a:lstStyle/>
                    <a:p>
                      <a:pPr algn="l" fontAlgn="b">
                        <a:buNone/>
                      </a:pPr>
                      <a:r>
                        <a:rPr lang="fr-FR" sz="1000" u="none" strike="noStrike">
                          <a:effectLst/>
                        </a:rPr>
                        <a:t>LEMETTRE Jean Michel</a:t>
                      </a:r>
                      <a:endParaRPr lang="fr-FR" sz="1000" b="0" i="0" u="none" strike="noStrike">
                        <a:solidFill>
                          <a:srgbClr val="000000"/>
                        </a:solidFill>
                        <a:effectLst/>
                        <a:latin typeface="Calibri" panose="020F0502020204030204" pitchFamily="34" charset="0"/>
                      </a:endParaRPr>
                    </a:p>
                  </a:txBody>
                  <a:tcPr marL="7800" marR="7800" marT="7800" marB="0" anchor="b"/>
                </a:tc>
                <a:tc>
                  <a:txBody>
                    <a:bodyPr/>
                    <a:lstStyle/>
                    <a:p>
                      <a:pPr algn="ctr" fontAlgn="b">
                        <a:buNone/>
                      </a:pPr>
                      <a:r>
                        <a:rPr lang="fr-FR" sz="1000" u="none" strike="noStrike">
                          <a:effectLst/>
                        </a:rPr>
                        <a:t>37</a:t>
                      </a:r>
                      <a:endParaRPr lang="fr-FR" sz="1000" b="0" i="0" u="none" strike="noStrike">
                        <a:solidFill>
                          <a:srgbClr val="000000"/>
                        </a:solidFill>
                        <a:effectLst/>
                        <a:latin typeface="Calibri" panose="020F0502020204030204" pitchFamily="34" charset="0"/>
                      </a:endParaRPr>
                    </a:p>
                  </a:txBody>
                  <a:tcPr marL="7800" marR="7800" marT="7800" marB="0" anchor="b"/>
                </a:tc>
                <a:extLst>
                  <a:ext uri="{0D108BD9-81ED-4DB2-BD59-A6C34878D82A}">
                    <a16:rowId xmlns:a16="http://schemas.microsoft.com/office/drawing/2014/main" val="29247833"/>
                  </a:ext>
                </a:extLst>
              </a:tr>
              <a:tr h="186774">
                <a:tc>
                  <a:txBody>
                    <a:bodyPr/>
                    <a:lstStyle/>
                    <a:p>
                      <a:pPr algn="l" fontAlgn="b">
                        <a:buNone/>
                      </a:pPr>
                      <a:r>
                        <a:rPr lang="fr-FR" sz="1000" u="none" strike="noStrike">
                          <a:effectLst/>
                        </a:rPr>
                        <a:t>LEYMARIE Jean Luc</a:t>
                      </a:r>
                      <a:endParaRPr lang="fr-FR" sz="1000" b="0" i="0" u="none" strike="noStrike">
                        <a:solidFill>
                          <a:srgbClr val="000000"/>
                        </a:solidFill>
                        <a:effectLst/>
                        <a:latin typeface="Calibri" panose="020F0502020204030204" pitchFamily="34" charset="0"/>
                      </a:endParaRPr>
                    </a:p>
                  </a:txBody>
                  <a:tcPr marL="7800" marR="7800" marT="7800" marB="0" anchor="b"/>
                </a:tc>
                <a:tc>
                  <a:txBody>
                    <a:bodyPr/>
                    <a:lstStyle/>
                    <a:p>
                      <a:pPr algn="ctr" fontAlgn="b">
                        <a:buNone/>
                      </a:pPr>
                      <a:r>
                        <a:rPr lang="fr-FR" sz="1000" u="none" strike="noStrike">
                          <a:effectLst/>
                        </a:rPr>
                        <a:t>92</a:t>
                      </a:r>
                      <a:endParaRPr lang="fr-FR" sz="1000" b="0" i="0" u="none" strike="noStrike">
                        <a:solidFill>
                          <a:srgbClr val="000000"/>
                        </a:solidFill>
                        <a:effectLst/>
                        <a:latin typeface="Calibri" panose="020F0502020204030204" pitchFamily="34" charset="0"/>
                      </a:endParaRPr>
                    </a:p>
                  </a:txBody>
                  <a:tcPr marL="7800" marR="7800" marT="7800" marB="0" anchor="b"/>
                </a:tc>
                <a:extLst>
                  <a:ext uri="{0D108BD9-81ED-4DB2-BD59-A6C34878D82A}">
                    <a16:rowId xmlns:a16="http://schemas.microsoft.com/office/drawing/2014/main" val="1454476151"/>
                  </a:ext>
                </a:extLst>
              </a:tr>
              <a:tr h="186774">
                <a:tc>
                  <a:txBody>
                    <a:bodyPr/>
                    <a:lstStyle/>
                    <a:p>
                      <a:pPr algn="l" fontAlgn="b">
                        <a:buNone/>
                      </a:pPr>
                      <a:r>
                        <a:rPr lang="fr-FR" sz="1000" u="none" strike="noStrike">
                          <a:effectLst/>
                        </a:rPr>
                        <a:t>LUTTENBACHER RUBEL Monique </a:t>
                      </a:r>
                      <a:endParaRPr lang="fr-FR" sz="1000" b="0" i="0" u="none" strike="noStrike">
                        <a:solidFill>
                          <a:srgbClr val="000000"/>
                        </a:solidFill>
                        <a:effectLst/>
                        <a:latin typeface="Calibri" panose="020F0502020204030204" pitchFamily="34" charset="0"/>
                      </a:endParaRPr>
                    </a:p>
                  </a:txBody>
                  <a:tcPr marL="7800" marR="7800" marT="7800" marB="0" anchor="b"/>
                </a:tc>
                <a:tc>
                  <a:txBody>
                    <a:bodyPr/>
                    <a:lstStyle/>
                    <a:p>
                      <a:pPr algn="ctr" fontAlgn="b">
                        <a:buNone/>
                      </a:pPr>
                      <a:r>
                        <a:rPr lang="fr-FR" sz="1000" u="none" strike="noStrike">
                          <a:effectLst/>
                        </a:rPr>
                        <a:t>68</a:t>
                      </a:r>
                      <a:endParaRPr lang="fr-FR" sz="1000" b="0" i="0" u="none" strike="noStrike">
                        <a:solidFill>
                          <a:srgbClr val="000000"/>
                        </a:solidFill>
                        <a:effectLst/>
                        <a:latin typeface="Calibri" panose="020F0502020204030204" pitchFamily="34" charset="0"/>
                      </a:endParaRPr>
                    </a:p>
                  </a:txBody>
                  <a:tcPr marL="7800" marR="7800" marT="7800" marB="0" anchor="b"/>
                </a:tc>
                <a:extLst>
                  <a:ext uri="{0D108BD9-81ED-4DB2-BD59-A6C34878D82A}">
                    <a16:rowId xmlns:a16="http://schemas.microsoft.com/office/drawing/2014/main" val="2143244148"/>
                  </a:ext>
                </a:extLst>
              </a:tr>
              <a:tr h="186774">
                <a:tc>
                  <a:txBody>
                    <a:bodyPr/>
                    <a:lstStyle/>
                    <a:p>
                      <a:pPr algn="l" fontAlgn="ctr">
                        <a:buNone/>
                      </a:pPr>
                      <a:r>
                        <a:rPr lang="fr-FR" sz="1000" u="none" strike="noStrike">
                          <a:effectLst/>
                        </a:rPr>
                        <a:t>MAIER Dominique</a:t>
                      </a:r>
                      <a:endParaRPr lang="fr-FR" sz="1000" b="0" i="0" u="none" strike="noStrike">
                        <a:solidFill>
                          <a:srgbClr val="000000"/>
                        </a:solidFill>
                        <a:effectLst/>
                        <a:latin typeface="Calibri" panose="020F0502020204030204" pitchFamily="34" charset="0"/>
                      </a:endParaRPr>
                    </a:p>
                  </a:txBody>
                  <a:tcPr marL="7800" marR="7800" marT="7800" marB="0" anchor="ctr"/>
                </a:tc>
                <a:tc>
                  <a:txBody>
                    <a:bodyPr/>
                    <a:lstStyle/>
                    <a:p>
                      <a:pPr algn="ctr" fontAlgn="b">
                        <a:buNone/>
                      </a:pPr>
                      <a:r>
                        <a:rPr lang="fr-FR" sz="1000" u="none" strike="noStrike">
                          <a:effectLst/>
                        </a:rPr>
                        <a:t>92</a:t>
                      </a:r>
                      <a:endParaRPr lang="fr-FR" sz="1000" b="0" i="0" u="none" strike="noStrike">
                        <a:solidFill>
                          <a:srgbClr val="000000"/>
                        </a:solidFill>
                        <a:effectLst/>
                        <a:latin typeface="Calibri" panose="020F0502020204030204" pitchFamily="34" charset="0"/>
                      </a:endParaRPr>
                    </a:p>
                  </a:txBody>
                  <a:tcPr marL="7800" marR="7800" marT="7800" marB="0" anchor="b"/>
                </a:tc>
                <a:extLst>
                  <a:ext uri="{0D108BD9-81ED-4DB2-BD59-A6C34878D82A}">
                    <a16:rowId xmlns:a16="http://schemas.microsoft.com/office/drawing/2014/main" val="127040108"/>
                  </a:ext>
                </a:extLst>
              </a:tr>
              <a:tr h="186774">
                <a:tc>
                  <a:txBody>
                    <a:bodyPr/>
                    <a:lstStyle/>
                    <a:p>
                      <a:pPr algn="l" fontAlgn="b">
                        <a:buNone/>
                      </a:pPr>
                      <a:r>
                        <a:rPr lang="fr-FR" sz="1000" u="none" strike="noStrike">
                          <a:effectLst/>
                        </a:rPr>
                        <a:t>MATHIAS Colette</a:t>
                      </a:r>
                      <a:endParaRPr lang="fr-FR" sz="1000" b="0" i="0" u="none" strike="noStrike">
                        <a:solidFill>
                          <a:srgbClr val="000000"/>
                        </a:solidFill>
                        <a:effectLst/>
                        <a:latin typeface="Calibri" panose="020F0502020204030204" pitchFamily="34" charset="0"/>
                      </a:endParaRPr>
                    </a:p>
                  </a:txBody>
                  <a:tcPr marL="7800" marR="7800" marT="7800" marB="0" anchor="b"/>
                </a:tc>
                <a:tc>
                  <a:txBody>
                    <a:bodyPr/>
                    <a:lstStyle/>
                    <a:p>
                      <a:pPr algn="ctr" fontAlgn="b">
                        <a:buNone/>
                      </a:pPr>
                      <a:r>
                        <a:rPr lang="fr-FR" sz="1000" u="none" strike="noStrike">
                          <a:effectLst/>
                        </a:rPr>
                        <a:t>34</a:t>
                      </a:r>
                      <a:endParaRPr lang="fr-FR" sz="1000" b="0" i="0" u="none" strike="noStrike">
                        <a:solidFill>
                          <a:srgbClr val="000000"/>
                        </a:solidFill>
                        <a:effectLst/>
                        <a:latin typeface="Calibri" panose="020F0502020204030204" pitchFamily="34" charset="0"/>
                      </a:endParaRPr>
                    </a:p>
                  </a:txBody>
                  <a:tcPr marL="7800" marR="7800" marT="7800" marB="0" anchor="b"/>
                </a:tc>
                <a:extLst>
                  <a:ext uri="{0D108BD9-81ED-4DB2-BD59-A6C34878D82A}">
                    <a16:rowId xmlns:a16="http://schemas.microsoft.com/office/drawing/2014/main" val="1889793674"/>
                  </a:ext>
                </a:extLst>
              </a:tr>
              <a:tr h="186774">
                <a:tc>
                  <a:txBody>
                    <a:bodyPr/>
                    <a:lstStyle/>
                    <a:p>
                      <a:pPr algn="l" fontAlgn="b">
                        <a:buNone/>
                      </a:pPr>
                      <a:r>
                        <a:rPr lang="fr-FR" sz="1000" u="none" strike="noStrike">
                          <a:effectLst/>
                        </a:rPr>
                        <a:t>MEYVAERT Pascal</a:t>
                      </a:r>
                      <a:endParaRPr lang="fr-FR" sz="1000" b="0" i="0" u="none" strike="noStrike">
                        <a:solidFill>
                          <a:srgbClr val="000000"/>
                        </a:solidFill>
                        <a:effectLst/>
                        <a:latin typeface="Calibri" panose="020F0502020204030204" pitchFamily="34" charset="0"/>
                      </a:endParaRPr>
                    </a:p>
                  </a:txBody>
                  <a:tcPr marL="7800" marR="7800" marT="7800" marB="0" anchor="b"/>
                </a:tc>
                <a:tc>
                  <a:txBody>
                    <a:bodyPr/>
                    <a:lstStyle/>
                    <a:p>
                      <a:pPr algn="ctr" fontAlgn="b">
                        <a:buNone/>
                      </a:pPr>
                      <a:r>
                        <a:rPr lang="fr-FR" sz="1000" u="none" strike="noStrike">
                          <a:effectLst/>
                        </a:rPr>
                        <a:t>67</a:t>
                      </a:r>
                      <a:endParaRPr lang="fr-FR" sz="1000" b="0" i="0" u="none" strike="noStrike">
                        <a:solidFill>
                          <a:srgbClr val="000000"/>
                        </a:solidFill>
                        <a:effectLst/>
                        <a:latin typeface="Calibri" panose="020F0502020204030204" pitchFamily="34" charset="0"/>
                      </a:endParaRPr>
                    </a:p>
                  </a:txBody>
                  <a:tcPr marL="7800" marR="7800" marT="7800" marB="0" anchor="b"/>
                </a:tc>
                <a:extLst>
                  <a:ext uri="{0D108BD9-81ED-4DB2-BD59-A6C34878D82A}">
                    <a16:rowId xmlns:a16="http://schemas.microsoft.com/office/drawing/2014/main" val="2615123652"/>
                  </a:ext>
                </a:extLst>
              </a:tr>
              <a:tr h="186774">
                <a:tc>
                  <a:txBody>
                    <a:bodyPr/>
                    <a:lstStyle/>
                    <a:p>
                      <a:pPr algn="l" fontAlgn="b">
                        <a:buNone/>
                      </a:pPr>
                      <a:r>
                        <a:rPr lang="fr-FR" sz="1000" u="none" strike="noStrike">
                          <a:effectLst/>
                        </a:rPr>
                        <a:t>NIEDZIELA Delphine</a:t>
                      </a:r>
                      <a:endParaRPr lang="fr-FR" sz="1000" b="0" i="0" u="none" strike="noStrike">
                        <a:solidFill>
                          <a:srgbClr val="000000"/>
                        </a:solidFill>
                        <a:effectLst/>
                        <a:latin typeface="Calibri" panose="020F0502020204030204" pitchFamily="34" charset="0"/>
                      </a:endParaRPr>
                    </a:p>
                  </a:txBody>
                  <a:tcPr marL="7800" marR="7800" marT="7800" marB="0" anchor="b"/>
                </a:tc>
                <a:tc>
                  <a:txBody>
                    <a:bodyPr/>
                    <a:lstStyle/>
                    <a:p>
                      <a:pPr algn="ctr" fontAlgn="b">
                        <a:buNone/>
                      </a:pPr>
                      <a:r>
                        <a:rPr lang="fr-FR" sz="1000" u="none" strike="noStrike">
                          <a:effectLst/>
                        </a:rPr>
                        <a:t>54</a:t>
                      </a:r>
                      <a:endParaRPr lang="fr-FR" sz="1000" b="0" i="0" u="none" strike="noStrike">
                        <a:solidFill>
                          <a:srgbClr val="000000"/>
                        </a:solidFill>
                        <a:effectLst/>
                        <a:latin typeface="Calibri" panose="020F0502020204030204" pitchFamily="34" charset="0"/>
                      </a:endParaRPr>
                    </a:p>
                  </a:txBody>
                  <a:tcPr marL="7800" marR="7800" marT="7800" marB="0" anchor="b"/>
                </a:tc>
                <a:extLst>
                  <a:ext uri="{0D108BD9-81ED-4DB2-BD59-A6C34878D82A}">
                    <a16:rowId xmlns:a16="http://schemas.microsoft.com/office/drawing/2014/main" val="2485531339"/>
                  </a:ext>
                </a:extLst>
              </a:tr>
              <a:tr h="186774">
                <a:tc>
                  <a:txBody>
                    <a:bodyPr/>
                    <a:lstStyle/>
                    <a:p>
                      <a:pPr algn="l" fontAlgn="b">
                        <a:buNone/>
                      </a:pPr>
                      <a:r>
                        <a:rPr lang="fr-FR" sz="1000" u="none" strike="noStrike">
                          <a:effectLst/>
                        </a:rPr>
                        <a:t>PETTINI Mickaël</a:t>
                      </a:r>
                      <a:endParaRPr lang="fr-FR" sz="1000" b="0" i="0" u="none" strike="noStrike">
                        <a:solidFill>
                          <a:srgbClr val="000000"/>
                        </a:solidFill>
                        <a:effectLst/>
                        <a:latin typeface="Calibri" panose="020F0502020204030204" pitchFamily="34" charset="0"/>
                      </a:endParaRPr>
                    </a:p>
                  </a:txBody>
                  <a:tcPr marL="7800" marR="7800" marT="7800" marB="0" anchor="b"/>
                </a:tc>
                <a:tc>
                  <a:txBody>
                    <a:bodyPr/>
                    <a:lstStyle/>
                    <a:p>
                      <a:pPr algn="ctr" fontAlgn="b">
                        <a:buNone/>
                      </a:pPr>
                      <a:r>
                        <a:rPr lang="fr-FR" sz="1000" u="none" strike="noStrike">
                          <a:effectLst/>
                        </a:rPr>
                        <a:t>47</a:t>
                      </a:r>
                      <a:endParaRPr lang="fr-FR" sz="1000" b="0" i="0" u="none" strike="noStrike">
                        <a:solidFill>
                          <a:srgbClr val="000000"/>
                        </a:solidFill>
                        <a:effectLst/>
                        <a:latin typeface="Calibri" panose="020F0502020204030204" pitchFamily="34" charset="0"/>
                      </a:endParaRPr>
                    </a:p>
                  </a:txBody>
                  <a:tcPr marL="7800" marR="7800" marT="7800" marB="0" anchor="b"/>
                </a:tc>
                <a:extLst>
                  <a:ext uri="{0D108BD9-81ED-4DB2-BD59-A6C34878D82A}">
                    <a16:rowId xmlns:a16="http://schemas.microsoft.com/office/drawing/2014/main" val="3004858422"/>
                  </a:ext>
                </a:extLst>
              </a:tr>
              <a:tr h="186774">
                <a:tc>
                  <a:txBody>
                    <a:bodyPr/>
                    <a:lstStyle/>
                    <a:p>
                      <a:pPr algn="l" fontAlgn="b">
                        <a:buNone/>
                      </a:pPr>
                      <a:r>
                        <a:rPr lang="fr-FR" sz="1000" u="none" strike="noStrike">
                          <a:effectLst/>
                        </a:rPr>
                        <a:t>PIETO Pierre Yves</a:t>
                      </a:r>
                      <a:endParaRPr lang="fr-FR" sz="1000" b="0" i="0" u="none" strike="noStrike">
                        <a:solidFill>
                          <a:srgbClr val="000000"/>
                        </a:solidFill>
                        <a:effectLst/>
                        <a:latin typeface="Calibri" panose="020F0502020204030204" pitchFamily="34" charset="0"/>
                      </a:endParaRPr>
                    </a:p>
                  </a:txBody>
                  <a:tcPr marL="7800" marR="7800" marT="7800" marB="0" anchor="b"/>
                </a:tc>
                <a:tc>
                  <a:txBody>
                    <a:bodyPr/>
                    <a:lstStyle/>
                    <a:p>
                      <a:pPr algn="ctr" fontAlgn="b">
                        <a:buNone/>
                      </a:pPr>
                      <a:r>
                        <a:rPr lang="fr-FR" sz="1000" u="none" strike="noStrike">
                          <a:effectLst/>
                        </a:rPr>
                        <a:t>22</a:t>
                      </a:r>
                      <a:endParaRPr lang="fr-FR" sz="1000" b="0" i="0" u="none" strike="noStrike">
                        <a:solidFill>
                          <a:srgbClr val="000000"/>
                        </a:solidFill>
                        <a:effectLst/>
                        <a:latin typeface="Calibri" panose="020F0502020204030204" pitchFamily="34" charset="0"/>
                      </a:endParaRPr>
                    </a:p>
                  </a:txBody>
                  <a:tcPr marL="7800" marR="7800" marT="7800" marB="0" anchor="b"/>
                </a:tc>
                <a:extLst>
                  <a:ext uri="{0D108BD9-81ED-4DB2-BD59-A6C34878D82A}">
                    <a16:rowId xmlns:a16="http://schemas.microsoft.com/office/drawing/2014/main" val="95559823"/>
                  </a:ext>
                </a:extLst>
              </a:tr>
              <a:tr h="186774">
                <a:tc>
                  <a:txBody>
                    <a:bodyPr/>
                    <a:lstStyle/>
                    <a:p>
                      <a:pPr algn="l" fontAlgn="ctr">
                        <a:buNone/>
                      </a:pPr>
                      <a:r>
                        <a:rPr lang="fr-FR" sz="1000" u="none" strike="noStrike">
                          <a:effectLst/>
                        </a:rPr>
                        <a:t>PONCIN Arthur, Président</a:t>
                      </a:r>
                      <a:endParaRPr lang="fr-FR" sz="1000" b="1" i="0" u="none" strike="noStrike">
                        <a:solidFill>
                          <a:srgbClr val="000000"/>
                        </a:solidFill>
                        <a:effectLst/>
                        <a:latin typeface="Calibri" panose="020F0502020204030204" pitchFamily="34" charset="0"/>
                      </a:endParaRPr>
                    </a:p>
                  </a:txBody>
                  <a:tcPr marL="7800" marR="7800" marT="7800" marB="0" anchor="ctr"/>
                </a:tc>
                <a:tc>
                  <a:txBody>
                    <a:bodyPr/>
                    <a:lstStyle/>
                    <a:p>
                      <a:pPr algn="ctr" fontAlgn="b">
                        <a:buNone/>
                      </a:pPr>
                      <a:r>
                        <a:rPr lang="fr-FR" sz="1000" u="none" strike="noStrike">
                          <a:effectLst/>
                        </a:rPr>
                        <a:t>ISNI</a:t>
                      </a:r>
                      <a:endParaRPr lang="fr-FR" sz="1000" b="1" i="0" u="none" strike="noStrike">
                        <a:solidFill>
                          <a:srgbClr val="000000"/>
                        </a:solidFill>
                        <a:effectLst/>
                        <a:latin typeface="Calibri" panose="020F0502020204030204" pitchFamily="34" charset="0"/>
                      </a:endParaRPr>
                    </a:p>
                  </a:txBody>
                  <a:tcPr marL="7800" marR="7800" marT="7800" marB="0" anchor="b"/>
                </a:tc>
                <a:extLst>
                  <a:ext uri="{0D108BD9-81ED-4DB2-BD59-A6C34878D82A}">
                    <a16:rowId xmlns:a16="http://schemas.microsoft.com/office/drawing/2014/main" val="3789266833"/>
                  </a:ext>
                </a:extLst>
              </a:tr>
              <a:tr h="186774">
                <a:tc>
                  <a:txBody>
                    <a:bodyPr/>
                    <a:lstStyle/>
                    <a:p>
                      <a:pPr algn="l" fontAlgn="b">
                        <a:buNone/>
                      </a:pPr>
                      <a:r>
                        <a:rPr lang="fr-FR" sz="1000" u="none" strike="noStrike">
                          <a:effectLst/>
                        </a:rPr>
                        <a:t>RIAHI Mickaël</a:t>
                      </a:r>
                      <a:endParaRPr lang="fr-FR" sz="1000" b="0" i="0" u="none" strike="noStrike">
                        <a:solidFill>
                          <a:srgbClr val="000000"/>
                        </a:solidFill>
                        <a:effectLst/>
                        <a:latin typeface="Calibri" panose="020F0502020204030204" pitchFamily="34" charset="0"/>
                      </a:endParaRPr>
                    </a:p>
                  </a:txBody>
                  <a:tcPr marL="7800" marR="7800" marT="7800" marB="0" anchor="b"/>
                </a:tc>
                <a:tc>
                  <a:txBody>
                    <a:bodyPr/>
                    <a:lstStyle/>
                    <a:p>
                      <a:pPr algn="ctr" fontAlgn="b">
                        <a:buNone/>
                      </a:pPr>
                      <a:r>
                        <a:rPr lang="fr-FR" sz="1000" u="none" strike="noStrike">
                          <a:effectLst/>
                        </a:rPr>
                        <a:t>75</a:t>
                      </a:r>
                      <a:endParaRPr lang="fr-FR" sz="1000" b="0" i="0" u="none" strike="noStrike">
                        <a:solidFill>
                          <a:srgbClr val="000000"/>
                        </a:solidFill>
                        <a:effectLst/>
                        <a:latin typeface="Calibri" panose="020F0502020204030204" pitchFamily="34" charset="0"/>
                      </a:endParaRPr>
                    </a:p>
                  </a:txBody>
                  <a:tcPr marL="7800" marR="7800" marT="7800" marB="0" anchor="b"/>
                </a:tc>
                <a:extLst>
                  <a:ext uri="{0D108BD9-81ED-4DB2-BD59-A6C34878D82A}">
                    <a16:rowId xmlns:a16="http://schemas.microsoft.com/office/drawing/2014/main" val="2217709137"/>
                  </a:ext>
                </a:extLst>
              </a:tr>
              <a:tr h="186774">
                <a:tc>
                  <a:txBody>
                    <a:bodyPr/>
                    <a:lstStyle/>
                    <a:p>
                      <a:pPr algn="l" fontAlgn="b">
                        <a:buNone/>
                      </a:pPr>
                      <a:r>
                        <a:rPr lang="fr-FR" sz="1000" u="none" strike="noStrike" dirty="0">
                          <a:effectLst/>
                        </a:rPr>
                        <a:t>RICHTER Dominique</a:t>
                      </a:r>
                      <a:endParaRPr lang="fr-FR" sz="1000" b="0" i="0" u="none" strike="noStrike" dirty="0">
                        <a:solidFill>
                          <a:srgbClr val="000000"/>
                        </a:solidFill>
                        <a:effectLst/>
                        <a:latin typeface="Calibri" panose="020F0502020204030204" pitchFamily="34" charset="0"/>
                      </a:endParaRPr>
                    </a:p>
                  </a:txBody>
                  <a:tcPr marL="7800" marR="7800" marT="7800" marB="0" anchor="b"/>
                </a:tc>
                <a:tc>
                  <a:txBody>
                    <a:bodyPr/>
                    <a:lstStyle/>
                    <a:p>
                      <a:pPr algn="ctr" fontAlgn="b">
                        <a:buNone/>
                      </a:pPr>
                      <a:r>
                        <a:rPr lang="fr-FR" sz="1000" u="none" strike="noStrike">
                          <a:effectLst/>
                        </a:rPr>
                        <a:t>SMACMAC</a:t>
                      </a:r>
                      <a:endParaRPr lang="fr-FR" sz="1000" b="0" i="0" u="none" strike="noStrike">
                        <a:solidFill>
                          <a:srgbClr val="000000"/>
                        </a:solidFill>
                        <a:effectLst/>
                        <a:latin typeface="Calibri" panose="020F0502020204030204" pitchFamily="34" charset="0"/>
                      </a:endParaRPr>
                    </a:p>
                  </a:txBody>
                  <a:tcPr marL="7800" marR="7800" marT="7800" marB="0" anchor="b"/>
                </a:tc>
                <a:extLst>
                  <a:ext uri="{0D108BD9-81ED-4DB2-BD59-A6C34878D82A}">
                    <a16:rowId xmlns:a16="http://schemas.microsoft.com/office/drawing/2014/main" val="718704912"/>
                  </a:ext>
                </a:extLst>
              </a:tr>
              <a:tr h="186774">
                <a:tc>
                  <a:txBody>
                    <a:bodyPr/>
                    <a:lstStyle/>
                    <a:p>
                      <a:pPr algn="l" fontAlgn="b">
                        <a:buNone/>
                      </a:pPr>
                      <a:r>
                        <a:rPr lang="fr-FR" sz="1000" u="none" strike="noStrike" dirty="0">
                          <a:effectLst/>
                        </a:rPr>
                        <a:t>ROCHETEAU Marie</a:t>
                      </a:r>
                      <a:endParaRPr lang="fr-FR" sz="1000" b="0" i="0" u="none" strike="noStrike" dirty="0">
                        <a:solidFill>
                          <a:srgbClr val="000000"/>
                        </a:solidFill>
                        <a:effectLst/>
                        <a:latin typeface="Calibri" panose="020F0502020204030204" pitchFamily="34" charset="0"/>
                      </a:endParaRPr>
                    </a:p>
                  </a:txBody>
                  <a:tcPr marL="7800" marR="7800" marT="7800" marB="0" anchor="b"/>
                </a:tc>
                <a:tc>
                  <a:txBody>
                    <a:bodyPr/>
                    <a:lstStyle/>
                    <a:p>
                      <a:pPr algn="ctr" fontAlgn="b">
                        <a:buNone/>
                      </a:pPr>
                      <a:r>
                        <a:rPr lang="fr-FR" sz="1000" u="none" strike="noStrike">
                          <a:effectLst/>
                        </a:rPr>
                        <a:t>44</a:t>
                      </a:r>
                      <a:endParaRPr lang="fr-FR" sz="1000" b="0" i="0" u="none" strike="noStrike">
                        <a:solidFill>
                          <a:srgbClr val="000000"/>
                        </a:solidFill>
                        <a:effectLst/>
                        <a:latin typeface="Calibri" panose="020F0502020204030204" pitchFamily="34" charset="0"/>
                      </a:endParaRPr>
                    </a:p>
                  </a:txBody>
                  <a:tcPr marL="7800" marR="7800" marT="7800" marB="0" anchor="b"/>
                </a:tc>
                <a:extLst>
                  <a:ext uri="{0D108BD9-81ED-4DB2-BD59-A6C34878D82A}">
                    <a16:rowId xmlns:a16="http://schemas.microsoft.com/office/drawing/2014/main" val="328667647"/>
                  </a:ext>
                </a:extLst>
              </a:tr>
              <a:tr h="186774">
                <a:tc>
                  <a:txBody>
                    <a:bodyPr/>
                    <a:lstStyle/>
                    <a:p>
                      <a:pPr algn="l" fontAlgn="b">
                        <a:buNone/>
                      </a:pPr>
                      <a:r>
                        <a:rPr lang="fr-FR" sz="1000" u="none" strike="noStrike" dirty="0">
                          <a:effectLst/>
                        </a:rPr>
                        <a:t>RORHBACHER Christian</a:t>
                      </a:r>
                      <a:endParaRPr lang="fr-FR" sz="1000" b="0" i="0" u="none" strike="noStrike" dirty="0">
                        <a:solidFill>
                          <a:srgbClr val="000000"/>
                        </a:solidFill>
                        <a:effectLst/>
                        <a:latin typeface="Calibri" panose="020F0502020204030204" pitchFamily="34" charset="0"/>
                      </a:endParaRPr>
                    </a:p>
                  </a:txBody>
                  <a:tcPr marL="7800" marR="7800" marT="7800" marB="0" anchor="b"/>
                </a:tc>
                <a:tc>
                  <a:txBody>
                    <a:bodyPr/>
                    <a:lstStyle/>
                    <a:p>
                      <a:pPr algn="ctr" fontAlgn="b">
                        <a:buNone/>
                      </a:pPr>
                      <a:r>
                        <a:rPr lang="fr-FR" sz="1000" u="none" strike="noStrike">
                          <a:effectLst/>
                        </a:rPr>
                        <a:t>Guyane</a:t>
                      </a:r>
                      <a:endParaRPr lang="fr-FR" sz="1000" b="0" i="0" u="none" strike="noStrike">
                        <a:solidFill>
                          <a:srgbClr val="000000"/>
                        </a:solidFill>
                        <a:effectLst/>
                        <a:latin typeface="Calibri" panose="020F0502020204030204" pitchFamily="34" charset="0"/>
                      </a:endParaRPr>
                    </a:p>
                  </a:txBody>
                  <a:tcPr marL="7800" marR="7800" marT="7800" marB="0" anchor="b"/>
                </a:tc>
                <a:extLst>
                  <a:ext uri="{0D108BD9-81ED-4DB2-BD59-A6C34878D82A}">
                    <a16:rowId xmlns:a16="http://schemas.microsoft.com/office/drawing/2014/main" val="3292528507"/>
                  </a:ext>
                </a:extLst>
              </a:tr>
              <a:tr h="211444">
                <a:tc>
                  <a:txBody>
                    <a:bodyPr/>
                    <a:lstStyle/>
                    <a:p>
                      <a:pPr algn="l" fontAlgn="b">
                        <a:buNone/>
                      </a:pPr>
                      <a:r>
                        <a:rPr lang="fr-FR" sz="900" u="none" strike="noStrike">
                          <a:effectLst/>
                        </a:rPr>
                        <a:t>ROSSIGNOL Edrian - VP chargé des Perspectives Prof</a:t>
                      </a:r>
                      <a:endParaRPr lang="fr-FR" sz="900" b="1" i="0" u="none" strike="noStrike">
                        <a:solidFill>
                          <a:srgbClr val="000000"/>
                        </a:solidFill>
                        <a:effectLst/>
                        <a:latin typeface="Aptos" panose="020B0004020202020204" pitchFamily="34" charset="0"/>
                      </a:endParaRPr>
                    </a:p>
                  </a:txBody>
                  <a:tcPr marL="7800" marR="7800" marT="7800" marB="0" anchor="b"/>
                </a:tc>
                <a:tc>
                  <a:txBody>
                    <a:bodyPr/>
                    <a:lstStyle/>
                    <a:p>
                      <a:pPr algn="ctr" fontAlgn="b">
                        <a:buNone/>
                      </a:pPr>
                      <a:r>
                        <a:rPr lang="fr-FR" sz="1000" u="none" strike="noStrike">
                          <a:effectLst/>
                        </a:rPr>
                        <a:t>ANEMF</a:t>
                      </a:r>
                      <a:endParaRPr lang="fr-FR" sz="1000" b="1" i="0" u="none" strike="noStrike">
                        <a:solidFill>
                          <a:srgbClr val="000000"/>
                        </a:solidFill>
                        <a:effectLst/>
                        <a:latin typeface="Calibri" panose="020F0502020204030204" pitchFamily="34" charset="0"/>
                      </a:endParaRPr>
                    </a:p>
                  </a:txBody>
                  <a:tcPr marL="7800" marR="7800" marT="7800" marB="0" anchor="b"/>
                </a:tc>
                <a:extLst>
                  <a:ext uri="{0D108BD9-81ED-4DB2-BD59-A6C34878D82A}">
                    <a16:rowId xmlns:a16="http://schemas.microsoft.com/office/drawing/2014/main" val="568456716"/>
                  </a:ext>
                </a:extLst>
              </a:tr>
              <a:tr h="186774">
                <a:tc>
                  <a:txBody>
                    <a:bodyPr/>
                    <a:lstStyle/>
                    <a:p>
                      <a:pPr algn="l" fontAlgn="b">
                        <a:buNone/>
                      </a:pPr>
                      <a:r>
                        <a:rPr lang="fr-FR" sz="1000" u="none" strike="noStrike">
                          <a:effectLst/>
                        </a:rPr>
                        <a:t>ROUA Sophie</a:t>
                      </a:r>
                      <a:endParaRPr lang="fr-FR" sz="1000" b="0" i="0" u="none" strike="noStrike">
                        <a:solidFill>
                          <a:srgbClr val="000000"/>
                        </a:solidFill>
                        <a:effectLst/>
                        <a:latin typeface="Calibri" panose="020F0502020204030204" pitchFamily="34" charset="0"/>
                      </a:endParaRPr>
                    </a:p>
                  </a:txBody>
                  <a:tcPr marL="7800" marR="7800" marT="7800" marB="0" anchor="b"/>
                </a:tc>
                <a:tc>
                  <a:txBody>
                    <a:bodyPr/>
                    <a:lstStyle/>
                    <a:p>
                      <a:pPr algn="ctr" fontAlgn="b">
                        <a:buNone/>
                      </a:pPr>
                      <a:r>
                        <a:rPr lang="fr-FR" sz="1000" u="none" strike="noStrike">
                          <a:effectLst/>
                        </a:rPr>
                        <a:t>51</a:t>
                      </a:r>
                      <a:endParaRPr lang="fr-FR" sz="1000" b="0" i="0" u="none" strike="noStrike">
                        <a:solidFill>
                          <a:srgbClr val="000000"/>
                        </a:solidFill>
                        <a:effectLst/>
                        <a:latin typeface="Calibri" panose="020F0502020204030204" pitchFamily="34" charset="0"/>
                      </a:endParaRPr>
                    </a:p>
                  </a:txBody>
                  <a:tcPr marL="7800" marR="7800" marT="7800" marB="0" anchor="b"/>
                </a:tc>
                <a:extLst>
                  <a:ext uri="{0D108BD9-81ED-4DB2-BD59-A6C34878D82A}">
                    <a16:rowId xmlns:a16="http://schemas.microsoft.com/office/drawing/2014/main" val="3078849568"/>
                  </a:ext>
                </a:extLst>
              </a:tr>
              <a:tr h="186774">
                <a:tc>
                  <a:txBody>
                    <a:bodyPr/>
                    <a:lstStyle/>
                    <a:p>
                      <a:pPr algn="l" fontAlgn="b">
                        <a:buNone/>
                      </a:pPr>
                      <a:r>
                        <a:rPr lang="fr-FR" sz="1000" u="none" strike="noStrike">
                          <a:effectLst/>
                        </a:rPr>
                        <a:t>SAINMONT Nicolas</a:t>
                      </a:r>
                      <a:endParaRPr lang="fr-FR" sz="1000" b="0" i="0" u="none" strike="noStrike">
                        <a:solidFill>
                          <a:srgbClr val="000000"/>
                        </a:solidFill>
                        <a:effectLst/>
                        <a:latin typeface="Calibri" panose="020F0502020204030204" pitchFamily="34" charset="0"/>
                      </a:endParaRPr>
                    </a:p>
                  </a:txBody>
                  <a:tcPr marL="7800" marR="7800" marT="7800" marB="0" anchor="b"/>
                </a:tc>
                <a:tc>
                  <a:txBody>
                    <a:bodyPr/>
                    <a:lstStyle/>
                    <a:p>
                      <a:pPr algn="ctr" fontAlgn="b">
                        <a:buNone/>
                      </a:pPr>
                      <a:r>
                        <a:rPr lang="fr-FR" sz="1000" u="none" strike="noStrike">
                          <a:effectLst/>
                        </a:rPr>
                        <a:t>14</a:t>
                      </a:r>
                      <a:endParaRPr lang="fr-FR" sz="1000" b="0" i="0" u="none" strike="noStrike">
                        <a:solidFill>
                          <a:srgbClr val="000000"/>
                        </a:solidFill>
                        <a:effectLst/>
                        <a:latin typeface="Calibri" panose="020F0502020204030204" pitchFamily="34" charset="0"/>
                      </a:endParaRPr>
                    </a:p>
                  </a:txBody>
                  <a:tcPr marL="7800" marR="7800" marT="7800" marB="0" anchor="b"/>
                </a:tc>
                <a:extLst>
                  <a:ext uri="{0D108BD9-81ED-4DB2-BD59-A6C34878D82A}">
                    <a16:rowId xmlns:a16="http://schemas.microsoft.com/office/drawing/2014/main" val="204450219"/>
                  </a:ext>
                </a:extLst>
              </a:tr>
              <a:tr h="186774">
                <a:tc>
                  <a:txBody>
                    <a:bodyPr/>
                    <a:lstStyle/>
                    <a:p>
                      <a:pPr algn="l" fontAlgn="b">
                        <a:buNone/>
                      </a:pPr>
                      <a:r>
                        <a:rPr lang="fr-FR" sz="1000" u="none" strike="noStrike">
                          <a:effectLst/>
                        </a:rPr>
                        <a:t>SEILLAN Philippe</a:t>
                      </a:r>
                      <a:endParaRPr lang="fr-FR" sz="1000" b="0" i="0" u="none" strike="noStrike">
                        <a:solidFill>
                          <a:srgbClr val="000000"/>
                        </a:solidFill>
                        <a:effectLst/>
                        <a:latin typeface="Calibri" panose="020F0502020204030204" pitchFamily="34" charset="0"/>
                      </a:endParaRPr>
                    </a:p>
                  </a:txBody>
                  <a:tcPr marL="7800" marR="7800" marT="7800" marB="0" anchor="b"/>
                </a:tc>
                <a:tc>
                  <a:txBody>
                    <a:bodyPr/>
                    <a:lstStyle/>
                    <a:p>
                      <a:pPr algn="ctr" fontAlgn="b">
                        <a:buNone/>
                      </a:pPr>
                      <a:r>
                        <a:rPr lang="fr-FR" sz="1000" u="none" strike="noStrike">
                          <a:effectLst/>
                        </a:rPr>
                        <a:t>33</a:t>
                      </a:r>
                      <a:endParaRPr lang="fr-FR" sz="1000" b="0" i="0" u="none" strike="noStrike">
                        <a:solidFill>
                          <a:srgbClr val="000000"/>
                        </a:solidFill>
                        <a:effectLst/>
                        <a:latin typeface="Calibri" panose="020F0502020204030204" pitchFamily="34" charset="0"/>
                      </a:endParaRPr>
                    </a:p>
                  </a:txBody>
                  <a:tcPr marL="7800" marR="7800" marT="7800" marB="0" anchor="b"/>
                </a:tc>
                <a:extLst>
                  <a:ext uri="{0D108BD9-81ED-4DB2-BD59-A6C34878D82A}">
                    <a16:rowId xmlns:a16="http://schemas.microsoft.com/office/drawing/2014/main" val="33784914"/>
                  </a:ext>
                </a:extLst>
              </a:tr>
              <a:tr h="186774">
                <a:tc>
                  <a:txBody>
                    <a:bodyPr/>
                    <a:lstStyle/>
                    <a:p>
                      <a:pPr algn="l" fontAlgn="b">
                        <a:buNone/>
                      </a:pPr>
                      <a:r>
                        <a:rPr lang="fr-FR" sz="1000" u="none" strike="noStrike">
                          <a:effectLst/>
                        </a:rPr>
                        <a:t>SIEGRIST Sophie</a:t>
                      </a:r>
                      <a:endParaRPr lang="fr-FR" sz="1000" b="0" i="0" u="none" strike="noStrike">
                        <a:solidFill>
                          <a:srgbClr val="000000"/>
                        </a:solidFill>
                        <a:effectLst/>
                        <a:latin typeface="Calibri" panose="020F0502020204030204" pitchFamily="34" charset="0"/>
                      </a:endParaRPr>
                    </a:p>
                  </a:txBody>
                  <a:tcPr marL="7800" marR="7800" marT="7800" marB="0" anchor="b"/>
                </a:tc>
                <a:tc>
                  <a:txBody>
                    <a:bodyPr/>
                    <a:lstStyle/>
                    <a:p>
                      <a:pPr algn="ctr" fontAlgn="b">
                        <a:buNone/>
                      </a:pPr>
                      <a:r>
                        <a:rPr lang="fr-FR" sz="1000" u="none" strike="noStrike">
                          <a:effectLst/>
                        </a:rPr>
                        <a:t>57</a:t>
                      </a:r>
                      <a:endParaRPr lang="fr-FR" sz="1000" b="0" i="0" u="none" strike="noStrike">
                        <a:solidFill>
                          <a:srgbClr val="000000"/>
                        </a:solidFill>
                        <a:effectLst/>
                        <a:latin typeface="Calibri" panose="020F0502020204030204" pitchFamily="34" charset="0"/>
                      </a:endParaRPr>
                    </a:p>
                  </a:txBody>
                  <a:tcPr marL="7800" marR="7800" marT="7800" marB="0" anchor="b"/>
                </a:tc>
                <a:extLst>
                  <a:ext uri="{0D108BD9-81ED-4DB2-BD59-A6C34878D82A}">
                    <a16:rowId xmlns:a16="http://schemas.microsoft.com/office/drawing/2014/main" val="23039225"/>
                  </a:ext>
                </a:extLst>
              </a:tr>
              <a:tr h="186774">
                <a:tc>
                  <a:txBody>
                    <a:bodyPr/>
                    <a:lstStyle/>
                    <a:p>
                      <a:pPr algn="l" fontAlgn="b">
                        <a:buNone/>
                      </a:pPr>
                      <a:r>
                        <a:rPr lang="fr-FR" sz="1000" u="none" strike="noStrike">
                          <a:effectLst/>
                        </a:rPr>
                        <a:t>SIMON Nadia</a:t>
                      </a:r>
                      <a:endParaRPr lang="fr-FR" sz="1000" b="0" i="0" u="none" strike="noStrike">
                        <a:solidFill>
                          <a:srgbClr val="000000"/>
                        </a:solidFill>
                        <a:effectLst/>
                        <a:latin typeface="Calibri" panose="020F0502020204030204" pitchFamily="34" charset="0"/>
                      </a:endParaRPr>
                    </a:p>
                  </a:txBody>
                  <a:tcPr marL="7800" marR="7800" marT="7800" marB="0" anchor="b"/>
                </a:tc>
                <a:tc>
                  <a:txBody>
                    <a:bodyPr/>
                    <a:lstStyle/>
                    <a:p>
                      <a:pPr algn="ctr" fontAlgn="b">
                        <a:buNone/>
                      </a:pPr>
                      <a:r>
                        <a:rPr lang="fr-FR" sz="1000" u="none" strike="noStrike">
                          <a:effectLst/>
                        </a:rPr>
                        <a:t>22</a:t>
                      </a:r>
                      <a:endParaRPr lang="fr-FR" sz="1000" b="0" i="0" u="none" strike="noStrike">
                        <a:solidFill>
                          <a:srgbClr val="000000"/>
                        </a:solidFill>
                        <a:effectLst/>
                        <a:latin typeface="Calibri" panose="020F0502020204030204" pitchFamily="34" charset="0"/>
                      </a:endParaRPr>
                    </a:p>
                  </a:txBody>
                  <a:tcPr marL="7800" marR="7800" marT="7800" marB="0" anchor="b"/>
                </a:tc>
                <a:extLst>
                  <a:ext uri="{0D108BD9-81ED-4DB2-BD59-A6C34878D82A}">
                    <a16:rowId xmlns:a16="http://schemas.microsoft.com/office/drawing/2014/main" val="664628439"/>
                  </a:ext>
                </a:extLst>
              </a:tr>
              <a:tr h="186774">
                <a:tc>
                  <a:txBody>
                    <a:bodyPr/>
                    <a:lstStyle/>
                    <a:p>
                      <a:pPr algn="l" fontAlgn="b">
                        <a:buNone/>
                      </a:pPr>
                      <a:r>
                        <a:rPr lang="fr-FR" sz="1000" u="none" strike="noStrike">
                          <a:effectLst/>
                        </a:rPr>
                        <a:t>UNVOIS Rémi</a:t>
                      </a:r>
                      <a:endParaRPr lang="fr-FR" sz="1000" b="0" i="0" u="none" strike="noStrike">
                        <a:solidFill>
                          <a:srgbClr val="000000"/>
                        </a:solidFill>
                        <a:effectLst/>
                        <a:latin typeface="Calibri" panose="020F0502020204030204" pitchFamily="34" charset="0"/>
                      </a:endParaRPr>
                    </a:p>
                  </a:txBody>
                  <a:tcPr marL="7800" marR="7800" marT="7800" marB="0" anchor="b"/>
                </a:tc>
                <a:tc>
                  <a:txBody>
                    <a:bodyPr/>
                    <a:lstStyle/>
                    <a:p>
                      <a:pPr algn="ctr" fontAlgn="b">
                        <a:buNone/>
                      </a:pPr>
                      <a:r>
                        <a:rPr lang="fr-FR" sz="1000" u="none" strike="noStrike">
                          <a:effectLst/>
                        </a:rPr>
                        <a:t>54</a:t>
                      </a:r>
                      <a:endParaRPr lang="fr-FR" sz="1000" b="0" i="0" u="none" strike="noStrike">
                        <a:solidFill>
                          <a:srgbClr val="000000"/>
                        </a:solidFill>
                        <a:effectLst/>
                        <a:latin typeface="Calibri" panose="020F0502020204030204" pitchFamily="34" charset="0"/>
                      </a:endParaRPr>
                    </a:p>
                  </a:txBody>
                  <a:tcPr marL="7800" marR="7800" marT="7800" marB="0" anchor="b"/>
                </a:tc>
                <a:extLst>
                  <a:ext uri="{0D108BD9-81ED-4DB2-BD59-A6C34878D82A}">
                    <a16:rowId xmlns:a16="http://schemas.microsoft.com/office/drawing/2014/main" val="3679655012"/>
                  </a:ext>
                </a:extLst>
              </a:tr>
              <a:tr h="186774">
                <a:tc>
                  <a:txBody>
                    <a:bodyPr/>
                    <a:lstStyle/>
                    <a:p>
                      <a:pPr algn="l" fontAlgn="b">
                        <a:buNone/>
                      </a:pPr>
                      <a:r>
                        <a:rPr lang="fr-FR" sz="1000" u="none" strike="noStrike">
                          <a:effectLst/>
                        </a:rPr>
                        <a:t>VERDON François</a:t>
                      </a:r>
                      <a:endParaRPr lang="fr-FR" sz="1000" b="0" i="0" u="none" strike="noStrike">
                        <a:solidFill>
                          <a:srgbClr val="000000"/>
                        </a:solidFill>
                        <a:effectLst/>
                        <a:latin typeface="Calibri" panose="020F0502020204030204" pitchFamily="34" charset="0"/>
                      </a:endParaRPr>
                    </a:p>
                  </a:txBody>
                  <a:tcPr marL="7800" marR="7800" marT="7800" marB="0" anchor="b"/>
                </a:tc>
                <a:tc>
                  <a:txBody>
                    <a:bodyPr/>
                    <a:lstStyle/>
                    <a:p>
                      <a:pPr algn="ctr" fontAlgn="b">
                        <a:buNone/>
                      </a:pPr>
                      <a:r>
                        <a:rPr lang="fr-FR" sz="1000" u="none" strike="noStrike">
                          <a:effectLst/>
                        </a:rPr>
                        <a:t>85</a:t>
                      </a:r>
                      <a:endParaRPr lang="fr-FR" sz="1000" b="0" i="0" u="none" strike="noStrike">
                        <a:solidFill>
                          <a:srgbClr val="000000"/>
                        </a:solidFill>
                        <a:effectLst/>
                        <a:latin typeface="Calibri" panose="020F0502020204030204" pitchFamily="34" charset="0"/>
                      </a:endParaRPr>
                    </a:p>
                  </a:txBody>
                  <a:tcPr marL="7800" marR="7800" marT="7800" marB="0" anchor="b"/>
                </a:tc>
                <a:extLst>
                  <a:ext uri="{0D108BD9-81ED-4DB2-BD59-A6C34878D82A}">
                    <a16:rowId xmlns:a16="http://schemas.microsoft.com/office/drawing/2014/main" val="3317183792"/>
                  </a:ext>
                </a:extLst>
              </a:tr>
              <a:tr h="186774">
                <a:tc>
                  <a:txBody>
                    <a:bodyPr/>
                    <a:lstStyle/>
                    <a:p>
                      <a:pPr algn="l" fontAlgn="b">
                        <a:buNone/>
                      </a:pPr>
                      <a:r>
                        <a:rPr lang="fr-FR" sz="1000" u="none" strike="noStrike">
                          <a:effectLst/>
                        </a:rPr>
                        <a:t>NOEL Laurence - Assistante</a:t>
                      </a:r>
                      <a:endParaRPr lang="fr-FR" sz="1000" b="0" i="0" u="none" strike="noStrike">
                        <a:solidFill>
                          <a:srgbClr val="000000"/>
                        </a:solidFill>
                        <a:effectLst/>
                        <a:latin typeface="Calibri" panose="020F0502020204030204" pitchFamily="34" charset="0"/>
                      </a:endParaRPr>
                    </a:p>
                  </a:txBody>
                  <a:tcPr marL="7800" marR="7800" marT="7800" marB="0" anchor="b"/>
                </a:tc>
                <a:tc>
                  <a:txBody>
                    <a:bodyPr/>
                    <a:lstStyle/>
                    <a:p>
                      <a:pPr algn="ctr" fontAlgn="b">
                        <a:buNone/>
                      </a:pPr>
                      <a:r>
                        <a:rPr lang="fr-FR" sz="1000" u="none" strike="noStrike" dirty="0">
                          <a:effectLst/>
                        </a:rPr>
                        <a:t> </a:t>
                      </a:r>
                      <a:endParaRPr lang="fr-FR" sz="1000" b="0" i="0" u="none" strike="noStrike" dirty="0">
                        <a:solidFill>
                          <a:srgbClr val="000000"/>
                        </a:solidFill>
                        <a:effectLst/>
                        <a:latin typeface="Calibri" panose="020F0502020204030204" pitchFamily="34" charset="0"/>
                      </a:endParaRPr>
                    </a:p>
                  </a:txBody>
                  <a:tcPr marL="7800" marR="7800" marT="7800" marB="0" anchor="b"/>
                </a:tc>
                <a:extLst>
                  <a:ext uri="{0D108BD9-81ED-4DB2-BD59-A6C34878D82A}">
                    <a16:rowId xmlns:a16="http://schemas.microsoft.com/office/drawing/2014/main" val="2565387084"/>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6276FE1-ED62-4875-98B5-AAB2D0A859C4}"/>
              </a:ext>
            </a:extLst>
          </p:cNvPr>
          <p:cNvSpPr>
            <a:spLocks noGrp="1"/>
          </p:cNvSpPr>
          <p:nvPr>
            <p:ph type="title"/>
          </p:nvPr>
        </p:nvSpPr>
        <p:spPr>
          <a:xfrm>
            <a:off x="5868144" y="274638"/>
            <a:ext cx="2818656" cy="1143000"/>
          </a:xfrm>
        </p:spPr>
        <p:txBody>
          <a:bodyPr>
            <a:normAutofit/>
          </a:bodyPr>
          <a:lstStyle/>
          <a:p>
            <a:r>
              <a:rPr lang="fr-FR" sz="1100" dirty="0"/>
              <a:t>,</a:t>
            </a:r>
          </a:p>
        </p:txBody>
      </p:sp>
      <p:sp>
        <p:nvSpPr>
          <p:cNvPr id="4" name="ZoneTexte 3">
            <a:extLst>
              <a:ext uri="{FF2B5EF4-FFF2-40B4-BE49-F238E27FC236}">
                <a16:creationId xmlns:a16="http://schemas.microsoft.com/office/drawing/2014/main" id="{14991A06-CA84-9A9C-87BB-B8603EB0874C}"/>
              </a:ext>
            </a:extLst>
          </p:cNvPr>
          <p:cNvSpPr txBox="1"/>
          <p:nvPr/>
        </p:nvSpPr>
        <p:spPr>
          <a:xfrm>
            <a:off x="1581210" y="3284984"/>
            <a:ext cx="6159142" cy="461665"/>
          </a:xfrm>
          <a:prstGeom prst="rect">
            <a:avLst/>
          </a:prstGeom>
          <a:noFill/>
        </p:spPr>
        <p:txBody>
          <a:bodyPr wrap="square">
            <a:spAutoFit/>
          </a:bodyPr>
          <a:lstStyle/>
          <a:p>
            <a:pPr algn="ctr" hangingPunct="0"/>
            <a:r>
              <a:rPr lang="fr-FR" sz="2400" dirty="0">
                <a:effectLst/>
                <a:latin typeface="Arial" panose="020B0604020202020204" pitchFamily="34" charset="0"/>
                <a:ea typeface="Times New Roman" panose="02020603050405020304" pitchFamily="18" charset="0"/>
              </a:rPr>
              <a:t>Restaurant « El Trentasei » </a:t>
            </a:r>
          </a:p>
        </p:txBody>
      </p:sp>
      <p:sp>
        <p:nvSpPr>
          <p:cNvPr id="7" name="Espace réservé du contenu 6">
            <a:extLst>
              <a:ext uri="{FF2B5EF4-FFF2-40B4-BE49-F238E27FC236}">
                <a16:creationId xmlns:a16="http://schemas.microsoft.com/office/drawing/2014/main" id="{F39F2CD3-B90E-DAF7-F904-06CBEE4694A6}"/>
              </a:ext>
            </a:extLst>
          </p:cNvPr>
          <p:cNvSpPr>
            <a:spLocks noGrp="1"/>
          </p:cNvSpPr>
          <p:nvPr>
            <p:ph idx="1"/>
          </p:nvPr>
        </p:nvSpPr>
        <p:spPr>
          <a:xfrm>
            <a:off x="1763688" y="2636912"/>
            <a:ext cx="5976664" cy="1512168"/>
          </a:xfrm>
        </p:spPr>
        <p:txBody>
          <a:bodyPr>
            <a:normAutofit/>
          </a:bodyPr>
          <a:lstStyle/>
          <a:p>
            <a:pPr marL="0" indent="0" algn="ctr">
              <a:buNone/>
            </a:pPr>
            <a:r>
              <a:rPr lang="fr-FR" sz="3200" b="1" dirty="0"/>
              <a:t>DEJEUNER</a:t>
            </a:r>
          </a:p>
        </p:txBody>
      </p:sp>
    </p:spTree>
    <p:extLst>
      <p:ext uri="{BB962C8B-B14F-4D97-AF65-F5344CB8AC3E}">
        <p14:creationId xmlns:p14="http://schemas.microsoft.com/office/powerpoint/2010/main" val="24463447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9EAF5-3716-CF41-03BC-1D55C11EE365}"/>
            </a:ext>
          </a:extLst>
        </p:cNvPr>
        <p:cNvGrpSpPr/>
        <p:nvPr/>
      </p:nvGrpSpPr>
      <p:grpSpPr>
        <a:xfrm>
          <a:off x="0" y="0"/>
          <a:ext cx="0" cy="0"/>
          <a:chOff x="0" y="0"/>
          <a:chExt cx="0" cy="0"/>
        </a:xfrm>
      </p:grpSpPr>
      <p:sp>
        <p:nvSpPr>
          <p:cNvPr id="4" name="ZoneTexte 3">
            <a:extLst>
              <a:ext uri="{FF2B5EF4-FFF2-40B4-BE49-F238E27FC236}">
                <a16:creationId xmlns:a16="http://schemas.microsoft.com/office/drawing/2014/main" id="{BBF8BF22-07C8-33D3-BD9E-B8388613339A}"/>
              </a:ext>
            </a:extLst>
          </p:cNvPr>
          <p:cNvSpPr txBox="1"/>
          <p:nvPr/>
        </p:nvSpPr>
        <p:spPr>
          <a:xfrm>
            <a:off x="4283968" y="620688"/>
            <a:ext cx="4392488" cy="738664"/>
          </a:xfrm>
          <a:prstGeom prst="rect">
            <a:avLst/>
          </a:prstGeom>
          <a:noFill/>
        </p:spPr>
        <p:txBody>
          <a:bodyPr wrap="square">
            <a:spAutoFit/>
          </a:bodyPr>
          <a:lstStyle/>
          <a:p>
            <a:pPr lvl="0"/>
            <a:r>
              <a:rPr lang="fr-FR" sz="2400" b="1" dirty="0"/>
              <a:t>Actualités conventionnelles </a:t>
            </a:r>
          </a:p>
          <a:p>
            <a:pPr lvl="0"/>
            <a:endParaRPr lang="fr-FR" dirty="0"/>
          </a:p>
        </p:txBody>
      </p:sp>
      <p:sp>
        <p:nvSpPr>
          <p:cNvPr id="3" name="ZoneTexte 2">
            <a:extLst>
              <a:ext uri="{FF2B5EF4-FFF2-40B4-BE49-F238E27FC236}">
                <a16:creationId xmlns:a16="http://schemas.microsoft.com/office/drawing/2014/main" id="{A8326AC7-3035-F31F-B41E-3E3B6EFC70D3}"/>
              </a:ext>
            </a:extLst>
          </p:cNvPr>
          <p:cNvSpPr txBox="1"/>
          <p:nvPr/>
        </p:nvSpPr>
        <p:spPr>
          <a:xfrm>
            <a:off x="539552" y="-7801875"/>
            <a:ext cx="8604448" cy="5016758"/>
          </a:xfrm>
          <a:prstGeom prst="rect">
            <a:avLst/>
          </a:prstGeom>
          <a:noFill/>
        </p:spPr>
        <p:txBody>
          <a:bodyPr wrap="square">
            <a:spAutoFit/>
          </a:bodyPr>
          <a:lstStyle/>
          <a:p>
            <a:pPr>
              <a:buNone/>
            </a:pPr>
            <a:r>
              <a:rPr lang="fr-FR" sz="1400" dirty="0">
                <a:effectLst/>
                <a:latin typeface="Aptos" panose="020B0004020202020204" pitchFamily="34" charset="0"/>
                <a:ea typeface="Aptos" panose="020B0004020202020204" pitchFamily="34" charset="0"/>
                <a:cs typeface="Aptos" panose="020B0004020202020204" pitchFamily="34" charset="0"/>
              </a:rPr>
              <a:t> </a:t>
            </a:r>
            <a:endParaRPr lang="fr-FR" sz="1600" dirty="0">
              <a:effectLst/>
              <a:latin typeface="Aptos" panose="020B0004020202020204" pitchFamily="34" charset="0"/>
              <a:ea typeface="Aptos" panose="020B0004020202020204" pitchFamily="34" charset="0"/>
              <a:cs typeface="Aptos" panose="020B0004020202020204" pitchFamily="34" charset="0"/>
            </a:endParaRPr>
          </a:p>
          <a:p>
            <a:pPr algn="ctr">
              <a:buNone/>
            </a:pPr>
            <a:r>
              <a:rPr lang="fr-FR" sz="1800" b="1" dirty="0">
                <a:effectLst/>
                <a:highlight>
                  <a:srgbClr val="FFFF00"/>
                </a:highlight>
                <a:latin typeface="Aptos" panose="020B0004020202020204" pitchFamily="34" charset="0"/>
                <a:ea typeface="Times New Roman" panose="02020603050405020304" pitchFamily="18" charset="0"/>
                <a:cs typeface="Aptos" panose="020B0004020202020204" pitchFamily="34" charset="0"/>
              </a:rPr>
              <a:t>Rémunération des médecins généralistes : accélération des honoraires et des forfaits en 2025</a:t>
            </a:r>
            <a:endParaRPr lang="fr-FR" sz="3200" b="1" dirty="0">
              <a:effectLst/>
              <a:latin typeface="Aptos" panose="020B0004020202020204" pitchFamily="34" charset="0"/>
              <a:ea typeface="Aptos" panose="020B0004020202020204" pitchFamily="34" charset="0"/>
              <a:cs typeface="Aptos" panose="020B0004020202020204" pitchFamily="34" charset="0"/>
            </a:endParaRPr>
          </a:p>
          <a:p>
            <a:pPr algn="ctr">
              <a:buNone/>
            </a:pPr>
            <a:r>
              <a:rPr lang="fr-FR" sz="1800" b="1" dirty="0">
                <a:effectLst/>
                <a:highlight>
                  <a:srgbClr val="FFFF00"/>
                </a:highlight>
                <a:latin typeface="Aptos" panose="020B0004020202020204" pitchFamily="34" charset="0"/>
                <a:ea typeface="Times New Roman" panose="02020603050405020304" pitchFamily="18" charset="0"/>
                <a:cs typeface="Aptos" panose="020B0004020202020204" pitchFamily="34" charset="0"/>
              </a:rPr>
              <a:t>(</a:t>
            </a:r>
            <a:r>
              <a:rPr lang="fr-FR" sz="1800" b="0" dirty="0">
                <a:effectLst/>
                <a:highlight>
                  <a:srgbClr val="FFFF00"/>
                </a:highlight>
                <a:latin typeface="Aptos" panose="020B0004020202020204" pitchFamily="34" charset="0"/>
                <a:ea typeface="Times New Roman" panose="02020603050405020304" pitchFamily="18" charset="0"/>
                <a:cs typeface="Aptos" panose="020B0004020202020204" pitchFamily="34" charset="0"/>
              </a:rPr>
              <a:t>chiffres de la Commission des comptes de la Sécurité sociale)</a:t>
            </a:r>
            <a:endParaRPr lang="fr-FR" sz="3200" b="1" dirty="0">
              <a:effectLst/>
              <a:latin typeface="Aptos" panose="020B0004020202020204" pitchFamily="34" charset="0"/>
              <a:ea typeface="Aptos" panose="020B0004020202020204" pitchFamily="34" charset="0"/>
              <a:cs typeface="Aptos" panose="020B0004020202020204" pitchFamily="34" charset="0"/>
            </a:endParaRPr>
          </a:p>
          <a:p>
            <a:pPr algn="just">
              <a:buNone/>
            </a:pPr>
            <a:r>
              <a:rPr lang="fr-FR" sz="1800" b="1" dirty="0">
                <a:effectLst/>
                <a:latin typeface="Aptos" panose="020B0004020202020204" pitchFamily="34" charset="0"/>
                <a:ea typeface="Aptos" panose="020B0004020202020204" pitchFamily="34" charset="0"/>
                <a:cs typeface="Aptos" panose="020B0004020202020204" pitchFamily="34" charset="0"/>
              </a:rPr>
              <a:t>2025</a:t>
            </a:r>
            <a:r>
              <a:rPr lang="fr-FR" sz="1800" dirty="0">
                <a:effectLst/>
                <a:latin typeface="Aptos" panose="020B0004020202020204" pitchFamily="34" charset="0"/>
                <a:ea typeface="Aptos" panose="020B0004020202020204" pitchFamily="34" charset="0"/>
                <a:cs typeface="Aptos" panose="020B0004020202020204" pitchFamily="34" charset="0"/>
              </a:rPr>
              <a:t> : augmentation des honoraires des médecins généralistes de 7,7 % (passant de 6,32 milliards d’euros à 6,8 milliards d'euros)</a:t>
            </a:r>
            <a:endParaRPr lang="fr-FR" sz="1600" dirty="0">
              <a:effectLst/>
              <a:latin typeface="Aptos" panose="020B0004020202020204" pitchFamily="34" charset="0"/>
              <a:ea typeface="Aptos" panose="020B0004020202020204" pitchFamily="34" charset="0"/>
              <a:cs typeface="Aptos" panose="020B0004020202020204" pitchFamily="34" charset="0"/>
            </a:endParaRPr>
          </a:p>
          <a:p>
            <a:pPr algn="just">
              <a:buNone/>
            </a:pPr>
            <a:r>
              <a:rPr lang="fr-FR" sz="1800" dirty="0">
                <a:effectLst/>
                <a:latin typeface="Aptos" panose="020B0004020202020204" pitchFamily="34" charset="0"/>
                <a:ea typeface="Aptos" panose="020B0004020202020204" pitchFamily="34" charset="0"/>
                <a:cs typeface="Aptos" panose="020B0004020202020204" pitchFamily="34" charset="0"/>
              </a:rPr>
              <a:t>Cette croissance des dépenses de médecine générale est supérieure à la dynamique générale des soins de ville (+ 4,9 %), et également plus élevée que l’évolution des honoraires médecins spécialistes (+ 5,6 %, à 15,5 milliards).</a:t>
            </a:r>
            <a:endParaRPr lang="fr-FR" sz="1600" dirty="0">
              <a:effectLst/>
              <a:latin typeface="Aptos" panose="020B0004020202020204" pitchFamily="34" charset="0"/>
              <a:ea typeface="Aptos" panose="020B0004020202020204" pitchFamily="34" charset="0"/>
              <a:cs typeface="Aptos" panose="020B0004020202020204" pitchFamily="34" charset="0"/>
            </a:endParaRPr>
          </a:p>
          <a:p>
            <a:pPr algn="just">
              <a:buNone/>
            </a:pPr>
            <a:r>
              <a:rPr lang="fr-FR" sz="1800" dirty="0">
                <a:effectLst/>
                <a:latin typeface="Aptos" panose="020B0004020202020204" pitchFamily="34" charset="0"/>
                <a:ea typeface="Aptos" panose="020B0004020202020204" pitchFamily="34" charset="0"/>
                <a:cs typeface="Aptos" panose="020B0004020202020204" pitchFamily="34" charset="0"/>
              </a:rPr>
              <a:t>L’exercice 2025 a été </a:t>
            </a:r>
            <a:r>
              <a:rPr lang="fr-FR" sz="1800" b="1" dirty="0">
                <a:effectLst/>
                <a:latin typeface="Aptos" panose="020B0004020202020204" pitchFamily="34" charset="0"/>
                <a:ea typeface="Aptos" panose="020B0004020202020204" pitchFamily="34" charset="0"/>
                <a:cs typeface="Aptos" panose="020B0004020202020204" pitchFamily="34" charset="0"/>
              </a:rPr>
              <a:t>dopé par l’augmentation du tarif de la consultation de référence</a:t>
            </a:r>
            <a:r>
              <a:rPr lang="fr-FR" sz="1800" dirty="0">
                <a:effectLst/>
                <a:latin typeface="Aptos" panose="020B0004020202020204" pitchFamily="34" charset="0"/>
                <a:ea typeface="Aptos" panose="020B0004020202020204" pitchFamily="34" charset="0"/>
                <a:cs typeface="Aptos" panose="020B0004020202020204" pitchFamily="34" charset="0"/>
              </a:rPr>
              <a:t>, entrée en vigueur le 22 /12/2024 </a:t>
            </a:r>
            <a:r>
              <a:rPr lang="fr-FR" sz="1800" b="1" dirty="0">
                <a:effectLst/>
                <a:latin typeface="Aptos" panose="020B0004020202020204" pitchFamily="34" charset="0"/>
                <a:ea typeface="Aptos" panose="020B0004020202020204" pitchFamily="34" charset="0"/>
                <a:cs typeface="Aptos" panose="020B0004020202020204" pitchFamily="34" charset="0"/>
              </a:rPr>
              <a:t>dans le cadre de la convention 2024-2029</a:t>
            </a:r>
            <a:r>
              <a:rPr lang="fr-FR" sz="1800" dirty="0">
                <a:effectLst/>
                <a:latin typeface="Aptos" panose="020B0004020202020204" pitchFamily="34" charset="0"/>
                <a:ea typeface="Aptos" panose="020B0004020202020204" pitchFamily="34" charset="0"/>
                <a:cs typeface="Aptos" panose="020B0004020202020204" pitchFamily="34" charset="0"/>
              </a:rPr>
              <a:t>, mais aussi par l'essor </a:t>
            </a:r>
            <a:r>
              <a:rPr lang="fr-FR" sz="1800" b="1" dirty="0">
                <a:effectLst/>
                <a:latin typeface="Aptos" panose="020B0004020202020204" pitchFamily="34" charset="0"/>
                <a:ea typeface="Aptos" panose="020B0004020202020204" pitchFamily="34" charset="0"/>
                <a:cs typeface="Aptos" panose="020B0004020202020204" pitchFamily="34" charset="0"/>
              </a:rPr>
              <a:t>des rémunérations forfaitaires.</a:t>
            </a:r>
            <a:endParaRPr lang="fr-FR" sz="1600" dirty="0">
              <a:effectLst/>
              <a:latin typeface="Aptos" panose="020B0004020202020204" pitchFamily="34" charset="0"/>
              <a:ea typeface="Aptos" panose="020B0004020202020204" pitchFamily="34" charset="0"/>
              <a:cs typeface="Aptos" panose="020B0004020202020204" pitchFamily="34" charset="0"/>
            </a:endParaRPr>
          </a:p>
          <a:p>
            <a:pPr algn="just">
              <a:buNone/>
            </a:pPr>
            <a:r>
              <a:rPr lang="fr-FR" sz="1800" dirty="0">
                <a:effectLst/>
                <a:latin typeface="Aptos" panose="020B0004020202020204" pitchFamily="34" charset="0"/>
                <a:ea typeface="Aptos" panose="020B0004020202020204" pitchFamily="34" charset="0"/>
                <a:cs typeface="Aptos" panose="020B0004020202020204" pitchFamily="34" charset="0"/>
              </a:rPr>
              <a:t>Ainsi, la </a:t>
            </a:r>
            <a:r>
              <a:rPr lang="fr-FR" sz="1800" b="1" dirty="0">
                <a:effectLst/>
                <a:latin typeface="Aptos" panose="020B0004020202020204" pitchFamily="34" charset="0"/>
                <a:ea typeface="Aptos" panose="020B0004020202020204" pitchFamily="34" charset="0"/>
                <a:cs typeface="Aptos" panose="020B0004020202020204" pitchFamily="34" charset="0"/>
              </a:rPr>
              <a:t>hausse des honoraires des généralistes en 2025</a:t>
            </a:r>
            <a:r>
              <a:rPr lang="fr-FR" sz="1800" dirty="0">
                <a:effectLst/>
                <a:latin typeface="Aptos" panose="020B0004020202020204" pitchFamily="34" charset="0"/>
                <a:ea typeface="Aptos" panose="020B0004020202020204" pitchFamily="34" charset="0"/>
                <a:cs typeface="Aptos" panose="020B0004020202020204" pitchFamily="34" charset="0"/>
              </a:rPr>
              <a:t> est avant tout portée </a:t>
            </a:r>
            <a:r>
              <a:rPr lang="fr-FR" sz="1800" i="1" dirty="0">
                <a:effectLst/>
                <a:latin typeface="Aptos" panose="020B0004020202020204" pitchFamily="34" charset="0"/>
                <a:ea typeface="Aptos" panose="020B0004020202020204" pitchFamily="34" charset="0"/>
                <a:cs typeface="Aptos" panose="020B0004020202020204" pitchFamily="34" charset="0"/>
              </a:rPr>
              <a:t>« par un effet prix important et en hausse depuis 2023 »</a:t>
            </a:r>
            <a:r>
              <a:rPr lang="fr-FR" sz="1800" dirty="0">
                <a:effectLst/>
                <a:latin typeface="Aptos" panose="020B0004020202020204" pitchFamily="34" charset="0"/>
                <a:ea typeface="Aptos" panose="020B0004020202020204" pitchFamily="34" charset="0"/>
                <a:cs typeface="Aptos" panose="020B0004020202020204" pitchFamily="34" charset="0"/>
              </a:rPr>
              <a:t>, qui a atteint </a:t>
            </a:r>
            <a:r>
              <a:rPr lang="fr-FR" sz="1800" b="1" dirty="0">
                <a:effectLst/>
                <a:latin typeface="Aptos" panose="020B0004020202020204" pitchFamily="34" charset="0"/>
                <a:ea typeface="Aptos" panose="020B0004020202020204" pitchFamily="34" charset="0"/>
                <a:cs typeface="Aptos" panose="020B0004020202020204" pitchFamily="34" charset="0"/>
              </a:rPr>
              <a:t>9,6 % en 2025, contre 4,6 % en 2024</a:t>
            </a:r>
            <a:endParaRPr lang="fr-FR" sz="1600" dirty="0">
              <a:effectLst/>
              <a:latin typeface="Aptos" panose="020B0004020202020204" pitchFamily="34" charset="0"/>
              <a:ea typeface="Aptos" panose="020B0004020202020204" pitchFamily="34" charset="0"/>
              <a:cs typeface="Aptos" panose="020B0004020202020204" pitchFamily="34" charset="0"/>
            </a:endParaRPr>
          </a:p>
          <a:p>
            <a:pPr algn="just">
              <a:buNone/>
            </a:pPr>
            <a:r>
              <a:rPr lang="fr-FR" sz="1800" dirty="0">
                <a:effectLst/>
                <a:latin typeface="Aptos" panose="020B0004020202020204" pitchFamily="34" charset="0"/>
                <a:ea typeface="Aptos" panose="020B0004020202020204" pitchFamily="34" charset="0"/>
                <a:cs typeface="Aptos" panose="020B0004020202020204" pitchFamily="34" charset="0"/>
              </a:rPr>
              <a:t>À elles seules, </a:t>
            </a:r>
            <a:r>
              <a:rPr lang="fr-FR" sz="1800" b="1" dirty="0">
                <a:effectLst/>
                <a:latin typeface="Aptos" panose="020B0004020202020204" pitchFamily="34" charset="0"/>
                <a:ea typeface="Aptos" panose="020B0004020202020204" pitchFamily="34" charset="0"/>
                <a:cs typeface="Aptos" panose="020B0004020202020204" pitchFamily="34" charset="0"/>
              </a:rPr>
              <a:t>les consultations</a:t>
            </a:r>
            <a:r>
              <a:rPr lang="fr-FR" sz="1800" dirty="0">
                <a:effectLst/>
                <a:latin typeface="Aptos" panose="020B0004020202020204" pitchFamily="34" charset="0"/>
                <a:ea typeface="Aptos" panose="020B0004020202020204" pitchFamily="34" charset="0"/>
                <a:cs typeface="Aptos" panose="020B0004020202020204" pitchFamily="34" charset="0"/>
              </a:rPr>
              <a:t>, qui représentent 82 % de la dépense liée aux généralistes</a:t>
            </a:r>
            <a:r>
              <a:rPr lang="fr-FR" sz="1800" b="1" dirty="0">
                <a:effectLst/>
                <a:latin typeface="Aptos" panose="020B0004020202020204" pitchFamily="34" charset="0"/>
                <a:ea typeface="Aptos" panose="020B0004020202020204" pitchFamily="34" charset="0"/>
                <a:cs typeface="Aptos" panose="020B0004020202020204" pitchFamily="34" charset="0"/>
              </a:rPr>
              <a:t>, ont contribué pour 8 points à la croissance de ce poste</a:t>
            </a:r>
            <a:r>
              <a:rPr lang="fr-FR" sz="1800" dirty="0">
                <a:effectLst/>
                <a:latin typeface="Aptos" panose="020B0004020202020204" pitchFamily="34" charset="0"/>
                <a:ea typeface="Aptos" panose="020B0004020202020204" pitchFamily="34" charset="0"/>
                <a:cs typeface="Aptos" panose="020B0004020202020204" pitchFamily="34" charset="0"/>
              </a:rPr>
              <a:t>, ce qui alimente l’effet prix.</a:t>
            </a:r>
            <a:endParaRPr lang="fr-FR" sz="1600" dirty="0">
              <a:effectLst/>
              <a:latin typeface="Aptos" panose="020B0004020202020204" pitchFamily="34" charset="0"/>
              <a:ea typeface="Aptos" panose="020B0004020202020204" pitchFamily="34" charset="0"/>
              <a:cs typeface="Aptos" panose="020B0004020202020204" pitchFamily="34" charset="0"/>
            </a:endParaRPr>
          </a:p>
        </p:txBody>
      </p:sp>
      <p:pic>
        <p:nvPicPr>
          <p:cNvPr id="9" name="Image 8">
            <a:extLst>
              <a:ext uri="{FF2B5EF4-FFF2-40B4-BE49-F238E27FC236}">
                <a16:creationId xmlns:a16="http://schemas.microsoft.com/office/drawing/2014/main" id="{0ED1BCDF-5E70-EE83-B68E-AA7C077E63BD}"/>
              </a:ext>
            </a:extLst>
          </p:cNvPr>
          <p:cNvPicPr>
            <a:picLocks noChangeAspect="1"/>
          </p:cNvPicPr>
          <p:nvPr/>
        </p:nvPicPr>
        <p:blipFill>
          <a:blip r:embed="rId2"/>
          <a:stretch>
            <a:fillRect/>
          </a:stretch>
        </p:blipFill>
        <p:spPr>
          <a:xfrm>
            <a:off x="1535975" y="1988840"/>
            <a:ext cx="7172893" cy="4032448"/>
          </a:xfrm>
          <a:prstGeom prst="rect">
            <a:avLst/>
          </a:prstGeom>
        </p:spPr>
      </p:pic>
    </p:spTree>
    <p:extLst>
      <p:ext uri="{BB962C8B-B14F-4D97-AF65-F5344CB8AC3E}">
        <p14:creationId xmlns:p14="http://schemas.microsoft.com/office/powerpoint/2010/main" val="7797141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5A42BA-A4FE-B366-CD28-72EDF2CECAA0}"/>
            </a:ext>
          </a:extLst>
        </p:cNvPr>
        <p:cNvGrpSpPr/>
        <p:nvPr/>
      </p:nvGrpSpPr>
      <p:grpSpPr>
        <a:xfrm>
          <a:off x="0" y="0"/>
          <a:ext cx="0" cy="0"/>
          <a:chOff x="0" y="0"/>
          <a:chExt cx="0" cy="0"/>
        </a:xfrm>
      </p:grpSpPr>
      <p:sp>
        <p:nvSpPr>
          <p:cNvPr id="4" name="ZoneTexte 3">
            <a:extLst>
              <a:ext uri="{FF2B5EF4-FFF2-40B4-BE49-F238E27FC236}">
                <a16:creationId xmlns:a16="http://schemas.microsoft.com/office/drawing/2014/main" id="{B9E8AD0C-8791-EDA7-C09E-B2143BE59B88}"/>
              </a:ext>
            </a:extLst>
          </p:cNvPr>
          <p:cNvSpPr txBox="1"/>
          <p:nvPr/>
        </p:nvSpPr>
        <p:spPr>
          <a:xfrm>
            <a:off x="4283968" y="620688"/>
            <a:ext cx="4392488" cy="738664"/>
          </a:xfrm>
          <a:prstGeom prst="rect">
            <a:avLst/>
          </a:prstGeom>
          <a:noFill/>
        </p:spPr>
        <p:txBody>
          <a:bodyPr wrap="square">
            <a:spAutoFit/>
          </a:bodyPr>
          <a:lstStyle/>
          <a:p>
            <a:pPr lvl="0"/>
            <a:r>
              <a:rPr lang="fr-FR" sz="2400" b="1" dirty="0"/>
              <a:t>Actualités conventionnelles </a:t>
            </a:r>
          </a:p>
          <a:p>
            <a:pPr lvl="0"/>
            <a:endParaRPr lang="fr-FR" dirty="0"/>
          </a:p>
        </p:txBody>
      </p:sp>
      <p:sp>
        <p:nvSpPr>
          <p:cNvPr id="3" name="ZoneTexte 2">
            <a:extLst>
              <a:ext uri="{FF2B5EF4-FFF2-40B4-BE49-F238E27FC236}">
                <a16:creationId xmlns:a16="http://schemas.microsoft.com/office/drawing/2014/main" id="{7A5554FD-C8BA-7F6A-D971-AEC47011BFD8}"/>
              </a:ext>
            </a:extLst>
          </p:cNvPr>
          <p:cNvSpPr txBox="1"/>
          <p:nvPr/>
        </p:nvSpPr>
        <p:spPr>
          <a:xfrm>
            <a:off x="539552" y="-7801875"/>
            <a:ext cx="8604448" cy="5016758"/>
          </a:xfrm>
          <a:prstGeom prst="rect">
            <a:avLst/>
          </a:prstGeom>
          <a:noFill/>
        </p:spPr>
        <p:txBody>
          <a:bodyPr wrap="square">
            <a:spAutoFit/>
          </a:bodyPr>
          <a:lstStyle/>
          <a:p>
            <a:pPr>
              <a:buNone/>
            </a:pPr>
            <a:r>
              <a:rPr lang="fr-FR" sz="1400" dirty="0">
                <a:effectLst/>
                <a:latin typeface="Aptos" panose="020B0004020202020204" pitchFamily="34" charset="0"/>
                <a:ea typeface="Aptos" panose="020B0004020202020204" pitchFamily="34" charset="0"/>
                <a:cs typeface="Aptos" panose="020B0004020202020204" pitchFamily="34" charset="0"/>
              </a:rPr>
              <a:t> </a:t>
            </a:r>
            <a:endParaRPr lang="fr-FR" sz="1600" dirty="0">
              <a:effectLst/>
              <a:latin typeface="Aptos" panose="020B0004020202020204" pitchFamily="34" charset="0"/>
              <a:ea typeface="Aptos" panose="020B0004020202020204" pitchFamily="34" charset="0"/>
              <a:cs typeface="Aptos" panose="020B0004020202020204" pitchFamily="34" charset="0"/>
            </a:endParaRPr>
          </a:p>
          <a:p>
            <a:pPr algn="ctr">
              <a:buNone/>
            </a:pPr>
            <a:r>
              <a:rPr lang="fr-FR" sz="1800" b="1" dirty="0">
                <a:effectLst/>
                <a:highlight>
                  <a:srgbClr val="FFFF00"/>
                </a:highlight>
                <a:latin typeface="Aptos" panose="020B0004020202020204" pitchFamily="34" charset="0"/>
                <a:ea typeface="Times New Roman" panose="02020603050405020304" pitchFamily="18" charset="0"/>
                <a:cs typeface="Aptos" panose="020B0004020202020204" pitchFamily="34" charset="0"/>
              </a:rPr>
              <a:t>Rémunération des médecins généralistes : accélération des honoraires et des forfaits en 2025</a:t>
            </a:r>
            <a:endParaRPr lang="fr-FR" sz="3200" b="1" dirty="0">
              <a:effectLst/>
              <a:latin typeface="Aptos" panose="020B0004020202020204" pitchFamily="34" charset="0"/>
              <a:ea typeface="Aptos" panose="020B0004020202020204" pitchFamily="34" charset="0"/>
              <a:cs typeface="Aptos" panose="020B0004020202020204" pitchFamily="34" charset="0"/>
            </a:endParaRPr>
          </a:p>
          <a:p>
            <a:pPr algn="ctr">
              <a:buNone/>
            </a:pPr>
            <a:r>
              <a:rPr lang="fr-FR" sz="1800" b="1" dirty="0">
                <a:effectLst/>
                <a:highlight>
                  <a:srgbClr val="FFFF00"/>
                </a:highlight>
                <a:latin typeface="Aptos" panose="020B0004020202020204" pitchFamily="34" charset="0"/>
                <a:ea typeface="Times New Roman" panose="02020603050405020304" pitchFamily="18" charset="0"/>
                <a:cs typeface="Aptos" panose="020B0004020202020204" pitchFamily="34" charset="0"/>
              </a:rPr>
              <a:t>(</a:t>
            </a:r>
            <a:r>
              <a:rPr lang="fr-FR" sz="1800" b="0" dirty="0">
                <a:effectLst/>
                <a:highlight>
                  <a:srgbClr val="FFFF00"/>
                </a:highlight>
                <a:latin typeface="Aptos" panose="020B0004020202020204" pitchFamily="34" charset="0"/>
                <a:ea typeface="Times New Roman" panose="02020603050405020304" pitchFamily="18" charset="0"/>
                <a:cs typeface="Aptos" panose="020B0004020202020204" pitchFamily="34" charset="0"/>
              </a:rPr>
              <a:t>chiffres de la Commission des comptes de la Sécurité sociale)</a:t>
            </a:r>
            <a:endParaRPr lang="fr-FR" sz="3200" b="1" dirty="0">
              <a:effectLst/>
              <a:latin typeface="Aptos" panose="020B0004020202020204" pitchFamily="34" charset="0"/>
              <a:ea typeface="Aptos" panose="020B0004020202020204" pitchFamily="34" charset="0"/>
              <a:cs typeface="Aptos" panose="020B0004020202020204" pitchFamily="34" charset="0"/>
            </a:endParaRPr>
          </a:p>
          <a:p>
            <a:pPr algn="just">
              <a:buNone/>
            </a:pPr>
            <a:r>
              <a:rPr lang="fr-FR" sz="1800" b="1" dirty="0">
                <a:effectLst/>
                <a:latin typeface="Aptos" panose="020B0004020202020204" pitchFamily="34" charset="0"/>
                <a:ea typeface="Aptos" panose="020B0004020202020204" pitchFamily="34" charset="0"/>
                <a:cs typeface="Aptos" panose="020B0004020202020204" pitchFamily="34" charset="0"/>
              </a:rPr>
              <a:t>2025</a:t>
            </a:r>
            <a:r>
              <a:rPr lang="fr-FR" sz="1800" dirty="0">
                <a:effectLst/>
                <a:latin typeface="Aptos" panose="020B0004020202020204" pitchFamily="34" charset="0"/>
                <a:ea typeface="Aptos" panose="020B0004020202020204" pitchFamily="34" charset="0"/>
                <a:cs typeface="Aptos" panose="020B0004020202020204" pitchFamily="34" charset="0"/>
              </a:rPr>
              <a:t> : augmentation des honoraires des médecins généralistes de 7,7 % (passant de 6,32 milliards d’euros à 6,8 milliards d'euros)</a:t>
            </a:r>
            <a:endParaRPr lang="fr-FR" sz="1600" dirty="0">
              <a:effectLst/>
              <a:latin typeface="Aptos" panose="020B0004020202020204" pitchFamily="34" charset="0"/>
              <a:ea typeface="Aptos" panose="020B0004020202020204" pitchFamily="34" charset="0"/>
              <a:cs typeface="Aptos" panose="020B0004020202020204" pitchFamily="34" charset="0"/>
            </a:endParaRPr>
          </a:p>
          <a:p>
            <a:pPr algn="just">
              <a:buNone/>
            </a:pPr>
            <a:r>
              <a:rPr lang="fr-FR" sz="1800" dirty="0">
                <a:effectLst/>
                <a:latin typeface="Aptos" panose="020B0004020202020204" pitchFamily="34" charset="0"/>
                <a:ea typeface="Aptos" panose="020B0004020202020204" pitchFamily="34" charset="0"/>
                <a:cs typeface="Aptos" panose="020B0004020202020204" pitchFamily="34" charset="0"/>
              </a:rPr>
              <a:t>Cette croissance des dépenses de médecine générale est supérieure à la dynamique générale des soins de ville (+ 4,9 %), et également plus élevée que l’évolution des honoraires médecins spécialistes (+ 5,6 %, à 15,5 milliards).</a:t>
            </a:r>
            <a:endParaRPr lang="fr-FR" sz="1600" dirty="0">
              <a:effectLst/>
              <a:latin typeface="Aptos" panose="020B0004020202020204" pitchFamily="34" charset="0"/>
              <a:ea typeface="Aptos" panose="020B0004020202020204" pitchFamily="34" charset="0"/>
              <a:cs typeface="Aptos" panose="020B0004020202020204" pitchFamily="34" charset="0"/>
            </a:endParaRPr>
          </a:p>
          <a:p>
            <a:pPr algn="just">
              <a:buNone/>
            </a:pPr>
            <a:r>
              <a:rPr lang="fr-FR" sz="1800" dirty="0">
                <a:effectLst/>
                <a:latin typeface="Aptos" panose="020B0004020202020204" pitchFamily="34" charset="0"/>
                <a:ea typeface="Aptos" panose="020B0004020202020204" pitchFamily="34" charset="0"/>
                <a:cs typeface="Aptos" panose="020B0004020202020204" pitchFamily="34" charset="0"/>
              </a:rPr>
              <a:t>L’exercice 2025 a été </a:t>
            </a:r>
            <a:r>
              <a:rPr lang="fr-FR" sz="1800" b="1" dirty="0">
                <a:effectLst/>
                <a:latin typeface="Aptos" panose="020B0004020202020204" pitchFamily="34" charset="0"/>
                <a:ea typeface="Aptos" panose="020B0004020202020204" pitchFamily="34" charset="0"/>
                <a:cs typeface="Aptos" panose="020B0004020202020204" pitchFamily="34" charset="0"/>
              </a:rPr>
              <a:t>dopé par l’augmentation du tarif de la consultation de référence</a:t>
            </a:r>
            <a:r>
              <a:rPr lang="fr-FR" sz="1800" dirty="0">
                <a:effectLst/>
                <a:latin typeface="Aptos" panose="020B0004020202020204" pitchFamily="34" charset="0"/>
                <a:ea typeface="Aptos" panose="020B0004020202020204" pitchFamily="34" charset="0"/>
                <a:cs typeface="Aptos" panose="020B0004020202020204" pitchFamily="34" charset="0"/>
              </a:rPr>
              <a:t>, entrée en vigueur le 22 /12/2024 </a:t>
            </a:r>
            <a:r>
              <a:rPr lang="fr-FR" sz="1800" b="1" dirty="0">
                <a:effectLst/>
                <a:latin typeface="Aptos" panose="020B0004020202020204" pitchFamily="34" charset="0"/>
                <a:ea typeface="Aptos" panose="020B0004020202020204" pitchFamily="34" charset="0"/>
                <a:cs typeface="Aptos" panose="020B0004020202020204" pitchFamily="34" charset="0"/>
              </a:rPr>
              <a:t>dans le cadre de la convention 2024-2029</a:t>
            </a:r>
            <a:r>
              <a:rPr lang="fr-FR" sz="1800" dirty="0">
                <a:effectLst/>
                <a:latin typeface="Aptos" panose="020B0004020202020204" pitchFamily="34" charset="0"/>
                <a:ea typeface="Aptos" panose="020B0004020202020204" pitchFamily="34" charset="0"/>
                <a:cs typeface="Aptos" panose="020B0004020202020204" pitchFamily="34" charset="0"/>
              </a:rPr>
              <a:t>, mais aussi par l'essor </a:t>
            </a:r>
            <a:r>
              <a:rPr lang="fr-FR" sz="1800" b="1" dirty="0">
                <a:effectLst/>
                <a:latin typeface="Aptos" panose="020B0004020202020204" pitchFamily="34" charset="0"/>
                <a:ea typeface="Aptos" panose="020B0004020202020204" pitchFamily="34" charset="0"/>
                <a:cs typeface="Aptos" panose="020B0004020202020204" pitchFamily="34" charset="0"/>
              </a:rPr>
              <a:t>des rémunérations forfaitaires.</a:t>
            </a:r>
            <a:endParaRPr lang="fr-FR" sz="1600" dirty="0">
              <a:effectLst/>
              <a:latin typeface="Aptos" panose="020B0004020202020204" pitchFamily="34" charset="0"/>
              <a:ea typeface="Aptos" panose="020B0004020202020204" pitchFamily="34" charset="0"/>
              <a:cs typeface="Aptos" panose="020B0004020202020204" pitchFamily="34" charset="0"/>
            </a:endParaRPr>
          </a:p>
          <a:p>
            <a:pPr algn="just">
              <a:buNone/>
            </a:pPr>
            <a:r>
              <a:rPr lang="fr-FR" sz="1800" dirty="0">
                <a:effectLst/>
                <a:latin typeface="Aptos" panose="020B0004020202020204" pitchFamily="34" charset="0"/>
                <a:ea typeface="Aptos" panose="020B0004020202020204" pitchFamily="34" charset="0"/>
                <a:cs typeface="Aptos" panose="020B0004020202020204" pitchFamily="34" charset="0"/>
              </a:rPr>
              <a:t>Ainsi, la </a:t>
            </a:r>
            <a:r>
              <a:rPr lang="fr-FR" sz="1800" b="1" dirty="0">
                <a:effectLst/>
                <a:latin typeface="Aptos" panose="020B0004020202020204" pitchFamily="34" charset="0"/>
                <a:ea typeface="Aptos" panose="020B0004020202020204" pitchFamily="34" charset="0"/>
                <a:cs typeface="Aptos" panose="020B0004020202020204" pitchFamily="34" charset="0"/>
              </a:rPr>
              <a:t>hausse des honoraires des généralistes en 2025</a:t>
            </a:r>
            <a:r>
              <a:rPr lang="fr-FR" sz="1800" dirty="0">
                <a:effectLst/>
                <a:latin typeface="Aptos" panose="020B0004020202020204" pitchFamily="34" charset="0"/>
                <a:ea typeface="Aptos" panose="020B0004020202020204" pitchFamily="34" charset="0"/>
                <a:cs typeface="Aptos" panose="020B0004020202020204" pitchFamily="34" charset="0"/>
              </a:rPr>
              <a:t> est avant tout portée </a:t>
            </a:r>
            <a:r>
              <a:rPr lang="fr-FR" sz="1800" i="1" dirty="0">
                <a:effectLst/>
                <a:latin typeface="Aptos" panose="020B0004020202020204" pitchFamily="34" charset="0"/>
                <a:ea typeface="Aptos" panose="020B0004020202020204" pitchFamily="34" charset="0"/>
                <a:cs typeface="Aptos" panose="020B0004020202020204" pitchFamily="34" charset="0"/>
              </a:rPr>
              <a:t>« par un effet prix important et en hausse depuis 2023 »</a:t>
            </a:r>
            <a:r>
              <a:rPr lang="fr-FR" sz="1800" dirty="0">
                <a:effectLst/>
                <a:latin typeface="Aptos" panose="020B0004020202020204" pitchFamily="34" charset="0"/>
                <a:ea typeface="Aptos" panose="020B0004020202020204" pitchFamily="34" charset="0"/>
                <a:cs typeface="Aptos" panose="020B0004020202020204" pitchFamily="34" charset="0"/>
              </a:rPr>
              <a:t>, qui a atteint </a:t>
            </a:r>
            <a:r>
              <a:rPr lang="fr-FR" sz="1800" b="1" dirty="0">
                <a:effectLst/>
                <a:latin typeface="Aptos" panose="020B0004020202020204" pitchFamily="34" charset="0"/>
                <a:ea typeface="Aptos" panose="020B0004020202020204" pitchFamily="34" charset="0"/>
                <a:cs typeface="Aptos" panose="020B0004020202020204" pitchFamily="34" charset="0"/>
              </a:rPr>
              <a:t>9,6 % en 2025, contre 4,6 % en 2024</a:t>
            </a:r>
            <a:endParaRPr lang="fr-FR" sz="1600" dirty="0">
              <a:effectLst/>
              <a:latin typeface="Aptos" panose="020B0004020202020204" pitchFamily="34" charset="0"/>
              <a:ea typeface="Aptos" panose="020B0004020202020204" pitchFamily="34" charset="0"/>
              <a:cs typeface="Aptos" panose="020B0004020202020204" pitchFamily="34" charset="0"/>
            </a:endParaRPr>
          </a:p>
          <a:p>
            <a:pPr algn="just">
              <a:buNone/>
            </a:pPr>
            <a:r>
              <a:rPr lang="fr-FR" sz="1800" dirty="0">
                <a:effectLst/>
                <a:latin typeface="Aptos" panose="020B0004020202020204" pitchFamily="34" charset="0"/>
                <a:ea typeface="Aptos" panose="020B0004020202020204" pitchFamily="34" charset="0"/>
                <a:cs typeface="Aptos" panose="020B0004020202020204" pitchFamily="34" charset="0"/>
              </a:rPr>
              <a:t>À elles seules, </a:t>
            </a:r>
            <a:r>
              <a:rPr lang="fr-FR" sz="1800" b="1" dirty="0">
                <a:effectLst/>
                <a:latin typeface="Aptos" panose="020B0004020202020204" pitchFamily="34" charset="0"/>
                <a:ea typeface="Aptos" panose="020B0004020202020204" pitchFamily="34" charset="0"/>
                <a:cs typeface="Aptos" panose="020B0004020202020204" pitchFamily="34" charset="0"/>
              </a:rPr>
              <a:t>les consultations</a:t>
            </a:r>
            <a:r>
              <a:rPr lang="fr-FR" sz="1800" dirty="0">
                <a:effectLst/>
                <a:latin typeface="Aptos" panose="020B0004020202020204" pitchFamily="34" charset="0"/>
                <a:ea typeface="Aptos" panose="020B0004020202020204" pitchFamily="34" charset="0"/>
                <a:cs typeface="Aptos" panose="020B0004020202020204" pitchFamily="34" charset="0"/>
              </a:rPr>
              <a:t>, qui représentent 82 % de la dépense liée aux généralistes</a:t>
            </a:r>
            <a:r>
              <a:rPr lang="fr-FR" sz="1800" b="1" dirty="0">
                <a:effectLst/>
                <a:latin typeface="Aptos" panose="020B0004020202020204" pitchFamily="34" charset="0"/>
                <a:ea typeface="Aptos" panose="020B0004020202020204" pitchFamily="34" charset="0"/>
                <a:cs typeface="Aptos" panose="020B0004020202020204" pitchFamily="34" charset="0"/>
              </a:rPr>
              <a:t>, ont contribué pour 8 points à la croissance de ce poste</a:t>
            </a:r>
            <a:r>
              <a:rPr lang="fr-FR" sz="1800" dirty="0">
                <a:effectLst/>
                <a:latin typeface="Aptos" panose="020B0004020202020204" pitchFamily="34" charset="0"/>
                <a:ea typeface="Aptos" panose="020B0004020202020204" pitchFamily="34" charset="0"/>
                <a:cs typeface="Aptos" panose="020B0004020202020204" pitchFamily="34" charset="0"/>
              </a:rPr>
              <a:t>, ce qui alimente l’effet prix.</a:t>
            </a:r>
            <a:endParaRPr lang="fr-FR" sz="1600" dirty="0">
              <a:effectLst/>
              <a:latin typeface="Aptos" panose="020B0004020202020204" pitchFamily="34" charset="0"/>
              <a:ea typeface="Aptos" panose="020B0004020202020204" pitchFamily="34" charset="0"/>
              <a:cs typeface="Aptos" panose="020B0004020202020204" pitchFamily="34" charset="0"/>
            </a:endParaRPr>
          </a:p>
        </p:txBody>
      </p:sp>
      <p:pic>
        <p:nvPicPr>
          <p:cNvPr id="5" name="Image 4">
            <a:extLst>
              <a:ext uri="{FF2B5EF4-FFF2-40B4-BE49-F238E27FC236}">
                <a16:creationId xmlns:a16="http://schemas.microsoft.com/office/drawing/2014/main" id="{B42DC03A-851F-8656-29F2-E5FD9F919ADB}"/>
              </a:ext>
            </a:extLst>
          </p:cNvPr>
          <p:cNvPicPr>
            <a:picLocks noChangeAspect="1"/>
          </p:cNvPicPr>
          <p:nvPr/>
        </p:nvPicPr>
        <p:blipFill>
          <a:blip r:embed="rId2"/>
          <a:stretch>
            <a:fillRect/>
          </a:stretch>
        </p:blipFill>
        <p:spPr>
          <a:xfrm>
            <a:off x="899592" y="1903088"/>
            <a:ext cx="7956376" cy="4475985"/>
          </a:xfrm>
          <a:prstGeom prst="rect">
            <a:avLst/>
          </a:prstGeom>
        </p:spPr>
      </p:pic>
    </p:spTree>
    <p:extLst>
      <p:ext uri="{BB962C8B-B14F-4D97-AF65-F5344CB8AC3E}">
        <p14:creationId xmlns:p14="http://schemas.microsoft.com/office/powerpoint/2010/main" val="17155390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FAC5B-E2E2-7DA2-9979-5E83A64B9333}"/>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6729F5D-321F-8022-D619-90466FDDE974}"/>
              </a:ext>
            </a:extLst>
          </p:cNvPr>
          <p:cNvSpPr>
            <a:spLocks noGrp="1"/>
          </p:cNvSpPr>
          <p:nvPr>
            <p:ph idx="1"/>
          </p:nvPr>
        </p:nvSpPr>
        <p:spPr>
          <a:xfrm>
            <a:off x="3779912" y="135616"/>
            <a:ext cx="5220072" cy="637222"/>
          </a:xfrm>
        </p:spPr>
        <p:txBody>
          <a:bodyPr>
            <a:normAutofit/>
          </a:bodyPr>
          <a:lstStyle/>
          <a:p>
            <a:pPr marL="0" indent="0" algn="ctr">
              <a:buNone/>
            </a:pPr>
            <a:r>
              <a:rPr lang="fr-FR" sz="3200" b="1" dirty="0">
                <a:effectLst/>
                <a:latin typeface="Arial" panose="020B0604020202020204" pitchFamily="34" charset="0"/>
                <a:ea typeface="Calibri" panose="020F0502020204030204" pitchFamily="34" charset="0"/>
                <a:cs typeface="Times New Roman" panose="02020603050405020304" pitchFamily="18" charset="0"/>
              </a:rPr>
              <a:t>Actualités politiques</a:t>
            </a:r>
            <a:endParaRPr lang="fr-FR" sz="32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7" name="ZoneTexte 6">
            <a:extLst>
              <a:ext uri="{FF2B5EF4-FFF2-40B4-BE49-F238E27FC236}">
                <a16:creationId xmlns:a16="http://schemas.microsoft.com/office/drawing/2014/main" id="{3ECA4D45-DB95-1C03-AB86-BE1367AA9BDA}"/>
              </a:ext>
            </a:extLst>
          </p:cNvPr>
          <p:cNvSpPr txBox="1"/>
          <p:nvPr/>
        </p:nvSpPr>
        <p:spPr>
          <a:xfrm>
            <a:off x="2286000" y="980729"/>
            <a:ext cx="6858000" cy="800219"/>
          </a:xfrm>
          <a:prstGeom prst="rect">
            <a:avLst/>
          </a:prstGeom>
          <a:noFill/>
        </p:spPr>
        <p:txBody>
          <a:bodyPr wrap="square">
            <a:spAutoFit/>
          </a:bodyPr>
          <a:lstStyle/>
          <a:p>
            <a:pPr lvl="0" algn="ctr"/>
            <a:r>
              <a:rPr lang="fr-FR" sz="1800" b="1" dirty="0">
                <a:effectLst/>
                <a:latin typeface="Arial" panose="020B0604020202020204" pitchFamily="34" charset="0"/>
                <a:ea typeface="Calibri" panose="020F0502020204030204" pitchFamily="34" charset="0"/>
                <a:cs typeface="Times New Roman" panose="02020603050405020304" pitchFamily="18" charset="0"/>
              </a:rPr>
              <a:t>PPL GAROT visant à lutter contre les déserts médicaux </a:t>
            </a:r>
          </a:p>
          <a:p>
            <a:pPr lvl="0" algn="ctr"/>
            <a:r>
              <a:rPr lang="fr-FR" sz="1400" dirty="0">
                <a:effectLst/>
                <a:latin typeface="Arial" panose="020B0604020202020204" pitchFamily="34" charset="0"/>
                <a:ea typeface="Calibri" panose="020F0502020204030204" pitchFamily="34" charset="0"/>
                <a:cs typeface="Times New Roman" panose="02020603050405020304" pitchFamily="18" charset="0"/>
              </a:rPr>
              <a:t>Tableau comparatif : texte transmis par l'Assemblée nationale (texte de la commission des affaires sociales du Sénat)</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Image 3">
            <a:extLst>
              <a:ext uri="{FF2B5EF4-FFF2-40B4-BE49-F238E27FC236}">
                <a16:creationId xmlns:a16="http://schemas.microsoft.com/office/drawing/2014/main" id="{A7C07570-69AC-269F-1BEE-E1F1A4D3FB77}"/>
              </a:ext>
            </a:extLst>
          </p:cNvPr>
          <p:cNvPicPr>
            <a:picLocks noChangeAspect="1"/>
          </p:cNvPicPr>
          <p:nvPr/>
        </p:nvPicPr>
        <p:blipFill>
          <a:blip r:embed="rId2"/>
          <a:stretch>
            <a:fillRect/>
          </a:stretch>
        </p:blipFill>
        <p:spPr>
          <a:xfrm>
            <a:off x="413800" y="1962950"/>
            <a:ext cx="8593616" cy="4759434"/>
          </a:xfrm>
          <a:prstGeom prst="rect">
            <a:avLst/>
          </a:prstGeom>
        </p:spPr>
      </p:pic>
    </p:spTree>
    <p:extLst>
      <p:ext uri="{BB962C8B-B14F-4D97-AF65-F5344CB8AC3E}">
        <p14:creationId xmlns:p14="http://schemas.microsoft.com/office/powerpoint/2010/main" val="34701675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C726AC-DA20-9E45-33C9-EA54F7906072}"/>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FC3A964-385D-E96E-6A55-82975B1FDC99}"/>
              </a:ext>
            </a:extLst>
          </p:cNvPr>
          <p:cNvSpPr>
            <a:spLocks noGrp="1"/>
          </p:cNvSpPr>
          <p:nvPr>
            <p:ph idx="1"/>
          </p:nvPr>
        </p:nvSpPr>
        <p:spPr>
          <a:xfrm>
            <a:off x="3347864" y="356464"/>
            <a:ext cx="5616624" cy="552256"/>
          </a:xfrm>
        </p:spPr>
        <p:txBody>
          <a:bodyPr>
            <a:normAutofit fontScale="92500" lnSpcReduction="10000"/>
          </a:bodyPr>
          <a:lstStyle/>
          <a:p>
            <a:pPr marL="0" indent="0" algn="ctr">
              <a:buNone/>
            </a:pPr>
            <a:r>
              <a:rPr lang="fr-FR" sz="3600" b="1" dirty="0">
                <a:effectLst/>
                <a:latin typeface="Arial" panose="020B0604020202020204" pitchFamily="34" charset="0"/>
                <a:ea typeface="Calibri" panose="020F0502020204030204" pitchFamily="34" charset="0"/>
                <a:cs typeface="Times New Roman" panose="02020603050405020304" pitchFamily="18" charset="0"/>
              </a:rPr>
              <a:t>Actualités politiques</a:t>
            </a:r>
            <a:endParaRPr lang="fr-FR" sz="36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 name="ZoneTexte 3">
            <a:extLst>
              <a:ext uri="{FF2B5EF4-FFF2-40B4-BE49-F238E27FC236}">
                <a16:creationId xmlns:a16="http://schemas.microsoft.com/office/drawing/2014/main" id="{109F8521-15B3-59DA-B984-3467D3286E04}"/>
              </a:ext>
            </a:extLst>
          </p:cNvPr>
          <p:cNvSpPr txBox="1"/>
          <p:nvPr/>
        </p:nvSpPr>
        <p:spPr>
          <a:xfrm>
            <a:off x="2555776" y="908721"/>
            <a:ext cx="6408712" cy="800219"/>
          </a:xfrm>
          <a:prstGeom prst="rect">
            <a:avLst/>
          </a:prstGeom>
          <a:noFill/>
        </p:spPr>
        <p:txBody>
          <a:bodyPr wrap="square">
            <a:spAutoFit/>
          </a:bodyPr>
          <a:lstStyle/>
          <a:p>
            <a:pPr lvl="0" algn="ctr"/>
            <a:r>
              <a:rPr lang="fr-FR" sz="1800" b="1" dirty="0">
                <a:effectLst/>
                <a:latin typeface="Arial" panose="020B0604020202020204" pitchFamily="34" charset="0"/>
                <a:ea typeface="Calibri" panose="020F0502020204030204" pitchFamily="34" charset="0"/>
                <a:cs typeface="Times New Roman" panose="02020603050405020304" pitchFamily="18" charset="0"/>
              </a:rPr>
              <a:t>PPL GAROT visant à lutter contre les déserts médicaux </a:t>
            </a:r>
          </a:p>
          <a:p>
            <a:pPr lvl="0" algn="ctr"/>
            <a:r>
              <a:rPr lang="fr-FR" sz="1400" dirty="0">
                <a:effectLst/>
                <a:latin typeface="Arial" panose="020B0604020202020204" pitchFamily="34" charset="0"/>
                <a:ea typeface="Calibri" panose="020F0502020204030204" pitchFamily="34" charset="0"/>
                <a:cs typeface="Times New Roman" panose="02020603050405020304" pitchFamily="18" charset="0"/>
              </a:rPr>
              <a:t>Tableau comparatif CSMF : texte transmis par l'Assemblée nationale (texte de la commission des affaires sociales du Sénat)</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Image 4">
            <a:extLst>
              <a:ext uri="{FF2B5EF4-FFF2-40B4-BE49-F238E27FC236}">
                <a16:creationId xmlns:a16="http://schemas.microsoft.com/office/drawing/2014/main" id="{6A2F8815-5C9C-EACE-FDF4-47228BABE2AC}"/>
              </a:ext>
            </a:extLst>
          </p:cNvPr>
          <p:cNvPicPr>
            <a:picLocks noChangeAspect="1"/>
          </p:cNvPicPr>
          <p:nvPr/>
        </p:nvPicPr>
        <p:blipFill>
          <a:blip r:embed="rId2"/>
          <a:stretch>
            <a:fillRect/>
          </a:stretch>
        </p:blipFill>
        <p:spPr>
          <a:xfrm>
            <a:off x="288032" y="1772816"/>
            <a:ext cx="8676456" cy="4841677"/>
          </a:xfrm>
          <a:prstGeom prst="rect">
            <a:avLst/>
          </a:prstGeom>
        </p:spPr>
      </p:pic>
    </p:spTree>
    <p:extLst>
      <p:ext uri="{BB962C8B-B14F-4D97-AF65-F5344CB8AC3E}">
        <p14:creationId xmlns:p14="http://schemas.microsoft.com/office/powerpoint/2010/main" val="34112365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6C6AAA3-ED02-36F9-A381-B2AF5815A628}"/>
              </a:ext>
            </a:extLst>
          </p:cNvPr>
          <p:cNvSpPr>
            <a:spLocks noGrp="1"/>
          </p:cNvSpPr>
          <p:nvPr>
            <p:ph type="title"/>
          </p:nvPr>
        </p:nvSpPr>
        <p:spPr>
          <a:xfrm>
            <a:off x="2267744" y="1052736"/>
            <a:ext cx="6768752" cy="864096"/>
          </a:xfrm>
        </p:spPr>
        <p:txBody>
          <a:bodyPr>
            <a:noAutofit/>
          </a:bodyPr>
          <a:lstStyle/>
          <a:p>
            <a:pPr algn="ctr"/>
            <a:r>
              <a:rPr lang="fr-FR" sz="1600" b="1" dirty="0"/>
              <a:t>Rémunération des médecins généralistes : accélération des honoraires et des forfaits en 2025</a:t>
            </a:r>
            <a:br>
              <a:rPr lang="fr-FR" sz="1800" dirty="0"/>
            </a:br>
            <a:r>
              <a:rPr lang="fr-FR" sz="1400" dirty="0"/>
              <a:t>(chiffres de la Commission des comptes de la Sécurité sociale)</a:t>
            </a:r>
            <a:endParaRPr lang="fr-FR" sz="2000" dirty="0"/>
          </a:p>
        </p:txBody>
      </p:sp>
      <p:sp>
        <p:nvSpPr>
          <p:cNvPr id="3" name="Espace réservé du contenu 2">
            <a:extLst>
              <a:ext uri="{FF2B5EF4-FFF2-40B4-BE49-F238E27FC236}">
                <a16:creationId xmlns:a16="http://schemas.microsoft.com/office/drawing/2014/main" id="{0286C4F4-1197-E989-8C6A-7F1B20AFA3D0}"/>
              </a:ext>
            </a:extLst>
          </p:cNvPr>
          <p:cNvSpPr>
            <a:spLocks noGrp="1"/>
          </p:cNvSpPr>
          <p:nvPr>
            <p:ph idx="1"/>
          </p:nvPr>
        </p:nvSpPr>
        <p:spPr>
          <a:xfrm>
            <a:off x="1475656" y="2564904"/>
            <a:ext cx="7416824" cy="3024336"/>
          </a:xfrm>
        </p:spPr>
        <p:txBody>
          <a:bodyPr>
            <a:noAutofit/>
          </a:bodyPr>
          <a:lstStyle/>
          <a:p>
            <a:pPr marL="0" indent="0" algn="just">
              <a:buNone/>
            </a:pPr>
            <a:r>
              <a:rPr lang="fr-FR" sz="1600" b="1" dirty="0">
                <a:solidFill>
                  <a:srgbClr val="FF0000"/>
                </a:solidFill>
              </a:rPr>
              <a:t>2025</a:t>
            </a:r>
            <a:r>
              <a:rPr lang="fr-FR" sz="1600" dirty="0">
                <a:solidFill>
                  <a:srgbClr val="FF0000"/>
                </a:solidFill>
              </a:rPr>
              <a:t> : </a:t>
            </a:r>
            <a:r>
              <a:rPr lang="fr-FR" sz="1600" b="1" dirty="0">
                <a:solidFill>
                  <a:srgbClr val="FF0000"/>
                </a:solidFill>
              </a:rPr>
              <a:t>augmentation des honoraires des médecins généralistes de 7,7 % </a:t>
            </a:r>
            <a:r>
              <a:rPr lang="fr-FR" sz="1600" dirty="0"/>
              <a:t>(passant de 6,32 milliards d’€ à 6,8 milliards d’€)</a:t>
            </a:r>
          </a:p>
          <a:p>
            <a:pPr marL="0" indent="0" algn="just">
              <a:buNone/>
            </a:pPr>
            <a:r>
              <a:rPr lang="fr-FR" sz="1600" dirty="0"/>
              <a:t>Cette croissance des dépenses de médecine générale est supérieure à la dynamique générale des soins de ville (+ 4,9 %), et également plus élevée que l’évolution des honoraires médecins spécialistes (+ 5,6 %, à 15,5 milliards).</a:t>
            </a:r>
          </a:p>
          <a:p>
            <a:pPr marL="0" indent="0" algn="just">
              <a:buNone/>
            </a:pPr>
            <a:r>
              <a:rPr lang="fr-FR" sz="1600" dirty="0"/>
              <a:t>L’exercice 2025 a été </a:t>
            </a:r>
            <a:r>
              <a:rPr lang="fr-FR" sz="1600" b="1" dirty="0"/>
              <a:t>dopé par l’augmentation du tarif de la consultation de référence</a:t>
            </a:r>
            <a:r>
              <a:rPr lang="fr-FR" sz="1600" dirty="0"/>
              <a:t>, entrée en vigueur le 22 /12/2024 </a:t>
            </a:r>
            <a:r>
              <a:rPr lang="fr-FR" sz="1600" b="1" dirty="0"/>
              <a:t>dans le cadre de la convention 2024-2029</a:t>
            </a:r>
            <a:r>
              <a:rPr lang="fr-FR" sz="1600" dirty="0"/>
              <a:t>, mais aussi par l'essor </a:t>
            </a:r>
            <a:r>
              <a:rPr lang="fr-FR" sz="1600" b="1" dirty="0"/>
              <a:t>des rémunérations forfaitaires.</a:t>
            </a:r>
            <a:endParaRPr lang="fr-FR" sz="1600" dirty="0"/>
          </a:p>
        </p:txBody>
      </p:sp>
      <p:sp>
        <p:nvSpPr>
          <p:cNvPr id="4" name="ZoneTexte 3">
            <a:extLst>
              <a:ext uri="{FF2B5EF4-FFF2-40B4-BE49-F238E27FC236}">
                <a16:creationId xmlns:a16="http://schemas.microsoft.com/office/drawing/2014/main" id="{7B17C08A-9160-6FCB-0433-9E4CBEDB1898}"/>
              </a:ext>
            </a:extLst>
          </p:cNvPr>
          <p:cNvSpPr txBox="1"/>
          <p:nvPr/>
        </p:nvSpPr>
        <p:spPr>
          <a:xfrm>
            <a:off x="4499992" y="116632"/>
            <a:ext cx="4248472" cy="677108"/>
          </a:xfrm>
          <a:prstGeom prst="rect">
            <a:avLst/>
          </a:prstGeom>
          <a:noFill/>
        </p:spPr>
        <p:txBody>
          <a:bodyPr wrap="square">
            <a:spAutoFit/>
          </a:bodyPr>
          <a:lstStyle/>
          <a:p>
            <a:pPr lvl="0"/>
            <a:r>
              <a:rPr lang="fr-FR" sz="2000" b="1" dirty="0"/>
              <a:t>Actualités conventionnelles </a:t>
            </a:r>
          </a:p>
          <a:p>
            <a:pPr lvl="0"/>
            <a:endParaRPr lang="fr-FR" dirty="0"/>
          </a:p>
        </p:txBody>
      </p:sp>
    </p:spTree>
    <p:extLst>
      <p:ext uri="{BB962C8B-B14F-4D97-AF65-F5344CB8AC3E}">
        <p14:creationId xmlns:p14="http://schemas.microsoft.com/office/powerpoint/2010/main" val="37196366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A80A87-FB02-3B2D-658A-8EA3BC13548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2A7A3DC-5655-5FC0-8D21-B8D4BC302EB7}"/>
              </a:ext>
            </a:extLst>
          </p:cNvPr>
          <p:cNvSpPr>
            <a:spLocks noGrp="1"/>
          </p:cNvSpPr>
          <p:nvPr>
            <p:ph type="title"/>
          </p:nvPr>
        </p:nvSpPr>
        <p:spPr>
          <a:xfrm>
            <a:off x="2339752" y="908720"/>
            <a:ext cx="6624736" cy="936104"/>
          </a:xfrm>
        </p:spPr>
        <p:txBody>
          <a:bodyPr>
            <a:noAutofit/>
          </a:bodyPr>
          <a:lstStyle/>
          <a:p>
            <a:pPr algn="ctr"/>
            <a:r>
              <a:rPr lang="fr-FR" sz="1600" b="1" dirty="0"/>
              <a:t>Rémunération des médecins généralistes : accélération des honoraires et des forfaits en 2025</a:t>
            </a:r>
            <a:br>
              <a:rPr lang="fr-FR" sz="1800" dirty="0"/>
            </a:br>
            <a:r>
              <a:rPr lang="fr-FR" sz="1400" dirty="0"/>
              <a:t>(chiffres de la Commission des comptes de la Sécurité sociale)</a:t>
            </a:r>
            <a:endParaRPr lang="fr-FR" sz="2000" dirty="0"/>
          </a:p>
        </p:txBody>
      </p:sp>
      <p:sp>
        <p:nvSpPr>
          <p:cNvPr id="3" name="Espace réservé du contenu 2">
            <a:extLst>
              <a:ext uri="{FF2B5EF4-FFF2-40B4-BE49-F238E27FC236}">
                <a16:creationId xmlns:a16="http://schemas.microsoft.com/office/drawing/2014/main" id="{5006252A-D04F-CFA6-3CFA-B87CCBA8EF53}"/>
              </a:ext>
            </a:extLst>
          </p:cNvPr>
          <p:cNvSpPr>
            <a:spLocks noGrp="1"/>
          </p:cNvSpPr>
          <p:nvPr>
            <p:ph idx="1"/>
          </p:nvPr>
        </p:nvSpPr>
        <p:spPr>
          <a:xfrm>
            <a:off x="1187624" y="2204864"/>
            <a:ext cx="7776864" cy="4320480"/>
          </a:xfrm>
        </p:spPr>
        <p:txBody>
          <a:bodyPr>
            <a:noAutofit/>
          </a:bodyPr>
          <a:lstStyle/>
          <a:p>
            <a:pPr marL="0" indent="0" algn="just">
              <a:buNone/>
            </a:pPr>
            <a:r>
              <a:rPr lang="fr-FR" sz="1600" b="1" dirty="0">
                <a:highlight>
                  <a:srgbClr val="FFFF00"/>
                </a:highlight>
              </a:rPr>
              <a:t>Tendance de fond</a:t>
            </a:r>
          </a:p>
          <a:p>
            <a:pPr marL="0" indent="0" algn="just">
              <a:buNone/>
            </a:pPr>
            <a:r>
              <a:rPr lang="fr-FR" sz="1400" b="1" dirty="0"/>
              <a:t>Le forfait patientèle médecin traitant (FPMT), les rémunérations sur objectifs de santé publique (</a:t>
            </a:r>
            <a:r>
              <a:rPr lang="fr-FR" sz="1400" b="1" dirty="0" err="1"/>
              <a:t>Rosp</a:t>
            </a:r>
            <a:r>
              <a:rPr lang="fr-FR" sz="1400" b="1" dirty="0"/>
              <a:t>), le forfait structure et les divers contrats démographiques</a:t>
            </a:r>
            <a:r>
              <a:rPr lang="fr-FR" sz="1400" dirty="0"/>
              <a:t> — </a:t>
            </a:r>
            <a:r>
              <a:rPr lang="fr-FR" sz="1400" b="1" dirty="0"/>
              <a:t>ont progressé dans leur ensemble de + de 10 %, avec 2,47 milliards d'euros contre 2,24 milliards en 2024</a:t>
            </a:r>
            <a:r>
              <a:rPr lang="fr-FR" sz="1400" dirty="0"/>
              <a:t>.</a:t>
            </a:r>
          </a:p>
          <a:p>
            <a:pPr lvl="1" algn="just"/>
            <a:r>
              <a:rPr lang="fr-FR" sz="1400" b="1" dirty="0"/>
              <a:t>Les forfaits structures ont bondi de 25,4 %,</a:t>
            </a:r>
          </a:p>
          <a:p>
            <a:pPr lvl="1" algn="just"/>
            <a:r>
              <a:rPr lang="fr-FR" sz="1400" b="1" dirty="0"/>
              <a:t>les divers contrats démographiques de 23,2 %, </a:t>
            </a:r>
            <a:endParaRPr lang="fr-FR" sz="1400" dirty="0"/>
          </a:p>
          <a:p>
            <a:pPr lvl="1" algn="just"/>
            <a:r>
              <a:rPr lang="fr-FR" sz="1400" b="1" dirty="0"/>
              <a:t>les dotations aux CPTS de 14,2 %. </a:t>
            </a:r>
            <a:endParaRPr lang="fr-FR" sz="1400" dirty="0"/>
          </a:p>
          <a:p>
            <a:pPr marL="0" indent="0" algn="just">
              <a:buNone/>
            </a:pPr>
            <a:r>
              <a:rPr lang="fr-FR" sz="1400" b="1" dirty="0"/>
              <a:t>Ces chiffres traduisent aussi la montée en puissance de l'exercice coordonné en matière de soins de ville</a:t>
            </a:r>
            <a:r>
              <a:rPr lang="fr-FR" sz="1400" dirty="0"/>
              <a:t> et la diffusion d'un modèle où la rémunération ne dépend plus exclusivement de l'acte.</a:t>
            </a:r>
          </a:p>
          <a:p>
            <a:pPr marL="0" indent="0" algn="just">
              <a:buNone/>
            </a:pPr>
            <a:r>
              <a:rPr lang="fr-FR" sz="1400" b="1" dirty="0"/>
              <a:t>Les forfaits ne représentent en 2025 que 2 % des dépenses totales de soins de ville</a:t>
            </a:r>
            <a:r>
              <a:rPr lang="fr-FR" sz="1400" dirty="0"/>
              <a:t>. Il s’agit toujours d’une part modeste en valeur absolue mais qui affiche un taux de croissance annuel moyen de près de 10 % depuis 2019, soit plus du double de celui de l’évolution des honoraires à l’acte (4,1 %).</a:t>
            </a:r>
          </a:p>
        </p:txBody>
      </p:sp>
      <p:sp>
        <p:nvSpPr>
          <p:cNvPr id="4" name="ZoneTexte 3">
            <a:extLst>
              <a:ext uri="{FF2B5EF4-FFF2-40B4-BE49-F238E27FC236}">
                <a16:creationId xmlns:a16="http://schemas.microsoft.com/office/drawing/2014/main" id="{5C2F5004-265A-6048-97C1-9149B0BA7A78}"/>
              </a:ext>
            </a:extLst>
          </p:cNvPr>
          <p:cNvSpPr txBox="1"/>
          <p:nvPr/>
        </p:nvSpPr>
        <p:spPr>
          <a:xfrm>
            <a:off x="4499992" y="116632"/>
            <a:ext cx="4248472" cy="677108"/>
          </a:xfrm>
          <a:prstGeom prst="rect">
            <a:avLst/>
          </a:prstGeom>
          <a:noFill/>
        </p:spPr>
        <p:txBody>
          <a:bodyPr wrap="square">
            <a:spAutoFit/>
          </a:bodyPr>
          <a:lstStyle/>
          <a:p>
            <a:pPr lvl="0"/>
            <a:r>
              <a:rPr lang="fr-FR" sz="2000" b="1" dirty="0"/>
              <a:t>Actualités conventionnelles </a:t>
            </a:r>
          </a:p>
          <a:p>
            <a:pPr lvl="0"/>
            <a:endParaRPr lang="fr-FR" dirty="0"/>
          </a:p>
        </p:txBody>
      </p:sp>
    </p:spTree>
    <p:extLst>
      <p:ext uri="{BB962C8B-B14F-4D97-AF65-F5344CB8AC3E}">
        <p14:creationId xmlns:p14="http://schemas.microsoft.com/office/powerpoint/2010/main" val="24685250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CA9A8E-6697-6442-C3CD-6B92EDEF9D58}"/>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100200A-EB26-A1E6-3F3B-D66428060528}"/>
              </a:ext>
            </a:extLst>
          </p:cNvPr>
          <p:cNvSpPr>
            <a:spLocks noGrp="1"/>
          </p:cNvSpPr>
          <p:nvPr>
            <p:ph idx="1"/>
          </p:nvPr>
        </p:nvSpPr>
        <p:spPr>
          <a:xfrm>
            <a:off x="2555776" y="1196752"/>
            <a:ext cx="6408712" cy="864096"/>
          </a:xfrm>
        </p:spPr>
        <p:txBody>
          <a:bodyPr>
            <a:normAutofit/>
          </a:bodyPr>
          <a:lstStyle/>
          <a:p>
            <a:pPr marL="0" indent="0" algn="ctr">
              <a:buNone/>
            </a:pPr>
            <a:r>
              <a:rPr lang="fr-FR" sz="2800" b="1" dirty="0">
                <a:effectLst/>
                <a:latin typeface="Arial" panose="020B0604020202020204" pitchFamily="34" charset="0"/>
                <a:ea typeface="Calibri" panose="020F0502020204030204" pitchFamily="34" charset="0"/>
                <a:cs typeface="Times New Roman" panose="02020603050405020304" pitchFamily="18" charset="0"/>
              </a:rPr>
              <a:t>Actualités conventionnelles</a:t>
            </a:r>
            <a:endParaRPr lang="fr-FR" sz="28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5" name="Image 4">
            <a:extLst>
              <a:ext uri="{FF2B5EF4-FFF2-40B4-BE49-F238E27FC236}">
                <a16:creationId xmlns:a16="http://schemas.microsoft.com/office/drawing/2014/main" id="{F31861F3-FCEE-1663-7E2F-4BADD88A916F}"/>
              </a:ext>
            </a:extLst>
          </p:cNvPr>
          <p:cNvPicPr>
            <a:picLocks noChangeAspect="1"/>
          </p:cNvPicPr>
          <p:nvPr/>
        </p:nvPicPr>
        <p:blipFill>
          <a:blip r:embed="rId2"/>
          <a:stretch>
            <a:fillRect/>
          </a:stretch>
        </p:blipFill>
        <p:spPr>
          <a:xfrm>
            <a:off x="1403648" y="2276872"/>
            <a:ext cx="7164288" cy="3736491"/>
          </a:xfrm>
          <a:prstGeom prst="rect">
            <a:avLst/>
          </a:prstGeom>
        </p:spPr>
      </p:pic>
    </p:spTree>
    <p:extLst>
      <p:ext uri="{BB962C8B-B14F-4D97-AF65-F5344CB8AC3E}">
        <p14:creationId xmlns:p14="http://schemas.microsoft.com/office/powerpoint/2010/main" val="10140822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0FBDEC-D8C4-BA85-6F48-E75B3D0B1D5A}"/>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A7C1529-970A-8ADC-0599-07CA10AC77BF}"/>
              </a:ext>
            </a:extLst>
          </p:cNvPr>
          <p:cNvSpPr>
            <a:spLocks noGrp="1"/>
          </p:cNvSpPr>
          <p:nvPr>
            <p:ph idx="1"/>
          </p:nvPr>
        </p:nvSpPr>
        <p:spPr>
          <a:xfrm>
            <a:off x="2555776" y="948403"/>
            <a:ext cx="6480720" cy="896421"/>
          </a:xfrm>
        </p:spPr>
        <p:txBody>
          <a:bodyPr>
            <a:normAutofit fontScale="92500" lnSpcReduction="20000"/>
          </a:bodyPr>
          <a:lstStyle/>
          <a:p>
            <a:pPr marL="0" indent="0" algn="ctr">
              <a:buNone/>
            </a:pPr>
            <a:r>
              <a:rPr lang="fr-FR" sz="2800" b="1" dirty="0">
                <a:effectLst/>
                <a:latin typeface="Arial" panose="020B0604020202020204" pitchFamily="34" charset="0"/>
                <a:ea typeface="Calibri" panose="020F0502020204030204" pitchFamily="34" charset="0"/>
                <a:cs typeface="Times New Roman" panose="02020603050405020304" pitchFamily="18" charset="0"/>
              </a:rPr>
              <a:t>Actualités conventionnelles</a:t>
            </a:r>
          </a:p>
          <a:p>
            <a:pPr marL="0" indent="0" algn="ctr">
              <a:buNone/>
            </a:pPr>
            <a:r>
              <a:rPr lang="fr-FR" sz="2800" b="1" dirty="0">
                <a:latin typeface="Arial" panose="020B0604020202020204" pitchFamily="34" charset="0"/>
                <a:ea typeface="Calibri" panose="020F0502020204030204" pitchFamily="34" charset="0"/>
                <a:cs typeface="Times New Roman" panose="02020603050405020304" pitchFamily="18" charset="0"/>
              </a:rPr>
              <a:t>ACI-MSP</a:t>
            </a:r>
            <a:endParaRPr lang="fr-FR" sz="28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4" name="Image 3">
            <a:extLst>
              <a:ext uri="{FF2B5EF4-FFF2-40B4-BE49-F238E27FC236}">
                <a16:creationId xmlns:a16="http://schemas.microsoft.com/office/drawing/2014/main" id="{03D0421E-05C7-1DC5-4CC3-9544AA08BBF4}"/>
              </a:ext>
            </a:extLst>
          </p:cNvPr>
          <p:cNvPicPr>
            <a:picLocks noChangeAspect="1"/>
          </p:cNvPicPr>
          <p:nvPr/>
        </p:nvPicPr>
        <p:blipFill>
          <a:blip r:embed="rId2"/>
          <a:stretch>
            <a:fillRect/>
          </a:stretch>
        </p:blipFill>
        <p:spPr>
          <a:xfrm>
            <a:off x="1187624" y="2276872"/>
            <a:ext cx="7596336" cy="3632725"/>
          </a:xfrm>
          <a:prstGeom prst="rect">
            <a:avLst/>
          </a:prstGeom>
        </p:spPr>
      </p:pic>
    </p:spTree>
    <p:extLst>
      <p:ext uri="{BB962C8B-B14F-4D97-AF65-F5344CB8AC3E}">
        <p14:creationId xmlns:p14="http://schemas.microsoft.com/office/powerpoint/2010/main" val="15266664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0C9D7-2781-B937-90F3-1C1BB661A2ED}"/>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B16A6D8-F493-941E-366F-A584A2CEEE75}"/>
              </a:ext>
            </a:extLst>
          </p:cNvPr>
          <p:cNvSpPr>
            <a:spLocks noGrp="1"/>
          </p:cNvSpPr>
          <p:nvPr>
            <p:ph idx="1"/>
          </p:nvPr>
        </p:nvSpPr>
        <p:spPr>
          <a:xfrm>
            <a:off x="2555776" y="764704"/>
            <a:ext cx="6588224" cy="936104"/>
          </a:xfrm>
        </p:spPr>
        <p:txBody>
          <a:bodyPr>
            <a:normAutofit fontScale="92500" lnSpcReduction="10000"/>
          </a:bodyPr>
          <a:lstStyle/>
          <a:p>
            <a:pPr marL="0" indent="0" algn="ctr">
              <a:buNone/>
            </a:pPr>
            <a:r>
              <a:rPr lang="fr-FR" sz="2800" b="1" dirty="0">
                <a:effectLst/>
                <a:latin typeface="Arial" panose="020B0604020202020204" pitchFamily="34" charset="0"/>
                <a:ea typeface="Calibri" panose="020F0502020204030204" pitchFamily="34" charset="0"/>
                <a:cs typeface="Times New Roman" panose="02020603050405020304" pitchFamily="18" charset="0"/>
              </a:rPr>
              <a:t>Actualités conventionnelles</a:t>
            </a:r>
          </a:p>
          <a:p>
            <a:pPr marL="0" indent="0" algn="ctr">
              <a:buNone/>
            </a:pPr>
            <a:r>
              <a:rPr lang="fr-FR" sz="2800" b="1" dirty="0">
                <a:latin typeface="Arial" panose="020B0604020202020204" pitchFamily="34" charset="0"/>
                <a:ea typeface="Calibri" panose="020F0502020204030204" pitchFamily="34" charset="0"/>
                <a:cs typeface="Times New Roman" panose="02020603050405020304" pitchFamily="18" charset="0"/>
              </a:rPr>
              <a:t>ACI-MSP</a:t>
            </a:r>
            <a:endParaRPr lang="fr-FR" sz="28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5" name="Image 4">
            <a:extLst>
              <a:ext uri="{FF2B5EF4-FFF2-40B4-BE49-F238E27FC236}">
                <a16:creationId xmlns:a16="http://schemas.microsoft.com/office/drawing/2014/main" id="{44075313-7E57-B0DC-2F40-F80017670DA2}"/>
              </a:ext>
            </a:extLst>
          </p:cNvPr>
          <p:cNvPicPr>
            <a:picLocks noChangeAspect="1"/>
          </p:cNvPicPr>
          <p:nvPr/>
        </p:nvPicPr>
        <p:blipFill>
          <a:blip r:embed="rId2"/>
          <a:stretch>
            <a:fillRect/>
          </a:stretch>
        </p:blipFill>
        <p:spPr>
          <a:xfrm>
            <a:off x="1115616" y="1857728"/>
            <a:ext cx="7344816" cy="4252984"/>
          </a:xfrm>
          <a:prstGeom prst="rect">
            <a:avLst/>
          </a:prstGeom>
        </p:spPr>
      </p:pic>
    </p:spTree>
    <p:extLst>
      <p:ext uri="{BB962C8B-B14F-4D97-AF65-F5344CB8AC3E}">
        <p14:creationId xmlns:p14="http://schemas.microsoft.com/office/powerpoint/2010/main" val="12692021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208F4F-0526-847A-DE3F-8F91FAAEC58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8D04D77-A9E1-3659-1B7E-7B08324C7B3D}"/>
              </a:ext>
            </a:extLst>
          </p:cNvPr>
          <p:cNvSpPr>
            <a:spLocks noGrp="1"/>
          </p:cNvSpPr>
          <p:nvPr>
            <p:ph type="title"/>
          </p:nvPr>
        </p:nvSpPr>
        <p:spPr>
          <a:xfrm flipV="1">
            <a:off x="119488" y="1218025"/>
            <a:ext cx="78078" cy="65202"/>
          </a:xfrm>
        </p:spPr>
        <p:txBody>
          <a:bodyPr>
            <a:normAutofit fontScale="90000"/>
          </a:bodyPr>
          <a:lstStyle/>
          <a:p>
            <a:br>
              <a:rPr lang="fr-FR" dirty="0"/>
            </a:br>
            <a:endParaRPr lang="fr-FR" b="1" dirty="0"/>
          </a:p>
        </p:txBody>
      </p:sp>
      <p:sp>
        <p:nvSpPr>
          <p:cNvPr id="8" name="Espace réservé du contenu 2">
            <a:extLst>
              <a:ext uri="{FF2B5EF4-FFF2-40B4-BE49-F238E27FC236}">
                <a16:creationId xmlns:a16="http://schemas.microsoft.com/office/drawing/2014/main" id="{4A591C19-BD7D-C43C-C01E-DB172119C282}"/>
              </a:ext>
            </a:extLst>
          </p:cNvPr>
          <p:cNvSpPr txBox="1">
            <a:spLocks/>
          </p:cNvSpPr>
          <p:nvPr/>
        </p:nvSpPr>
        <p:spPr>
          <a:xfrm>
            <a:off x="6156176" y="116632"/>
            <a:ext cx="2987824" cy="432048"/>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hangingPunct="0">
              <a:buFont typeface="Arial" pitchFamily="34" charset="0"/>
              <a:buNone/>
            </a:pPr>
            <a:r>
              <a:rPr lang="fr-FR" sz="2400" b="1" dirty="0"/>
              <a:t> Porte documents</a:t>
            </a:r>
          </a:p>
        </p:txBody>
      </p:sp>
      <p:pic>
        <p:nvPicPr>
          <p:cNvPr id="4" name="Image 3">
            <a:extLst>
              <a:ext uri="{FF2B5EF4-FFF2-40B4-BE49-F238E27FC236}">
                <a16:creationId xmlns:a16="http://schemas.microsoft.com/office/drawing/2014/main" id="{92785AC1-B6A5-5FEA-032C-594B2B641F20}"/>
              </a:ext>
            </a:extLst>
          </p:cNvPr>
          <p:cNvPicPr>
            <a:picLocks noChangeAspect="1"/>
          </p:cNvPicPr>
          <p:nvPr/>
        </p:nvPicPr>
        <p:blipFill>
          <a:blip r:embed="rId3"/>
          <a:stretch>
            <a:fillRect/>
          </a:stretch>
        </p:blipFill>
        <p:spPr>
          <a:xfrm>
            <a:off x="2555776" y="712992"/>
            <a:ext cx="5786947" cy="5432015"/>
          </a:xfrm>
          <a:prstGeom prst="rect">
            <a:avLst/>
          </a:prstGeom>
        </p:spPr>
      </p:pic>
    </p:spTree>
    <p:extLst>
      <p:ext uri="{BB962C8B-B14F-4D97-AF65-F5344CB8AC3E}">
        <p14:creationId xmlns:p14="http://schemas.microsoft.com/office/powerpoint/2010/main" val="10207753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66E5C9-A097-6368-1597-A36726885D60}"/>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BBCD729-C5CD-69F6-CB99-AF2418FDCA68}"/>
              </a:ext>
            </a:extLst>
          </p:cNvPr>
          <p:cNvSpPr>
            <a:spLocks noGrp="1"/>
          </p:cNvSpPr>
          <p:nvPr>
            <p:ph idx="1"/>
          </p:nvPr>
        </p:nvSpPr>
        <p:spPr>
          <a:xfrm>
            <a:off x="2555776" y="476672"/>
            <a:ext cx="6588224" cy="1008112"/>
          </a:xfrm>
        </p:spPr>
        <p:txBody>
          <a:bodyPr>
            <a:normAutofit lnSpcReduction="10000"/>
          </a:bodyPr>
          <a:lstStyle/>
          <a:p>
            <a:pPr marL="0" indent="0" algn="ctr">
              <a:buNone/>
            </a:pPr>
            <a:r>
              <a:rPr lang="fr-FR" sz="2800" b="1" dirty="0">
                <a:effectLst/>
                <a:latin typeface="Arial" panose="020B0604020202020204" pitchFamily="34" charset="0"/>
                <a:ea typeface="Calibri" panose="020F0502020204030204" pitchFamily="34" charset="0"/>
                <a:cs typeface="Times New Roman" panose="02020603050405020304" pitchFamily="18" charset="0"/>
              </a:rPr>
              <a:t>Actualités conventionnelles</a:t>
            </a:r>
          </a:p>
          <a:p>
            <a:pPr marL="0" indent="0" algn="ctr">
              <a:buNone/>
            </a:pPr>
            <a:r>
              <a:rPr lang="fr-FR" sz="2800" b="1" dirty="0">
                <a:latin typeface="Arial" panose="020B0604020202020204" pitchFamily="34" charset="0"/>
                <a:ea typeface="Calibri" panose="020F0502020204030204" pitchFamily="34" charset="0"/>
                <a:cs typeface="Times New Roman" panose="02020603050405020304" pitchFamily="18" charset="0"/>
              </a:rPr>
              <a:t>ACI-MSP</a:t>
            </a:r>
            <a:endParaRPr lang="fr-FR" sz="28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4" name="Image 3">
            <a:extLst>
              <a:ext uri="{FF2B5EF4-FFF2-40B4-BE49-F238E27FC236}">
                <a16:creationId xmlns:a16="http://schemas.microsoft.com/office/drawing/2014/main" id="{41453990-9EBC-6D0F-8616-E89E8E25DFF7}"/>
              </a:ext>
            </a:extLst>
          </p:cNvPr>
          <p:cNvPicPr>
            <a:picLocks noChangeAspect="1"/>
          </p:cNvPicPr>
          <p:nvPr/>
        </p:nvPicPr>
        <p:blipFill>
          <a:blip r:embed="rId2"/>
          <a:stretch>
            <a:fillRect/>
          </a:stretch>
        </p:blipFill>
        <p:spPr>
          <a:xfrm>
            <a:off x="1187624" y="1916832"/>
            <a:ext cx="7524328" cy="4178702"/>
          </a:xfrm>
          <a:prstGeom prst="rect">
            <a:avLst/>
          </a:prstGeom>
        </p:spPr>
      </p:pic>
    </p:spTree>
    <p:extLst>
      <p:ext uri="{BB962C8B-B14F-4D97-AF65-F5344CB8AC3E}">
        <p14:creationId xmlns:p14="http://schemas.microsoft.com/office/powerpoint/2010/main" val="35574386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7D54D7-F628-FBCA-6B41-6B4070EB4B50}"/>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438F2E9-FC36-E918-9389-F7ECBADB2711}"/>
              </a:ext>
            </a:extLst>
          </p:cNvPr>
          <p:cNvSpPr>
            <a:spLocks noGrp="1"/>
          </p:cNvSpPr>
          <p:nvPr>
            <p:ph idx="1"/>
          </p:nvPr>
        </p:nvSpPr>
        <p:spPr>
          <a:xfrm>
            <a:off x="2555776" y="476672"/>
            <a:ext cx="6480720" cy="1008112"/>
          </a:xfrm>
        </p:spPr>
        <p:txBody>
          <a:bodyPr>
            <a:normAutofit lnSpcReduction="10000"/>
          </a:bodyPr>
          <a:lstStyle/>
          <a:p>
            <a:pPr marL="0" indent="0" algn="ctr">
              <a:buNone/>
            </a:pPr>
            <a:r>
              <a:rPr lang="fr-FR" sz="2800" b="1" dirty="0">
                <a:effectLst/>
                <a:latin typeface="Arial" panose="020B0604020202020204" pitchFamily="34" charset="0"/>
                <a:ea typeface="Calibri" panose="020F0502020204030204" pitchFamily="34" charset="0"/>
                <a:cs typeface="Times New Roman" panose="02020603050405020304" pitchFamily="18" charset="0"/>
              </a:rPr>
              <a:t>Actualités conventionnelles</a:t>
            </a:r>
          </a:p>
          <a:p>
            <a:pPr marL="0" indent="0" algn="ctr">
              <a:buNone/>
            </a:pPr>
            <a:r>
              <a:rPr lang="fr-FR" sz="2800" b="1" dirty="0">
                <a:latin typeface="Arial" panose="020B0604020202020204" pitchFamily="34" charset="0"/>
                <a:ea typeface="Calibri" panose="020F0502020204030204" pitchFamily="34" charset="0"/>
                <a:cs typeface="Times New Roman" panose="02020603050405020304" pitchFamily="18" charset="0"/>
              </a:rPr>
              <a:t>ACI MSP</a:t>
            </a:r>
            <a:endParaRPr lang="fr-FR" sz="28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5" name="Image 4">
            <a:extLst>
              <a:ext uri="{FF2B5EF4-FFF2-40B4-BE49-F238E27FC236}">
                <a16:creationId xmlns:a16="http://schemas.microsoft.com/office/drawing/2014/main" id="{E252F4D4-EEEB-6608-9714-CBEC82880447}"/>
              </a:ext>
            </a:extLst>
          </p:cNvPr>
          <p:cNvPicPr>
            <a:picLocks noChangeAspect="1"/>
          </p:cNvPicPr>
          <p:nvPr/>
        </p:nvPicPr>
        <p:blipFill>
          <a:blip r:embed="rId2"/>
          <a:stretch>
            <a:fillRect/>
          </a:stretch>
        </p:blipFill>
        <p:spPr>
          <a:xfrm>
            <a:off x="1331640" y="1844824"/>
            <a:ext cx="7524328" cy="4389763"/>
          </a:xfrm>
          <a:prstGeom prst="rect">
            <a:avLst/>
          </a:prstGeom>
        </p:spPr>
      </p:pic>
    </p:spTree>
    <p:extLst>
      <p:ext uri="{BB962C8B-B14F-4D97-AF65-F5344CB8AC3E}">
        <p14:creationId xmlns:p14="http://schemas.microsoft.com/office/powerpoint/2010/main" val="33539076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EB98E-5B58-3B06-3929-38F3C7BC8C96}"/>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DABF3FA-0E06-8E92-FB6F-BE18BFB726CA}"/>
              </a:ext>
            </a:extLst>
          </p:cNvPr>
          <p:cNvSpPr>
            <a:spLocks noGrp="1"/>
          </p:cNvSpPr>
          <p:nvPr>
            <p:ph idx="1"/>
          </p:nvPr>
        </p:nvSpPr>
        <p:spPr>
          <a:xfrm>
            <a:off x="2555776" y="476672"/>
            <a:ext cx="6480720" cy="1008112"/>
          </a:xfrm>
        </p:spPr>
        <p:txBody>
          <a:bodyPr>
            <a:normAutofit lnSpcReduction="10000"/>
          </a:bodyPr>
          <a:lstStyle/>
          <a:p>
            <a:pPr marL="0" indent="0" algn="ctr">
              <a:buNone/>
            </a:pPr>
            <a:r>
              <a:rPr lang="fr-FR" sz="2800" b="1" dirty="0">
                <a:effectLst/>
                <a:latin typeface="Arial" panose="020B0604020202020204" pitchFamily="34" charset="0"/>
                <a:ea typeface="Calibri" panose="020F0502020204030204" pitchFamily="34" charset="0"/>
                <a:cs typeface="Times New Roman" panose="02020603050405020304" pitchFamily="18" charset="0"/>
              </a:rPr>
              <a:t>Actualités conventionnelles</a:t>
            </a:r>
          </a:p>
          <a:p>
            <a:pPr marL="0" indent="0" algn="ctr">
              <a:buNone/>
            </a:pPr>
            <a:r>
              <a:rPr lang="fr-FR" sz="2800" b="1" dirty="0">
                <a:latin typeface="Arial" panose="020B0604020202020204" pitchFamily="34" charset="0"/>
                <a:ea typeface="Calibri" panose="020F0502020204030204" pitchFamily="34" charset="0"/>
                <a:cs typeface="Times New Roman" panose="02020603050405020304" pitchFamily="18" charset="0"/>
              </a:rPr>
              <a:t>ACI MSP</a:t>
            </a:r>
            <a:endParaRPr lang="fr-FR" sz="28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4" name="Image 3">
            <a:extLst>
              <a:ext uri="{FF2B5EF4-FFF2-40B4-BE49-F238E27FC236}">
                <a16:creationId xmlns:a16="http://schemas.microsoft.com/office/drawing/2014/main" id="{3D12FDC3-51A8-5BBE-24BD-7886AD52C90A}"/>
              </a:ext>
            </a:extLst>
          </p:cNvPr>
          <p:cNvPicPr>
            <a:picLocks noChangeAspect="1"/>
          </p:cNvPicPr>
          <p:nvPr/>
        </p:nvPicPr>
        <p:blipFill>
          <a:blip r:embed="rId2"/>
          <a:stretch>
            <a:fillRect/>
          </a:stretch>
        </p:blipFill>
        <p:spPr>
          <a:xfrm>
            <a:off x="1187624" y="2132856"/>
            <a:ext cx="7710661" cy="3700831"/>
          </a:xfrm>
          <a:prstGeom prst="rect">
            <a:avLst/>
          </a:prstGeom>
        </p:spPr>
      </p:pic>
    </p:spTree>
    <p:extLst>
      <p:ext uri="{BB962C8B-B14F-4D97-AF65-F5344CB8AC3E}">
        <p14:creationId xmlns:p14="http://schemas.microsoft.com/office/powerpoint/2010/main" val="364459020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1F3956-E2C6-6415-2053-95C73F3A65EA}"/>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8CDE2E9-D884-7821-83BA-6BA1BFCB1138}"/>
              </a:ext>
            </a:extLst>
          </p:cNvPr>
          <p:cNvSpPr>
            <a:spLocks noGrp="1"/>
          </p:cNvSpPr>
          <p:nvPr>
            <p:ph idx="1"/>
          </p:nvPr>
        </p:nvSpPr>
        <p:spPr>
          <a:xfrm>
            <a:off x="2555776" y="476672"/>
            <a:ext cx="6480720" cy="1008112"/>
          </a:xfrm>
        </p:spPr>
        <p:txBody>
          <a:bodyPr>
            <a:normAutofit lnSpcReduction="10000"/>
          </a:bodyPr>
          <a:lstStyle/>
          <a:p>
            <a:pPr marL="0" indent="0" algn="ctr">
              <a:buNone/>
            </a:pPr>
            <a:r>
              <a:rPr lang="fr-FR" sz="2800" b="1" dirty="0">
                <a:effectLst/>
                <a:latin typeface="Arial" panose="020B0604020202020204" pitchFamily="34" charset="0"/>
                <a:ea typeface="Calibri" panose="020F0502020204030204" pitchFamily="34" charset="0"/>
                <a:cs typeface="Times New Roman" panose="02020603050405020304" pitchFamily="18" charset="0"/>
              </a:rPr>
              <a:t>Actualités conventionnelles</a:t>
            </a:r>
          </a:p>
          <a:p>
            <a:pPr marL="0" indent="0" algn="ctr">
              <a:buNone/>
            </a:pPr>
            <a:r>
              <a:rPr lang="fr-FR" sz="2800" b="1" dirty="0">
                <a:latin typeface="Arial" panose="020B0604020202020204" pitchFamily="34" charset="0"/>
                <a:ea typeface="Calibri" panose="020F0502020204030204" pitchFamily="34" charset="0"/>
                <a:cs typeface="Times New Roman" panose="02020603050405020304" pitchFamily="18" charset="0"/>
              </a:rPr>
              <a:t>ACI MSP</a:t>
            </a:r>
            <a:endParaRPr lang="fr-FR" sz="28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5" name="Image 4">
            <a:extLst>
              <a:ext uri="{FF2B5EF4-FFF2-40B4-BE49-F238E27FC236}">
                <a16:creationId xmlns:a16="http://schemas.microsoft.com/office/drawing/2014/main" id="{FFFDA944-3DA2-D7FD-80C8-AF82C433101F}"/>
              </a:ext>
            </a:extLst>
          </p:cNvPr>
          <p:cNvPicPr>
            <a:picLocks noChangeAspect="1"/>
          </p:cNvPicPr>
          <p:nvPr/>
        </p:nvPicPr>
        <p:blipFill>
          <a:blip r:embed="rId2"/>
          <a:stretch>
            <a:fillRect/>
          </a:stretch>
        </p:blipFill>
        <p:spPr>
          <a:xfrm>
            <a:off x="1115616" y="1844824"/>
            <a:ext cx="7632848" cy="4397640"/>
          </a:xfrm>
          <a:prstGeom prst="rect">
            <a:avLst/>
          </a:prstGeom>
        </p:spPr>
      </p:pic>
    </p:spTree>
    <p:extLst>
      <p:ext uri="{BB962C8B-B14F-4D97-AF65-F5344CB8AC3E}">
        <p14:creationId xmlns:p14="http://schemas.microsoft.com/office/powerpoint/2010/main" val="11463341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F7C185-6BEB-0DD9-D644-8DE776E1E747}"/>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A91610D-B8B8-0B37-2B24-E9FB146F8135}"/>
              </a:ext>
            </a:extLst>
          </p:cNvPr>
          <p:cNvSpPr>
            <a:spLocks noGrp="1"/>
          </p:cNvSpPr>
          <p:nvPr>
            <p:ph idx="1"/>
          </p:nvPr>
        </p:nvSpPr>
        <p:spPr>
          <a:xfrm>
            <a:off x="2555776" y="476672"/>
            <a:ext cx="6480720" cy="1008112"/>
          </a:xfrm>
        </p:spPr>
        <p:txBody>
          <a:bodyPr>
            <a:normAutofit lnSpcReduction="10000"/>
          </a:bodyPr>
          <a:lstStyle/>
          <a:p>
            <a:pPr marL="0" indent="0" algn="ctr">
              <a:buNone/>
            </a:pPr>
            <a:r>
              <a:rPr lang="fr-FR" sz="2800" b="1" dirty="0">
                <a:effectLst/>
                <a:latin typeface="Arial" panose="020B0604020202020204" pitchFamily="34" charset="0"/>
                <a:ea typeface="Calibri" panose="020F0502020204030204" pitchFamily="34" charset="0"/>
                <a:cs typeface="Times New Roman" panose="02020603050405020304" pitchFamily="18" charset="0"/>
              </a:rPr>
              <a:t>Actualités conventionnelles</a:t>
            </a:r>
          </a:p>
          <a:p>
            <a:pPr marL="0" indent="0" algn="ctr">
              <a:buNone/>
            </a:pPr>
            <a:r>
              <a:rPr lang="fr-FR" sz="2800" b="1" dirty="0">
                <a:latin typeface="Arial" panose="020B0604020202020204" pitchFamily="34" charset="0"/>
                <a:ea typeface="Calibri" panose="020F0502020204030204" pitchFamily="34" charset="0"/>
                <a:cs typeface="Times New Roman" panose="02020603050405020304" pitchFamily="18" charset="0"/>
              </a:rPr>
              <a:t>ACI MSP</a:t>
            </a:r>
            <a:endParaRPr lang="fr-FR" sz="28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4" name="Image 3">
            <a:extLst>
              <a:ext uri="{FF2B5EF4-FFF2-40B4-BE49-F238E27FC236}">
                <a16:creationId xmlns:a16="http://schemas.microsoft.com/office/drawing/2014/main" id="{610FBDC4-FB46-1C14-E9E9-08C3457F75D9}"/>
              </a:ext>
            </a:extLst>
          </p:cNvPr>
          <p:cNvPicPr>
            <a:picLocks noChangeAspect="1"/>
          </p:cNvPicPr>
          <p:nvPr/>
        </p:nvPicPr>
        <p:blipFill>
          <a:blip r:embed="rId2"/>
          <a:stretch>
            <a:fillRect/>
          </a:stretch>
        </p:blipFill>
        <p:spPr>
          <a:xfrm>
            <a:off x="1475656" y="1772816"/>
            <a:ext cx="7380312" cy="4394222"/>
          </a:xfrm>
          <a:prstGeom prst="rect">
            <a:avLst/>
          </a:prstGeom>
        </p:spPr>
      </p:pic>
    </p:spTree>
    <p:extLst>
      <p:ext uri="{BB962C8B-B14F-4D97-AF65-F5344CB8AC3E}">
        <p14:creationId xmlns:p14="http://schemas.microsoft.com/office/powerpoint/2010/main" val="12398203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934C5-9F27-1297-4E93-10970E36FF83}"/>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D024FE9-E76F-4DF3-7834-E80DA4D425FC}"/>
              </a:ext>
            </a:extLst>
          </p:cNvPr>
          <p:cNvSpPr>
            <a:spLocks noGrp="1"/>
          </p:cNvSpPr>
          <p:nvPr>
            <p:ph idx="1"/>
          </p:nvPr>
        </p:nvSpPr>
        <p:spPr>
          <a:xfrm>
            <a:off x="2555776" y="476672"/>
            <a:ext cx="6480720" cy="1008112"/>
          </a:xfrm>
        </p:spPr>
        <p:txBody>
          <a:bodyPr>
            <a:normAutofit lnSpcReduction="10000"/>
          </a:bodyPr>
          <a:lstStyle/>
          <a:p>
            <a:pPr marL="0" indent="0" algn="ctr">
              <a:buNone/>
            </a:pPr>
            <a:r>
              <a:rPr lang="fr-FR" sz="2800" b="1" dirty="0">
                <a:effectLst/>
                <a:latin typeface="Arial" panose="020B0604020202020204" pitchFamily="34" charset="0"/>
                <a:ea typeface="Calibri" panose="020F0502020204030204" pitchFamily="34" charset="0"/>
                <a:cs typeface="Times New Roman" panose="02020603050405020304" pitchFamily="18" charset="0"/>
              </a:rPr>
              <a:t>Actualités conventionnelles</a:t>
            </a:r>
          </a:p>
          <a:p>
            <a:pPr marL="0" indent="0" algn="ctr">
              <a:buNone/>
            </a:pPr>
            <a:r>
              <a:rPr lang="fr-FR" sz="2800" b="1" dirty="0">
                <a:latin typeface="Arial" panose="020B0604020202020204" pitchFamily="34" charset="0"/>
                <a:ea typeface="Calibri" panose="020F0502020204030204" pitchFamily="34" charset="0"/>
                <a:cs typeface="Times New Roman" panose="02020603050405020304" pitchFamily="18" charset="0"/>
              </a:rPr>
              <a:t>ACI MSP</a:t>
            </a:r>
            <a:endParaRPr lang="fr-FR" sz="28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5" name="Image 4">
            <a:extLst>
              <a:ext uri="{FF2B5EF4-FFF2-40B4-BE49-F238E27FC236}">
                <a16:creationId xmlns:a16="http://schemas.microsoft.com/office/drawing/2014/main" id="{B1B89056-ADCA-796B-FD47-F7DCDCBC15D4}"/>
              </a:ext>
            </a:extLst>
          </p:cNvPr>
          <p:cNvPicPr>
            <a:picLocks noChangeAspect="1"/>
          </p:cNvPicPr>
          <p:nvPr/>
        </p:nvPicPr>
        <p:blipFill>
          <a:blip r:embed="rId2"/>
          <a:stretch>
            <a:fillRect/>
          </a:stretch>
        </p:blipFill>
        <p:spPr>
          <a:xfrm>
            <a:off x="1331640" y="1916832"/>
            <a:ext cx="7468421" cy="4176464"/>
          </a:xfrm>
          <a:prstGeom prst="rect">
            <a:avLst/>
          </a:prstGeom>
        </p:spPr>
      </p:pic>
    </p:spTree>
    <p:extLst>
      <p:ext uri="{BB962C8B-B14F-4D97-AF65-F5344CB8AC3E}">
        <p14:creationId xmlns:p14="http://schemas.microsoft.com/office/powerpoint/2010/main" val="35995808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BA25BE-2AD1-E49B-3717-8696FFA822F4}"/>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F0CCAE9-5091-75B7-F6A3-A86A48DF138E}"/>
              </a:ext>
            </a:extLst>
          </p:cNvPr>
          <p:cNvSpPr>
            <a:spLocks noGrp="1"/>
          </p:cNvSpPr>
          <p:nvPr>
            <p:ph idx="1"/>
          </p:nvPr>
        </p:nvSpPr>
        <p:spPr>
          <a:xfrm>
            <a:off x="2555776" y="476672"/>
            <a:ext cx="6480720" cy="1008112"/>
          </a:xfrm>
        </p:spPr>
        <p:txBody>
          <a:bodyPr>
            <a:normAutofit lnSpcReduction="10000"/>
          </a:bodyPr>
          <a:lstStyle/>
          <a:p>
            <a:pPr marL="0" indent="0" algn="ctr">
              <a:buNone/>
            </a:pPr>
            <a:r>
              <a:rPr lang="fr-FR" sz="2800" b="1" dirty="0">
                <a:effectLst/>
                <a:latin typeface="Arial" panose="020B0604020202020204" pitchFamily="34" charset="0"/>
                <a:ea typeface="Calibri" panose="020F0502020204030204" pitchFamily="34" charset="0"/>
                <a:cs typeface="Times New Roman" panose="02020603050405020304" pitchFamily="18" charset="0"/>
              </a:rPr>
              <a:t>Actualités conventionnelles</a:t>
            </a:r>
          </a:p>
          <a:p>
            <a:pPr marL="0" indent="0" algn="ctr">
              <a:buNone/>
            </a:pPr>
            <a:r>
              <a:rPr lang="fr-FR" sz="2800" b="1" dirty="0">
                <a:latin typeface="Arial" panose="020B0604020202020204" pitchFamily="34" charset="0"/>
                <a:ea typeface="Calibri" panose="020F0502020204030204" pitchFamily="34" charset="0"/>
                <a:cs typeface="Times New Roman" panose="02020603050405020304" pitchFamily="18" charset="0"/>
              </a:rPr>
              <a:t>ACI MSP</a:t>
            </a:r>
            <a:endParaRPr lang="fr-FR" sz="28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4" name="Image 3">
            <a:extLst>
              <a:ext uri="{FF2B5EF4-FFF2-40B4-BE49-F238E27FC236}">
                <a16:creationId xmlns:a16="http://schemas.microsoft.com/office/drawing/2014/main" id="{9BF00DBA-D1EC-E7B7-38FA-D14D3AF23085}"/>
              </a:ext>
            </a:extLst>
          </p:cNvPr>
          <p:cNvPicPr>
            <a:picLocks noChangeAspect="1"/>
          </p:cNvPicPr>
          <p:nvPr/>
        </p:nvPicPr>
        <p:blipFill>
          <a:blip r:embed="rId2"/>
          <a:stretch>
            <a:fillRect/>
          </a:stretch>
        </p:blipFill>
        <p:spPr>
          <a:xfrm>
            <a:off x="1619672" y="2204864"/>
            <a:ext cx="7164288" cy="3569142"/>
          </a:xfrm>
          <a:prstGeom prst="rect">
            <a:avLst/>
          </a:prstGeom>
        </p:spPr>
      </p:pic>
    </p:spTree>
    <p:extLst>
      <p:ext uri="{BB962C8B-B14F-4D97-AF65-F5344CB8AC3E}">
        <p14:creationId xmlns:p14="http://schemas.microsoft.com/office/powerpoint/2010/main" val="3402892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AF500-E8D9-DB22-BB31-EEE81C8195C7}"/>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643949D-C762-FBB6-7F54-D09CA84F9130}"/>
              </a:ext>
            </a:extLst>
          </p:cNvPr>
          <p:cNvSpPr>
            <a:spLocks noGrp="1"/>
          </p:cNvSpPr>
          <p:nvPr>
            <p:ph idx="1"/>
          </p:nvPr>
        </p:nvSpPr>
        <p:spPr>
          <a:xfrm>
            <a:off x="2555776" y="476672"/>
            <a:ext cx="6480720" cy="1008112"/>
          </a:xfrm>
        </p:spPr>
        <p:txBody>
          <a:bodyPr>
            <a:normAutofit lnSpcReduction="10000"/>
          </a:bodyPr>
          <a:lstStyle/>
          <a:p>
            <a:pPr marL="0" indent="0" algn="ctr">
              <a:buNone/>
            </a:pPr>
            <a:r>
              <a:rPr lang="fr-FR" sz="2800" b="1" dirty="0">
                <a:effectLst/>
                <a:latin typeface="Arial" panose="020B0604020202020204" pitchFamily="34" charset="0"/>
                <a:ea typeface="Calibri" panose="020F0502020204030204" pitchFamily="34" charset="0"/>
                <a:cs typeface="Times New Roman" panose="02020603050405020304" pitchFamily="18" charset="0"/>
              </a:rPr>
              <a:t>Actualités conventionnelles</a:t>
            </a:r>
          </a:p>
          <a:p>
            <a:pPr marL="0" indent="0" algn="ctr">
              <a:buNone/>
            </a:pPr>
            <a:r>
              <a:rPr lang="fr-FR" sz="2800" b="1" dirty="0">
                <a:latin typeface="Arial" panose="020B0604020202020204" pitchFamily="34" charset="0"/>
                <a:ea typeface="Calibri" panose="020F0502020204030204" pitchFamily="34" charset="0"/>
                <a:cs typeface="Times New Roman" panose="02020603050405020304" pitchFamily="18" charset="0"/>
              </a:rPr>
              <a:t>ACI MSP</a:t>
            </a:r>
            <a:endParaRPr lang="fr-FR" sz="28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5" name="Image 4">
            <a:extLst>
              <a:ext uri="{FF2B5EF4-FFF2-40B4-BE49-F238E27FC236}">
                <a16:creationId xmlns:a16="http://schemas.microsoft.com/office/drawing/2014/main" id="{39CB5AFD-7D09-0472-6930-2161E9DE520D}"/>
              </a:ext>
            </a:extLst>
          </p:cNvPr>
          <p:cNvPicPr>
            <a:picLocks noChangeAspect="1"/>
          </p:cNvPicPr>
          <p:nvPr/>
        </p:nvPicPr>
        <p:blipFill>
          <a:blip r:embed="rId2"/>
          <a:stretch>
            <a:fillRect/>
          </a:stretch>
        </p:blipFill>
        <p:spPr>
          <a:xfrm>
            <a:off x="1259632" y="1844824"/>
            <a:ext cx="7452320" cy="4181878"/>
          </a:xfrm>
          <a:prstGeom prst="rect">
            <a:avLst/>
          </a:prstGeom>
        </p:spPr>
      </p:pic>
    </p:spTree>
    <p:extLst>
      <p:ext uri="{BB962C8B-B14F-4D97-AF65-F5344CB8AC3E}">
        <p14:creationId xmlns:p14="http://schemas.microsoft.com/office/powerpoint/2010/main" val="28188977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EC9081-3739-45E0-AD11-2AC86F2301F9}"/>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E00F2E8-B2B7-FB95-0660-C2857946FCA9}"/>
              </a:ext>
            </a:extLst>
          </p:cNvPr>
          <p:cNvSpPr>
            <a:spLocks noGrp="1"/>
          </p:cNvSpPr>
          <p:nvPr>
            <p:ph idx="1"/>
          </p:nvPr>
        </p:nvSpPr>
        <p:spPr>
          <a:xfrm>
            <a:off x="5076056" y="224644"/>
            <a:ext cx="3672408" cy="1080120"/>
          </a:xfrm>
        </p:spPr>
        <p:txBody>
          <a:bodyPr>
            <a:normAutofit/>
          </a:bodyPr>
          <a:lstStyle/>
          <a:p>
            <a:pPr marL="0" indent="0" algn="r">
              <a:buNone/>
            </a:pPr>
            <a:r>
              <a:rPr lang="fr-FR" sz="2000" b="1" dirty="0">
                <a:effectLst/>
                <a:latin typeface="Arial" panose="020B0604020202020204" pitchFamily="34" charset="0"/>
                <a:ea typeface="Calibri" panose="020F0502020204030204" pitchFamily="34" charset="0"/>
                <a:cs typeface="Times New Roman" panose="02020603050405020304" pitchFamily="18" charset="0"/>
              </a:rPr>
              <a:t>Actualités conventionnelles</a:t>
            </a:r>
          </a:p>
          <a:p>
            <a:pPr marL="0" indent="0" algn="r">
              <a:buNone/>
            </a:pPr>
            <a:r>
              <a:rPr lang="fr-FR" sz="2000" b="1" dirty="0">
                <a:latin typeface="Arial" panose="020B0604020202020204" pitchFamily="34" charset="0"/>
                <a:ea typeface="Calibri" panose="020F0502020204030204" pitchFamily="34" charset="0"/>
                <a:cs typeface="Times New Roman" panose="02020603050405020304" pitchFamily="18" charset="0"/>
              </a:rPr>
              <a:t>ACI MSP</a:t>
            </a:r>
            <a:endParaRPr lang="fr-FR" sz="20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4" name="Image 3">
            <a:extLst>
              <a:ext uri="{FF2B5EF4-FFF2-40B4-BE49-F238E27FC236}">
                <a16:creationId xmlns:a16="http://schemas.microsoft.com/office/drawing/2014/main" id="{88D43E4C-50A4-8408-8E1E-E5F2A63656FC}"/>
              </a:ext>
            </a:extLst>
          </p:cNvPr>
          <p:cNvPicPr>
            <a:picLocks noChangeAspect="1"/>
          </p:cNvPicPr>
          <p:nvPr/>
        </p:nvPicPr>
        <p:blipFill>
          <a:blip r:embed="rId2"/>
          <a:stretch>
            <a:fillRect/>
          </a:stretch>
        </p:blipFill>
        <p:spPr>
          <a:xfrm>
            <a:off x="3275856" y="2708920"/>
            <a:ext cx="3011723" cy="3412424"/>
          </a:xfrm>
          <a:prstGeom prst="rect">
            <a:avLst/>
          </a:prstGeom>
        </p:spPr>
      </p:pic>
      <p:sp>
        <p:nvSpPr>
          <p:cNvPr id="6" name="Espace réservé du contenu 2">
            <a:extLst>
              <a:ext uri="{FF2B5EF4-FFF2-40B4-BE49-F238E27FC236}">
                <a16:creationId xmlns:a16="http://schemas.microsoft.com/office/drawing/2014/main" id="{53747809-BBC7-52F7-4068-F77DF99A6220}"/>
              </a:ext>
            </a:extLst>
          </p:cNvPr>
          <p:cNvSpPr txBox="1">
            <a:spLocks/>
          </p:cNvSpPr>
          <p:nvPr/>
        </p:nvSpPr>
        <p:spPr>
          <a:xfrm>
            <a:off x="1907704" y="1988840"/>
            <a:ext cx="6048672" cy="43204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lgn="ctr">
              <a:buFont typeface="Wingdings 3" charset="2"/>
              <a:buNone/>
            </a:pPr>
            <a:r>
              <a:rPr lang="fr-FR" sz="2000" b="1" dirty="0">
                <a:latin typeface="Arial" panose="020B0604020202020204" pitchFamily="34" charset="0"/>
                <a:ea typeface="Calibri" panose="020F0502020204030204" pitchFamily="34" charset="0"/>
                <a:cs typeface="Times New Roman" panose="02020603050405020304" pitchFamily="18" charset="0"/>
              </a:rPr>
              <a:t>Pourquoi la CSMF a signé l’avenant 2 ACI MSP ?</a:t>
            </a:r>
          </a:p>
        </p:txBody>
      </p:sp>
    </p:spTree>
    <p:extLst>
      <p:ext uri="{BB962C8B-B14F-4D97-AF65-F5344CB8AC3E}">
        <p14:creationId xmlns:p14="http://schemas.microsoft.com/office/powerpoint/2010/main" val="30676018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93FBE-657B-2C71-A052-83996D9C80B7}"/>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5887AE6-38A0-290B-2F32-0BB19B95D43D}"/>
              </a:ext>
            </a:extLst>
          </p:cNvPr>
          <p:cNvSpPr>
            <a:spLocks noGrp="1"/>
          </p:cNvSpPr>
          <p:nvPr>
            <p:ph idx="1"/>
          </p:nvPr>
        </p:nvSpPr>
        <p:spPr>
          <a:xfrm>
            <a:off x="3923928" y="404664"/>
            <a:ext cx="5040560" cy="648072"/>
          </a:xfrm>
        </p:spPr>
        <p:txBody>
          <a:bodyPr>
            <a:normAutofit/>
          </a:bodyPr>
          <a:lstStyle/>
          <a:p>
            <a:pPr marL="0" indent="0" algn="ctr">
              <a:buNone/>
            </a:pPr>
            <a:r>
              <a:rPr lang="fr-FR" sz="2800" b="1" dirty="0">
                <a:effectLst/>
                <a:latin typeface="Arial" panose="020B0604020202020204" pitchFamily="34" charset="0"/>
                <a:ea typeface="Calibri" panose="020F0502020204030204" pitchFamily="34" charset="0"/>
                <a:cs typeface="Times New Roman" panose="02020603050405020304" pitchFamily="18" charset="0"/>
              </a:rPr>
              <a:t>Actualités conventionnelles</a:t>
            </a:r>
            <a:endParaRPr lang="fr-FR" sz="28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6" name="Image 5">
            <a:extLst>
              <a:ext uri="{FF2B5EF4-FFF2-40B4-BE49-F238E27FC236}">
                <a16:creationId xmlns:a16="http://schemas.microsoft.com/office/drawing/2014/main" id="{2B5A56D5-687A-5A07-EF62-AF9FFFE446F7}"/>
              </a:ext>
            </a:extLst>
          </p:cNvPr>
          <p:cNvPicPr>
            <a:picLocks noChangeAspect="1"/>
          </p:cNvPicPr>
          <p:nvPr/>
        </p:nvPicPr>
        <p:blipFill>
          <a:blip r:embed="rId2"/>
          <a:stretch>
            <a:fillRect/>
          </a:stretch>
        </p:blipFill>
        <p:spPr>
          <a:xfrm>
            <a:off x="1691680" y="1916832"/>
            <a:ext cx="6660232" cy="3598219"/>
          </a:xfrm>
          <a:prstGeom prst="rect">
            <a:avLst/>
          </a:prstGeom>
        </p:spPr>
      </p:pic>
    </p:spTree>
    <p:extLst>
      <p:ext uri="{BB962C8B-B14F-4D97-AF65-F5344CB8AC3E}">
        <p14:creationId xmlns:p14="http://schemas.microsoft.com/office/powerpoint/2010/main" val="8212193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flipV="1">
            <a:off x="534380" y="1417638"/>
            <a:ext cx="77180" cy="139154"/>
          </a:xfrm>
        </p:spPr>
        <p:txBody>
          <a:bodyPr>
            <a:normAutofit fontScale="90000"/>
          </a:bodyPr>
          <a:lstStyle/>
          <a:p>
            <a:br>
              <a:rPr lang="fr-FR" dirty="0"/>
            </a:br>
            <a:endParaRPr lang="fr-FR" b="1" dirty="0"/>
          </a:p>
        </p:txBody>
      </p:sp>
      <p:sp>
        <p:nvSpPr>
          <p:cNvPr id="3" name="Espace réservé du contenu 2"/>
          <p:cNvSpPr>
            <a:spLocks noGrp="1"/>
          </p:cNvSpPr>
          <p:nvPr>
            <p:ph idx="1"/>
          </p:nvPr>
        </p:nvSpPr>
        <p:spPr>
          <a:xfrm>
            <a:off x="1259632" y="2204864"/>
            <a:ext cx="7411652" cy="3168352"/>
          </a:xfrm>
        </p:spPr>
        <p:txBody>
          <a:bodyPr/>
          <a:lstStyle/>
          <a:p>
            <a:pPr marL="0" lvl="0" indent="0" hangingPunct="0">
              <a:buNone/>
            </a:pPr>
            <a:endParaRPr lang="fr-FR" sz="3600" dirty="0"/>
          </a:p>
          <a:p>
            <a:pPr marL="0" lvl="0" indent="0" algn="ctr" hangingPunct="0">
              <a:buNone/>
            </a:pPr>
            <a:r>
              <a:rPr lang="fr-FR" sz="4000" b="1" dirty="0"/>
              <a:t>TOUR DE TABLE</a:t>
            </a:r>
          </a:p>
        </p:txBody>
      </p:sp>
    </p:spTree>
    <p:extLst>
      <p:ext uri="{BB962C8B-B14F-4D97-AF65-F5344CB8AC3E}">
        <p14:creationId xmlns:p14="http://schemas.microsoft.com/office/powerpoint/2010/main" val="354946086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B07E9-D7E7-7E48-1033-F17B71C81685}"/>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8731146-D2EE-6A53-4D81-40CBA5D698EB}"/>
              </a:ext>
            </a:extLst>
          </p:cNvPr>
          <p:cNvSpPr>
            <a:spLocks noGrp="1"/>
          </p:cNvSpPr>
          <p:nvPr>
            <p:ph idx="1"/>
          </p:nvPr>
        </p:nvSpPr>
        <p:spPr>
          <a:xfrm>
            <a:off x="3923928" y="404664"/>
            <a:ext cx="5040560" cy="648072"/>
          </a:xfrm>
        </p:spPr>
        <p:txBody>
          <a:bodyPr>
            <a:normAutofit/>
          </a:bodyPr>
          <a:lstStyle/>
          <a:p>
            <a:pPr marL="0" indent="0" algn="ctr">
              <a:buNone/>
            </a:pPr>
            <a:r>
              <a:rPr lang="fr-FR" sz="2800" b="1" dirty="0">
                <a:effectLst/>
                <a:latin typeface="Arial" panose="020B0604020202020204" pitchFamily="34" charset="0"/>
                <a:ea typeface="Calibri" panose="020F0502020204030204" pitchFamily="34" charset="0"/>
                <a:cs typeface="Times New Roman" panose="02020603050405020304" pitchFamily="18" charset="0"/>
              </a:rPr>
              <a:t>Actualités conventionnelles</a:t>
            </a:r>
            <a:endParaRPr lang="fr-FR" sz="28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4" name="Image 3">
            <a:extLst>
              <a:ext uri="{FF2B5EF4-FFF2-40B4-BE49-F238E27FC236}">
                <a16:creationId xmlns:a16="http://schemas.microsoft.com/office/drawing/2014/main" id="{AA0F078A-AA73-7D0D-1E75-EA7990A2A339}"/>
              </a:ext>
            </a:extLst>
          </p:cNvPr>
          <p:cNvPicPr>
            <a:picLocks noChangeAspect="1"/>
          </p:cNvPicPr>
          <p:nvPr/>
        </p:nvPicPr>
        <p:blipFill>
          <a:blip r:embed="rId2"/>
          <a:stretch>
            <a:fillRect/>
          </a:stretch>
        </p:blipFill>
        <p:spPr>
          <a:xfrm>
            <a:off x="1331640" y="2200742"/>
            <a:ext cx="7380312" cy="3584573"/>
          </a:xfrm>
          <a:prstGeom prst="rect">
            <a:avLst/>
          </a:prstGeom>
        </p:spPr>
      </p:pic>
    </p:spTree>
    <p:extLst>
      <p:ext uri="{BB962C8B-B14F-4D97-AF65-F5344CB8AC3E}">
        <p14:creationId xmlns:p14="http://schemas.microsoft.com/office/powerpoint/2010/main" val="339295918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708B00-6D9E-1711-8C63-CC55100C4A97}"/>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C8AC2D7C-4C39-87AC-B5E0-F6283EA1BAB2}"/>
              </a:ext>
            </a:extLst>
          </p:cNvPr>
          <p:cNvSpPr>
            <a:spLocks noGrp="1"/>
          </p:cNvSpPr>
          <p:nvPr>
            <p:ph idx="1"/>
          </p:nvPr>
        </p:nvSpPr>
        <p:spPr>
          <a:xfrm>
            <a:off x="3923928" y="404664"/>
            <a:ext cx="5040560" cy="648072"/>
          </a:xfrm>
        </p:spPr>
        <p:txBody>
          <a:bodyPr>
            <a:normAutofit/>
          </a:bodyPr>
          <a:lstStyle/>
          <a:p>
            <a:pPr marL="0" indent="0" algn="ctr">
              <a:buNone/>
            </a:pPr>
            <a:r>
              <a:rPr lang="fr-FR" sz="2800" b="1" dirty="0">
                <a:effectLst/>
                <a:latin typeface="Arial" panose="020B0604020202020204" pitchFamily="34" charset="0"/>
                <a:ea typeface="Calibri" panose="020F0502020204030204" pitchFamily="34" charset="0"/>
                <a:cs typeface="Times New Roman" panose="02020603050405020304" pitchFamily="18" charset="0"/>
              </a:rPr>
              <a:t>Actualités conventionnelles</a:t>
            </a:r>
            <a:endParaRPr lang="fr-FR" sz="28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5" name="Image 4">
            <a:extLst>
              <a:ext uri="{FF2B5EF4-FFF2-40B4-BE49-F238E27FC236}">
                <a16:creationId xmlns:a16="http://schemas.microsoft.com/office/drawing/2014/main" id="{74973AD3-2D62-6143-0795-F91EC7CBA6C8}"/>
              </a:ext>
            </a:extLst>
          </p:cNvPr>
          <p:cNvPicPr>
            <a:picLocks noChangeAspect="1"/>
          </p:cNvPicPr>
          <p:nvPr/>
        </p:nvPicPr>
        <p:blipFill>
          <a:blip r:embed="rId2"/>
          <a:stretch>
            <a:fillRect/>
          </a:stretch>
        </p:blipFill>
        <p:spPr>
          <a:xfrm>
            <a:off x="1331640" y="1844824"/>
            <a:ext cx="7452320" cy="4154778"/>
          </a:xfrm>
          <a:prstGeom prst="rect">
            <a:avLst/>
          </a:prstGeom>
        </p:spPr>
      </p:pic>
    </p:spTree>
    <p:extLst>
      <p:ext uri="{BB962C8B-B14F-4D97-AF65-F5344CB8AC3E}">
        <p14:creationId xmlns:p14="http://schemas.microsoft.com/office/powerpoint/2010/main" val="337066082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A7ECF-DDF5-2517-4BA8-ADB416E0306B}"/>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C2EBC3F5-61E8-3B29-BE90-223AD9E155CE}"/>
              </a:ext>
            </a:extLst>
          </p:cNvPr>
          <p:cNvSpPr>
            <a:spLocks noGrp="1"/>
          </p:cNvSpPr>
          <p:nvPr>
            <p:ph idx="1"/>
          </p:nvPr>
        </p:nvSpPr>
        <p:spPr>
          <a:xfrm>
            <a:off x="3923928" y="404664"/>
            <a:ext cx="5040560" cy="648072"/>
          </a:xfrm>
        </p:spPr>
        <p:txBody>
          <a:bodyPr>
            <a:normAutofit/>
          </a:bodyPr>
          <a:lstStyle/>
          <a:p>
            <a:pPr marL="0" indent="0" algn="ctr">
              <a:buNone/>
            </a:pPr>
            <a:r>
              <a:rPr lang="fr-FR" sz="2800" b="1" dirty="0">
                <a:effectLst/>
                <a:latin typeface="Arial" panose="020B0604020202020204" pitchFamily="34" charset="0"/>
                <a:ea typeface="Calibri" panose="020F0502020204030204" pitchFamily="34" charset="0"/>
                <a:cs typeface="Times New Roman" panose="02020603050405020304" pitchFamily="18" charset="0"/>
              </a:rPr>
              <a:t>Actualités conventionnelles</a:t>
            </a:r>
            <a:endParaRPr lang="fr-FR" sz="28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4" name="Image 3">
            <a:extLst>
              <a:ext uri="{FF2B5EF4-FFF2-40B4-BE49-F238E27FC236}">
                <a16:creationId xmlns:a16="http://schemas.microsoft.com/office/drawing/2014/main" id="{643BF5D4-95CD-41C6-080E-0F3CA23EBF74}"/>
              </a:ext>
            </a:extLst>
          </p:cNvPr>
          <p:cNvPicPr>
            <a:picLocks noChangeAspect="1"/>
          </p:cNvPicPr>
          <p:nvPr/>
        </p:nvPicPr>
        <p:blipFill>
          <a:blip r:embed="rId2"/>
          <a:stretch>
            <a:fillRect/>
          </a:stretch>
        </p:blipFill>
        <p:spPr>
          <a:xfrm>
            <a:off x="1403648" y="1844824"/>
            <a:ext cx="7380312" cy="4281945"/>
          </a:xfrm>
          <a:prstGeom prst="rect">
            <a:avLst/>
          </a:prstGeom>
        </p:spPr>
      </p:pic>
    </p:spTree>
    <p:extLst>
      <p:ext uri="{BB962C8B-B14F-4D97-AF65-F5344CB8AC3E}">
        <p14:creationId xmlns:p14="http://schemas.microsoft.com/office/powerpoint/2010/main" val="298004048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3AEBFB-61FF-189D-7509-9B6F9B5CDD2B}"/>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C0CBC69-8FD1-CDF8-01A0-3CE98CA065DD}"/>
              </a:ext>
            </a:extLst>
          </p:cNvPr>
          <p:cNvSpPr>
            <a:spLocks noGrp="1"/>
          </p:cNvSpPr>
          <p:nvPr>
            <p:ph idx="1"/>
          </p:nvPr>
        </p:nvSpPr>
        <p:spPr>
          <a:xfrm>
            <a:off x="3923928" y="404664"/>
            <a:ext cx="5040560" cy="648072"/>
          </a:xfrm>
        </p:spPr>
        <p:txBody>
          <a:bodyPr>
            <a:normAutofit/>
          </a:bodyPr>
          <a:lstStyle/>
          <a:p>
            <a:pPr marL="0" indent="0" algn="ctr">
              <a:buNone/>
            </a:pPr>
            <a:r>
              <a:rPr lang="fr-FR" sz="2800" b="1" dirty="0">
                <a:effectLst/>
                <a:latin typeface="Arial" panose="020B0604020202020204" pitchFamily="34" charset="0"/>
                <a:ea typeface="Calibri" panose="020F0502020204030204" pitchFamily="34" charset="0"/>
                <a:cs typeface="Times New Roman" panose="02020603050405020304" pitchFamily="18" charset="0"/>
              </a:rPr>
              <a:t>Actualités conventionnelles</a:t>
            </a:r>
            <a:endParaRPr lang="fr-FR" sz="28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5" name="Image 4">
            <a:extLst>
              <a:ext uri="{FF2B5EF4-FFF2-40B4-BE49-F238E27FC236}">
                <a16:creationId xmlns:a16="http://schemas.microsoft.com/office/drawing/2014/main" id="{591AF98F-F4DD-BE26-C9E4-AD43A92A965D}"/>
              </a:ext>
            </a:extLst>
          </p:cNvPr>
          <p:cNvPicPr>
            <a:picLocks noChangeAspect="1"/>
          </p:cNvPicPr>
          <p:nvPr/>
        </p:nvPicPr>
        <p:blipFill>
          <a:blip r:embed="rId2"/>
          <a:stretch>
            <a:fillRect/>
          </a:stretch>
        </p:blipFill>
        <p:spPr>
          <a:xfrm>
            <a:off x="1259632" y="1844824"/>
            <a:ext cx="7380312" cy="4281945"/>
          </a:xfrm>
          <a:prstGeom prst="rect">
            <a:avLst/>
          </a:prstGeom>
        </p:spPr>
      </p:pic>
    </p:spTree>
    <p:extLst>
      <p:ext uri="{BB962C8B-B14F-4D97-AF65-F5344CB8AC3E}">
        <p14:creationId xmlns:p14="http://schemas.microsoft.com/office/powerpoint/2010/main" val="388385907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8CDBA-10C9-4970-7694-1363C6BB2FC4}"/>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5338035-6AB8-AC87-E39F-9CE30495A63E}"/>
              </a:ext>
            </a:extLst>
          </p:cNvPr>
          <p:cNvSpPr>
            <a:spLocks noGrp="1"/>
          </p:cNvSpPr>
          <p:nvPr>
            <p:ph idx="1"/>
          </p:nvPr>
        </p:nvSpPr>
        <p:spPr>
          <a:xfrm>
            <a:off x="3923928" y="404664"/>
            <a:ext cx="5040560" cy="648072"/>
          </a:xfrm>
        </p:spPr>
        <p:txBody>
          <a:bodyPr>
            <a:normAutofit/>
          </a:bodyPr>
          <a:lstStyle/>
          <a:p>
            <a:pPr marL="0" indent="0" algn="ctr">
              <a:buNone/>
            </a:pPr>
            <a:r>
              <a:rPr lang="fr-FR" sz="2800" b="1" dirty="0">
                <a:effectLst/>
                <a:latin typeface="Arial" panose="020B0604020202020204" pitchFamily="34" charset="0"/>
                <a:ea typeface="Calibri" panose="020F0502020204030204" pitchFamily="34" charset="0"/>
                <a:cs typeface="Times New Roman" panose="02020603050405020304" pitchFamily="18" charset="0"/>
              </a:rPr>
              <a:t>Actualités conventionnelles</a:t>
            </a:r>
            <a:endParaRPr lang="fr-FR" sz="28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4" name="Image 3">
            <a:extLst>
              <a:ext uri="{FF2B5EF4-FFF2-40B4-BE49-F238E27FC236}">
                <a16:creationId xmlns:a16="http://schemas.microsoft.com/office/drawing/2014/main" id="{E50D96D7-1912-6EDD-8F96-EBC4C4FE2C7A}"/>
              </a:ext>
            </a:extLst>
          </p:cNvPr>
          <p:cNvPicPr>
            <a:picLocks noChangeAspect="1"/>
          </p:cNvPicPr>
          <p:nvPr/>
        </p:nvPicPr>
        <p:blipFill>
          <a:blip r:embed="rId2"/>
          <a:stretch>
            <a:fillRect/>
          </a:stretch>
        </p:blipFill>
        <p:spPr>
          <a:xfrm>
            <a:off x="1043608" y="1916832"/>
            <a:ext cx="7524328" cy="4254262"/>
          </a:xfrm>
          <a:prstGeom prst="rect">
            <a:avLst/>
          </a:prstGeom>
        </p:spPr>
      </p:pic>
    </p:spTree>
    <p:extLst>
      <p:ext uri="{BB962C8B-B14F-4D97-AF65-F5344CB8AC3E}">
        <p14:creationId xmlns:p14="http://schemas.microsoft.com/office/powerpoint/2010/main" val="177086035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9E57D0-7DDF-ECFA-A704-CB791E837F86}"/>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79A8382-1C07-CF0B-078C-D185181C1574}"/>
              </a:ext>
            </a:extLst>
          </p:cNvPr>
          <p:cNvSpPr>
            <a:spLocks noGrp="1"/>
          </p:cNvSpPr>
          <p:nvPr>
            <p:ph idx="1"/>
          </p:nvPr>
        </p:nvSpPr>
        <p:spPr>
          <a:xfrm>
            <a:off x="3923928" y="404664"/>
            <a:ext cx="5040560" cy="648072"/>
          </a:xfrm>
        </p:spPr>
        <p:txBody>
          <a:bodyPr>
            <a:normAutofit/>
          </a:bodyPr>
          <a:lstStyle/>
          <a:p>
            <a:pPr marL="0" indent="0" algn="ctr">
              <a:buNone/>
            </a:pPr>
            <a:r>
              <a:rPr lang="fr-FR" sz="2800" b="1" dirty="0">
                <a:effectLst/>
                <a:latin typeface="Arial" panose="020B0604020202020204" pitchFamily="34" charset="0"/>
                <a:ea typeface="Calibri" panose="020F0502020204030204" pitchFamily="34" charset="0"/>
                <a:cs typeface="Times New Roman" panose="02020603050405020304" pitchFamily="18" charset="0"/>
              </a:rPr>
              <a:t>Actualités conventionnelles</a:t>
            </a:r>
            <a:endParaRPr lang="fr-FR" sz="28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5" name="Image 4">
            <a:extLst>
              <a:ext uri="{FF2B5EF4-FFF2-40B4-BE49-F238E27FC236}">
                <a16:creationId xmlns:a16="http://schemas.microsoft.com/office/drawing/2014/main" id="{3F674291-06D3-3912-8A5A-FBBC3A7B666E}"/>
              </a:ext>
            </a:extLst>
          </p:cNvPr>
          <p:cNvPicPr>
            <a:picLocks noChangeAspect="1"/>
          </p:cNvPicPr>
          <p:nvPr/>
        </p:nvPicPr>
        <p:blipFill>
          <a:blip r:embed="rId2"/>
          <a:stretch>
            <a:fillRect/>
          </a:stretch>
        </p:blipFill>
        <p:spPr>
          <a:xfrm>
            <a:off x="1259632" y="1844824"/>
            <a:ext cx="7524328" cy="4118975"/>
          </a:xfrm>
          <a:prstGeom prst="rect">
            <a:avLst/>
          </a:prstGeom>
        </p:spPr>
      </p:pic>
    </p:spTree>
    <p:extLst>
      <p:ext uri="{BB962C8B-B14F-4D97-AF65-F5344CB8AC3E}">
        <p14:creationId xmlns:p14="http://schemas.microsoft.com/office/powerpoint/2010/main" val="303888680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9753E-5A55-954E-663D-6ED47040661B}"/>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A596E716-2C47-2601-7D90-8BCAB3ABA35F}"/>
              </a:ext>
            </a:extLst>
          </p:cNvPr>
          <p:cNvSpPr>
            <a:spLocks noGrp="1"/>
          </p:cNvSpPr>
          <p:nvPr>
            <p:ph idx="1"/>
          </p:nvPr>
        </p:nvSpPr>
        <p:spPr>
          <a:xfrm>
            <a:off x="3923928" y="404664"/>
            <a:ext cx="5040560" cy="648072"/>
          </a:xfrm>
        </p:spPr>
        <p:txBody>
          <a:bodyPr>
            <a:normAutofit/>
          </a:bodyPr>
          <a:lstStyle/>
          <a:p>
            <a:pPr marL="0" indent="0" algn="ctr">
              <a:buNone/>
            </a:pPr>
            <a:r>
              <a:rPr lang="fr-FR" sz="2800" b="1" dirty="0">
                <a:effectLst/>
                <a:latin typeface="Arial" panose="020B0604020202020204" pitchFamily="34" charset="0"/>
                <a:ea typeface="Calibri" panose="020F0502020204030204" pitchFamily="34" charset="0"/>
                <a:cs typeface="Times New Roman" panose="02020603050405020304" pitchFamily="18" charset="0"/>
              </a:rPr>
              <a:t>Actualités conventionnelles</a:t>
            </a:r>
            <a:endParaRPr lang="fr-FR" sz="28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4" name="Image 3">
            <a:extLst>
              <a:ext uri="{FF2B5EF4-FFF2-40B4-BE49-F238E27FC236}">
                <a16:creationId xmlns:a16="http://schemas.microsoft.com/office/drawing/2014/main" id="{066C14F7-1BC6-0F03-C9D9-12DE633950BE}"/>
              </a:ext>
            </a:extLst>
          </p:cNvPr>
          <p:cNvPicPr>
            <a:picLocks noChangeAspect="1"/>
          </p:cNvPicPr>
          <p:nvPr/>
        </p:nvPicPr>
        <p:blipFill>
          <a:blip r:embed="rId2"/>
          <a:stretch>
            <a:fillRect/>
          </a:stretch>
        </p:blipFill>
        <p:spPr>
          <a:xfrm>
            <a:off x="1475656" y="1916832"/>
            <a:ext cx="7236296" cy="3998361"/>
          </a:xfrm>
          <a:prstGeom prst="rect">
            <a:avLst/>
          </a:prstGeom>
        </p:spPr>
      </p:pic>
    </p:spTree>
    <p:extLst>
      <p:ext uri="{BB962C8B-B14F-4D97-AF65-F5344CB8AC3E}">
        <p14:creationId xmlns:p14="http://schemas.microsoft.com/office/powerpoint/2010/main" val="360752751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5874FC-AD35-6D6C-5870-4D93161CA314}"/>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C1BF0F25-2317-86F9-5104-7CCFA6F088FE}"/>
              </a:ext>
            </a:extLst>
          </p:cNvPr>
          <p:cNvSpPr>
            <a:spLocks noGrp="1"/>
          </p:cNvSpPr>
          <p:nvPr>
            <p:ph idx="1"/>
          </p:nvPr>
        </p:nvSpPr>
        <p:spPr>
          <a:xfrm>
            <a:off x="3923928" y="404664"/>
            <a:ext cx="5040560" cy="648072"/>
          </a:xfrm>
        </p:spPr>
        <p:txBody>
          <a:bodyPr>
            <a:normAutofit/>
          </a:bodyPr>
          <a:lstStyle/>
          <a:p>
            <a:pPr marL="0" indent="0" algn="ctr">
              <a:buNone/>
            </a:pPr>
            <a:r>
              <a:rPr lang="fr-FR" sz="2800" b="1" dirty="0">
                <a:effectLst/>
                <a:latin typeface="Arial" panose="020B0604020202020204" pitchFamily="34" charset="0"/>
                <a:ea typeface="Calibri" panose="020F0502020204030204" pitchFamily="34" charset="0"/>
                <a:cs typeface="Times New Roman" panose="02020603050405020304" pitchFamily="18" charset="0"/>
              </a:rPr>
              <a:t>Actualités conventionnelles</a:t>
            </a:r>
            <a:endParaRPr lang="fr-FR" sz="28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5" name="Image 4">
            <a:extLst>
              <a:ext uri="{FF2B5EF4-FFF2-40B4-BE49-F238E27FC236}">
                <a16:creationId xmlns:a16="http://schemas.microsoft.com/office/drawing/2014/main" id="{F6A6B2DE-DC7F-2A1C-178A-139DE08221D3}"/>
              </a:ext>
            </a:extLst>
          </p:cNvPr>
          <p:cNvPicPr>
            <a:picLocks noChangeAspect="1"/>
          </p:cNvPicPr>
          <p:nvPr/>
        </p:nvPicPr>
        <p:blipFill>
          <a:blip r:embed="rId2"/>
          <a:stretch>
            <a:fillRect/>
          </a:stretch>
        </p:blipFill>
        <p:spPr>
          <a:xfrm>
            <a:off x="1475655" y="1844824"/>
            <a:ext cx="7223609" cy="4248472"/>
          </a:xfrm>
          <a:prstGeom prst="rect">
            <a:avLst/>
          </a:prstGeom>
        </p:spPr>
      </p:pic>
    </p:spTree>
    <p:extLst>
      <p:ext uri="{BB962C8B-B14F-4D97-AF65-F5344CB8AC3E}">
        <p14:creationId xmlns:p14="http://schemas.microsoft.com/office/powerpoint/2010/main" val="180600348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D38D9-3CF2-B7F1-3D1A-9A32FE194AA1}"/>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05F3728-33B1-FCCC-E3ED-6A3D6EC934A7}"/>
              </a:ext>
            </a:extLst>
          </p:cNvPr>
          <p:cNvSpPr>
            <a:spLocks noGrp="1"/>
          </p:cNvSpPr>
          <p:nvPr>
            <p:ph idx="1"/>
          </p:nvPr>
        </p:nvSpPr>
        <p:spPr>
          <a:xfrm>
            <a:off x="3923928" y="404664"/>
            <a:ext cx="5040560" cy="648072"/>
          </a:xfrm>
        </p:spPr>
        <p:txBody>
          <a:bodyPr>
            <a:normAutofit/>
          </a:bodyPr>
          <a:lstStyle/>
          <a:p>
            <a:pPr marL="0" indent="0" algn="ctr">
              <a:buNone/>
            </a:pPr>
            <a:r>
              <a:rPr lang="fr-FR" sz="2800" b="1" dirty="0">
                <a:effectLst/>
                <a:latin typeface="Arial" panose="020B0604020202020204" pitchFamily="34" charset="0"/>
                <a:ea typeface="Calibri" panose="020F0502020204030204" pitchFamily="34" charset="0"/>
                <a:cs typeface="Times New Roman" panose="02020603050405020304" pitchFamily="18" charset="0"/>
              </a:rPr>
              <a:t>Actualités conventionnelles</a:t>
            </a:r>
            <a:endParaRPr lang="fr-FR" sz="28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4" name="Image 3">
            <a:extLst>
              <a:ext uri="{FF2B5EF4-FFF2-40B4-BE49-F238E27FC236}">
                <a16:creationId xmlns:a16="http://schemas.microsoft.com/office/drawing/2014/main" id="{1AA685AB-9E68-E9FD-3EAC-5EB168C6FFDD}"/>
              </a:ext>
            </a:extLst>
          </p:cNvPr>
          <p:cNvPicPr>
            <a:picLocks noChangeAspect="1"/>
          </p:cNvPicPr>
          <p:nvPr/>
        </p:nvPicPr>
        <p:blipFill>
          <a:blip r:embed="rId2"/>
          <a:stretch>
            <a:fillRect/>
          </a:stretch>
        </p:blipFill>
        <p:spPr>
          <a:xfrm>
            <a:off x="1403648" y="2060848"/>
            <a:ext cx="7236296" cy="3519862"/>
          </a:xfrm>
          <a:prstGeom prst="rect">
            <a:avLst/>
          </a:prstGeom>
        </p:spPr>
      </p:pic>
    </p:spTree>
    <p:extLst>
      <p:ext uri="{BB962C8B-B14F-4D97-AF65-F5344CB8AC3E}">
        <p14:creationId xmlns:p14="http://schemas.microsoft.com/office/powerpoint/2010/main" val="257161528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735C37-D65F-309A-75DE-DF0AC06A47F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A479E23-4CD2-4068-D37A-AA77A4075E85}"/>
              </a:ext>
            </a:extLst>
          </p:cNvPr>
          <p:cNvSpPr>
            <a:spLocks noGrp="1"/>
          </p:cNvSpPr>
          <p:nvPr>
            <p:ph type="title"/>
          </p:nvPr>
        </p:nvSpPr>
        <p:spPr>
          <a:xfrm>
            <a:off x="2339752" y="1340768"/>
            <a:ext cx="6408712" cy="504056"/>
          </a:xfrm>
        </p:spPr>
        <p:txBody>
          <a:bodyPr>
            <a:noAutofit/>
          </a:bodyPr>
          <a:lstStyle/>
          <a:p>
            <a:pPr algn="ctr"/>
            <a:r>
              <a:rPr lang="fr-FR" sz="2000" b="1" dirty="0">
                <a:highlight>
                  <a:srgbClr val="FFFF00"/>
                </a:highlight>
                <a:latin typeface="Arial" panose="020B0604020202020204" pitchFamily="34" charset="0"/>
                <a:cs typeface="Arial" panose="020B0604020202020204" pitchFamily="34" charset="0"/>
              </a:rPr>
              <a:t>IJ de longue durée : la flambée continue</a:t>
            </a:r>
            <a:br>
              <a:rPr lang="fr-FR" sz="2000" b="1" dirty="0">
                <a:highlight>
                  <a:srgbClr val="FFFF00"/>
                </a:highlight>
              </a:rPr>
            </a:br>
            <a:endParaRPr lang="fr-FR" sz="2000" dirty="0"/>
          </a:p>
        </p:txBody>
      </p:sp>
      <p:sp>
        <p:nvSpPr>
          <p:cNvPr id="3" name="Espace réservé du contenu 2">
            <a:extLst>
              <a:ext uri="{FF2B5EF4-FFF2-40B4-BE49-F238E27FC236}">
                <a16:creationId xmlns:a16="http://schemas.microsoft.com/office/drawing/2014/main" id="{CDCDC1C4-01BC-685D-1196-3E00737CCCCD}"/>
              </a:ext>
            </a:extLst>
          </p:cNvPr>
          <p:cNvSpPr>
            <a:spLocks noGrp="1"/>
          </p:cNvSpPr>
          <p:nvPr>
            <p:ph idx="1"/>
          </p:nvPr>
        </p:nvSpPr>
        <p:spPr>
          <a:xfrm>
            <a:off x="1475656" y="2204864"/>
            <a:ext cx="7488832" cy="3744416"/>
          </a:xfrm>
        </p:spPr>
        <p:txBody>
          <a:bodyPr>
            <a:noAutofit/>
          </a:bodyPr>
          <a:lstStyle/>
          <a:p>
            <a:pPr marL="0" indent="0" algn="just">
              <a:buNone/>
            </a:pPr>
            <a:r>
              <a:rPr lang="fr-FR" sz="1600" dirty="0">
                <a:latin typeface="Arial" panose="020B0604020202020204" pitchFamily="34" charset="0"/>
                <a:cs typeface="Arial" panose="020B0604020202020204" pitchFamily="34" charset="0"/>
              </a:rPr>
              <a:t>Si les indemnités journalières (IJ) ont décéléré en 2025 (+ 5,1 %, - 3 points par rapport à 2024), cette relative modération masque des dynamiques très contrastées. </a:t>
            </a:r>
          </a:p>
          <a:p>
            <a:pPr marL="0" indent="0" algn="just">
              <a:buNone/>
            </a:pPr>
            <a:r>
              <a:rPr lang="fr-FR" sz="1600" b="1" dirty="0">
                <a:latin typeface="Arial" panose="020B0604020202020204" pitchFamily="34" charset="0"/>
                <a:cs typeface="Arial" panose="020B0604020202020204" pitchFamily="34" charset="0"/>
              </a:rPr>
              <a:t>Les IJ de plus de trois mois ont encore progressé de 7,2 % en 2025</a:t>
            </a:r>
            <a:r>
              <a:rPr lang="fr-FR" sz="1600" dirty="0">
                <a:latin typeface="Arial" panose="020B0604020202020204" pitchFamily="34" charset="0"/>
                <a:cs typeface="Arial" panose="020B0604020202020204" pitchFamily="34" charset="0"/>
              </a:rPr>
              <a:t> (après + 9,2 % en 2024), et les </a:t>
            </a:r>
            <a:r>
              <a:rPr lang="fr-FR" sz="1600" b="1" dirty="0">
                <a:latin typeface="Arial" panose="020B0604020202020204" pitchFamily="34" charset="0"/>
                <a:cs typeface="Arial" panose="020B0604020202020204" pitchFamily="34" charset="0"/>
              </a:rPr>
              <a:t>IJ liées aux AT-MP de 11,5 %</a:t>
            </a:r>
            <a:r>
              <a:rPr lang="fr-FR" sz="1600" dirty="0">
                <a:latin typeface="Arial" panose="020B0604020202020204" pitchFamily="34" charset="0"/>
                <a:cs typeface="Arial" panose="020B0604020202020204" pitchFamily="34" charset="0"/>
              </a:rPr>
              <a:t> (après + 11 % en 2024). </a:t>
            </a:r>
          </a:p>
          <a:p>
            <a:pPr marL="0" indent="0" algn="just">
              <a:buNone/>
            </a:pPr>
            <a:r>
              <a:rPr lang="fr-FR" sz="1600" dirty="0">
                <a:latin typeface="Arial" panose="020B0604020202020204" pitchFamily="34" charset="0"/>
                <a:cs typeface="Arial" panose="020B0604020202020204" pitchFamily="34" charset="0"/>
              </a:rPr>
              <a:t>Ces deux postes représentent respectivement 29 % et 34 % des dépenses totales d'IJ et contribuent pour six points à leur croissance globale. </a:t>
            </a:r>
          </a:p>
          <a:p>
            <a:pPr marL="0" indent="0" algn="just">
              <a:buNone/>
            </a:pPr>
            <a:r>
              <a:rPr lang="fr-FR" sz="1600" dirty="0">
                <a:latin typeface="Arial" panose="020B0604020202020204" pitchFamily="34" charset="0"/>
                <a:cs typeface="Arial" panose="020B0604020202020204" pitchFamily="34" charset="0"/>
              </a:rPr>
              <a:t>En volume - c'est-à-dire en augmentation du nombre d'arrêts, indépendamment de leur coût unitaire -</a:t>
            </a:r>
            <a:r>
              <a:rPr lang="fr-FR" sz="1600" b="1" dirty="0">
                <a:latin typeface="Arial" panose="020B0604020202020204" pitchFamily="34" charset="0"/>
                <a:cs typeface="Arial" panose="020B0604020202020204" pitchFamily="34" charset="0"/>
              </a:rPr>
              <a:t> les IJ continuent de progresser de 4,9 % en 2025, tous types d'arrêts confondus.</a:t>
            </a:r>
            <a:endParaRPr lang="fr-FR" sz="1600" dirty="0">
              <a:latin typeface="Arial" panose="020B0604020202020204" pitchFamily="34" charset="0"/>
              <a:cs typeface="Arial" panose="020B0604020202020204" pitchFamily="34" charset="0"/>
            </a:endParaRPr>
          </a:p>
          <a:p>
            <a:pPr marL="0" indent="0" algn="just">
              <a:buNone/>
            </a:pPr>
            <a:r>
              <a:rPr lang="fr-FR" sz="1600" b="1" dirty="0">
                <a:latin typeface="Arial" panose="020B0604020202020204" pitchFamily="34" charset="0"/>
                <a:cs typeface="Arial" panose="020B0604020202020204" pitchFamily="34" charset="0"/>
              </a:rPr>
              <a:t>Au total, les dépenses d'IJ ont représenté 16,5 milliards d'euros en 2025 (versus 15,6 milliards en 2024).</a:t>
            </a:r>
            <a:endParaRPr lang="fr-FR" sz="1600" dirty="0">
              <a:latin typeface="Arial" panose="020B0604020202020204" pitchFamily="34" charset="0"/>
              <a:cs typeface="Arial" panose="020B0604020202020204" pitchFamily="34" charset="0"/>
            </a:endParaRPr>
          </a:p>
        </p:txBody>
      </p:sp>
      <p:sp>
        <p:nvSpPr>
          <p:cNvPr id="4" name="ZoneTexte 3">
            <a:extLst>
              <a:ext uri="{FF2B5EF4-FFF2-40B4-BE49-F238E27FC236}">
                <a16:creationId xmlns:a16="http://schemas.microsoft.com/office/drawing/2014/main" id="{FE77F619-EAF5-7CA1-9CD6-88BE390F7FB3}"/>
              </a:ext>
            </a:extLst>
          </p:cNvPr>
          <p:cNvSpPr txBox="1"/>
          <p:nvPr/>
        </p:nvSpPr>
        <p:spPr>
          <a:xfrm>
            <a:off x="4572000" y="116632"/>
            <a:ext cx="4392488" cy="677108"/>
          </a:xfrm>
          <a:prstGeom prst="rect">
            <a:avLst/>
          </a:prstGeom>
          <a:noFill/>
        </p:spPr>
        <p:txBody>
          <a:bodyPr wrap="square">
            <a:spAutoFit/>
          </a:bodyPr>
          <a:lstStyle/>
          <a:p>
            <a:pPr lvl="0"/>
            <a:r>
              <a:rPr lang="fr-FR" sz="2000" b="1" dirty="0">
                <a:latin typeface="Arial" panose="020B0604020202020204" pitchFamily="34" charset="0"/>
                <a:cs typeface="Arial" panose="020B0604020202020204" pitchFamily="34" charset="0"/>
              </a:rPr>
              <a:t>Actualités conventionnelles </a:t>
            </a:r>
          </a:p>
          <a:p>
            <a:pPr lvl="0"/>
            <a:endParaRPr lang="fr-FR" dirty="0"/>
          </a:p>
        </p:txBody>
      </p:sp>
    </p:spTree>
    <p:extLst>
      <p:ext uri="{BB962C8B-B14F-4D97-AF65-F5344CB8AC3E}">
        <p14:creationId xmlns:p14="http://schemas.microsoft.com/office/powerpoint/2010/main" val="37586255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DE24558E-F4B6-BD0E-B7EA-C7DF7354C1E3}"/>
              </a:ext>
            </a:extLst>
          </p:cNvPr>
          <p:cNvSpPr>
            <a:spLocks noGrp="1"/>
          </p:cNvSpPr>
          <p:nvPr>
            <p:ph idx="1"/>
          </p:nvPr>
        </p:nvSpPr>
        <p:spPr>
          <a:xfrm>
            <a:off x="1547664" y="2348880"/>
            <a:ext cx="7056783" cy="3096344"/>
          </a:xfrm>
        </p:spPr>
        <p:txBody>
          <a:bodyPr>
            <a:normAutofit/>
          </a:bodyPr>
          <a:lstStyle/>
          <a:p>
            <a:pPr marL="0" indent="0" algn="ctr">
              <a:buNone/>
            </a:pPr>
            <a:r>
              <a:rPr lang="fr-FR" sz="2400" b="1" dirty="0"/>
              <a:t>POUVOIRS A DONNER</a:t>
            </a:r>
          </a:p>
          <a:p>
            <a:pPr marL="0" indent="0" algn="ctr">
              <a:buNone/>
            </a:pPr>
            <a:endParaRPr lang="fr-FR" sz="2400" b="1" dirty="0"/>
          </a:p>
          <a:p>
            <a:pPr marL="0" indent="0" algn="ctr">
              <a:buNone/>
            </a:pPr>
            <a:r>
              <a:rPr lang="fr-FR" sz="2400" b="1" dirty="0"/>
              <a:t>APPROBATION DU COMPTE RENDU DU COMITE DIRECTEUR DU 13/03/2026</a:t>
            </a:r>
          </a:p>
          <a:p>
            <a:pPr marL="0" indent="0" algn="ctr">
              <a:buNone/>
            </a:pPr>
            <a:r>
              <a:rPr lang="fr-FR" sz="2800" dirty="0"/>
              <a:t>(</a:t>
            </a:r>
            <a:r>
              <a:rPr lang="fr-FR" sz="2400" dirty="0"/>
              <a:t>sur le porte documents)</a:t>
            </a:r>
            <a:endParaRPr lang="fr-FR" sz="2800" dirty="0"/>
          </a:p>
        </p:txBody>
      </p:sp>
      <p:sp>
        <p:nvSpPr>
          <p:cNvPr id="4" name="ZoneTexte 3">
            <a:extLst>
              <a:ext uri="{FF2B5EF4-FFF2-40B4-BE49-F238E27FC236}">
                <a16:creationId xmlns:a16="http://schemas.microsoft.com/office/drawing/2014/main" id="{BF3CFE16-1CE5-85E8-B59E-BEC1B5A9FA47}"/>
              </a:ext>
            </a:extLst>
          </p:cNvPr>
          <p:cNvSpPr txBox="1"/>
          <p:nvPr/>
        </p:nvSpPr>
        <p:spPr>
          <a:xfrm>
            <a:off x="2915816" y="476672"/>
            <a:ext cx="5544616" cy="369332"/>
          </a:xfrm>
          <a:prstGeom prst="rect">
            <a:avLst/>
          </a:prstGeom>
          <a:noFill/>
        </p:spPr>
        <p:txBody>
          <a:bodyPr wrap="square">
            <a:spAutoFit/>
          </a:bodyPr>
          <a:lstStyle/>
          <a:p>
            <a:pPr algn="ctr"/>
            <a:r>
              <a:rPr lang="fr-FR" sz="1800" b="1" dirty="0"/>
              <a:t> </a:t>
            </a:r>
            <a:endParaRPr lang="fr-FR" dirty="0"/>
          </a:p>
        </p:txBody>
      </p:sp>
    </p:spTree>
    <p:extLst>
      <p:ext uri="{BB962C8B-B14F-4D97-AF65-F5344CB8AC3E}">
        <p14:creationId xmlns:p14="http://schemas.microsoft.com/office/powerpoint/2010/main" val="128581878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872293-7B23-5753-1A70-63A70E72FC55}"/>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3EEA05E-C47F-3819-B789-D92BD7B46EBB}"/>
              </a:ext>
            </a:extLst>
          </p:cNvPr>
          <p:cNvSpPr>
            <a:spLocks noGrp="1"/>
          </p:cNvSpPr>
          <p:nvPr>
            <p:ph idx="1"/>
          </p:nvPr>
        </p:nvSpPr>
        <p:spPr>
          <a:xfrm>
            <a:off x="3563888" y="332656"/>
            <a:ext cx="5400600" cy="576064"/>
          </a:xfrm>
        </p:spPr>
        <p:txBody>
          <a:bodyPr>
            <a:normAutofit/>
          </a:bodyPr>
          <a:lstStyle/>
          <a:p>
            <a:pPr marL="0" indent="0" algn="ctr">
              <a:buNone/>
            </a:pPr>
            <a:r>
              <a:rPr lang="fr-FR" sz="2800" b="1" dirty="0">
                <a:effectLst/>
                <a:latin typeface="Arial" panose="020B0604020202020204" pitchFamily="34" charset="0"/>
                <a:ea typeface="Calibri" panose="020F0502020204030204" pitchFamily="34" charset="0"/>
                <a:cs typeface="Times New Roman" panose="02020603050405020304" pitchFamily="18" charset="0"/>
              </a:rPr>
              <a:t>Actualités conventionnelles</a:t>
            </a:r>
            <a:endParaRPr lang="fr-FR" sz="28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6" name="Image 5">
            <a:extLst>
              <a:ext uri="{FF2B5EF4-FFF2-40B4-BE49-F238E27FC236}">
                <a16:creationId xmlns:a16="http://schemas.microsoft.com/office/drawing/2014/main" id="{FE0FB0A5-219C-732F-9806-6594C43E67DB}"/>
              </a:ext>
            </a:extLst>
          </p:cNvPr>
          <p:cNvPicPr>
            <a:picLocks noChangeAspect="1"/>
          </p:cNvPicPr>
          <p:nvPr/>
        </p:nvPicPr>
        <p:blipFill>
          <a:blip r:embed="rId2"/>
          <a:stretch>
            <a:fillRect/>
          </a:stretch>
        </p:blipFill>
        <p:spPr>
          <a:xfrm>
            <a:off x="1331640" y="1988840"/>
            <a:ext cx="7236296" cy="3939992"/>
          </a:xfrm>
          <a:prstGeom prst="rect">
            <a:avLst/>
          </a:prstGeom>
        </p:spPr>
      </p:pic>
    </p:spTree>
    <p:extLst>
      <p:ext uri="{BB962C8B-B14F-4D97-AF65-F5344CB8AC3E}">
        <p14:creationId xmlns:p14="http://schemas.microsoft.com/office/powerpoint/2010/main" val="281031706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FEDDAD-0A83-6517-2500-38097139B01D}"/>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172F6C3-28DC-1A2D-DA71-FC64FABADF00}"/>
              </a:ext>
            </a:extLst>
          </p:cNvPr>
          <p:cNvSpPr>
            <a:spLocks noGrp="1"/>
          </p:cNvSpPr>
          <p:nvPr>
            <p:ph idx="1"/>
          </p:nvPr>
        </p:nvSpPr>
        <p:spPr>
          <a:xfrm>
            <a:off x="3563888" y="332656"/>
            <a:ext cx="5400600" cy="576064"/>
          </a:xfrm>
        </p:spPr>
        <p:txBody>
          <a:bodyPr>
            <a:normAutofit/>
          </a:bodyPr>
          <a:lstStyle/>
          <a:p>
            <a:pPr marL="0" indent="0" algn="ctr">
              <a:buNone/>
            </a:pPr>
            <a:r>
              <a:rPr lang="fr-FR" sz="2800" b="1" dirty="0">
                <a:effectLst/>
                <a:latin typeface="Arial" panose="020B0604020202020204" pitchFamily="34" charset="0"/>
                <a:ea typeface="Calibri" panose="020F0502020204030204" pitchFamily="34" charset="0"/>
                <a:cs typeface="Times New Roman" panose="02020603050405020304" pitchFamily="18" charset="0"/>
              </a:rPr>
              <a:t>Actualités conventionnelles</a:t>
            </a:r>
            <a:endParaRPr lang="fr-FR" sz="28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4" name="Image 3">
            <a:extLst>
              <a:ext uri="{FF2B5EF4-FFF2-40B4-BE49-F238E27FC236}">
                <a16:creationId xmlns:a16="http://schemas.microsoft.com/office/drawing/2014/main" id="{A5A612B3-795E-3AC5-69BD-3A161D5CE94C}"/>
              </a:ext>
            </a:extLst>
          </p:cNvPr>
          <p:cNvPicPr>
            <a:picLocks noChangeAspect="1"/>
          </p:cNvPicPr>
          <p:nvPr/>
        </p:nvPicPr>
        <p:blipFill>
          <a:blip r:embed="rId2"/>
          <a:stretch>
            <a:fillRect/>
          </a:stretch>
        </p:blipFill>
        <p:spPr>
          <a:xfrm>
            <a:off x="1115616" y="2094826"/>
            <a:ext cx="7740352" cy="3797575"/>
          </a:xfrm>
          <a:prstGeom prst="rect">
            <a:avLst/>
          </a:prstGeom>
        </p:spPr>
      </p:pic>
    </p:spTree>
    <p:extLst>
      <p:ext uri="{BB962C8B-B14F-4D97-AF65-F5344CB8AC3E}">
        <p14:creationId xmlns:p14="http://schemas.microsoft.com/office/powerpoint/2010/main" val="254513246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798977-CB58-B7A2-B7C1-416950C91BE5}"/>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AD0D132-45BC-6D78-CA06-007B93B740E9}"/>
              </a:ext>
            </a:extLst>
          </p:cNvPr>
          <p:cNvSpPr>
            <a:spLocks noGrp="1"/>
          </p:cNvSpPr>
          <p:nvPr>
            <p:ph idx="1"/>
          </p:nvPr>
        </p:nvSpPr>
        <p:spPr>
          <a:xfrm>
            <a:off x="3563888" y="332656"/>
            <a:ext cx="5400600" cy="576064"/>
          </a:xfrm>
        </p:spPr>
        <p:txBody>
          <a:bodyPr>
            <a:normAutofit/>
          </a:bodyPr>
          <a:lstStyle/>
          <a:p>
            <a:pPr marL="0" indent="0" algn="ctr">
              <a:buNone/>
            </a:pPr>
            <a:r>
              <a:rPr lang="fr-FR" sz="2800" b="1" dirty="0">
                <a:effectLst/>
                <a:latin typeface="Arial" panose="020B0604020202020204" pitchFamily="34" charset="0"/>
                <a:ea typeface="Calibri" panose="020F0502020204030204" pitchFamily="34" charset="0"/>
                <a:cs typeface="Times New Roman" panose="02020603050405020304" pitchFamily="18" charset="0"/>
              </a:rPr>
              <a:t>Actualités conventionnelles</a:t>
            </a:r>
            <a:endParaRPr lang="fr-FR" sz="28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5" name="Image 4">
            <a:extLst>
              <a:ext uri="{FF2B5EF4-FFF2-40B4-BE49-F238E27FC236}">
                <a16:creationId xmlns:a16="http://schemas.microsoft.com/office/drawing/2014/main" id="{FA5930C0-5A35-8196-7306-D652BAB07CEC}"/>
              </a:ext>
            </a:extLst>
          </p:cNvPr>
          <p:cNvPicPr>
            <a:picLocks noChangeAspect="1"/>
          </p:cNvPicPr>
          <p:nvPr/>
        </p:nvPicPr>
        <p:blipFill>
          <a:blip r:embed="rId2"/>
          <a:stretch>
            <a:fillRect/>
          </a:stretch>
        </p:blipFill>
        <p:spPr>
          <a:xfrm>
            <a:off x="1115616" y="1988840"/>
            <a:ext cx="7553908" cy="4139712"/>
          </a:xfrm>
          <a:prstGeom prst="rect">
            <a:avLst/>
          </a:prstGeom>
        </p:spPr>
      </p:pic>
    </p:spTree>
    <p:extLst>
      <p:ext uri="{BB962C8B-B14F-4D97-AF65-F5344CB8AC3E}">
        <p14:creationId xmlns:p14="http://schemas.microsoft.com/office/powerpoint/2010/main" val="68449445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180572-E0E2-AA89-D3CC-02415536B11A}"/>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F4E1D33-3B3F-217E-4B25-E2E32442A9DF}"/>
              </a:ext>
            </a:extLst>
          </p:cNvPr>
          <p:cNvSpPr>
            <a:spLocks noGrp="1"/>
          </p:cNvSpPr>
          <p:nvPr>
            <p:ph idx="1"/>
          </p:nvPr>
        </p:nvSpPr>
        <p:spPr>
          <a:xfrm>
            <a:off x="3563888" y="332656"/>
            <a:ext cx="5400600" cy="576064"/>
          </a:xfrm>
        </p:spPr>
        <p:txBody>
          <a:bodyPr>
            <a:normAutofit/>
          </a:bodyPr>
          <a:lstStyle/>
          <a:p>
            <a:pPr marL="0" indent="0" algn="ctr">
              <a:buNone/>
            </a:pPr>
            <a:r>
              <a:rPr lang="fr-FR" sz="2800" b="1" dirty="0">
                <a:effectLst/>
                <a:latin typeface="Arial" panose="020B0604020202020204" pitchFamily="34" charset="0"/>
                <a:ea typeface="Calibri" panose="020F0502020204030204" pitchFamily="34" charset="0"/>
                <a:cs typeface="Times New Roman" panose="02020603050405020304" pitchFamily="18" charset="0"/>
              </a:rPr>
              <a:t>Actualités conventionnelles</a:t>
            </a:r>
            <a:endParaRPr lang="fr-FR" sz="28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4" name="Image 3">
            <a:extLst>
              <a:ext uri="{FF2B5EF4-FFF2-40B4-BE49-F238E27FC236}">
                <a16:creationId xmlns:a16="http://schemas.microsoft.com/office/drawing/2014/main" id="{6E998D1E-E0C3-DC3C-1270-F01DAAEA948E}"/>
              </a:ext>
            </a:extLst>
          </p:cNvPr>
          <p:cNvPicPr>
            <a:picLocks noChangeAspect="1"/>
          </p:cNvPicPr>
          <p:nvPr/>
        </p:nvPicPr>
        <p:blipFill>
          <a:blip r:embed="rId2"/>
          <a:stretch>
            <a:fillRect/>
          </a:stretch>
        </p:blipFill>
        <p:spPr>
          <a:xfrm>
            <a:off x="1187624" y="1844824"/>
            <a:ext cx="7524328" cy="4196056"/>
          </a:xfrm>
          <a:prstGeom prst="rect">
            <a:avLst/>
          </a:prstGeom>
        </p:spPr>
      </p:pic>
    </p:spTree>
    <p:extLst>
      <p:ext uri="{BB962C8B-B14F-4D97-AF65-F5344CB8AC3E}">
        <p14:creationId xmlns:p14="http://schemas.microsoft.com/office/powerpoint/2010/main" val="392481749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D21909-BDD4-8D20-DFDB-57816E28145E}"/>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CDE79B1C-CB0E-F78D-9D77-5B1F9AAC5A9A}"/>
              </a:ext>
            </a:extLst>
          </p:cNvPr>
          <p:cNvSpPr>
            <a:spLocks noGrp="1"/>
          </p:cNvSpPr>
          <p:nvPr>
            <p:ph idx="1"/>
          </p:nvPr>
        </p:nvSpPr>
        <p:spPr>
          <a:xfrm>
            <a:off x="3563888" y="332656"/>
            <a:ext cx="5400600" cy="576064"/>
          </a:xfrm>
        </p:spPr>
        <p:txBody>
          <a:bodyPr>
            <a:normAutofit/>
          </a:bodyPr>
          <a:lstStyle/>
          <a:p>
            <a:pPr marL="0" indent="0" algn="ctr">
              <a:buNone/>
            </a:pPr>
            <a:r>
              <a:rPr lang="fr-FR" sz="2800" b="1" dirty="0">
                <a:effectLst/>
                <a:latin typeface="Arial" panose="020B0604020202020204" pitchFamily="34" charset="0"/>
                <a:ea typeface="Calibri" panose="020F0502020204030204" pitchFamily="34" charset="0"/>
                <a:cs typeface="Times New Roman" panose="02020603050405020304" pitchFamily="18" charset="0"/>
              </a:rPr>
              <a:t>Actualités conventionnelles</a:t>
            </a:r>
            <a:endParaRPr lang="fr-FR" sz="28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5" name="Image 4">
            <a:extLst>
              <a:ext uri="{FF2B5EF4-FFF2-40B4-BE49-F238E27FC236}">
                <a16:creationId xmlns:a16="http://schemas.microsoft.com/office/drawing/2014/main" id="{A3E9075A-5851-A62F-E4D1-5E46F6DEC9A8}"/>
              </a:ext>
            </a:extLst>
          </p:cNvPr>
          <p:cNvPicPr>
            <a:picLocks noChangeAspect="1"/>
          </p:cNvPicPr>
          <p:nvPr/>
        </p:nvPicPr>
        <p:blipFill>
          <a:blip r:embed="rId2"/>
          <a:stretch>
            <a:fillRect/>
          </a:stretch>
        </p:blipFill>
        <p:spPr>
          <a:xfrm>
            <a:off x="1043608" y="1772816"/>
            <a:ext cx="7631832" cy="4338295"/>
          </a:xfrm>
          <a:prstGeom prst="rect">
            <a:avLst/>
          </a:prstGeom>
        </p:spPr>
      </p:pic>
    </p:spTree>
    <p:extLst>
      <p:ext uri="{BB962C8B-B14F-4D97-AF65-F5344CB8AC3E}">
        <p14:creationId xmlns:p14="http://schemas.microsoft.com/office/powerpoint/2010/main" val="45514580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269052-A337-4D66-26BE-6806AD24F3FB}"/>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C90D55A5-E894-4BEC-B5CE-A99C9FD684DD}"/>
              </a:ext>
            </a:extLst>
          </p:cNvPr>
          <p:cNvSpPr>
            <a:spLocks noGrp="1"/>
          </p:cNvSpPr>
          <p:nvPr>
            <p:ph idx="1"/>
          </p:nvPr>
        </p:nvSpPr>
        <p:spPr>
          <a:xfrm>
            <a:off x="3563888" y="332656"/>
            <a:ext cx="5400600" cy="576064"/>
          </a:xfrm>
        </p:spPr>
        <p:txBody>
          <a:bodyPr>
            <a:normAutofit/>
          </a:bodyPr>
          <a:lstStyle/>
          <a:p>
            <a:pPr marL="0" indent="0" algn="ctr">
              <a:buNone/>
            </a:pPr>
            <a:r>
              <a:rPr lang="fr-FR" sz="2800" b="1" dirty="0">
                <a:effectLst/>
                <a:latin typeface="Arial" panose="020B0604020202020204" pitchFamily="34" charset="0"/>
                <a:ea typeface="Calibri" panose="020F0502020204030204" pitchFamily="34" charset="0"/>
                <a:cs typeface="Times New Roman" panose="02020603050405020304" pitchFamily="18" charset="0"/>
              </a:rPr>
              <a:t>Actualités conventionnelles</a:t>
            </a:r>
            <a:endParaRPr lang="fr-FR" sz="28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4" name="Image 3">
            <a:extLst>
              <a:ext uri="{FF2B5EF4-FFF2-40B4-BE49-F238E27FC236}">
                <a16:creationId xmlns:a16="http://schemas.microsoft.com/office/drawing/2014/main" id="{27C1FED2-4286-35BE-2A7A-504BC6A308D2}"/>
              </a:ext>
            </a:extLst>
          </p:cNvPr>
          <p:cNvPicPr>
            <a:picLocks noChangeAspect="1"/>
          </p:cNvPicPr>
          <p:nvPr/>
        </p:nvPicPr>
        <p:blipFill>
          <a:blip r:embed="rId2"/>
          <a:stretch>
            <a:fillRect/>
          </a:stretch>
        </p:blipFill>
        <p:spPr>
          <a:xfrm>
            <a:off x="1187624" y="1988840"/>
            <a:ext cx="7524328" cy="4199771"/>
          </a:xfrm>
          <a:prstGeom prst="rect">
            <a:avLst/>
          </a:prstGeom>
        </p:spPr>
      </p:pic>
    </p:spTree>
    <p:extLst>
      <p:ext uri="{BB962C8B-B14F-4D97-AF65-F5344CB8AC3E}">
        <p14:creationId xmlns:p14="http://schemas.microsoft.com/office/powerpoint/2010/main" val="78066568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16117-5DA2-B1CF-12B6-378143B457CE}"/>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E88935A-755D-1FB9-62C7-211D0D01260F}"/>
              </a:ext>
            </a:extLst>
          </p:cNvPr>
          <p:cNvSpPr>
            <a:spLocks noGrp="1"/>
          </p:cNvSpPr>
          <p:nvPr>
            <p:ph idx="1"/>
          </p:nvPr>
        </p:nvSpPr>
        <p:spPr>
          <a:xfrm>
            <a:off x="3563888" y="332656"/>
            <a:ext cx="5400600" cy="576064"/>
          </a:xfrm>
        </p:spPr>
        <p:txBody>
          <a:bodyPr>
            <a:normAutofit/>
          </a:bodyPr>
          <a:lstStyle/>
          <a:p>
            <a:pPr marL="0" indent="0" algn="ctr">
              <a:buNone/>
            </a:pPr>
            <a:r>
              <a:rPr lang="fr-FR" sz="2800" b="1" dirty="0">
                <a:effectLst/>
                <a:latin typeface="Arial" panose="020B0604020202020204" pitchFamily="34" charset="0"/>
                <a:ea typeface="Calibri" panose="020F0502020204030204" pitchFamily="34" charset="0"/>
                <a:cs typeface="Times New Roman" panose="02020603050405020304" pitchFamily="18" charset="0"/>
              </a:rPr>
              <a:t>Actualités conventionnelles</a:t>
            </a:r>
            <a:endParaRPr lang="fr-FR" sz="28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5" name="Image 4">
            <a:extLst>
              <a:ext uri="{FF2B5EF4-FFF2-40B4-BE49-F238E27FC236}">
                <a16:creationId xmlns:a16="http://schemas.microsoft.com/office/drawing/2014/main" id="{40127C06-7F5F-CABD-DE9F-232A54913F09}"/>
              </a:ext>
            </a:extLst>
          </p:cNvPr>
          <p:cNvPicPr>
            <a:picLocks noChangeAspect="1"/>
          </p:cNvPicPr>
          <p:nvPr/>
        </p:nvPicPr>
        <p:blipFill>
          <a:blip r:embed="rId2"/>
          <a:stretch>
            <a:fillRect/>
          </a:stretch>
        </p:blipFill>
        <p:spPr>
          <a:xfrm>
            <a:off x="1475656" y="2060848"/>
            <a:ext cx="7164288" cy="3961430"/>
          </a:xfrm>
          <a:prstGeom prst="rect">
            <a:avLst/>
          </a:prstGeom>
        </p:spPr>
      </p:pic>
    </p:spTree>
    <p:extLst>
      <p:ext uri="{BB962C8B-B14F-4D97-AF65-F5344CB8AC3E}">
        <p14:creationId xmlns:p14="http://schemas.microsoft.com/office/powerpoint/2010/main" val="417941932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EE7716-156D-165A-1B6D-F97192A5ED46}"/>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721DE97-C507-0215-A8AC-D326555493E0}"/>
              </a:ext>
            </a:extLst>
          </p:cNvPr>
          <p:cNvSpPr>
            <a:spLocks noGrp="1"/>
          </p:cNvSpPr>
          <p:nvPr>
            <p:ph idx="1"/>
          </p:nvPr>
        </p:nvSpPr>
        <p:spPr>
          <a:xfrm>
            <a:off x="3563888" y="332656"/>
            <a:ext cx="5400600" cy="576064"/>
          </a:xfrm>
        </p:spPr>
        <p:txBody>
          <a:bodyPr>
            <a:normAutofit/>
          </a:bodyPr>
          <a:lstStyle/>
          <a:p>
            <a:pPr marL="0" indent="0" algn="ctr">
              <a:buNone/>
            </a:pPr>
            <a:r>
              <a:rPr lang="fr-FR" sz="2800" b="1" dirty="0">
                <a:effectLst/>
                <a:latin typeface="Arial" panose="020B0604020202020204" pitchFamily="34" charset="0"/>
                <a:ea typeface="Calibri" panose="020F0502020204030204" pitchFamily="34" charset="0"/>
                <a:cs typeface="Times New Roman" panose="02020603050405020304" pitchFamily="18" charset="0"/>
              </a:rPr>
              <a:t>Actualités conventionnelles</a:t>
            </a:r>
            <a:endParaRPr lang="fr-FR" sz="28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4" name="Image 3">
            <a:extLst>
              <a:ext uri="{FF2B5EF4-FFF2-40B4-BE49-F238E27FC236}">
                <a16:creationId xmlns:a16="http://schemas.microsoft.com/office/drawing/2014/main" id="{9D4A511D-CAA0-323F-15C3-6BAFBF561499}"/>
              </a:ext>
            </a:extLst>
          </p:cNvPr>
          <p:cNvPicPr>
            <a:picLocks noChangeAspect="1"/>
          </p:cNvPicPr>
          <p:nvPr/>
        </p:nvPicPr>
        <p:blipFill>
          <a:blip r:embed="rId2"/>
          <a:stretch>
            <a:fillRect/>
          </a:stretch>
        </p:blipFill>
        <p:spPr>
          <a:xfrm>
            <a:off x="1403648" y="1916832"/>
            <a:ext cx="7272808" cy="4051215"/>
          </a:xfrm>
          <a:prstGeom prst="rect">
            <a:avLst/>
          </a:prstGeom>
        </p:spPr>
      </p:pic>
    </p:spTree>
    <p:extLst>
      <p:ext uri="{BB962C8B-B14F-4D97-AF65-F5344CB8AC3E}">
        <p14:creationId xmlns:p14="http://schemas.microsoft.com/office/powerpoint/2010/main" val="6501060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6297E7-761B-98D6-AB34-D325609570D7}"/>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5261353-8912-2BD7-1E95-E76D4164FAEF}"/>
              </a:ext>
            </a:extLst>
          </p:cNvPr>
          <p:cNvSpPr>
            <a:spLocks noGrp="1"/>
          </p:cNvSpPr>
          <p:nvPr>
            <p:ph idx="1"/>
          </p:nvPr>
        </p:nvSpPr>
        <p:spPr>
          <a:xfrm>
            <a:off x="3563888" y="332656"/>
            <a:ext cx="5400600" cy="576064"/>
          </a:xfrm>
        </p:spPr>
        <p:txBody>
          <a:bodyPr>
            <a:normAutofit/>
          </a:bodyPr>
          <a:lstStyle/>
          <a:p>
            <a:pPr marL="0" indent="0" algn="ctr">
              <a:buNone/>
            </a:pPr>
            <a:r>
              <a:rPr lang="fr-FR" sz="2800" b="1" dirty="0">
                <a:effectLst/>
                <a:latin typeface="Arial" panose="020B0604020202020204" pitchFamily="34" charset="0"/>
                <a:ea typeface="Calibri" panose="020F0502020204030204" pitchFamily="34" charset="0"/>
                <a:cs typeface="Times New Roman" panose="02020603050405020304" pitchFamily="18" charset="0"/>
              </a:rPr>
              <a:t>Actualités conventionnelles</a:t>
            </a:r>
            <a:endParaRPr lang="fr-FR" sz="28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5" name="Image 4">
            <a:extLst>
              <a:ext uri="{FF2B5EF4-FFF2-40B4-BE49-F238E27FC236}">
                <a16:creationId xmlns:a16="http://schemas.microsoft.com/office/drawing/2014/main" id="{EEBA941A-B71D-A4B7-7D7A-1CBED79FCCF3}"/>
              </a:ext>
            </a:extLst>
          </p:cNvPr>
          <p:cNvPicPr>
            <a:picLocks noChangeAspect="1"/>
          </p:cNvPicPr>
          <p:nvPr/>
        </p:nvPicPr>
        <p:blipFill>
          <a:blip r:embed="rId2"/>
          <a:stretch>
            <a:fillRect/>
          </a:stretch>
        </p:blipFill>
        <p:spPr>
          <a:xfrm>
            <a:off x="1115616" y="1844824"/>
            <a:ext cx="7776864" cy="4248412"/>
          </a:xfrm>
          <a:prstGeom prst="rect">
            <a:avLst/>
          </a:prstGeom>
        </p:spPr>
      </p:pic>
    </p:spTree>
    <p:extLst>
      <p:ext uri="{BB962C8B-B14F-4D97-AF65-F5344CB8AC3E}">
        <p14:creationId xmlns:p14="http://schemas.microsoft.com/office/powerpoint/2010/main" val="112093157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26D8F-80DE-775E-1B28-34AB33D2AE72}"/>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60F1330-3B2D-ECA6-86E3-93E969F72B94}"/>
              </a:ext>
            </a:extLst>
          </p:cNvPr>
          <p:cNvSpPr>
            <a:spLocks noGrp="1"/>
          </p:cNvSpPr>
          <p:nvPr>
            <p:ph idx="1"/>
          </p:nvPr>
        </p:nvSpPr>
        <p:spPr>
          <a:xfrm>
            <a:off x="3923928" y="692696"/>
            <a:ext cx="4896544" cy="576064"/>
          </a:xfrm>
        </p:spPr>
        <p:txBody>
          <a:bodyPr>
            <a:normAutofit/>
          </a:bodyPr>
          <a:lstStyle/>
          <a:p>
            <a:pPr marL="0" indent="0" algn="ctr">
              <a:buNone/>
            </a:pPr>
            <a:r>
              <a:rPr lang="fr-FR" sz="2800" b="1" dirty="0">
                <a:effectLst/>
                <a:latin typeface="Arial" panose="020B0604020202020204" pitchFamily="34" charset="0"/>
                <a:ea typeface="Calibri" panose="020F0502020204030204" pitchFamily="34" charset="0"/>
                <a:cs typeface="Times New Roman" panose="02020603050405020304" pitchFamily="18" charset="0"/>
              </a:rPr>
              <a:t>Actualités conventionnelles</a:t>
            </a:r>
            <a:endParaRPr lang="fr-FR" sz="28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 name="ZoneTexte 3">
            <a:extLst>
              <a:ext uri="{FF2B5EF4-FFF2-40B4-BE49-F238E27FC236}">
                <a16:creationId xmlns:a16="http://schemas.microsoft.com/office/drawing/2014/main" id="{2F44C26D-DEEA-31CC-F4DE-E322716C4EEB}"/>
              </a:ext>
            </a:extLst>
          </p:cNvPr>
          <p:cNvSpPr txBox="1"/>
          <p:nvPr/>
        </p:nvSpPr>
        <p:spPr>
          <a:xfrm>
            <a:off x="1763688" y="2132856"/>
            <a:ext cx="6768752" cy="1815882"/>
          </a:xfrm>
          <a:prstGeom prst="rect">
            <a:avLst/>
          </a:prstGeom>
          <a:noFill/>
        </p:spPr>
        <p:txBody>
          <a:bodyPr wrap="square">
            <a:spAutoFit/>
          </a:bodyPr>
          <a:lstStyle/>
          <a:p>
            <a:pPr lvl="1" algn="ctr" fontAlgn="base" hangingPunct="0"/>
            <a:r>
              <a:rPr lang="fr-FR" sz="2800" dirty="0">
                <a:effectLst/>
                <a:latin typeface="Arial" panose="020B0604020202020204" pitchFamily="34" charset="0"/>
                <a:ea typeface="Calibri" panose="020F0502020204030204" pitchFamily="34" charset="0"/>
                <a:cs typeface="Times New Roman" panose="02020603050405020304" pitchFamily="18" charset="0"/>
              </a:rPr>
              <a:t>Groupe de travail :</a:t>
            </a:r>
          </a:p>
          <a:p>
            <a:pPr lvl="1" algn="ctr" fontAlgn="base" hangingPunct="0"/>
            <a:endParaRPr lang="fr-FR" sz="2800" dirty="0">
              <a:effectLst/>
              <a:latin typeface="Arial" panose="020B0604020202020204" pitchFamily="34" charset="0"/>
              <a:ea typeface="Calibri" panose="020F0502020204030204" pitchFamily="34" charset="0"/>
              <a:cs typeface="Times New Roman" panose="02020603050405020304" pitchFamily="18" charset="0"/>
            </a:endParaRPr>
          </a:p>
          <a:p>
            <a:pPr lvl="1" algn="ctr" fontAlgn="base" hangingPunct="0"/>
            <a:r>
              <a:rPr lang="fr-FR" sz="2800" dirty="0">
                <a:latin typeface="Arial" panose="020B0604020202020204" pitchFamily="34" charset="0"/>
                <a:cs typeface="Arial" panose="020B0604020202020204" pitchFamily="34" charset="0"/>
              </a:rPr>
              <a:t>Consultation guichets uniques d’accompagnement</a:t>
            </a:r>
          </a:p>
        </p:txBody>
      </p:sp>
    </p:spTree>
    <p:extLst>
      <p:ext uri="{BB962C8B-B14F-4D97-AF65-F5344CB8AC3E}">
        <p14:creationId xmlns:p14="http://schemas.microsoft.com/office/powerpoint/2010/main" val="22355125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7DB0A44-38AF-3E8F-45C7-67DEA2D9139F}"/>
              </a:ext>
            </a:extLst>
          </p:cNvPr>
          <p:cNvSpPr>
            <a:spLocks noGrp="1"/>
          </p:cNvSpPr>
          <p:nvPr>
            <p:ph type="title"/>
          </p:nvPr>
        </p:nvSpPr>
        <p:spPr>
          <a:xfrm>
            <a:off x="4716016" y="624110"/>
            <a:ext cx="3818384" cy="716658"/>
          </a:xfrm>
        </p:spPr>
        <p:txBody>
          <a:bodyPr>
            <a:normAutofit/>
          </a:bodyPr>
          <a:lstStyle/>
          <a:p>
            <a:pPr algn="r"/>
            <a:r>
              <a:rPr lang="fr-FR" sz="2800" b="1" dirty="0"/>
              <a:t>Calendrier 2026</a:t>
            </a:r>
          </a:p>
        </p:txBody>
      </p:sp>
      <p:pic>
        <p:nvPicPr>
          <p:cNvPr id="2050" name="Picture 2" descr="2026 calendrier, calendrier 2026 68637117 Art vectoriel chez ...">
            <a:extLst>
              <a:ext uri="{FF2B5EF4-FFF2-40B4-BE49-F238E27FC236}">
                <a16:creationId xmlns:a16="http://schemas.microsoft.com/office/drawing/2014/main" id="{B02BEED0-30E2-E30B-E187-A0DDFC475A2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15816" y="1700808"/>
            <a:ext cx="4252316" cy="3040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926789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228A2-E160-D114-07A3-51B7EA555031}"/>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6EC2547-3716-6788-67A3-096EAB360E89}"/>
              </a:ext>
            </a:extLst>
          </p:cNvPr>
          <p:cNvSpPr>
            <a:spLocks noGrp="1"/>
          </p:cNvSpPr>
          <p:nvPr>
            <p:ph idx="1"/>
          </p:nvPr>
        </p:nvSpPr>
        <p:spPr>
          <a:xfrm>
            <a:off x="3851920" y="476672"/>
            <a:ext cx="5112568" cy="720080"/>
          </a:xfrm>
        </p:spPr>
        <p:txBody>
          <a:bodyPr>
            <a:normAutofit/>
          </a:bodyPr>
          <a:lstStyle/>
          <a:p>
            <a:pPr marL="0" indent="0" algn="ctr">
              <a:buNone/>
            </a:pPr>
            <a:r>
              <a:rPr lang="fr-FR" sz="2800" b="1" dirty="0">
                <a:effectLst/>
                <a:latin typeface="Arial" panose="020B0604020202020204" pitchFamily="34" charset="0"/>
                <a:ea typeface="Calibri" panose="020F0502020204030204" pitchFamily="34" charset="0"/>
                <a:cs typeface="Times New Roman" panose="02020603050405020304" pitchFamily="18" charset="0"/>
              </a:rPr>
              <a:t>Actualités conventionnelles</a:t>
            </a:r>
            <a:endParaRPr lang="fr-FR" sz="28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 name="ZoneTexte 3">
            <a:extLst>
              <a:ext uri="{FF2B5EF4-FFF2-40B4-BE49-F238E27FC236}">
                <a16:creationId xmlns:a16="http://schemas.microsoft.com/office/drawing/2014/main" id="{4850D562-DBB4-8297-10F8-9747803059C1}"/>
              </a:ext>
            </a:extLst>
          </p:cNvPr>
          <p:cNvSpPr txBox="1"/>
          <p:nvPr/>
        </p:nvSpPr>
        <p:spPr>
          <a:xfrm>
            <a:off x="1475656" y="2371819"/>
            <a:ext cx="6912768" cy="2062103"/>
          </a:xfrm>
          <a:prstGeom prst="rect">
            <a:avLst/>
          </a:prstGeom>
          <a:noFill/>
        </p:spPr>
        <p:txBody>
          <a:bodyPr wrap="square">
            <a:spAutoFit/>
          </a:bodyPr>
          <a:lstStyle/>
          <a:p>
            <a:pPr lvl="1" algn="ctr" fontAlgn="base" hangingPunct="0"/>
            <a:r>
              <a:rPr lang="fr-FR" sz="2400" dirty="0">
                <a:effectLst/>
                <a:latin typeface="Arial" panose="020B0604020202020204" pitchFamily="34" charset="0"/>
                <a:ea typeface="Calibri" panose="020F0502020204030204" pitchFamily="34" charset="0"/>
                <a:cs typeface="Times New Roman" panose="02020603050405020304" pitchFamily="18" charset="0"/>
              </a:rPr>
              <a:t>Groupe de travail :</a:t>
            </a:r>
          </a:p>
          <a:p>
            <a:pPr lvl="1" algn="ctr" fontAlgn="base" hangingPunct="0"/>
            <a:endParaRPr lang="fr-FR" sz="2400" dirty="0">
              <a:effectLst/>
              <a:latin typeface="Arial" panose="020B0604020202020204" pitchFamily="34" charset="0"/>
              <a:ea typeface="Calibri" panose="020F0502020204030204" pitchFamily="34" charset="0"/>
              <a:cs typeface="Times New Roman" panose="02020603050405020304" pitchFamily="18" charset="0"/>
            </a:endParaRPr>
          </a:p>
          <a:p>
            <a:pPr lvl="1" algn="ctr" fontAlgn="base" hangingPunct="0"/>
            <a:r>
              <a:rPr lang="fr-FR" sz="2400" dirty="0">
                <a:latin typeface="Arial" panose="020B0604020202020204" pitchFamily="34" charset="0"/>
                <a:ea typeface="Calibri" panose="020F0502020204030204" pitchFamily="34" charset="0"/>
                <a:cs typeface="Times New Roman" panose="02020603050405020304" pitchFamily="18" charset="0"/>
              </a:rPr>
              <a:t>AP-HP sur la prise en charge ville-hôpital des patients atteints de pathologies chronique</a:t>
            </a:r>
            <a:endParaRPr lang="fr-FR" sz="2400" dirty="0">
              <a:latin typeface="Arial" panose="020B0604020202020204" pitchFamily="34" charset="0"/>
              <a:cs typeface="Arial" panose="020B0604020202020204" pitchFamily="34" charset="0"/>
            </a:endParaRPr>
          </a:p>
          <a:p>
            <a:pPr lvl="1" algn="ctr" fontAlgn="base" hangingPunct="0"/>
            <a:endParaRPr lang="fr-FR" sz="3200" dirty="0">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011452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3F8AF9-5FA9-DFB6-6210-F6D5D13F01AF}"/>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525AE9EB-28B4-CA9D-0BF2-49503523E68A}"/>
              </a:ext>
            </a:extLst>
          </p:cNvPr>
          <p:cNvSpPr>
            <a:spLocks noGrp="1"/>
          </p:cNvSpPr>
          <p:nvPr>
            <p:ph idx="1"/>
          </p:nvPr>
        </p:nvSpPr>
        <p:spPr>
          <a:xfrm>
            <a:off x="3203848" y="836712"/>
            <a:ext cx="5760640" cy="648072"/>
          </a:xfrm>
        </p:spPr>
        <p:txBody>
          <a:bodyPr>
            <a:normAutofit/>
          </a:bodyPr>
          <a:lstStyle/>
          <a:p>
            <a:pPr marL="0" indent="0" algn="ctr">
              <a:buNone/>
            </a:pPr>
            <a:r>
              <a:rPr lang="fr-FR" sz="2800" b="1" dirty="0">
                <a:effectLst/>
                <a:latin typeface="Arial" panose="020B0604020202020204" pitchFamily="34" charset="0"/>
                <a:ea typeface="Calibri" panose="020F0502020204030204" pitchFamily="34" charset="0"/>
                <a:cs typeface="Times New Roman" panose="02020603050405020304" pitchFamily="18" charset="0"/>
              </a:rPr>
              <a:t>Actualités conventionnelles</a:t>
            </a:r>
            <a:endParaRPr lang="fr-FR" sz="28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 name="ZoneTexte 3">
            <a:extLst>
              <a:ext uri="{FF2B5EF4-FFF2-40B4-BE49-F238E27FC236}">
                <a16:creationId xmlns:a16="http://schemas.microsoft.com/office/drawing/2014/main" id="{FBE7150F-50CF-F06E-0BD0-BF3DB24F05DD}"/>
              </a:ext>
            </a:extLst>
          </p:cNvPr>
          <p:cNvSpPr txBox="1"/>
          <p:nvPr/>
        </p:nvSpPr>
        <p:spPr>
          <a:xfrm>
            <a:off x="1619672" y="2708920"/>
            <a:ext cx="6912768" cy="1661993"/>
          </a:xfrm>
          <a:prstGeom prst="rect">
            <a:avLst/>
          </a:prstGeom>
          <a:noFill/>
        </p:spPr>
        <p:txBody>
          <a:bodyPr wrap="square">
            <a:spAutoFit/>
          </a:bodyPr>
          <a:lstStyle/>
          <a:p>
            <a:pPr lvl="1" algn="ctr" fontAlgn="base" hangingPunct="0"/>
            <a:r>
              <a:rPr lang="fr-FR" sz="2800" dirty="0">
                <a:effectLst/>
                <a:latin typeface="Arial" panose="020B0604020202020204" pitchFamily="34" charset="0"/>
                <a:ea typeface="Calibri" panose="020F0502020204030204" pitchFamily="34" charset="0"/>
                <a:cs typeface="Times New Roman" panose="02020603050405020304" pitchFamily="18" charset="0"/>
              </a:rPr>
              <a:t>Groupe de travail :</a:t>
            </a:r>
          </a:p>
          <a:p>
            <a:pPr lvl="1" algn="ctr" fontAlgn="base" hangingPunct="0"/>
            <a:endParaRPr lang="fr-FR" sz="1400" dirty="0">
              <a:effectLst/>
              <a:latin typeface="Arial" panose="020B0604020202020204" pitchFamily="34" charset="0"/>
              <a:ea typeface="Calibri" panose="020F0502020204030204" pitchFamily="34" charset="0"/>
              <a:cs typeface="Times New Roman" panose="02020603050405020304" pitchFamily="18" charset="0"/>
            </a:endParaRPr>
          </a:p>
          <a:p>
            <a:pPr lvl="1" algn="ctr" fontAlgn="base" hangingPunct="0"/>
            <a:r>
              <a:rPr lang="fr-FR" sz="2800" dirty="0" err="1">
                <a:latin typeface="Arial" panose="020B0604020202020204" pitchFamily="34" charset="0"/>
                <a:cs typeface="Arial" panose="020B0604020202020204" pitchFamily="34" charset="0"/>
              </a:rPr>
              <a:t>Déprescription</a:t>
            </a:r>
            <a:r>
              <a:rPr lang="fr-FR" sz="2800" dirty="0">
                <a:latin typeface="Arial" panose="020B0604020202020204" pitchFamily="34" charset="0"/>
                <a:cs typeface="Arial" panose="020B0604020202020204" pitchFamily="34" charset="0"/>
              </a:rPr>
              <a:t> le 08/07 </a:t>
            </a:r>
          </a:p>
          <a:p>
            <a:pPr lvl="1" algn="ctr" fontAlgn="base" hangingPunct="0"/>
            <a:endParaRPr lang="fr-FR" sz="3200" dirty="0">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6845108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F27C88-D815-EE72-BBE4-E759DE34B835}"/>
            </a:ext>
          </a:extLst>
        </p:cNvPr>
        <p:cNvGrpSpPr/>
        <p:nvPr/>
      </p:nvGrpSpPr>
      <p:grpSpPr>
        <a:xfrm>
          <a:off x="0" y="0"/>
          <a:ext cx="0" cy="0"/>
          <a:chOff x="0" y="0"/>
          <a:chExt cx="0" cy="0"/>
        </a:xfrm>
      </p:grpSpPr>
      <p:sp>
        <p:nvSpPr>
          <p:cNvPr id="4" name="ZoneTexte 3">
            <a:extLst>
              <a:ext uri="{FF2B5EF4-FFF2-40B4-BE49-F238E27FC236}">
                <a16:creationId xmlns:a16="http://schemas.microsoft.com/office/drawing/2014/main" id="{8EF85070-0B89-94AD-B09E-6A11AFF52DE0}"/>
              </a:ext>
            </a:extLst>
          </p:cNvPr>
          <p:cNvSpPr txBox="1"/>
          <p:nvPr/>
        </p:nvSpPr>
        <p:spPr>
          <a:xfrm>
            <a:off x="2195736" y="2551837"/>
            <a:ext cx="5904656" cy="1754326"/>
          </a:xfrm>
          <a:prstGeom prst="rect">
            <a:avLst/>
          </a:prstGeom>
          <a:noFill/>
        </p:spPr>
        <p:txBody>
          <a:bodyPr wrap="square">
            <a:spAutoFit/>
          </a:bodyPr>
          <a:lstStyle/>
          <a:p>
            <a:pPr lvl="0" algn="ctr" fontAlgn="base" hangingPunct="0"/>
            <a:r>
              <a:rPr lang="fr-FR" sz="3600" dirty="0">
                <a:effectLst/>
                <a:latin typeface="Arial" panose="020B0604020202020204" pitchFamily="34" charset="0"/>
                <a:ea typeface="Calibri" panose="020F0502020204030204" pitchFamily="34" charset="0"/>
                <a:cs typeface="Times New Roman" panose="02020603050405020304" pitchFamily="18" charset="0"/>
              </a:rPr>
              <a:t>Dispositif collectif </a:t>
            </a:r>
          </a:p>
          <a:p>
            <a:pPr lvl="0" algn="ctr" fontAlgn="base" hangingPunct="0"/>
            <a:r>
              <a:rPr lang="fr-FR" sz="3600" dirty="0">
                <a:effectLst/>
                <a:latin typeface="Arial" panose="020B0604020202020204" pitchFamily="34" charset="0"/>
                <a:ea typeface="Calibri" panose="020F0502020204030204" pitchFamily="34" charset="0"/>
                <a:cs typeface="Times New Roman" panose="02020603050405020304" pitchFamily="18" charset="0"/>
              </a:rPr>
              <a:t>d’aide à l’emploi </a:t>
            </a:r>
          </a:p>
          <a:p>
            <a:pPr lvl="0" algn="ctr" fontAlgn="base" hangingPunct="0"/>
            <a:r>
              <a:rPr lang="fr-FR" sz="3600" dirty="0">
                <a:effectLst/>
                <a:latin typeface="Arial" panose="020B0604020202020204" pitchFamily="34" charset="0"/>
                <a:ea typeface="Calibri" panose="020F0502020204030204" pitchFamily="34" charset="0"/>
                <a:cs typeface="Times New Roman" panose="02020603050405020304" pitchFamily="18" charset="0"/>
              </a:rPr>
              <a:t>d’un assistant médical</a:t>
            </a:r>
          </a:p>
        </p:txBody>
      </p:sp>
      <p:sp>
        <p:nvSpPr>
          <p:cNvPr id="2" name="Espace réservé du contenu 2">
            <a:extLst>
              <a:ext uri="{FF2B5EF4-FFF2-40B4-BE49-F238E27FC236}">
                <a16:creationId xmlns:a16="http://schemas.microsoft.com/office/drawing/2014/main" id="{5B972858-9E3B-3659-21C4-F7D74DDACC8C}"/>
              </a:ext>
            </a:extLst>
          </p:cNvPr>
          <p:cNvSpPr>
            <a:spLocks noGrp="1"/>
          </p:cNvSpPr>
          <p:nvPr>
            <p:ph idx="1"/>
          </p:nvPr>
        </p:nvSpPr>
        <p:spPr>
          <a:xfrm>
            <a:off x="3203848" y="836712"/>
            <a:ext cx="5760640" cy="648072"/>
          </a:xfrm>
        </p:spPr>
        <p:txBody>
          <a:bodyPr>
            <a:normAutofit/>
          </a:bodyPr>
          <a:lstStyle/>
          <a:p>
            <a:pPr marL="0" indent="0" algn="ctr">
              <a:buNone/>
            </a:pPr>
            <a:r>
              <a:rPr lang="fr-FR" sz="2800" b="1" dirty="0">
                <a:effectLst/>
                <a:latin typeface="Arial" panose="020B0604020202020204" pitchFamily="34" charset="0"/>
                <a:ea typeface="Calibri" panose="020F0502020204030204" pitchFamily="34" charset="0"/>
                <a:cs typeface="Times New Roman" panose="02020603050405020304" pitchFamily="18" charset="0"/>
              </a:rPr>
              <a:t>Actualités conventionnelles</a:t>
            </a:r>
            <a:endParaRPr lang="fr-FR" sz="2800" dirty="0">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242831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FCD00-A834-6A17-FF40-4865662F9D81}"/>
            </a:ext>
          </a:extLst>
        </p:cNvPr>
        <p:cNvGrpSpPr/>
        <p:nvPr/>
      </p:nvGrpSpPr>
      <p:grpSpPr>
        <a:xfrm>
          <a:off x="0" y="0"/>
          <a:ext cx="0" cy="0"/>
          <a:chOff x="0" y="0"/>
          <a:chExt cx="0" cy="0"/>
        </a:xfrm>
      </p:grpSpPr>
      <p:sp>
        <p:nvSpPr>
          <p:cNvPr id="4" name="ZoneTexte 3">
            <a:extLst>
              <a:ext uri="{FF2B5EF4-FFF2-40B4-BE49-F238E27FC236}">
                <a16:creationId xmlns:a16="http://schemas.microsoft.com/office/drawing/2014/main" id="{1B629F33-50E6-C8A7-AA64-5FB52949A8B2}"/>
              </a:ext>
            </a:extLst>
          </p:cNvPr>
          <p:cNvSpPr txBox="1"/>
          <p:nvPr/>
        </p:nvSpPr>
        <p:spPr>
          <a:xfrm>
            <a:off x="2195736" y="2636912"/>
            <a:ext cx="5904656" cy="1200329"/>
          </a:xfrm>
          <a:prstGeom prst="rect">
            <a:avLst/>
          </a:prstGeom>
          <a:noFill/>
        </p:spPr>
        <p:txBody>
          <a:bodyPr wrap="square">
            <a:spAutoFit/>
          </a:bodyPr>
          <a:lstStyle/>
          <a:p>
            <a:pPr lvl="0" algn="ctr" fontAlgn="base" hangingPunct="0"/>
            <a:r>
              <a:rPr lang="fr-FR" sz="3600" dirty="0">
                <a:effectLst/>
                <a:latin typeface="Arial" panose="020B0604020202020204" pitchFamily="34" charset="0"/>
                <a:ea typeface="Calibri" panose="020F0502020204030204" pitchFamily="34" charset="0"/>
                <a:cs typeface="Times New Roman" panose="02020603050405020304" pitchFamily="18" charset="0"/>
              </a:rPr>
              <a:t>Projet de loi réformant </a:t>
            </a:r>
          </a:p>
          <a:p>
            <a:pPr lvl="0" algn="ctr" fontAlgn="base" hangingPunct="0"/>
            <a:r>
              <a:rPr lang="fr-FR" sz="3600" dirty="0">
                <a:effectLst/>
                <a:latin typeface="Arial" panose="020B0604020202020204" pitchFamily="34" charset="0"/>
                <a:ea typeface="Calibri" panose="020F0502020204030204" pitchFamily="34" charset="0"/>
                <a:cs typeface="Times New Roman" panose="02020603050405020304" pitchFamily="18" charset="0"/>
              </a:rPr>
              <a:t>les élections aux URPS</a:t>
            </a:r>
          </a:p>
        </p:txBody>
      </p:sp>
      <p:sp>
        <p:nvSpPr>
          <p:cNvPr id="2" name="Espace réservé du contenu 2">
            <a:extLst>
              <a:ext uri="{FF2B5EF4-FFF2-40B4-BE49-F238E27FC236}">
                <a16:creationId xmlns:a16="http://schemas.microsoft.com/office/drawing/2014/main" id="{CB882A14-654D-B3E4-818E-EE11DCA4B276}"/>
              </a:ext>
            </a:extLst>
          </p:cNvPr>
          <p:cNvSpPr>
            <a:spLocks noGrp="1"/>
          </p:cNvSpPr>
          <p:nvPr>
            <p:ph idx="1"/>
          </p:nvPr>
        </p:nvSpPr>
        <p:spPr>
          <a:xfrm>
            <a:off x="3635896" y="836712"/>
            <a:ext cx="5328592" cy="648072"/>
          </a:xfrm>
        </p:spPr>
        <p:txBody>
          <a:bodyPr>
            <a:normAutofit/>
          </a:bodyPr>
          <a:lstStyle/>
          <a:p>
            <a:pPr marL="0" indent="0" algn="ctr">
              <a:buNone/>
            </a:pPr>
            <a:r>
              <a:rPr lang="fr-FR" sz="2800" b="1" dirty="0">
                <a:effectLst/>
                <a:latin typeface="Arial" panose="020B0604020202020204" pitchFamily="34" charset="0"/>
                <a:ea typeface="Calibri" panose="020F0502020204030204" pitchFamily="34" charset="0"/>
                <a:cs typeface="Times New Roman" panose="02020603050405020304" pitchFamily="18" charset="0"/>
              </a:rPr>
              <a:t>Actualités conventionnelles</a:t>
            </a:r>
            <a:endParaRPr lang="fr-FR" sz="2800" dirty="0">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2661039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3EA820-EB00-4AC8-B0A3-2E5C807A2992}"/>
            </a:ext>
          </a:extLst>
        </p:cNvPr>
        <p:cNvGrpSpPr/>
        <p:nvPr/>
      </p:nvGrpSpPr>
      <p:grpSpPr>
        <a:xfrm>
          <a:off x="0" y="0"/>
          <a:ext cx="0" cy="0"/>
          <a:chOff x="0" y="0"/>
          <a:chExt cx="0" cy="0"/>
        </a:xfrm>
      </p:grpSpPr>
      <p:sp>
        <p:nvSpPr>
          <p:cNvPr id="4" name="ZoneTexte 3">
            <a:extLst>
              <a:ext uri="{FF2B5EF4-FFF2-40B4-BE49-F238E27FC236}">
                <a16:creationId xmlns:a16="http://schemas.microsoft.com/office/drawing/2014/main" id="{5372AEFF-C485-E665-C1C7-C3C07C2BD51D}"/>
              </a:ext>
            </a:extLst>
          </p:cNvPr>
          <p:cNvSpPr txBox="1"/>
          <p:nvPr/>
        </p:nvSpPr>
        <p:spPr>
          <a:xfrm>
            <a:off x="2699792" y="2708920"/>
            <a:ext cx="5040560" cy="707886"/>
          </a:xfrm>
          <a:prstGeom prst="rect">
            <a:avLst/>
          </a:prstGeom>
          <a:noFill/>
        </p:spPr>
        <p:txBody>
          <a:bodyPr wrap="square">
            <a:spAutoFit/>
          </a:bodyPr>
          <a:lstStyle/>
          <a:p>
            <a:pPr lvl="0" algn="ctr" fontAlgn="base" hangingPunct="0"/>
            <a:r>
              <a:rPr lang="fr-FR" sz="4000" dirty="0">
                <a:effectLst/>
                <a:latin typeface="Arial" panose="020B0604020202020204" pitchFamily="34" charset="0"/>
                <a:ea typeface="Calibri" panose="020F0502020204030204" pitchFamily="34" charset="0"/>
                <a:cs typeface="Times New Roman" panose="02020603050405020304" pitchFamily="18" charset="0"/>
              </a:rPr>
              <a:t>Docteurs Juniors</a:t>
            </a:r>
          </a:p>
        </p:txBody>
      </p:sp>
      <p:sp>
        <p:nvSpPr>
          <p:cNvPr id="2" name="Espace réservé du contenu 2">
            <a:extLst>
              <a:ext uri="{FF2B5EF4-FFF2-40B4-BE49-F238E27FC236}">
                <a16:creationId xmlns:a16="http://schemas.microsoft.com/office/drawing/2014/main" id="{F55BD2DD-9AAC-5EBA-DBEF-ACAC3222915E}"/>
              </a:ext>
            </a:extLst>
          </p:cNvPr>
          <p:cNvSpPr>
            <a:spLocks noGrp="1"/>
          </p:cNvSpPr>
          <p:nvPr>
            <p:ph idx="1"/>
          </p:nvPr>
        </p:nvSpPr>
        <p:spPr>
          <a:xfrm>
            <a:off x="3779912" y="836712"/>
            <a:ext cx="5184576" cy="648072"/>
          </a:xfrm>
        </p:spPr>
        <p:txBody>
          <a:bodyPr>
            <a:normAutofit/>
          </a:bodyPr>
          <a:lstStyle/>
          <a:p>
            <a:pPr marL="0" indent="0" algn="ctr">
              <a:buNone/>
            </a:pPr>
            <a:r>
              <a:rPr lang="fr-FR" sz="2800" b="1" dirty="0">
                <a:effectLst/>
                <a:latin typeface="Arial" panose="020B0604020202020204" pitchFamily="34" charset="0"/>
                <a:ea typeface="Calibri" panose="020F0502020204030204" pitchFamily="34" charset="0"/>
                <a:cs typeface="Times New Roman" panose="02020603050405020304" pitchFamily="18" charset="0"/>
              </a:rPr>
              <a:t>Actualités conventionnelles</a:t>
            </a:r>
            <a:endParaRPr lang="fr-FR" sz="2800" dirty="0">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4961693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5DC58D-2E6F-EA78-799B-C0B9024E0A0C}"/>
            </a:ext>
          </a:extLst>
        </p:cNvPr>
        <p:cNvGrpSpPr/>
        <p:nvPr/>
      </p:nvGrpSpPr>
      <p:grpSpPr>
        <a:xfrm>
          <a:off x="0" y="0"/>
          <a:ext cx="0" cy="0"/>
          <a:chOff x="0" y="0"/>
          <a:chExt cx="0" cy="0"/>
        </a:xfrm>
      </p:grpSpPr>
      <p:sp>
        <p:nvSpPr>
          <p:cNvPr id="4" name="ZoneTexte 3">
            <a:extLst>
              <a:ext uri="{FF2B5EF4-FFF2-40B4-BE49-F238E27FC236}">
                <a16:creationId xmlns:a16="http://schemas.microsoft.com/office/drawing/2014/main" id="{12CD304E-F9F4-2E4D-6D6B-51AEC72D3E5C}"/>
              </a:ext>
            </a:extLst>
          </p:cNvPr>
          <p:cNvSpPr txBox="1"/>
          <p:nvPr/>
        </p:nvSpPr>
        <p:spPr>
          <a:xfrm>
            <a:off x="1547664" y="2276872"/>
            <a:ext cx="7056784" cy="1384995"/>
          </a:xfrm>
          <a:prstGeom prst="rect">
            <a:avLst/>
          </a:prstGeom>
          <a:noFill/>
        </p:spPr>
        <p:txBody>
          <a:bodyPr wrap="square">
            <a:spAutoFit/>
          </a:bodyPr>
          <a:lstStyle/>
          <a:p>
            <a:pPr lvl="0" algn="ctr" fontAlgn="base" hangingPunct="0"/>
            <a:r>
              <a:rPr lang="fr-FR" sz="2800" dirty="0">
                <a:latin typeface="Arial" panose="020B0604020202020204" pitchFamily="34" charset="0"/>
                <a:cs typeface="Arial" panose="020B0604020202020204" pitchFamily="34" charset="0"/>
              </a:rPr>
              <a:t>Secteur 2 :</a:t>
            </a:r>
          </a:p>
          <a:p>
            <a:pPr lvl="0" algn="ctr" fontAlgn="base" hangingPunct="0"/>
            <a:r>
              <a:rPr lang="fr-FR" sz="2800" dirty="0">
                <a:latin typeface="Arial" panose="020B0604020202020204" pitchFamily="34" charset="0"/>
                <a:cs typeface="Arial" panose="020B0604020202020204" pitchFamily="34" charset="0"/>
              </a:rPr>
              <a:t>Les travaux du Haut conseil pour l’avenir de l’assurance maladie (HCAAM)</a:t>
            </a:r>
            <a:endParaRPr lang="fr-FR" sz="5400" dirty="0">
              <a:effectLst/>
              <a:latin typeface="Arial" panose="020B0604020202020204" pitchFamily="34" charset="0"/>
              <a:ea typeface="Calibri" panose="020F0502020204030204" pitchFamily="34" charset="0"/>
              <a:cs typeface="Arial" panose="020B0604020202020204" pitchFamily="34" charset="0"/>
            </a:endParaRPr>
          </a:p>
        </p:txBody>
      </p:sp>
      <p:sp>
        <p:nvSpPr>
          <p:cNvPr id="2" name="Espace réservé du contenu 2">
            <a:extLst>
              <a:ext uri="{FF2B5EF4-FFF2-40B4-BE49-F238E27FC236}">
                <a16:creationId xmlns:a16="http://schemas.microsoft.com/office/drawing/2014/main" id="{D23CB9C4-A84E-EE13-79E9-B227B7562DC7}"/>
              </a:ext>
            </a:extLst>
          </p:cNvPr>
          <p:cNvSpPr>
            <a:spLocks noGrp="1"/>
          </p:cNvSpPr>
          <p:nvPr>
            <p:ph idx="1"/>
          </p:nvPr>
        </p:nvSpPr>
        <p:spPr>
          <a:xfrm>
            <a:off x="3203848" y="836712"/>
            <a:ext cx="5760640" cy="648072"/>
          </a:xfrm>
        </p:spPr>
        <p:txBody>
          <a:bodyPr>
            <a:normAutofit/>
          </a:bodyPr>
          <a:lstStyle/>
          <a:p>
            <a:pPr marL="0" indent="0" algn="ctr">
              <a:buNone/>
            </a:pPr>
            <a:r>
              <a:rPr lang="fr-FR" sz="2800" b="1" dirty="0">
                <a:effectLst/>
                <a:latin typeface="Arial" panose="020B0604020202020204" pitchFamily="34" charset="0"/>
                <a:ea typeface="Calibri" panose="020F0502020204030204" pitchFamily="34" charset="0"/>
                <a:cs typeface="Times New Roman" panose="02020603050405020304" pitchFamily="18" charset="0"/>
              </a:rPr>
              <a:t>Actualités conventionnelles</a:t>
            </a:r>
            <a:endParaRPr lang="fr-FR" sz="2800" dirty="0">
              <a:effectLst/>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8478056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DFC62A3-2DDA-A3E8-650E-4305074DB8C3}"/>
              </a:ext>
            </a:extLst>
          </p:cNvPr>
          <p:cNvSpPr>
            <a:spLocks noGrp="1"/>
          </p:cNvSpPr>
          <p:nvPr>
            <p:ph type="title"/>
          </p:nvPr>
        </p:nvSpPr>
        <p:spPr>
          <a:xfrm>
            <a:off x="2051720" y="4437112"/>
            <a:ext cx="6408712" cy="1080120"/>
          </a:xfrm>
        </p:spPr>
        <p:txBody>
          <a:bodyPr>
            <a:noAutofit/>
          </a:bodyPr>
          <a:lstStyle/>
          <a:p>
            <a:pPr algn="just"/>
            <a:r>
              <a:rPr lang="fr-FR" sz="1800" b="1" dirty="0"/>
              <a:t>Une belle victoire</a:t>
            </a:r>
            <a:r>
              <a:rPr lang="fr-FR" sz="1800" dirty="0"/>
              <a:t> : la Proposition de projet de loi (PPL) limitant rapidement l'usage des engrais phosphatés sur nos cultures a été adoptée en première lecture.</a:t>
            </a:r>
          </a:p>
        </p:txBody>
      </p:sp>
      <p:pic>
        <p:nvPicPr>
          <p:cNvPr id="1026" name="Picture 2">
            <a:extLst>
              <a:ext uri="{FF2B5EF4-FFF2-40B4-BE49-F238E27FC236}">
                <a16:creationId xmlns:a16="http://schemas.microsoft.com/office/drawing/2014/main" id="{511DD6EA-3711-A05F-5CE5-706F69F59EAA}"/>
              </a:ext>
            </a:extLst>
          </p:cNvPr>
          <p:cNvPicPr>
            <a:picLocks noChangeAspect="1" noChangeArrowheads="1"/>
          </p:cNvPicPr>
          <p:nvPr/>
        </p:nvPicPr>
        <p:blipFill>
          <a:blip r:link="rId2">
            <a:extLst>
              <a:ext uri="{28A0092B-C50C-407E-A947-70E740481C1C}">
                <a14:useLocalDpi xmlns:a14="http://schemas.microsoft.com/office/drawing/2010/main" val="0"/>
              </a:ext>
            </a:extLst>
          </a:blip>
          <a:srcRect/>
          <a:stretch>
            <a:fillRect/>
          </a:stretch>
        </p:blipFill>
        <p:spPr bwMode="auto">
          <a:xfrm>
            <a:off x="3347864" y="188640"/>
            <a:ext cx="30480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2595745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578E0B-A43B-48FF-AF38-74BD9FDF26CA}"/>
              </a:ext>
            </a:extLst>
          </p:cNvPr>
          <p:cNvSpPr>
            <a:spLocks noGrp="1"/>
          </p:cNvSpPr>
          <p:nvPr>
            <p:ph type="title"/>
          </p:nvPr>
        </p:nvSpPr>
        <p:spPr>
          <a:xfrm>
            <a:off x="1907704" y="1772816"/>
            <a:ext cx="6552728" cy="5085184"/>
          </a:xfrm>
        </p:spPr>
        <p:txBody>
          <a:bodyPr>
            <a:normAutofit/>
          </a:bodyPr>
          <a:lstStyle/>
          <a:p>
            <a:pPr algn="ctr"/>
            <a:br>
              <a:rPr lang="fr-FR" sz="1400" dirty="0">
                <a:latin typeface="Arial" panose="020B0604020202020204" pitchFamily="34" charset="0"/>
                <a:ea typeface="Calibri" panose="020F0502020204030204" pitchFamily="34" charset="0"/>
                <a:cs typeface="Arial" panose="020B0604020202020204" pitchFamily="34" charset="0"/>
              </a:rPr>
            </a:br>
            <a:r>
              <a:rPr lang="fr-FR" sz="12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SYNDICAT DES MEDECINS COORDONNATEURS, EHPAD</a:t>
            </a:r>
            <a:r>
              <a:rPr lang="fr-FR" sz="1200" b="1" dirty="0">
                <a:solidFill>
                  <a:srgbClr val="000000"/>
                </a:solidFill>
                <a:latin typeface="Arial" panose="020B0604020202020204" pitchFamily="34" charset="0"/>
                <a:ea typeface="Calibri" panose="020F0502020204030204" pitchFamily="34" charset="0"/>
                <a:cs typeface="Arial" panose="020B0604020202020204" pitchFamily="34" charset="0"/>
              </a:rPr>
              <a:t> </a:t>
            </a:r>
            <a:r>
              <a:rPr lang="fr-FR" sz="12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ET AUTRES STRUCTURES, </a:t>
            </a:r>
            <a:br>
              <a:rPr lang="fr-FR" sz="12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br>
            <a:r>
              <a:rPr lang="fr-FR" sz="1200" b="1" dirty="0">
                <a:solidFill>
                  <a:srgbClr val="000000"/>
                </a:solidFill>
                <a:effectLst/>
                <a:latin typeface="Arial" panose="020B0604020202020204" pitchFamily="34" charset="0"/>
                <a:ea typeface="Calibri" panose="020F0502020204030204" pitchFamily="34" charset="0"/>
                <a:cs typeface="Arial" panose="020B0604020202020204" pitchFamily="34" charset="0"/>
              </a:rPr>
              <a:t>ET DES MEDECINS CONCERNES PAR LA GERIATRIE</a:t>
            </a:r>
            <a:br>
              <a:rPr lang="fr-FR" sz="1000" b="1" dirty="0">
                <a:solidFill>
                  <a:srgbClr val="000000"/>
                </a:solidFill>
                <a:latin typeface="Arial" panose="020B0604020202020204" pitchFamily="34" charset="0"/>
                <a:ea typeface="Calibri" panose="020F0502020204030204" pitchFamily="34" charset="0"/>
                <a:cs typeface="Arial" panose="020B0604020202020204" pitchFamily="34" charset="0"/>
              </a:rPr>
            </a:br>
            <a:br>
              <a:rPr lang="fr-FR" sz="1000" b="1" dirty="0">
                <a:solidFill>
                  <a:srgbClr val="000000"/>
                </a:solidFill>
                <a:latin typeface="Arial" panose="020B0604020202020204" pitchFamily="34" charset="0"/>
                <a:ea typeface="Calibri" panose="020F0502020204030204" pitchFamily="34" charset="0"/>
                <a:cs typeface="Arial" panose="020B0604020202020204" pitchFamily="34" charset="0"/>
              </a:rPr>
            </a:br>
            <a:br>
              <a:rPr lang="fr-FR" sz="1000" b="1" dirty="0">
                <a:solidFill>
                  <a:srgbClr val="000000"/>
                </a:solidFill>
                <a:latin typeface="Arial" panose="020B0604020202020204" pitchFamily="34" charset="0"/>
                <a:ea typeface="Calibri" panose="020F0502020204030204" pitchFamily="34" charset="0"/>
                <a:cs typeface="Arial" panose="020B0604020202020204" pitchFamily="34" charset="0"/>
              </a:rPr>
            </a:br>
            <a:br>
              <a:rPr lang="fr-FR" sz="1000" b="1" dirty="0">
                <a:solidFill>
                  <a:srgbClr val="000000"/>
                </a:solidFill>
                <a:latin typeface="Arial" panose="020B0604020202020204" pitchFamily="34" charset="0"/>
                <a:ea typeface="Calibri" panose="020F0502020204030204" pitchFamily="34" charset="0"/>
                <a:cs typeface="Arial" panose="020B0604020202020204" pitchFamily="34" charset="0"/>
              </a:rPr>
            </a:br>
            <a:r>
              <a:rPr lang="fr-FR" sz="1600" b="1" dirty="0">
                <a:solidFill>
                  <a:srgbClr val="000000"/>
                </a:solidFill>
                <a:latin typeface="Arial" panose="020B0604020202020204" pitchFamily="34" charset="0"/>
                <a:ea typeface="Calibri" panose="020F0502020204030204" pitchFamily="34" charset="0"/>
                <a:cs typeface="Arial" panose="020B0604020202020204" pitchFamily="34" charset="0"/>
              </a:rPr>
              <a:t>Intervention du Dr Pascal MEYVAERT, Président</a:t>
            </a:r>
            <a:br>
              <a:rPr lang="fr-FR" sz="1600" b="1" dirty="0">
                <a:solidFill>
                  <a:srgbClr val="000000"/>
                </a:solidFill>
                <a:latin typeface="Arial" panose="020B0604020202020204" pitchFamily="34" charset="0"/>
                <a:ea typeface="Calibri" panose="020F0502020204030204" pitchFamily="34" charset="0"/>
                <a:cs typeface="Arial" panose="020B0604020202020204" pitchFamily="34" charset="0"/>
              </a:rPr>
            </a:br>
            <a:br>
              <a:rPr lang="fr-FR" sz="1600" b="1" dirty="0">
                <a:solidFill>
                  <a:srgbClr val="000000"/>
                </a:solidFill>
                <a:highlight>
                  <a:srgbClr val="FFFF00"/>
                </a:highlight>
                <a:latin typeface="Arial" panose="020B0604020202020204" pitchFamily="34" charset="0"/>
                <a:ea typeface="Calibri" panose="020F0502020204030204" pitchFamily="34" charset="0"/>
                <a:cs typeface="Arial" panose="020B0604020202020204" pitchFamily="34" charset="0"/>
              </a:rPr>
            </a:br>
            <a:br>
              <a:rPr lang="fr-FR" sz="1200" b="1" dirty="0">
                <a:solidFill>
                  <a:srgbClr val="000000"/>
                </a:solidFill>
                <a:highlight>
                  <a:srgbClr val="FFFF00"/>
                </a:highlight>
                <a:latin typeface="Arial" panose="020B0604020202020204" pitchFamily="34" charset="0"/>
                <a:ea typeface="Calibri" panose="020F0502020204030204" pitchFamily="34" charset="0"/>
                <a:cs typeface="Arial" panose="020B0604020202020204" pitchFamily="34" charset="0"/>
              </a:rPr>
            </a:br>
            <a:r>
              <a:rPr lang="fr-FR" sz="1400" b="1" dirty="0">
                <a:latin typeface="Arial" panose="020B0604020202020204" pitchFamily="34" charset="0"/>
                <a:ea typeface="Calibri" panose="020F0502020204030204" pitchFamily="34" charset="0"/>
                <a:cs typeface="Arial" panose="020B0604020202020204" pitchFamily="34" charset="0"/>
              </a:rPr>
              <a:t>voir dernière circulaire et bulletin adhésion 2026</a:t>
            </a:r>
            <a:br>
              <a:rPr lang="fr-FR" sz="1400" dirty="0">
                <a:latin typeface="Arial" panose="020B0604020202020204" pitchFamily="34" charset="0"/>
                <a:ea typeface="Calibri" panose="020F0502020204030204" pitchFamily="34" charset="0"/>
                <a:cs typeface="Arial" panose="020B0604020202020204" pitchFamily="34" charset="0"/>
              </a:rPr>
            </a:br>
            <a:r>
              <a:rPr lang="fr-FR" sz="1400" dirty="0">
                <a:latin typeface="Arial" panose="020B0604020202020204" pitchFamily="34" charset="0"/>
                <a:ea typeface="Calibri" panose="020F0502020204030204" pitchFamily="34" charset="0"/>
                <a:cs typeface="Arial" panose="020B0604020202020204" pitchFamily="34" charset="0"/>
              </a:rPr>
              <a:t>disponible sur le porte document et dans le hall d’accueil</a:t>
            </a:r>
            <a:br>
              <a:rPr lang="fr-FR" sz="1400" dirty="0">
                <a:latin typeface="Arial" panose="020B0604020202020204" pitchFamily="34" charset="0"/>
                <a:ea typeface="Calibri" panose="020F0502020204030204" pitchFamily="34" charset="0"/>
                <a:cs typeface="Arial" panose="020B0604020202020204" pitchFamily="34" charset="0"/>
              </a:rPr>
            </a:br>
            <a:r>
              <a:rPr lang="fr-FR" sz="1400" b="1" dirty="0">
                <a:latin typeface="Arial" panose="020B0604020202020204" pitchFamily="34" charset="0"/>
                <a:ea typeface="Calibri" panose="020F0502020204030204" pitchFamily="34" charset="0"/>
                <a:cs typeface="Arial" panose="020B0604020202020204" pitchFamily="34" charset="0"/>
              </a:rPr>
              <a:t>Adhésion ou cotisation de soutien</a:t>
            </a:r>
            <a:br>
              <a:rPr lang="fr-FR" sz="1400" b="1" dirty="0">
                <a:latin typeface="Arial" panose="020B0604020202020204" pitchFamily="34" charset="0"/>
                <a:ea typeface="Calibri" panose="020F0502020204030204" pitchFamily="34" charset="0"/>
                <a:cs typeface="Arial" panose="020B0604020202020204" pitchFamily="34" charset="0"/>
              </a:rPr>
            </a:br>
            <a:br>
              <a:rPr lang="fr-FR" sz="1400" b="1" dirty="0">
                <a:latin typeface="Arial" panose="020B0604020202020204" pitchFamily="34" charset="0"/>
                <a:ea typeface="Calibri" panose="020F0502020204030204" pitchFamily="34" charset="0"/>
                <a:cs typeface="Arial" panose="020B0604020202020204" pitchFamily="34" charset="0"/>
              </a:rPr>
            </a:br>
            <a:endParaRPr lang="fr-FR" sz="2400" dirty="0"/>
          </a:p>
        </p:txBody>
      </p:sp>
      <p:pic>
        <p:nvPicPr>
          <p:cNvPr id="5" name="Image 4" descr="Une image contenant texte&#10;&#10;Description générée automatiquement">
            <a:extLst>
              <a:ext uri="{FF2B5EF4-FFF2-40B4-BE49-F238E27FC236}">
                <a16:creationId xmlns:a16="http://schemas.microsoft.com/office/drawing/2014/main" id="{5C365BA0-50E5-41F9-A8DD-2FD1C3B112E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79912" y="388315"/>
            <a:ext cx="3021818" cy="1268928"/>
          </a:xfrm>
          <a:prstGeom prst="rect">
            <a:avLst/>
          </a:prstGeom>
        </p:spPr>
      </p:pic>
      <p:pic>
        <p:nvPicPr>
          <p:cNvPr id="3" name="Image 2">
            <a:extLst>
              <a:ext uri="{FF2B5EF4-FFF2-40B4-BE49-F238E27FC236}">
                <a16:creationId xmlns:a16="http://schemas.microsoft.com/office/drawing/2014/main" id="{1DEDF7C4-34D1-CBCD-208B-47FC44B68B8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39952" y="4332097"/>
            <a:ext cx="1743710" cy="1743710"/>
          </a:xfrm>
          <a:prstGeom prst="rect">
            <a:avLst/>
          </a:prstGeom>
          <a:noFill/>
          <a:ln>
            <a:noFill/>
          </a:ln>
        </p:spPr>
      </p:pic>
    </p:spTree>
    <p:extLst>
      <p:ext uri="{BB962C8B-B14F-4D97-AF65-F5344CB8AC3E}">
        <p14:creationId xmlns:p14="http://schemas.microsoft.com/office/powerpoint/2010/main" val="324323703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DA0E53D-5290-4B09-9630-CEFBA80B1FCE}"/>
              </a:ext>
            </a:extLst>
          </p:cNvPr>
          <p:cNvSpPr>
            <a:spLocks noGrp="1"/>
          </p:cNvSpPr>
          <p:nvPr>
            <p:ph idx="1"/>
          </p:nvPr>
        </p:nvSpPr>
        <p:spPr>
          <a:xfrm>
            <a:off x="1547664" y="1916831"/>
            <a:ext cx="6768752" cy="2592289"/>
          </a:xfrm>
        </p:spPr>
        <p:txBody>
          <a:bodyPr>
            <a:normAutofit/>
          </a:bodyPr>
          <a:lstStyle/>
          <a:p>
            <a:pPr marL="0" indent="0" algn="ctr">
              <a:buNone/>
            </a:pPr>
            <a:endParaRPr lang="fr-FR" sz="4000" b="1" dirty="0"/>
          </a:p>
          <a:p>
            <a:pPr marL="0" indent="0" algn="ctr">
              <a:buNone/>
            </a:pPr>
            <a:r>
              <a:rPr lang="fr-FR" sz="4000" b="1" dirty="0">
                <a:latin typeface="Arial" panose="020B0604020202020204" pitchFamily="34" charset="0"/>
                <a:cs typeface="Arial" panose="020B0604020202020204" pitchFamily="34" charset="0"/>
              </a:rPr>
              <a:t>Questions diverses</a:t>
            </a:r>
            <a:endParaRPr lang="fr-FR" sz="7200" b="1" dirty="0">
              <a:latin typeface="Arial" panose="020B0604020202020204" pitchFamily="34" charset="0"/>
              <a:cs typeface="Arial" panose="020B0604020202020204" pitchFamily="34" charset="0"/>
            </a:endParaRPr>
          </a:p>
          <a:p>
            <a:pPr marL="0" indent="0" algn="ctr">
              <a:buNone/>
            </a:pPr>
            <a:endParaRPr lang="fr-FR" sz="4400" dirty="0">
              <a:solidFill>
                <a:srgbClr val="FF0000"/>
              </a:solidFill>
            </a:endParaRPr>
          </a:p>
        </p:txBody>
      </p:sp>
    </p:spTree>
    <p:extLst>
      <p:ext uri="{BB962C8B-B14F-4D97-AF65-F5344CB8AC3E}">
        <p14:creationId xmlns:p14="http://schemas.microsoft.com/office/powerpoint/2010/main" val="1629496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794A5D-5AAF-6C7F-EA68-D3DFC0CA6E21}"/>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92CBE91-7880-B305-72BA-F7D129867EB1}"/>
              </a:ext>
            </a:extLst>
          </p:cNvPr>
          <p:cNvSpPr>
            <a:spLocks noGrp="1"/>
          </p:cNvSpPr>
          <p:nvPr>
            <p:ph idx="1"/>
          </p:nvPr>
        </p:nvSpPr>
        <p:spPr>
          <a:xfrm>
            <a:off x="899592" y="2708920"/>
            <a:ext cx="8244408" cy="4149080"/>
          </a:xfrm>
        </p:spPr>
        <p:txBody>
          <a:bodyPr>
            <a:normAutofit fontScale="92500" lnSpcReduction="20000"/>
          </a:bodyPr>
          <a:lstStyle/>
          <a:p>
            <a:pPr marL="0" indent="0" algn="ctr">
              <a:buNone/>
            </a:pPr>
            <a:r>
              <a:rPr lang="fr-FR" sz="2100" b="1" dirty="0"/>
              <a:t>Webinaire CSMF</a:t>
            </a:r>
            <a:br>
              <a:rPr lang="fr-FR" sz="2100" dirty="0"/>
            </a:br>
            <a:r>
              <a:rPr lang="fr-FR" sz="2100" b="1" i="1" dirty="0"/>
              <a:t>Organisé avec le soutien institutionnel d'AstraZeneca </a:t>
            </a:r>
            <a:br>
              <a:rPr lang="fr-FR" dirty="0"/>
            </a:br>
            <a:br>
              <a:rPr lang="fr-FR" dirty="0"/>
            </a:br>
            <a:br>
              <a:rPr lang="fr-FR" dirty="0"/>
            </a:br>
            <a:r>
              <a:rPr lang="fr-FR" sz="1900" b="1" dirty="0"/>
              <a:t>📅 </a:t>
            </a:r>
            <a:r>
              <a:rPr lang="fr-FR" sz="2200" b="1" dirty="0"/>
              <a:t>jeudi 25 juin 2026  </a:t>
            </a:r>
            <a:r>
              <a:rPr lang="fr-FR" sz="1900" b="1" dirty="0"/>
              <a:t>🕗 De 20h à 21h 💻 En visioconférence</a:t>
            </a:r>
          </a:p>
          <a:p>
            <a:br>
              <a:rPr lang="fr-FR" dirty="0"/>
            </a:br>
            <a:r>
              <a:rPr lang="fr-FR" sz="1700" dirty="0"/>
              <a:t>BPCO, prévention des exacerbations, optimisation des traitements inhalés et enjeux environnementaux : des solutions concrètes pour votre pratique quotidienne. </a:t>
            </a:r>
            <a:br>
              <a:rPr lang="fr-FR" sz="1700" dirty="0"/>
            </a:br>
            <a:r>
              <a:rPr lang="fr-FR" sz="1700" b="1" dirty="0"/>
              <a:t>Prenez soin des poumons de vos patients et de la  planète !</a:t>
            </a:r>
            <a:endParaRPr lang="fr-FR" sz="1700" dirty="0"/>
          </a:p>
          <a:p>
            <a:r>
              <a:rPr lang="fr-FR" sz="1700" dirty="0"/>
              <a:t>La BPCO représente aujourd’hui un enjeu majeur de santé publique, au croisement des problématiques respiratoires, environnementales et du parcours de soins.</a:t>
            </a:r>
          </a:p>
          <a:p>
            <a:r>
              <a:rPr lang="fr-FR" sz="1700" dirty="0"/>
              <a:t>À l’occasion de ce webinaire, nous vous proposons un temps d’échange dédié aux enjeux actuels de la prise en charge de la BPCO, avec un regard porté à la fois sur la santé de vos patients et sur l’impact environnemental des pratiques de soins.</a:t>
            </a:r>
          </a:p>
          <a:p>
            <a:pPr marL="0" indent="0" algn="ctr">
              <a:buNone/>
            </a:pPr>
            <a:endParaRPr lang="fr-FR" sz="1100" dirty="0"/>
          </a:p>
        </p:txBody>
      </p:sp>
      <p:pic>
        <p:nvPicPr>
          <p:cNvPr id="1026" name="Picture 2">
            <a:extLst>
              <a:ext uri="{FF2B5EF4-FFF2-40B4-BE49-F238E27FC236}">
                <a16:creationId xmlns:a16="http://schemas.microsoft.com/office/drawing/2014/main" id="{E2E50F42-2A23-DEFD-8E96-6B3BAECCDBF9}"/>
              </a:ext>
            </a:extLst>
          </p:cNvPr>
          <p:cNvPicPr>
            <a:picLocks noChangeAspect="1" noChangeArrowheads="1"/>
          </p:cNvPicPr>
          <p:nvPr/>
        </p:nvPicPr>
        <p:blipFill>
          <a:blip r:link="rId2">
            <a:extLst>
              <a:ext uri="{28A0092B-C50C-407E-A947-70E740481C1C}">
                <a14:useLocalDpi xmlns:a14="http://schemas.microsoft.com/office/drawing/2010/main" val="0"/>
              </a:ext>
            </a:extLst>
          </a:blip>
          <a:srcRect/>
          <a:stretch>
            <a:fillRect/>
          </a:stretch>
        </p:blipFill>
        <p:spPr bwMode="auto">
          <a:xfrm>
            <a:off x="3851920" y="163922"/>
            <a:ext cx="3477485" cy="2319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307719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A79EA3-DF76-8AD6-CF5F-C94D07C7ED30}"/>
            </a:ext>
          </a:extLst>
        </p:cNvPr>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70669DA-71C5-BD37-24F3-C7231BAA6FDC}"/>
              </a:ext>
            </a:extLst>
          </p:cNvPr>
          <p:cNvSpPr>
            <a:spLocks noGrp="1"/>
          </p:cNvSpPr>
          <p:nvPr>
            <p:ph idx="1"/>
          </p:nvPr>
        </p:nvSpPr>
        <p:spPr>
          <a:xfrm>
            <a:off x="2123728" y="2996952"/>
            <a:ext cx="5832648" cy="2592288"/>
          </a:xfrm>
        </p:spPr>
        <p:txBody>
          <a:bodyPr>
            <a:normAutofit/>
          </a:bodyPr>
          <a:lstStyle/>
          <a:p>
            <a:pPr marL="0" indent="0" algn="ctr">
              <a:buNone/>
            </a:pPr>
            <a:endParaRPr lang="fr-FR" sz="2400" b="1" dirty="0">
              <a:latin typeface="Arial" panose="020B0604020202020204" pitchFamily="34" charset="0"/>
              <a:cs typeface="Arial" panose="020B0604020202020204" pitchFamily="34" charset="0"/>
            </a:endParaRPr>
          </a:p>
          <a:p>
            <a:pPr marL="0" indent="0" algn="ctr">
              <a:buNone/>
            </a:pPr>
            <a:r>
              <a:rPr lang="fr-FR" sz="2400" b="1" dirty="0">
                <a:latin typeface="Arial" panose="020B0604020202020204" pitchFamily="34" charset="0"/>
                <a:cs typeface="Arial" panose="020B0604020202020204" pitchFamily="34" charset="0"/>
              </a:rPr>
              <a:t>STAND 89</a:t>
            </a:r>
          </a:p>
          <a:p>
            <a:pPr marL="0" indent="0" algn="ctr">
              <a:buNone/>
            </a:pPr>
            <a:r>
              <a:rPr lang="fr-FR" sz="2400" b="1" dirty="0">
                <a:latin typeface="Arial" panose="020B0604020202020204" pitchFamily="34" charset="0"/>
                <a:cs typeface="Arial" panose="020B0604020202020204" pitchFamily="34" charset="0"/>
              </a:rPr>
              <a:t>Les Généralistes-CSMF</a:t>
            </a:r>
          </a:p>
        </p:txBody>
      </p:sp>
      <p:pic>
        <p:nvPicPr>
          <p:cNvPr id="6" name="Image 5">
            <a:extLst>
              <a:ext uri="{FF2B5EF4-FFF2-40B4-BE49-F238E27FC236}">
                <a16:creationId xmlns:a16="http://schemas.microsoft.com/office/drawing/2014/main" id="{ACE186DC-CCE1-282E-237A-EC7BF88CFA78}"/>
              </a:ext>
            </a:extLst>
          </p:cNvPr>
          <p:cNvPicPr>
            <a:picLocks noChangeAspect="1"/>
          </p:cNvPicPr>
          <p:nvPr/>
        </p:nvPicPr>
        <p:blipFill>
          <a:blip r:embed="rId2"/>
          <a:stretch>
            <a:fillRect/>
          </a:stretch>
        </p:blipFill>
        <p:spPr>
          <a:xfrm>
            <a:off x="2915816" y="316966"/>
            <a:ext cx="4775718" cy="2471532"/>
          </a:xfrm>
          <a:prstGeom prst="rect">
            <a:avLst/>
          </a:prstGeom>
        </p:spPr>
      </p:pic>
      <p:sp>
        <p:nvSpPr>
          <p:cNvPr id="8" name="ZoneTexte 7">
            <a:extLst>
              <a:ext uri="{FF2B5EF4-FFF2-40B4-BE49-F238E27FC236}">
                <a16:creationId xmlns:a16="http://schemas.microsoft.com/office/drawing/2014/main" id="{27835CF9-DF07-251B-9203-49496F16C8DB}"/>
              </a:ext>
            </a:extLst>
          </p:cNvPr>
          <p:cNvSpPr txBox="1"/>
          <p:nvPr/>
        </p:nvSpPr>
        <p:spPr>
          <a:xfrm>
            <a:off x="1883295" y="4437112"/>
            <a:ext cx="6241506" cy="1200329"/>
          </a:xfrm>
          <a:prstGeom prst="rect">
            <a:avLst/>
          </a:prstGeom>
          <a:noFill/>
        </p:spPr>
        <p:txBody>
          <a:bodyPr wrap="square">
            <a:spAutoFit/>
          </a:bodyPr>
          <a:lstStyle/>
          <a:p>
            <a:pPr marL="0" indent="0" algn="ctr">
              <a:buNone/>
            </a:pPr>
            <a:r>
              <a:rPr lang="fr-FR" sz="2400" b="1" u="sng" dirty="0">
                <a:solidFill>
                  <a:srgbClr val="FF0000"/>
                </a:solidFill>
              </a:rPr>
              <a:t>du mardi 30 juin au vendredi 3 juillet</a:t>
            </a:r>
          </a:p>
          <a:p>
            <a:pPr marL="0" indent="0" algn="ctr">
              <a:buNone/>
            </a:pPr>
            <a:endParaRPr lang="fr-FR" sz="2400" b="1" u="sng" dirty="0">
              <a:solidFill>
                <a:srgbClr val="FF0000"/>
              </a:solidFill>
            </a:endParaRPr>
          </a:p>
          <a:p>
            <a:pPr marL="0" indent="0" algn="ctr">
              <a:buNone/>
            </a:pPr>
            <a:r>
              <a:rPr lang="fr-FR" sz="2400" b="1" u="sng" dirty="0">
                <a:highlight>
                  <a:srgbClr val="FFFF00"/>
                </a:highlight>
              </a:rPr>
              <a:t>Inscrivez-vous vite !</a:t>
            </a:r>
          </a:p>
        </p:txBody>
      </p:sp>
    </p:spTree>
    <p:extLst>
      <p:ext uri="{BB962C8B-B14F-4D97-AF65-F5344CB8AC3E}">
        <p14:creationId xmlns:p14="http://schemas.microsoft.com/office/powerpoint/2010/main" val="136573682"/>
      </p:ext>
    </p:extLst>
  </p:cSld>
  <p:clrMapOvr>
    <a:masterClrMapping/>
  </p:clrMapOvr>
</p:sld>
</file>

<file path=ppt/theme/theme1.xml><?xml version="1.0" encoding="utf-8"?>
<a:theme xmlns:a="http://schemas.openxmlformats.org/drawingml/2006/main" name="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rin">
  <a:themeElements>
    <a:clrScheme name="Bri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3.xml><?xml version="1.0" encoding="utf-8"?>
<a:theme xmlns:a="http://schemas.openxmlformats.org/drawingml/2006/main" name="1_Conception personnalisé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2360</Words>
  <Application>Microsoft Office PowerPoint</Application>
  <PresentationFormat>Affichage à l'écran (4:3)</PresentationFormat>
  <Paragraphs>347</Paragraphs>
  <Slides>78</Slides>
  <Notes>4</Notes>
  <HiddenSlides>0</HiddenSlides>
  <MMClips>0</MMClips>
  <ScaleCrop>false</ScaleCrop>
  <HeadingPairs>
    <vt:vector size="6" baseType="variant">
      <vt:variant>
        <vt:lpstr>Polices utilisées</vt:lpstr>
      </vt:variant>
      <vt:variant>
        <vt:i4>6</vt:i4>
      </vt:variant>
      <vt:variant>
        <vt:lpstr>Thème</vt:lpstr>
      </vt:variant>
      <vt:variant>
        <vt:i4>3</vt:i4>
      </vt:variant>
      <vt:variant>
        <vt:lpstr>Titres des diapositives</vt:lpstr>
      </vt:variant>
      <vt:variant>
        <vt:i4>78</vt:i4>
      </vt:variant>
    </vt:vector>
  </HeadingPairs>
  <TitlesOfParts>
    <vt:vector size="87" baseType="lpstr">
      <vt:lpstr>Aptos</vt:lpstr>
      <vt:lpstr>Aptos Display</vt:lpstr>
      <vt:lpstr>Arial</vt:lpstr>
      <vt:lpstr>Calibri</vt:lpstr>
      <vt:lpstr>Century Gothic</vt:lpstr>
      <vt:lpstr>Wingdings 3</vt:lpstr>
      <vt:lpstr>Conception personnalisée</vt:lpstr>
      <vt:lpstr>Brin</vt:lpstr>
      <vt:lpstr>1_Conception personnalisée</vt:lpstr>
      <vt:lpstr> Comité directeur</vt:lpstr>
      <vt:lpstr>DEROULE</vt:lpstr>
      <vt:lpstr> </vt:lpstr>
      <vt:lpstr> </vt:lpstr>
      <vt:lpstr> </vt:lpstr>
      <vt:lpstr>Présentation PowerPoint</vt:lpstr>
      <vt:lpstr>Calendrier 2026</vt:lpstr>
      <vt:lpstr>Présentation PowerPoint</vt:lpstr>
      <vt:lpstr>Présentation PowerPoint</vt:lpstr>
      <vt:lpstr>Présentation PowerPoint</vt:lpstr>
      <vt:lpstr>Présentation PowerPoint</vt:lpstr>
      <vt:lpstr>UNIVERSITES DE LA CSMF</vt:lpstr>
      <vt:lpstr>UNIVERSITES DE LA CSMF</vt:lpstr>
      <vt:lpstr>,</vt:lpstr>
      <vt:lpstr>,</vt:lpstr>
      <vt:lpstr>RAPPEL NATIONAL CSMF</vt:lpstr>
      <vt:lpstr>AVANTAGES ADHERENTS OFFRE DELL</vt:lpstr>
      <vt:lpstr>Présentation PowerPoint</vt:lpstr>
      <vt:lpstr>Présentation PowerPoint</vt:lpstr>
      <vt:lpstr>Comité directeur  mandat 2023-2026</vt:lpstr>
      <vt:lpstr>Informations sur le porte documents</vt:lpstr>
      <vt:lpstr>PARTENAIRE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vt:lpstr>
      <vt:lpstr>Présentation PowerPoint</vt:lpstr>
      <vt:lpstr>Présentation PowerPoint</vt:lpstr>
      <vt:lpstr>Présentation PowerPoint</vt:lpstr>
      <vt:lpstr>Présentation PowerPoint</vt:lpstr>
      <vt:lpstr>Rémunération des médecins généralistes : accélération des honoraires et des forfaits en 2025 (chiffres de la Commission des comptes de la Sécurité sociale)</vt:lpstr>
      <vt:lpstr>Rémunération des médecins généralistes : accélération des honoraires et des forfaits en 2025 (chiffres de la Commission des comptes de la Sécurité sociale)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IJ de longue durée : la flambée continue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Une belle victoire : la Proposition de projet de loi (PPL) limitant rapidement l'usage des engrais phosphatés sur nos cultures a été adoptée en première lecture.</vt:lpstr>
      <vt:lpstr> SYNDICAT DES MEDECINS COORDONNATEURS, EHPAD ET AUTRES STRUCTURES,  ET DES MEDECINS CONCERNES PAR LA GERIATRIE    Intervention du Dr Pascal MEYVAERT, Président   voir dernière circulaire et bulletin adhésion 2026 disponible sur le porte document et dans le hall d’accueil Adhésion ou cotisation de soutien  </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Beatrice</dc:creator>
  <cp:lastModifiedBy>Les Généralistes CSMF</cp:lastModifiedBy>
  <cp:revision>701</cp:revision>
  <cp:lastPrinted>2022-01-31T13:05:14Z</cp:lastPrinted>
  <dcterms:created xsi:type="dcterms:W3CDTF">2016-09-30T16:03:07Z</dcterms:created>
  <dcterms:modified xsi:type="dcterms:W3CDTF">2026-06-12T15:49:30Z</dcterms:modified>
</cp:coreProperties>
</file>