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Lst>
  <p:notesMasterIdLst>
    <p:notesMasterId r:id="rId28"/>
  </p:notesMasterIdLst>
  <p:sldIdLst>
    <p:sldId id="256" r:id="rId3"/>
    <p:sldId id="273" r:id="rId4"/>
    <p:sldId id="259" r:id="rId5"/>
    <p:sldId id="274" r:id="rId6"/>
    <p:sldId id="281" r:id="rId7"/>
    <p:sldId id="791" r:id="rId8"/>
    <p:sldId id="283" r:id="rId9"/>
    <p:sldId id="794" r:id="rId10"/>
    <p:sldId id="284" r:id="rId11"/>
    <p:sldId id="260" r:id="rId12"/>
    <p:sldId id="795" r:id="rId13"/>
    <p:sldId id="261" r:id="rId14"/>
    <p:sldId id="262" r:id="rId15"/>
    <p:sldId id="277" r:id="rId16"/>
    <p:sldId id="796" r:id="rId17"/>
    <p:sldId id="278" r:id="rId18"/>
    <p:sldId id="279" r:id="rId19"/>
    <p:sldId id="280" r:id="rId20"/>
    <p:sldId id="285" r:id="rId21"/>
    <p:sldId id="266" r:id="rId22"/>
    <p:sldId id="797" r:id="rId23"/>
    <p:sldId id="286" r:id="rId24"/>
    <p:sldId id="268" r:id="rId25"/>
    <p:sldId id="793" r:id="rId26"/>
    <p:sldId id="792"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460A73-7D80-05C0-EE5C-422F47CDA149}" name="VEIL RAPHAEL (CNAM / Paris)" initials="VR(/P" userId="S-1-5-21-221657151-1568348028-1356926495-1358463" providerId="AD"/>
  <p188:author id="{04AE578A-5DC9-E773-6F1B-23B3940AC103}" name="RYBICKI Céline (CNAM)" initials="CR" userId="RYBICKI Céline (CNAM)" providerId="None"/>
  <p188:author id="{5E6ADDA4-48C3-4F49-4619-DF0A1A348D0E}" name="DPROF" initials="CR" userId="DPROF"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C429C"/>
    <a:srgbClr val="65AEC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51" autoAdjust="0"/>
    <p:restoredTop sz="94660"/>
  </p:normalViewPr>
  <p:slideViewPr>
    <p:cSldViewPr snapToGrid="0">
      <p:cViewPr varScale="1">
        <p:scale>
          <a:sx n="95" d="100"/>
          <a:sy n="95" d="100"/>
        </p:scale>
        <p:origin x="36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79E87-199A-40C1-87DE-95A47BF7AFC7}" type="datetimeFigureOut">
              <a:rPr lang="fr-FR" smtClean="0"/>
              <a:t>26/05/2026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C4D67-CC2C-492E-ACB2-67072BE500FF}" type="slidenum">
              <a:rPr lang="fr-FR" smtClean="0"/>
              <a:t>‹N°›</a:t>
            </a:fld>
            <a:endParaRPr lang="fr-FR"/>
          </a:p>
        </p:txBody>
      </p:sp>
    </p:spTree>
    <p:extLst>
      <p:ext uri="{BB962C8B-B14F-4D97-AF65-F5344CB8AC3E}">
        <p14:creationId xmlns:p14="http://schemas.microsoft.com/office/powerpoint/2010/main" val="2963194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97663" y="158306"/>
            <a:ext cx="3569081" cy="1281209"/>
          </a:xfrm>
          <a:prstGeom prst="rect">
            <a:avLst/>
          </a:prstGeom>
        </p:spPr>
      </p:pic>
      <p:sp>
        <p:nvSpPr>
          <p:cNvPr id="8" name="ZoneTexte 7"/>
          <p:cNvSpPr txBox="1"/>
          <p:nvPr userDrawn="1"/>
        </p:nvSpPr>
        <p:spPr>
          <a:xfrm>
            <a:off x="466344" y="1801368"/>
            <a:ext cx="10853928" cy="3081528"/>
          </a:xfrm>
          <a:prstGeom prst="rect">
            <a:avLst/>
          </a:prstGeom>
          <a:solidFill>
            <a:srgbClr val="FFFFFF"/>
          </a:solidFill>
        </p:spPr>
        <p:txBody>
          <a:bodyPr wrap="square" rtlCol="0">
            <a:spAutoFit/>
          </a:bodyPr>
          <a:lstStyle/>
          <a:p>
            <a:endParaRPr lang="fr-FR" dirty="0"/>
          </a:p>
        </p:txBody>
      </p:sp>
      <p:sp>
        <p:nvSpPr>
          <p:cNvPr id="10" name="Rectangle 9"/>
          <p:cNvSpPr/>
          <p:nvPr userDrawn="1"/>
        </p:nvSpPr>
        <p:spPr>
          <a:xfrm>
            <a:off x="210312" y="1627632"/>
            <a:ext cx="11731752" cy="4507992"/>
          </a:xfrm>
          <a:prstGeom prst="rect">
            <a:avLst/>
          </a:prstGeom>
          <a:solidFill>
            <a:srgbClr val="0C429C"/>
          </a:solidFill>
          <a:ln>
            <a:solidFill>
              <a:srgbClr val="0C42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texte 11"/>
          <p:cNvSpPr>
            <a:spLocks noGrp="1"/>
          </p:cNvSpPr>
          <p:nvPr>
            <p:ph type="body" sz="quarter" idx="10" hasCustomPrompt="1"/>
          </p:nvPr>
        </p:nvSpPr>
        <p:spPr>
          <a:xfrm>
            <a:off x="466344" y="2002346"/>
            <a:ext cx="10425113" cy="1096962"/>
          </a:xfrm>
        </p:spPr>
        <p:txBody>
          <a:bodyPr>
            <a:normAutofit/>
          </a:bodyPr>
          <a:lstStyle>
            <a:lvl1pPr marL="0" indent="0">
              <a:buNone/>
              <a:defRPr sz="4800" b="1" baseline="0">
                <a:solidFill>
                  <a:schemeClr val="bg1"/>
                </a:solidFill>
                <a:latin typeface="+mj-lt"/>
              </a:defRPr>
            </a:lvl1pPr>
          </a:lstStyle>
          <a:p>
            <a:pPr lvl="0"/>
            <a:r>
              <a:rPr lang="fr-FR" dirty="0"/>
              <a:t>TITRE DE LA PRESENTATION</a:t>
            </a:r>
          </a:p>
        </p:txBody>
      </p:sp>
      <p:sp>
        <p:nvSpPr>
          <p:cNvPr id="15" name="Espace réservé de la date 14"/>
          <p:cNvSpPr>
            <a:spLocks noGrp="1"/>
          </p:cNvSpPr>
          <p:nvPr>
            <p:ph type="dt" sz="half" idx="11"/>
          </p:nvPr>
        </p:nvSpPr>
        <p:spPr>
          <a:xfrm>
            <a:off x="10951464" y="6214300"/>
            <a:ext cx="972312" cy="365125"/>
          </a:xfrm>
        </p:spPr>
        <p:txBody>
          <a:bodyPr/>
          <a:lstStyle>
            <a:lvl1pPr>
              <a:defRPr>
                <a:solidFill>
                  <a:srgbClr val="0C429C"/>
                </a:solidFill>
              </a:defRPr>
            </a:lvl1pPr>
          </a:lstStyle>
          <a:p>
            <a:fld id="{458CDC83-0AB9-4CD4-B949-6CD7A6ADF1FD}" type="datetimeFigureOut">
              <a:rPr lang="fr-FR" smtClean="0"/>
              <a:pPr/>
              <a:t>26/05/2026</a:t>
            </a:fld>
            <a:endParaRPr lang="fr-FR"/>
          </a:p>
        </p:txBody>
      </p:sp>
      <p:sp>
        <p:nvSpPr>
          <p:cNvPr id="19" name="Espace réservé du texte 18"/>
          <p:cNvSpPr>
            <a:spLocks noGrp="1"/>
          </p:cNvSpPr>
          <p:nvPr>
            <p:ph type="body" sz="quarter" idx="12" hasCustomPrompt="1"/>
          </p:nvPr>
        </p:nvSpPr>
        <p:spPr>
          <a:xfrm>
            <a:off x="466343" y="4004310"/>
            <a:ext cx="10425113" cy="612775"/>
          </a:xfrm>
        </p:spPr>
        <p:txBody>
          <a:bodyPr>
            <a:normAutofit/>
          </a:bodyPr>
          <a:lstStyle>
            <a:lvl1pPr marL="0" indent="0">
              <a:buNone/>
              <a:defRPr sz="2200" b="1" baseline="0">
                <a:solidFill>
                  <a:schemeClr val="bg1"/>
                </a:solidFill>
              </a:defRPr>
            </a:lvl1pPr>
            <a:lvl5pPr>
              <a:defRPr/>
            </a:lvl5pPr>
          </a:lstStyle>
          <a:p>
            <a:pPr lvl="0"/>
            <a:r>
              <a:rPr lang="fr-FR" dirty="0"/>
              <a:t>SOUS TITRE DE LA PRESENTATION</a:t>
            </a:r>
          </a:p>
        </p:txBody>
      </p:sp>
      <p:sp>
        <p:nvSpPr>
          <p:cNvPr id="21" name="Espace réservé du texte 20"/>
          <p:cNvSpPr>
            <a:spLocks noGrp="1"/>
          </p:cNvSpPr>
          <p:nvPr>
            <p:ph type="body" sz="quarter" idx="13" hasCustomPrompt="1"/>
          </p:nvPr>
        </p:nvSpPr>
        <p:spPr>
          <a:xfrm>
            <a:off x="10314243" y="5687917"/>
            <a:ext cx="1554670" cy="347663"/>
          </a:xfrm>
        </p:spPr>
        <p:txBody>
          <a:bodyPr/>
          <a:lstStyle>
            <a:lvl1pPr marL="0" indent="0">
              <a:buNone/>
              <a:defRPr b="0">
                <a:solidFill>
                  <a:schemeClr val="bg1"/>
                </a:solidFill>
              </a:defRPr>
            </a:lvl1pPr>
          </a:lstStyle>
          <a:p>
            <a:pPr lvl="0"/>
            <a:r>
              <a:rPr lang="fr-FR" dirty="0"/>
              <a:t>Direction</a:t>
            </a:r>
          </a:p>
        </p:txBody>
      </p:sp>
      <p:sp>
        <p:nvSpPr>
          <p:cNvPr id="23" name="Espace réservé du numéro de diapositive 5"/>
          <p:cNvSpPr>
            <a:spLocks noGrp="1"/>
          </p:cNvSpPr>
          <p:nvPr>
            <p:ph type="sldNum" sz="quarter" idx="14"/>
          </p:nvPr>
        </p:nvSpPr>
        <p:spPr>
          <a:xfrm>
            <a:off x="210312" y="6351607"/>
            <a:ext cx="621792" cy="365125"/>
          </a:xfrm>
        </p:spPr>
        <p:txBody>
          <a:bodyPr/>
          <a:lstStyle>
            <a:lvl1pPr algn="l">
              <a:defRPr b="1">
                <a:solidFill>
                  <a:srgbClr val="0C429C"/>
                </a:solidFill>
              </a:defRPr>
            </a:lvl1pPr>
          </a:lstStyle>
          <a:p>
            <a:fld id="{C090F4CA-D709-47B2-BDFD-C67A319A2FAF}" type="slidenum">
              <a:rPr lang="fr-FR" smtClean="0"/>
              <a:pPr/>
              <a:t>‹N°›</a:t>
            </a:fld>
            <a:endParaRPr lang="fr-FR"/>
          </a:p>
        </p:txBody>
      </p:sp>
    </p:spTree>
    <p:extLst>
      <p:ext uri="{BB962C8B-B14F-4D97-AF65-F5344CB8AC3E}">
        <p14:creationId xmlns:p14="http://schemas.microsoft.com/office/powerpoint/2010/main" val="1209026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riqu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3"/>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11505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ros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885590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parm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5"/>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959178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clair">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6"/>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722377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545693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leu">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295175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749620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iole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155098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riqu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3"/>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359589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ros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59940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chapitr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10049256" y="5992178"/>
            <a:ext cx="2002536" cy="718859"/>
          </a:xfrm>
          <a:prstGeom prst="rect">
            <a:avLst/>
          </a:prstGeom>
        </p:spPr>
      </p:pic>
      <p:sp>
        <p:nvSpPr>
          <p:cNvPr id="8" name="Rectangle 7"/>
          <p:cNvSpPr/>
          <p:nvPr userDrawn="1"/>
        </p:nvSpPr>
        <p:spPr>
          <a:xfrm>
            <a:off x="210312" y="310896"/>
            <a:ext cx="11686032" cy="5681282"/>
          </a:xfrm>
          <a:prstGeom prst="rect">
            <a:avLst/>
          </a:prstGeom>
          <a:solidFill>
            <a:srgbClr val="0C4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p:nvPr userDrawn="1"/>
        </p:nvCxnSpPr>
        <p:spPr>
          <a:xfrm>
            <a:off x="1344168" y="1911096"/>
            <a:ext cx="0" cy="29718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0" hasCustomPrompt="1"/>
          </p:nvPr>
        </p:nvSpPr>
        <p:spPr>
          <a:xfrm>
            <a:off x="1563688" y="1573213"/>
            <a:ext cx="1828800" cy="740219"/>
          </a:xfrm>
        </p:spPr>
        <p:txBody>
          <a:bodyPr>
            <a:noAutofit/>
          </a:bodyPr>
          <a:lstStyle>
            <a:lvl1pPr marL="0" indent="0">
              <a:buNone/>
              <a:defRPr sz="8000" b="1">
                <a:solidFill>
                  <a:schemeClr val="bg1"/>
                </a:solidFill>
              </a:defRPr>
            </a:lvl1pPr>
          </a:lstStyle>
          <a:p>
            <a:pPr lvl="0"/>
            <a:r>
              <a:rPr lang="fr-FR" dirty="0"/>
              <a:t>01</a:t>
            </a:r>
          </a:p>
        </p:txBody>
      </p:sp>
      <p:sp>
        <p:nvSpPr>
          <p:cNvPr id="15" name="Espace réservé du texte 14"/>
          <p:cNvSpPr>
            <a:spLocks noGrp="1"/>
          </p:cNvSpPr>
          <p:nvPr>
            <p:ph type="body" sz="quarter" idx="11" hasCustomPrompt="1"/>
          </p:nvPr>
        </p:nvSpPr>
        <p:spPr>
          <a:xfrm>
            <a:off x="1563688" y="2729452"/>
            <a:ext cx="6857936" cy="1335087"/>
          </a:xfrm>
        </p:spPr>
        <p:txBody>
          <a:bodyPr>
            <a:normAutofit/>
          </a:bodyPr>
          <a:lstStyle>
            <a:lvl1pPr marL="0" indent="0">
              <a:buNone/>
              <a:defRPr sz="3800" b="1" baseline="0">
                <a:solidFill>
                  <a:schemeClr val="bg1"/>
                </a:solidFill>
              </a:defRPr>
            </a:lvl1pPr>
          </a:lstStyle>
          <a:p>
            <a:pPr lvl="0"/>
            <a:r>
              <a:rPr lang="fr-FR" b="1" dirty="0"/>
              <a:t>TITRE DU CHAPITRE</a:t>
            </a:r>
            <a:endParaRPr lang="fr-FR" dirty="0"/>
          </a:p>
        </p:txBody>
      </p:sp>
      <p:sp>
        <p:nvSpPr>
          <p:cNvPr id="17" name="Espace réservé du numéro de diapositive 5"/>
          <p:cNvSpPr>
            <a:spLocks noGrp="1"/>
          </p:cNvSpPr>
          <p:nvPr>
            <p:ph type="sldNum" sz="quarter" idx="12"/>
          </p:nvPr>
        </p:nvSpPr>
        <p:spPr>
          <a:xfrm>
            <a:off x="210312" y="6351607"/>
            <a:ext cx="621792" cy="365125"/>
          </a:xfrm>
        </p:spPr>
        <p:txBody>
          <a:bodyPr/>
          <a:lstStyle>
            <a:lvl1pPr algn="l">
              <a:defRPr b="1">
                <a:solidFill>
                  <a:srgbClr val="0C429C"/>
                </a:solidFill>
              </a:defRPr>
            </a:lvl1pPr>
          </a:lstStyle>
          <a:p>
            <a:fld id="{C090F4CA-D709-47B2-BDFD-C67A319A2FAF}" type="slidenum">
              <a:rPr lang="fr-FR" smtClean="0"/>
              <a:pPr/>
              <a:t>‹N°›</a:t>
            </a:fld>
            <a:endParaRPr lang="fr-FR"/>
          </a:p>
        </p:txBody>
      </p:sp>
    </p:spTree>
    <p:extLst>
      <p:ext uri="{BB962C8B-B14F-4D97-AF65-F5344CB8AC3E}">
        <p14:creationId xmlns:p14="http://schemas.microsoft.com/office/powerpoint/2010/main" val="325405175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parm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5"/>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461379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clai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6"/>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26/05/2026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2606808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81377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ommaire_bleu">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0084B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945483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mmaire_ver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00897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910728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ommaire_viole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462429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ommaire_briqu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E04F39"/>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757322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ommaire_ros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E11A8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73193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ommaire_parm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5"/>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15222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ommaire_vertclair">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6"/>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89039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10049256" y="5992178"/>
            <a:ext cx="2002536" cy="718859"/>
          </a:xfrm>
          <a:prstGeom prst="rect">
            <a:avLst/>
          </a:prstGeom>
        </p:spPr>
      </p:pic>
      <p:sp>
        <p:nvSpPr>
          <p:cNvPr id="8" name="Rectangle 7"/>
          <p:cNvSpPr/>
          <p:nvPr userDrawn="1"/>
        </p:nvSpPr>
        <p:spPr>
          <a:xfrm>
            <a:off x="210312" y="310896"/>
            <a:ext cx="11686032" cy="5681282"/>
          </a:xfrm>
          <a:prstGeom prst="rect">
            <a:avLst/>
          </a:prstGeom>
          <a:solidFill>
            <a:srgbClr val="0C4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p:nvPr userDrawn="1"/>
        </p:nvCxnSpPr>
        <p:spPr>
          <a:xfrm>
            <a:off x="2743200" y="1024128"/>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0" hasCustomPrompt="1"/>
          </p:nvPr>
        </p:nvSpPr>
        <p:spPr>
          <a:xfrm>
            <a:off x="2834704" y="801813"/>
            <a:ext cx="1828800" cy="588075"/>
          </a:xfrm>
        </p:spPr>
        <p:txBody>
          <a:bodyPr>
            <a:noAutofit/>
          </a:bodyPr>
          <a:lstStyle>
            <a:lvl1pPr marL="0" indent="0">
              <a:buNone/>
              <a:defRPr sz="4000" b="1">
                <a:solidFill>
                  <a:schemeClr val="bg1"/>
                </a:solidFill>
              </a:defRPr>
            </a:lvl1pPr>
          </a:lstStyle>
          <a:p>
            <a:pPr lvl="0"/>
            <a:r>
              <a:rPr lang="fr-FR" dirty="0"/>
              <a:t>01</a:t>
            </a:r>
          </a:p>
        </p:txBody>
      </p:sp>
      <p:sp>
        <p:nvSpPr>
          <p:cNvPr id="15" name="Espace réservé du texte 14"/>
          <p:cNvSpPr>
            <a:spLocks noGrp="1"/>
          </p:cNvSpPr>
          <p:nvPr>
            <p:ph type="body" sz="quarter" idx="11" hasCustomPrompt="1"/>
          </p:nvPr>
        </p:nvSpPr>
        <p:spPr>
          <a:xfrm>
            <a:off x="2834704" y="1305801"/>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sp>
        <p:nvSpPr>
          <p:cNvPr id="16" name="Espace réservé du numéro de diapositive 5"/>
          <p:cNvSpPr>
            <a:spLocks noGrp="1"/>
          </p:cNvSpPr>
          <p:nvPr>
            <p:ph type="sldNum" sz="quarter" idx="12"/>
          </p:nvPr>
        </p:nvSpPr>
        <p:spPr>
          <a:xfrm>
            <a:off x="210312" y="6351607"/>
            <a:ext cx="621792" cy="365125"/>
          </a:xfrm>
        </p:spPr>
        <p:txBody>
          <a:bodyPr/>
          <a:lstStyle>
            <a:lvl1pPr algn="l">
              <a:defRPr b="1">
                <a:solidFill>
                  <a:srgbClr val="0C429C"/>
                </a:solidFill>
              </a:defRPr>
            </a:lvl1pPr>
          </a:lstStyle>
          <a:p>
            <a:fld id="{C090F4CA-D709-47B2-BDFD-C67A319A2FAF}" type="slidenum">
              <a:rPr lang="fr-FR" smtClean="0"/>
              <a:pPr/>
              <a:t>‹N°›</a:t>
            </a:fld>
            <a:endParaRPr lang="fr-FR"/>
          </a:p>
        </p:txBody>
      </p:sp>
      <p:cxnSp>
        <p:nvCxnSpPr>
          <p:cNvPr id="9" name="Connecteur droit 8"/>
          <p:cNvCxnSpPr/>
          <p:nvPr userDrawn="1"/>
        </p:nvCxnSpPr>
        <p:spPr>
          <a:xfrm>
            <a:off x="2743200" y="2240791"/>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Espace réservé du texte 11"/>
          <p:cNvSpPr>
            <a:spLocks noGrp="1"/>
          </p:cNvSpPr>
          <p:nvPr>
            <p:ph type="body" sz="quarter" idx="13" hasCustomPrompt="1"/>
          </p:nvPr>
        </p:nvSpPr>
        <p:spPr>
          <a:xfrm>
            <a:off x="2834704" y="2018476"/>
            <a:ext cx="1828800" cy="588075"/>
          </a:xfrm>
        </p:spPr>
        <p:txBody>
          <a:bodyPr>
            <a:noAutofit/>
          </a:bodyPr>
          <a:lstStyle>
            <a:lvl1pPr marL="0" indent="0">
              <a:buNone/>
              <a:defRPr sz="4000" b="1">
                <a:solidFill>
                  <a:schemeClr val="bg1"/>
                </a:solidFill>
              </a:defRPr>
            </a:lvl1pPr>
          </a:lstStyle>
          <a:p>
            <a:pPr lvl="0"/>
            <a:r>
              <a:rPr lang="fr-FR" dirty="0"/>
              <a:t>02</a:t>
            </a:r>
          </a:p>
        </p:txBody>
      </p:sp>
      <p:sp>
        <p:nvSpPr>
          <p:cNvPr id="13" name="Espace réservé du texte 14"/>
          <p:cNvSpPr>
            <a:spLocks noGrp="1"/>
          </p:cNvSpPr>
          <p:nvPr>
            <p:ph type="body" sz="quarter" idx="14" hasCustomPrompt="1"/>
          </p:nvPr>
        </p:nvSpPr>
        <p:spPr>
          <a:xfrm>
            <a:off x="2834704" y="2522464"/>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cxnSp>
        <p:nvCxnSpPr>
          <p:cNvPr id="14" name="Connecteur droit 13"/>
          <p:cNvCxnSpPr/>
          <p:nvPr userDrawn="1"/>
        </p:nvCxnSpPr>
        <p:spPr>
          <a:xfrm>
            <a:off x="2743200" y="3457454"/>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Espace réservé du texte 11"/>
          <p:cNvSpPr>
            <a:spLocks noGrp="1"/>
          </p:cNvSpPr>
          <p:nvPr>
            <p:ph type="body" sz="quarter" idx="15" hasCustomPrompt="1"/>
          </p:nvPr>
        </p:nvSpPr>
        <p:spPr>
          <a:xfrm>
            <a:off x="2834704" y="3235139"/>
            <a:ext cx="1828800" cy="588075"/>
          </a:xfrm>
        </p:spPr>
        <p:txBody>
          <a:bodyPr>
            <a:noAutofit/>
          </a:bodyPr>
          <a:lstStyle>
            <a:lvl1pPr marL="0" indent="0">
              <a:buNone/>
              <a:defRPr sz="4000" b="1">
                <a:solidFill>
                  <a:schemeClr val="bg1"/>
                </a:solidFill>
              </a:defRPr>
            </a:lvl1pPr>
          </a:lstStyle>
          <a:p>
            <a:pPr lvl="0"/>
            <a:r>
              <a:rPr lang="fr-FR" dirty="0"/>
              <a:t>03</a:t>
            </a:r>
          </a:p>
        </p:txBody>
      </p:sp>
      <p:sp>
        <p:nvSpPr>
          <p:cNvPr id="18" name="Espace réservé du texte 14"/>
          <p:cNvSpPr>
            <a:spLocks noGrp="1"/>
          </p:cNvSpPr>
          <p:nvPr>
            <p:ph type="body" sz="quarter" idx="16" hasCustomPrompt="1"/>
          </p:nvPr>
        </p:nvSpPr>
        <p:spPr>
          <a:xfrm>
            <a:off x="2834704" y="3739127"/>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cxnSp>
        <p:nvCxnSpPr>
          <p:cNvPr id="19" name="Connecteur droit 18"/>
          <p:cNvCxnSpPr/>
          <p:nvPr userDrawn="1"/>
        </p:nvCxnSpPr>
        <p:spPr>
          <a:xfrm>
            <a:off x="2743200" y="4674117"/>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Espace réservé du texte 11"/>
          <p:cNvSpPr>
            <a:spLocks noGrp="1"/>
          </p:cNvSpPr>
          <p:nvPr>
            <p:ph type="body" sz="quarter" idx="17" hasCustomPrompt="1"/>
          </p:nvPr>
        </p:nvSpPr>
        <p:spPr>
          <a:xfrm>
            <a:off x="2834704" y="4451802"/>
            <a:ext cx="1828800" cy="588075"/>
          </a:xfrm>
        </p:spPr>
        <p:txBody>
          <a:bodyPr>
            <a:noAutofit/>
          </a:bodyPr>
          <a:lstStyle>
            <a:lvl1pPr marL="0" indent="0">
              <a:buNone/>
              <a:defRPr sz="4000" b="1">
                <a:solidFill>
                  <a:schemeClr val="bg1"/>
                </a:solidFill>
              </a:defRPr>
            </a:lvl1pPr>
          </a:lstStyle>
          <a:p>
            <a:pPr lvl="0"/>
            <a:r>
              <a:rPr lang="fr-FR" dirty="0"/>
              <a:t>04</a:t>
            </a:r>
          </a:p>
        </p:txBody>
      </p:sp>
      <p:sp>
        <p:nvSpPr>
          <p:cNvPr id="21" name="Espace réservé du texte 14"/>
          <p:cNvSpPr>
            <a:spLocks noGrp="1"/>
          </p:cNvSpPr>
          <p:nvPr>
            <p:ph type="body" sz="quarter" idx="18" hasCustomPrompt="1"/>
          </p:nvPr>
        </p:nvSpPr>
        <p:spPr>
          <a:xfrm>
            <a:off x="2834704" y="4955790"/>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sp>
        <p:nvSpPr>
          <p:cNvPr id="2" name="ZoneTexte 1"/>
          <p:cNvSpPr txBox="1"/>
          <p:nvPr userDrawn="1"/>
        </p:nvSpPr>
        <p:spPr>
          <a:xfrm>
            <a:off x="411480" y="2744222"/>
            <a:ext cx="2240217" cy="523220"/>
          </a:xfrm>
          <a:prstGeom prst="rect">
            <a:avLst/>
          </a:prstGeom>
          <a:noFill/>
        </p:spPr>
        <p:txBody>
          <a:bodyPr wrap="square" rtlCol="0">
            <a:spAutoFit/>
          </a:bodyPr>
          <a:lstStyle/>
          <a:p>
            <a:r>
              <a:rPr lang="fr-FR" sz="2800" b="1" dirty="0">
                <a:solidFill>
                  <a:schemeClr val="bg1"/>
                </a:solidFill>
                <a:latin typeface="+mj-lt"/>
              </a:rPr>
              <a:t>SOMMAIRE</a:t>
            </a:r>
          </a:p>
        </p:txBody>
      </p:sp>
      <p:cxnSp>
        <p:nvCxnSpPr>
          <p:cNvPr id="22" name="Connecteur droit 21"/>
          <p:cNvCxnSpPr/>
          <p:nvPr userDrawn="1"/>
        </p:nvCxnSpPr>
        <p:spPr>
          <a:xfrm>
            <a:off x="7549896" y="1018939"/>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Espace réservé du texte 11"/>
          <p:cNvSpPr>
            <a:spLocks noGrp="1"/>
          </p:cNvSpPr>
          <p:nvPr>
            <p:ph type="body" sz="quarter" idx="19" hasCustomPrompt="1"/>
          </p:nvPr>
        </p:nvSpPr>
        <p:spPr>
          <a:xfrm>
            <a:off x="7641400" y="796624"/>
            <a:ext cx="1828800" cy="588075"/>
          </a:xfrm>
        </p:spPr>
        <p:txBody>
          <a:bodyPr>
            <a:noAutofit/>
          </a:bodyPr>
          <a:lstStyle>
            <a:lvl1pPr marL="0" indent="0">
              <a:buNone/>
              <a:defRPr sz="4000" b="1">
                <a:solidFill>
                  <a:schemeClr val="bg1"/>
                </a:solidFill>
              </a:defRPr>
            </a:lvl1pPr>
          </a:lstStyle>
          <a:p>
            <a:pPr lvl="0"/>
            <a:r>
              <a:rPr lang="fr-FR" dirty="0"/>
              <a:t>05</a:t>
            </a:r>
          </a:p>
        </p:txBody>
      </p:sp>
      <p:sp>
        <p:nvSpPr>
          <p:cNvPr id="24" name="Espace réservé du texte 14"/>
          <p:cNvSpPr>
            <a:spLocks noGrp="1"/>
          </p:cNvSpPr>
          <p:nvPr>
            <p:ph type="body" sz="quarter" idx="20" hasCustomPrompt="1"/>
          </p:nvPr>
        </p:nvSpPr>
        <p:spPr>
          <a:xfrm>
            <a:off x="7641400" y="1300612"/>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cxnSp>
        <p:nvCxnSpPr>
          <p:cNvPr id="25" name="Connecteur droit 24"/>
          <p:cNvCxnSpPr/>
          <p:nvPr userDrawn="1"/>
        </p:nvCxnSpPr>
        <p:spPr>
          <a:xfrm>
            <a:off x="7549896" y="2235602"/>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Espace réservé du texte 11"/>
          <p:cNvSpPr>
            <a:spLocks noGrp="1"/>
          </p:cNvSpPr>
          <p:nvPr>
            <p:ph type="body" sz="quarter" idx="21" hasCustomPrompt="1"/>
          </p:nvPr>
        </p:nvSpPr>
        <p:spPr>
          <a:xfrm>
            <a:off x="7641400" y="2013287"/>
            <a:ext cx="1828800" cy="588075"/>
          </a:xfrm>
        </p:spPr>
        <p:txBody>
          <a:bodyPr>
            <a:noAutofit/>
          </a:bodyPr>
          <a:lstStyle>
            <a:lvl1pPr marL="0" indent="0">
              <a:buNone/>
              <a:defRPr sz="4000" b="1">
                <a:solidFill>
                  <a:schemeClr val="bg1"/>
                </a:solidFill>
              </a:defRPr>
            </a:lvl1pPr>
          </a:lstStyle>
          <a:p>
            <a:pPr lvl="0"/>
            <a:r>
              <a:rPr lang="fr-FR" dirty="0"/>
              <a:t>06</a:t>
            </a:r>
          </a:p>
        </p:txBody>
      </p:sp>
      <p:sp>
        <p:nvSpPr>
          <p:cNvPr id="27" name="Espace réservé du texte 14"/>
          <p:cNvSpPr>
            <a:spLocks noGrp="1"/>
          </p:cNvSpPr>
          <p:nvPr>
            <p:ph type="body" sz="quarter" idx="22" hasCustomPrompt="1"/>
          </p:nvPr>
        </p:nvSpPr>
        <p:spPr>
          <a:xfrm>
            <a:off x="7641400" y="2517275"/>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cxnSp>
        <p:nvCxnSpPr>
          <p:cNvPr id="28" name="Connecteur droit 27"/>
          <p:cNvCxnSpPr/>
          <p:nvPr userDrawn="1"/>
        </p:nvCxnSpPr>
        <p:spPr>
          <a:xfrm>
            <a:off x="7549896" y="3452265"/>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Espace réservé du texte 11"/>
          <p:cNvSpPr>
            <a:spLocks noGrp="1"/>
          </p:cNvSpPr>
          <p:nvPr>
            <p:ph type="body" sz="quarter" idx="23" hasCustomPrompt="1"/>
          </p:nvPr>
        </p:nvSpPr>
        <p:spPr>
          <a:xfrm>
            <a:off x="7641400" y="3229950"/>
            <a:ext cx="1828800" cy="588075"/>
          </a:xfrm>
        </p:spPr>
        <p:txBody>
          <a:bodyPr>
            <a:noAutofit/>
          </a:bodyPr>
          <a:lstStyle>
            <a:lvl1pPr marL="0" indent="0">
              <a:buNone/>
              <a:defRPr sz="4000" b="1">
                <a:solidFill>
                  <a:schemeClr val="bg1"/>
                </a:solidFill>
              </a:defRPr>
            </a:lvl1pPr>
          </a:lstStyle>
          <a:p>
            <a:pPr lvl="0"/>
            <a:r>
              <a:rPr lang="fr-FR" dirty="0"/>
              <a:t>07</a:t>
            </a:r>
          </a:p>
        </p:txBody>
      </p:sp>
      <p:sp>
        <p:nvSpPr>
          <p:cNvPr id="30" name="Espace réservé du texte 14"/>
          <p:cNvSpPr>
            <a:spLocks noGrp="1"/>
          </p:cNvSpPr>
          <p:nvPr>
            <p:ph type="body" sz="quarter" idx="24" hasCustomPrompt="1"/>
          </p:nvPr>
        </p:nvSpPr>
        <p:spPr>
          <a:xfrm>
            <a:off x="7641400" y="3733938"/>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cxnSp>
        <p:nvCxnSpPr>
          <p:cNvPr id="31" name="Connecteur droit 30"/>
          <p:cNvCxnSpPr/>
          <p:nvPr userDrawn="1"/>
        </p:nvCxnSpPr>
        <p:spPr>
          <a:xfrm>
            <a:off x="7549896" y="4668928"/>
            <a:ext cx="0" cy="72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Espace réservé du texte 11"/>
          <p:cNvSpPr>
            <a:spLocks noGrp="1"/>
          </p:cNvSpPr>
          <p:nvPr>
            <p:ph type="body" sz="quarter" idx="25" hasCustomPrompt="1"/>
          </p:nvPr>
        </p:nvSpPr>
        <p:spPr>
          <a:xfrm>
            <a:off x="7641400" y="4446613"/>
            <a:ext cx="1828800" cy="588075"/>
          </a:xfrm>
        </p:spPr>
        <p:txBody>
          <a:bodyPr>
            <a:noAutofit/>
          </a:bodyPr>
          <a:lstStyle>
            <a:lvl1pPr marL="0" indent="0">
              <a:buNone/>
              <a:defRPr sz="4000" b="1">
                <a:solidFill>
                  <a:schemeClr val="bg1"/>
                </a:solidFill>
              </a:defRPr>
            </a:lvl1pPr>
          </a:lstStyle>
          <a:p>
            <a:pPr lvl="0"/>
            <a:r>
              <a:rPr lang="fr-FR" dirty="0"/>
              <a:t>08</a:t>
            </a:r>
          </a:p>
        </p:txBody>
      </p:sp>
      <p:sp>
        <p:nvSpPr>
          <p:cNvPr id="33" name="Espace réservé du texte 14"/>
          <p:cNvSpPr>
            <a:spLocks noGrp="1"/>
          </p:cNvSpPr>
          <p:nvPr>
            <p:ph type="body" sz="quarter" idx="26" hasCustomPrompt="1"/>
          </p:nvPr>
        </p:nvSpPr>
        <p:spPr>
          <a:xfrm>
            <a:off x="7641400" y="4950601"/>
            <a:ext cx="4041584" cy="443516"/>
          </a:xfrm>
        </p:spPr>
        <p:txBody>
          <a:bodyPr>
            <a:normAutofit/>
          </a:bodyPr>
          <a:lstStyle>
            <a:lvl1pPr marL="0" indent="0">
              <a:buNone/>
              <a:defRPr sz="2800" b="1" baseline="0">
                <a:solidFill>
                  <a:schemeClr val="bg1"/>
                </a:solidFill>
              </a:defRPr>
            </a:lvl1pPr>
          </a:lstStyle>
          <a:p>
            <a:pPr lvl="0"/>
            <a:r>
              <a:rPr lang="fr-FR" b="1" dirty="0"/>
              <a:t>TITRE DU CHAPITRE</a:t>
            </a:r>
            <a:endParaRPr lang="fr-FR" dirty="0"/>
          </a:p>
        </p:txBody>
      </p:sp>
    </p:spTree>
    <p:extLst>
      <p:ext uri="{BB962C8B-B14F-4D97-AF65-F5344CB8AC3E}">
        <p14:creationId xmlns:p14="http://schemas.microsoft.com/office/powerpoint/2010/main" val="193154809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8"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a:xfrm>
            <a:off x="395469" y="6229647"/>
            <a:ext cx="720000" cy="288000"/>
          </a:xfrm>
        </p:spPr>
        <p:txBody>
          <a:body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51632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verture de chapitr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84B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724489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verture de chapitr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747256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verture de chapitr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5222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06977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verture de chapitr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85616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uverture de chapitr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993963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uverture de chapitr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921814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uverture de chapitr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5222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180804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380651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Ouverture de sous-parti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8731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0" y="0"/>
            <a:ext cx="12192000" cy="720000"/>
          </a:xfrm>
          <a:solidFill>
            <a:srgbClr val="0C429C"/>
          </a:solidFill>
        </p:spPr>
        <p:txBody>
          <a:bodyPr>
            <a:normAutofit/>
          </a:bodyPr>
          <a:lstStyle>
            <a:lvl1pPr>
              <a:defRPr sz="2200" b="1">
                <a:solidFill>
                  <a:srgbClr val="FFFFFF"/>
                </a:solidFill>
              </a:defRPr>
            </a:lvl1pPr>
          </a:lstStyle>
          <a:p>
            <a:r>
              <a:rPr lang="fr-FR" dirty="0"/>
              <a:t>MODIFIEZ LE STYLE DU TITRE</a:t>
            </a:r>
          </a:p>
        </p:txBody>
      </p:sp>
      <p:sp>
        <p:nvSpPr>
          <p:cNvPr id="3" name="Espace réservé du contenu 2"/>
          <p:cNvSpPr>
            <a:spLocks noGrp="1"/>
          </p:cNvSpPr>
          <p:nvPr>
            <p:ph idx="1"/>
          </p:nvPr>
        </p:nvSpPr>
        <p:spPr>
          <a:xfrm>
            <a:off x="210312" y="1640840"/>
            <a:ext cx="11795760" cy="4351338"/>
          </a:xfrm>
        </p:spPr>
        <p:txBody>
          <a:bodyPr/>
          <a:lstStyle>
            <a:lvl1pPr marL="0" indent="0">
              <a:buNone/>
              <a:defRPr sz="2200" b="0">
                <a:solidFill>
                  <a:srgbClr val="0C429C"/>
                </a:solidFill>
                <a:latin typeface="Calibri" panose="020F0502020204030204" pitchFamily="34" charset="0"/>
                <a:ea typeface="Calibri" panose="020F0502020204030204" pitchFamily="34" charset="0"/>
                <a:cs typeface="Calibri" panose="020F0502020204030204" pitchFamily="34" charset="0"/>
              </a:defRPr>
            </a:lvl1pPr>
            <a:lvl2pPr marL="468000" indent="-216000">
              <a:defRPr sz="2000" b="0">
                <a:solidFill>
                  <a:srgbClr val="0070C0"/>
                </a:solidFill>
                <a:latin typeface="Calibri" panose="020F0502020204030204" pitchFamily="34" charset="0"/>
                <a:ea typeface="Calibri" panose="020F0502020204030204" pitchFamily="34" charset="0"/>
                <a:cs typeface="Calibri" panose="020F0502020204030204" pitchFamily="34" charset="0"/>
              </a:defRPr>
            </a:lvl2pPr>
            <a:lvl3pPr marL="720000" indent="-216000">
              <a:buFont typeface="Arial" panose="020B0604020202020204" pitchFamily="34" charset="0"/>
              <a:buChar char="•"/>
              <a:defRPr sz="1800">
                <a:solidFill>
                  <a:schemeClr val="tx2"/>
                </a:solidFill>
                <a:latin typeface="Calibri" panose="020F0502020204030204" pitchFamily="34" charset="0"/>
                <a:ea typeface="Calibri" panose="020F0502020204030204" pitchFamily="34" charset="0"/>
                <a:cs typeface="Calibri" panose="020F0502020204030204" pitchFamily="34" charset="0"/>
              </a:defRPr>
            </a:lvl3pPr>
            <a:lvl4pPr marL="972000" indent="-216000">
              <a:defRPr>
                <a:solidFill>
                  <a:srgbClr val="0C429C"/>
                </a:solidFill>
                <a:latin typeface="Calibri" panose="020F0502020204030204" pitchFamily="34" charset="0"/>
                <a:ea typeface="Calibri" panose="020F0502020204030204" pitchFamily="34" charset="0"/>
                <a:cs typeface="Calibri" panose="020F0502020204030204" pitchFamily="34" charset="0"/>
              </a:defRPr>
            </a:lvl4pPr>
            <a:lvl5pPr marL="1224000" indent="-216000">
              <a:defRPr>
                <a:solidFill>
                  <a:srgbClr val="0C429C"/>
                </a:solidFill>
                <a:latin typeface="Calibri" panose="020F0502020204030204" pitchFamily="34" charset="0"/>
                <a:ea typeface="Calibri" panose="020F0502020204030204" pitchFamily="34" charset="0"/>
                <a:cs typeface="Calibri" panose="020F0502020204030204" pitchFamily="34" charset="0"/>
              </a:defRPr>
            </a:lvl5pPr>
          </a:lstStyle>
          <a:p>
            <a:pPr lvl="0"/>
            <a:r>
              <a:rPr lang="fr-FR" dirty="0"/>
              <a:t>Modifier les styles du texte du masque</a:t>
            </a:r>
          </a:p>
          <a:p>
            <a:pPr lvl="1"/>
            <a:r>
              <a:rPr lang="fr-FR" dirty="0"/>
              <a:t>Deuxième niveau</a:t>
            </a:r>
          </a:p>
        </p:txBody>
      </p:sp>
      <p:sp>
        <p:nvSpPr>
          <p:cNvPr id="10" name="Espace réservé du numéro de diapositive 5"/>
          <p:cNvSpPr>
            <a:spLocks noGrp="1"/>
          </p:cNvSpPr>
          <p:nvPr>
            <p:ph type="sldNum" sz="quarter" idx="12"/>
          </p:nvPr>
        </p:nvSpPr>
        <p:spPr>
          <a:xfrm>
            <a:off x="0" y="6492875"/>
            <a:ext cx="621792" cy="365125"/>
          </a:xfrm>
        </p:spPr>
        <p:txBody>
          <a:bodyPr/>
          <a:lstStyle>
            <a:lvl1pPr algn="l">
              <a:defRPr sz="900" b="1">
                <a:solidFill>
                  <a:srgbClr val="0C429C"/>
                </a:solidFill>
              </a:defRPr>
            </a:lvl1pPr>
          </a:lstStyle>
          <a:p>
            <a:fld id="{C090F4CA-D709-47B2-BDFD-C67A319A2FAF}" type="slidenum">
              <a:rPr lang="fr-FR" smtClean="0"/>
              <a:pPr/>
              <a:t>‹N°›</a:t>
            </a:fld>
            <a:endParaRPr lang="fr-FR"/>
          </a:p>
        </p:txBody>
      </p:sp>
      <p:pic>
        <p:nvPicPr>
          <p:cNvPr id="5" name="Image 4"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10049256" y="5992178"/>
            <a:ext cx="2002536" cy="718859"/>
          </a:xfrm>
          <a:prstGeom prst="rect">
            <a:avLst/>
          </a:prstGeom>
        </p:spPr>
      </p:pic>
      <p:sp>
        <p:nvSpPr>
          <p:cNvPr id="7" name="Espace réservé du texte 6"/>
          <p:cNvSpPr>
            <a:spLocks noGrp="1"/>
          </p:cNvSpPr>
          <p:nvPr>
            <p:ph type="body" sz="quarter" idx="13" hasCustomPrompt="1"/>
          </p:nvPr>
        </p:nvSpPr>
        <p:spPr>
          <a:xfrm>
            <a:off x="209550" y="792163"/>
            <a:ext cx="11796713" cy="489248"/>
          </a:xfrm>
        </p:spPr>
        <p:txBody>
          <a:bodyPr>
            <a:normAutofit/>
          </a:bodyPr>
          <a:lstStyle>
            <a:lvl1pPr marL="0" indent="0">
              <a:buNone/>
              <a:defRPr sz="1800" b="1" baseline="0">
                <a:solidFill>
                  <a:srgbClr val="00B0F0"/>
                </a:solidFill>
                <a:latin typeface="Corbel" panose="020B0503020204020204" pitchFamily="34" charset="0"/>
              </a:defRPr>
            </a:lvl1pPr>
          </a:lstStyle>
          <a:p>
            <a:pPr lvl="0"/>
            <a:r>
              <a:rPr lang="fr-FR" sz="1800" b="1" dirty="0">
                <a:latin typeface="Corbel" panose="020B0503020204020204" pitchFamily="34" charset="0"/>
              </a:rPr>
              <a:t>Introduction de slide</a:t>
            </a:r>
            <a:endParaRPr lang="fr-FR" dirty="0"/>
          </a:p>
        </p:txBody>
      </p:sp>
    </p:spTree>
    <p:extLst>
      <p:ext uri="{BB962C8B-B14F-4D97-AF65-F5344CB8AC3E}">
        <p14:creationId xmlns:p14="http://schemas.microsoft.com/office/powerpoint/2010/main" val="3730921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verture de sous-parti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857719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uverture de sous-parti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8005267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uverture de sous-parti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089607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uverture de sous-parti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142195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verture de sous-parti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722361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verture de sous-parti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676952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313683102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e_bleu">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4B2"/>
          </a:solidFill>
        </p:spPr>
        <p:txBody>
          <a:bodyPr/>
          <a:lstStyle/>
          <a:p>
            <a:r>
              <a:rPr lang="fr-FR" dirty="0"/>
              <a:t>Cliquez pour ajouter un titre</a:t>
            </a:r>
          </a:p>
        </p:txBody>
      </p:sp>
    </p:spTree>
    <p:extLst>
      <p:ext uri="{BB962C8B-B14F-4D97-AF65-F5344CB8AC3E}">
        <p14:creationId xmlns:p14="http://schemas.microsoft.com/office/powerpoint/2010/main" val="314108703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_vert">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972"/>
          </a:solidFill>
        </p:spPr>
        <p:txBody>
          <a:bodyPr/>
          <a:lstStyle/>
          <a:p>
            <a:r>
              <a:rPr lang="fr-FR" dirty="0"/>
              <a:t>Cliquez pour ajouter un titre</a:t>
            </a:r>
          </a:p>
        </p:txBody>
      </p:sp>
    </p:spTree>
    <p:extLst>
      <p:ext uri="{BB962C8B-B14F-4D97-AF65-F5344CB8AC3E}">
        <p14:creationId xmlns:p14="http://schemas.microsoft.com/office/powerpoint/2010/main" val="90583855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_violet">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0233064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uverturePhoto_AM">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26/05/2026</a:t>
            </a:fld>
            <a:endParaRPr lang="fr-FR" dirty="0"/>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277479400"/>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_briqu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09166" y="489518"/>
            <a:ext cx="11196000" cy="1114817"/>
          </a:xfrm>
          <a:solidFill>
            <a:srgbClr val="E04F39"/>
          </a:solidFill>
          <a:ln>
            <a:noFill/>
          </a:ln>
        </p:spPr>
        <p:txBody>
          <a:bodyPr/>
          <a:lstStyle/>
          <a:p>
            <a:r>
              <a:rPr lang="fr-FR" dirty="0"/>
              <a:t>Cliquez pour ajouter un titre</a:t>
            </a:r>
          </a:p>
        </p:txBody>
      </p:sp>
    </p:spTree>
    <p:extLst>
      <p:ext uri="{BB962C8B-B14F-4D97-AF65-F5344CB8AC3E}">
        <p14:creationId xmlns:p14="http://schemas.microsoft.com/office/powerpoint/2010/main" val="81302070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_ros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01568129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_parm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74762380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e_vertclair">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3895795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7640086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e + Photo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6816305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e + Photo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9854320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e + Photo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3291898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e + Photo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a:ln>
            <a:noFill/>
          </a:ln>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5185051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e + Photo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472390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7572848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e + Photo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40794274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e + Photo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760491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1889699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9392606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5510817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6683096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9289519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534861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191578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109412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leu">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8219281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7460687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lang="fr-FR" sz="1400" b="0" kern="1200" dirty="0">
                <a:solidFill>
                  <a:schemeClr val="tx2"/>
                </a:solidFill>
                <a:latin typeface="+mn-lt"/>
                <a:ea typeface="+mn-ea"/>
                <a:cs typeface="+mn-cs"/>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328158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 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41011938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2636591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004679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3743439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 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4206605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41369212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e - Titre horizontal">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2368840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_Titre horizontal_bleu">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0084B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53017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42698996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e_Titre horizontal_vert">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00897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8309383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e_Titre horizontal_violet">
    <p:spTree>
      <p:nvGrpSpPr>
        <p:cNvPr id="1" name=""/>
        <p:cNvGrpSpPr/>
        <p:nvPr/>
      </p:nvGrpSpPr>
      <p:grpSpPr>
        <a:xfrm>
          <a:off x="0" y="0"/>
          <a:ext cx="0" cy="0"/>
          <a:chOff x="0" y="0"/>
          <a:chExt cx="0" cy="0"/>
        </a:xfrm>
      </p:grpSpPr>
      <p:sp>
        <p:nvSpPr>
          <p:cNvPr id="2" name="Titre 1"/>
          <p:cNvSpPr>
            <a:spLocks noGrp="1"/>
          </p:cNvSpPr>
          <p:nvPr>
            <p:ph type="title"/>
          </p:nvPr>
        </p:nvSpPr>
        <p:spPr>
          <a:xfrm>
            <a:off x="498660" y="477839"/>
            <a:ext cx="1372343" cy="5391150"/>
          </a:xfrm>
          <a:solidFill>
            <a:schemeClr val="accent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0944677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e_Titre horizontal_briqu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E04F39"/>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301606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e_Titre horizontal_ros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E11A81"/>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6333573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e_Titre horizontal_parm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chemeClr val="accent5"/>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416237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e_Titre horizontal_vertclair">
    <p:spTree>
      <p:nvGrpSpPr>
        <p:cNvPr id="1" name=""/>
        <p:cNvGrpSpPr/>
        <p:nvPr/>
      </p:nvGrpSpPr>
      <p:grpSpPr>
        <a:xfrm>
          <a:off x="0" y="0"/>
          <a:ext cx="0" cy="0"/>
          <a:chOff x="0" y="0"/>
          <a:chExt cx="0" cy="0"/>
        </a:xfrm>
      </p:grpSpPr>
      <p:sp>
        <p:nvSpPr>
          <p:cNvPr id="2" name="Titre 1"/>
          <p:cNvSpPr>
            <a:spLocks noGrp="1"/>
          </p:cNvSpPr>
          <p:nvPr>
            <p:ph type="title"/>
          </p:nvPr>
        </p:nvSpPr>
        <p:spPr>
          <a:xfrm>
            <a:off x="498660" y="477839"/>
            <a:ext cx="1372343" cy="5391150"/>
          </a:xfrm>
          <a:solidFill>
            <a:schemeClr val="accent6"/>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1320120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 name="Espace réservé du texte 2"/>
          <p:cNvSpPr>
            <a:spLocks noGrp="1"/>
          </p:cNvSpPr>
          <p:nvPr>
            <p:ph type="body" sz="quarter" idx="29" hasCustomPrompt="1"/>
          </p:nvPr>
        </p:nvSpPr>
        <p:spPr>
          <a:xfrm>
            <a:off x="1663700" y="1155700"/>
            <a:ext cx="7632700" cy="3644900"/>
          </a:xfrm>
        </p:spPr>
        <p:txBody>
          <a:bodyPr>
            <a:normAutofit/>
          </a:bodyPr>
          <a:lstStyle>
            <a:lvl1pPr>
              <a:defRPr lang="fr-FR" sz="3800" b="0" kern="1200" cap="all" baseline="0" dirty="0">
                <a:solidFill>
                  <a:schemeClr val="bg1"/>
                </a:solidFill>
                <a:latin typeface="+mn-lt"/>
                <a:ea typeface="+mn-ea"/>
                <a:cs typeface="+mn-cs"/>
              </a:defRPr>
            </a:lvl1pPr>
          </a:lstStyle>
          <a:p>
            <a:pPr lvl="0"/>
            <a:r>
              <a:rPr lang="fr-FR" dirty="0"/>
              <a:t>CITATION SUR PLUSIEURS LIGNES</a:t>
            </a: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1784363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itation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84B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9572" y="1813353"/>
            <a:ext cx="1513490" cy="1518603"/>
          </a:xfrm>
          <a:prstGeom prst="rect">
            <a:avLst/>
          </a:prstGeom>
        </p:spPr>
      </p:pic>
    </p:spTree>
    <p:extLst>
      <p:ext uri="{BB962C8B-B14F-4D97-AF65-F5344CB8AC3E}">
        <p14:creationId xmlns:p14="http://schemas.microsoft.com/office/powerpoint/2010/main" val="9312910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itation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2089842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itation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53780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iole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26/05/2026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79994257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itation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40813900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itation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5231154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itation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1285326" y="1157395"/>
            <a:ext cx="7632700" cy="3644900"/>
          </a:xfrm>
        </p:spPr>
        <p:txBody>
          <a:bodyPr anchor="ctr" anchorCtr="0">
            <a:normAutofit/>
          </a:bodyPr>
          <a:lstStyle>
            <a:lvl1pPr algn="l">
              <a:defRPr lang="fr-FR" sz="380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2016845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itation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1285326" y="1157395"/>
            <a:ext cx="7632700" cy="3644900"/>
          </a:xfrm>
        </p:spPr>
        <p:txBody>
          <a:bodyPr anchor="ctr" anchorCtr="0">
            <a:normAutofit/>
          </a:bodyPr>
          <a:lstStyle>
            <a:lvl1pPr algn="l">
              <a:defRPr lang="fr-FR" sz="380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26407053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5"/>
            <a:ext cx="7156450"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40819821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Page chapitr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10049256" y="5992178"/>
            <a:ext cx="2002536" cy="718859"/>
          </a:xfrm>
          <a:prstGeom prst="rect">
            <a:avLst/>
          </a:prstGeom>
        </p:spPr>
      </p:pic>
      <p:sp>
        <p:nvSpPr>
          <p:cNvPr id="8" name="Rectangle 7"/>
          <p:cNvSpPr/>
          <p:nvPr userDrawn="1"/>
        </p:nvSpPr>
        <p:spPr>
          <a:xfrm>
            <a:off x="210312" y="310896"/>
            <a:ext cx="11686032" cy="5681282"/>
          </a:xfrm>
          <a:prstGeom prst="rect">
            <a:avLst/>
          </a:prstGeom>
          <a:solidFill>
            <a:srgbClr val="0C4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p:nvPr userDrawn="1"/>
        </p:nvCxnSpPr>
        <p:spPr>
          <a:xfrm>
            <a:off x="1344168" y="1911096"/>
            <a:ext cx="0" cy="29718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0" hasCustomPrompt="1"/>
          </p:nvPr>
        </p:nvSpPr>
        <p:spPr>
          <a:xfrm>
            <a:off x="1563688" y="1573213"/>
            <a:ext cx="1828800" cy="740219"/>
          </a:xfrm>
        </p:spPr>
        <p:txBody>
          <a:bodyPr>
            <a:noAutofit/>
          </a:bodyPr>
          <a:lstStyle>
            <a:lvl1pPr marL="0" indent="0">
              <a:buNone/>
              <a:defRPr sz="8000" b="1">
                <a:solidFill>
                  <a:schemeClr val="bg1"/>
                </a:solidFill>
              </a:defRPr>
            </a:lvl1pPr>
          </a:lstStyle>
          <a:p>
            <a:pPr lvl="0"/>
            <a:r>
              <a:rPr lang="fr-FR" dirty="0"/>
              <a:t>01</a:t>
            </a:r>
          </a:p>
        </p:txBody>
      </p:sp>
      <p:sp>
        <p:nvSpPr>
          <p:cNvPr id="15" name="Espace réservé du texte 14"/>
          <p:cNvSpPr>
            <a:spLocks noGrp="1"/>
          </p:cNvSpPr>
          <p:nvPr>
            <p:ph type="body" sz="quarter" idx="11" hasCustomPrompt="1"/>
          </p:nvPr>
        </p:nvSpPr>
        <p:spPr>
          <a:xfrm>
            <a:off x="1563688" y="2729452"/>
            <a:ext cx="6857936" cy="1335087"/>
          </a:xfrm>
        </p:spPr>
        <p:txBody>
          <a:bodyPr>
            <a:normAutofit/>
          </a:bodyPr>
          <a:lstStyle>
            <a:lvl1pPr marL="0" indent="0">
              <a:buNone/>
              <a:defRPr sz="3800" b="1" baseline="0">
                <a:solidFill>
                  <a:schemeClr val="bg1"/>
                </a:solidFill>
              </a:defRPr>
            </a:lvl1pPr>
          </a:lstStyle>
          <a:p>
            <a:pPr lvl="0"/>
            <a:r>
              <a:rPr lang="fr-FR" b="1" dirty="0"/>
              <a:t>TITRE DU CHAPITRE</a:t>
            </a:r>
            <a:endParaRPr lang="fr-FR" dirty="0"/>
          </a:p>
        </p:txBody>
      </p:sp>
      <p:sp>
        <p:nvSpPr>
          <p:cNvPr id="17" name="Espace réservé du numéro de diapositive 5"/>
          <p:cNvSpPr>
            <a:spLocks noGrp="1"/>
          </p:cNvSpPr>
          <p:nvPr>
            <p:ph type="sldNum" sz="quarter" idx="12"/>
          </p:nvPr>
        </p:nvSpPr>
        <p:spPr>
          <a:xfrm>
            <a:off x="210312" y="6351607"/>
            <a:ext cx="621792" cy="365125"/>
          </a:xfrm>
        </p:spPr>
        <p:txBody>
          <a:bodyPr/>
          <a:lstStyle>
            <a:lvl1pPr algn="l">
              <a:defRPr b="1">
                <a:solidFill>
                  <a:srgbClr val="0C429C"/>
                </a:solidFill>
              </a:defRPr>
            </a:lvl1pPr>
          </a:lstStyle>
          <a:p>
            <a:fld id="{C090F4CA-D709-47B2-BDFD-C67A319A2FAF}" type="slidenum">
              <a:rPr lang="fr-FR" smtClean="0"/>
              <a:pPr/>
              <a:t>‹N°›</a:t>
            </a:fld>
            <a:endParaRPr lang="fr-FR"/>
          </a:p>
        </p:txBody>
      </p:sp>
    </p:spTree>
    <p:extLst>
      <p:ext uri="{BB962C8B-B14F-4D97-AF65-F5344CB8AC3E}">
        <p14:creationId xmlns:p14="http://schemas.microsoft.com/office/powerpoint/2010/main" val="4270324634"/>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0.xml"/><Relationship Id="rId21" Type="http://schemas.openxmlformats.org/officeDocument/2006/relationships/slideLayout" Target="../slideLayouts/slideLayout25.xml"/><Relationship Id="rId42" Type="http://schemas.openxmlformats.org/officeDocument/2006/relationships/slideLayout" Target="../slideLayouts/slideLayout46.xml"/><Relationship Id="rId47" Type="http://schemas.openxmlformats.org/officeDocument/2006/relationships/slideLayout" Target="../slideLayouts/slideLayout51.xml"/><Relationship Id="rId63" Type="http://schemas.openxmlformats.org/officeDocument/2006/relationships/slideLayout" Target="../slideLayouts/slideLayout67.xml"/><Relationship Id="rId68" Type="http://schemas.openxmlformats.org/officeDocument/2006/relationships/slideLayout" Target="../slideLayouts/slideLayout72.xml"/><Relationship Id="rId84" Type="http://schemas.openxmlformats.org/officeDocument/2006/relationships/slideLayout" Target="../slideLayouts/slideLayout88.xml"/><Relationship Id="rId89" Type="http://schemas.openxmlformats.org/officeDocument/2006/relationships/slideLayout" Target="../slideLayouts/slideLayout93.xml"/><Relationship Id="rId16" Type="http://schemas.openxmlformats.org/officeDocument/2006/relationships/slideLayout" Target="../slideLayouts/slideLayout20.xml"/><Relationship Id="rId11" Type="http://schemas.openxmlformats.org/officeDocument/2006/relationships/slideLayout" Target="../slideLayouts/slideLayout15.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53" Type="http://schemas.openxmlformats.org/officeDocument/2006/relationships/slideLayout" Target="../slideLayouts/slideLayout57.xml"/><Relationship Id="rId58" Type="http://schemas.openxmlformats.org/officeDocument/2006/relationships/slideLayout" Target="../slideLayouts/slideLayout62.xml"/><Relationship Id="rId74" Type="http://schemas.openxmlformats.org/officeDocument/2006/relationships/slideLayout" Target="../slideLayouts/slideLayout78.xml"/><Relationship Id="rId79" Type="http://schemas.openxmlformats.org/officeDocument/2006/relationships/slideLayout" Target="../slideLayouts/slideLayout83.xml"/><Relationship Id="rId5" Type="http://schemas.openxmlformats.org/officeDocument/2006/relationships/slideLayout" Target="../slideLayouts/slideLayout9.xml"/><Relationship Id="rId90" Type="http://schemas.openxmlformats.org/officeDocument/2006/relationships/slideLayout" Target="../slideLayouts/slideLayout94.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43" Type="http://schemas.openxmlformats.org/officeDocument/2006/relationships/slideLayout" Target="../slideLayouts/slideLayout47.xml"/><Relationship Id="rId48" Type="http://schemas.openxmlformats.org/officeDocument/2006/relationships/slideLayout" Target="../slideLayouts/slideLayout52.xml"/><Relationship Id="rId64" Type="http://schemas.openxmlformats.org/officeDocument/2006/relationships/slideLayout" Target="../slideLayouts/slideLayout68.xml"/><Relationship Id="rId69" Type="http://schemas.openxmlformats.org/officeDocument/2006/relationships/slideLayout" Target="../slideLayouts/slideLayout73.xml"/><Relationship Id="rId8" Type="http://schemas.openxmlformats.org/officeDocument/2006/relationships/slideLayout" Target="../slideLayouts/slideLayout12.xml"/><Relationship Id="rId51" Type="http://schemas.openxmlformats.org/officeDocument/2006/relationships/slideLayout" Target="../slideLayouts/slideLayout55.xml"/><Relationship Id="rId72" Type="http://schemas.openxmlformats.org/officeDocument/2006/relationships/slideLayout" Target="../slideLayouts/slideLayout76.xml"/><Relationship Id="rId80" Type="http://schemas.openxmlformats.org/officeDocument/2006/relationships/slideLayout" Target="../slideLayouts/slideLayout84.xml"/><Relationship Id="rId85" Type="http://schemas.openxmlformats.org/officeDocument/2006/relationships/slideLayout" Target="../slideLayouts/slideLayout89.xml"/><Relationship Id="rId93" Type="http://schemas.openxmlformats.org/officeDocument/2006/relationships/image" Target="../media/image2.png"/><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slideLayout" Target="../slideLayouts/slideLayout42.xml"/><Relationship Id="rId46" Type="http://schemas.openxmlformats.org/officeDocument/2006/relationships/slideLayout" Target="../slideLayouts/slideLayout50.xml"/><Relationship Id="rId59" Type="http://schemas.openxmlformats.org/officeDocument/2006/relationships/slideLayout" Target="../slideLayouts/slideLayout63.xml"/><Relationship Id="rId67" Type="http://schemas.openxmlformats.org/officeDocument/2006/relationships/slideLayout" Target="../slideLayouts/slideLayout71.xml"/><Relationship Id="rId20" Type="http://schemas.openxmlformats.org/officeDocument/2006/relationships/slideLayout" Target="../slideLayouts/slideLayout24.xml"/><Relationship Id="rId41" Type="http://schemas.openxmlformats.org/officeDocument/2006/relationships/slideLayout" Target="../slideLayouts/slideLayout45.xml"/><Relationship Id="rId54" Type="http://schemas.openxmlformats.org/officeDocument/2006/relationships/slideLayout" Target="../slideLayouts/slideLayout58.xml"/><Relationship Id="rId62" Type="http://schemas.openxmlformats.org/officeDocument/2006/relationships/slideLayout" Target="../slideLayouts/slideLayout66.xml"/><Relationship Id="rId70" Type="http://schemas.openxmlformats.org/officeDocument/2006/relationships/slideLayout" Target="../slideLayouts/slideLayout74.xml"/><Relationship Id="rId75" Type="http://schemas.openxmlformats.org/officeDocument/2006/relationships/slideLayout" Target="../slideLayouts/slideLayout79.xml"/><Relationship Id="rId83" Type="http://schemas.openxmlformats.org/officeDocument/2006/relationships/slideLayout" Target="../slideLayouts/slideLayout87.xml"/><Relationship Id="rId88" Type="http://schemas.openxmlformats.org/officeDocument/2006/relationships/slideLayout" Target="../slideLayouts/slideLayout92.xml"/><Relationship Id="rId91" Type="http://schemas.openxmlformats.org/officeDocument/2006/relationships/slideLayout" Target="../slideLayouts/slideLayout95.xml"/><Relationship Id="rId1" Type="http://schemas.openxmlformats.org/officeDocument/2006/relationships/slideLayout" Target="../slideLayouts/slideLayout5.xml"/><Relationship Id="rId6" Type="http://schemas.openxmlformats.org/officeDocument/2006/relationships/slideLayout" Target="../slideLayouts/slideLayout10.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49" Type="http://schemas.openxmlformats.org/officeDocument/2006/relationships/slideLayout" Target="../slideLayouts/slideLayout53.xml"/><Relationship Id="rId57" Type="http://schemas.openxmlformats.org/officeDocument/2006/relationships/slideLayout" Target="../slideLayouts/slideLayout61.xml"/><Relationship Id="rId10" Type="http://schemas.openxmlformats.org/officeDocument/2006/relationships/slideLayout" Target="../slideLayouts/slideLayout14.xml"/><Relationship Id="rId31" Type="http://schemas.openxmlformats.org/officeDocument/2006/relationships/slideLayout" Target="../slideLayouts/slideLayout35.xml"/><Relationship Id="rId44" Type="http://schemas.openxmlformats.org/officeDocument/2006/relationships/slideLayout" Target="../slideLayouts/slideLayout48.xml"/><Relationship Id="rId52" Type="http://schemas.openxmlformats.org/officeDocument/2006/relationships/slideLayout" Target="../slideLayouts/slideLayout56.xml"/><Relationship Id="rId60" Type="http://schemas.openxmlformats.org/officeDocument/2006/relationships/slideLayout" Target="../slideLayouts/slideLayout64.xml"/><Relationship Id="rId65" Type="http://schemas.openxmlformats.org/officeDocument/2006/relationships/slideLayout" Target="../slideLayouts/slideLayout69.xml"/><Relationship Id="rId73" Type="http://schemas.openxmlformats.org/officeDocument/2006/relationships/slideLayout" Target="../slideLayouts/slideLayout77.xml"/><Relationship Id="rId78" Type="http://schemas.openxmlformats.org/officeDocument/2006/relationships/slideLayout" Target="../slideLayouts/slideLayout82.xml"/><Relationship Id="rId81" Type="http://schemas.openxmlformats.org/officeDocument/2006/relationships/slideLayout" Target="../slideLayouts/slideLayout85.xml"/><Relationship Id="rId86" Type="http://schemas.openxmlformats.org/officeDocument/2006/relationships/slideLayout" Target="../slideLayouts/slideLayout90.xml"/><Relationship Id="rId4" Type="http://schemas.openxmlformats.org/officeDocument/2006/relationships/slideLayout" Target="../slideLayouts/slideLayout8.xml"/><Relationship Id="rId9" Type="http://schemas.openxmlformats.org/officeDocument/2006/relationships/slideLayout" Target="../slideLayouts/slideLayout13.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9" Type="http://schemas.openxmlformats.org/officeDocument/2006/relationships/slideLayout" Target="../slideLayouts/slideLayout43.xml"/><Relationship Id="rId34" Type="http://schemas.openxmlformats.org/officeDocument/2006/relationships/slideLayout" Target="../slideLayouts/slideLayout38.xml"/><Relationship Id="rId50" Type="http://schemas.openxmlformats.org/officeDocument/2006/relationships/slideLayout" Target="../slideLayouts/slideLayout54.xml"/><Relationship Id="rId55" Type="http://schemas.openxmlformats.org/officeDocument/2006/relationships/slideLayout" Target="../slideLayouts/slideLayout59.xml"/><Relationship Id="rId76" Type="http://schemas.openxmlformats.org/officeDocument/2006/relationships/slideLayout" Target="../slideLayouts/slideLayout80.xml"/><Relationship Id="rId7" Type="http://schemas.openxmlformats.org/officeDocument/2006/relationships/slideLayout" Target="../slideLayouts/slideLayout11.xml"/><Relationship Id="rId71" Type="http://schemas.openxmlformats.org/officeDocument/2006/relationships/slideLayout" Target="../slideLayouts/slideLayout75.xml"/><Relationship Id="rId92" Type="http://schemas.openxmlformats.org/officeDocument/2006/relationships/theme" Target="../theme/theme2.xml"/><Relationship Id="rId2" Type="http://schemas.openxmlformats.org/officeDocument/2006/relationships/slideLayout" Target="../slideLayouts/slideLayout6.xml"/><Relationship Id="rId29" Type="http://schemas.openxmlformats.org/officeDocument/2006/relationships/slideLayout" Target="../slideLayouts/slideLayout33.xml"/><Relationship Id="rId24" Type="http://schemas.openxmlformats.org/officeDocument/2006/relationships/slideLayout" Target="../slideLayouts/slideLayout28.xml"/><Relationship Id="rId40" Type="http://schemas.openxmlformats.org/officeDocument/2006/relationships/slideLayout" Target="../slideLayouts/slideLayout44.xml"/><Relationship Id="rId45" Type="http://schemas.openxmlformats.org/officeDocument/2006/relationships/slideLayout" Target="../slideLayouts/slideLayout49.xml"/><Relationship Id="rId66" Type="http://schemas.openxmlformats.org/officeDocument/2006/relationships/slideLayout" Target="../slideLayouts/slideLayout70.xml"/><Relationship Id="rId87" Type="http://schemas.openxmlformats.org/officeDocument/2006/relationships/slideLayout" Target="../slideLayouts/slideLayout91.xml"/><Relationship Id="rId61" Type="http://schemas.openxmlformats.org/officeDocument/2006/relationships/slideLayout" Target="../slideLayouts/slideLayout65.xml"/><Relationship Id="rId82" Type="http://schemas.openxmlformats.org/officeDocument/2006/relationships/slideLayout" Target="../slideLayouts/slideLayout86.xml"/><Relationship Id="rId19" Type="http://schemas.openxmlformats.org/officeDocument/2006/relationships/slideLayout" Target="../slideLayouts/slideLayout23.xml"/><Relationship Id="rId14" Type="http://schemas.openxmlformats.org/officeDocument/2006/relationships/slideLayout" Target="../slideLayouts/slideLayout18.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56" Type="http://schemas.openxmlformats.org/officeDocument/2006/relationships/slideLayout" Target="../slideLayouts/slideLayout60.xml"/><Relationship Id="rId77"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8CDC83-0AB9-4CD4-B949-6CD7A6ADF1FD}" type="datetimeFigureOut">
              <a:rPr lang="fr-FR" smtClean="0"/>
              <a:t>26/05/2026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90F4CA-D709-47B2-BDFD-C67A319A2FAF}" type="slidenum">
              <a:rPr lang="fr-FR" smtClean="0"/>
              <a:t>‹N°›</a:t>
            </a:fld>
            <a:endParaRPr lang="fr-FR"/>
          </a:p>
        </p:txBody>
      </p:sp>
    </p:spTree>
    <p:extLst>
      <p:ext uri="{BB962C8B-B14F-4D97-AF65-F5344CB8AC3E}">
        <p14:creationId xmlns:p14="http://schemas.microsoft.com/office/powerpoint/2010/main" val="203669306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93"/>
          <a:stretch>
            <a:fillRect/>
          </a:stretch>
        </p:blipFill>
        <p:spPr>
          <a:xfrm>
            <a:off x="9595390"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t>26/05/2026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71501345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 id="2147483703" r:id="rId50"/>
    <p:sldLayoutId id="2147483704" r:id="rId51"/>
    <p:sldLayoutId id="2147483705" r:id="rId52"/>
    <p:sldLayoutId id="2147483706" r:id="rId53"/>
    <p:sldLayoutId id="2147483707" r:id="rId54"/>
    <p:sldLayoutId id="2147483708" r:id="rId55"/>
    <p:sldLayoutId id="2147483709" r:id="rId56"/>
    <p:sldLayoutId id="2147483710" r:id="rId57"/>
    <p:sldLayoutId id="2147483711" r:id="rId58"/>
    <p:sldLayoutId id="2147483712" r:id="rId59"/>
    <p:sldLayoutId id="2147483713" r:id="rId60"/>
    <p:sldLayoutId id="2147483714" r:id="rId61"/>
    <p:sldLayoutId id="2147483715" r:id="rId62"/>
    <p:sldLayoutId id="2147483716" r:id="rId63"/>
    <p:sldLayoutId id="2147483717" r:id="rId64"/>
    <p:sldLayoutId id="2147483718" r:id="rId65"/>
    <p:sldLayoutId id="2147483719" r:id="rId66"/>
    <p:sldLayoutId id="2147483720" r:id="rId67"/>
    <p:sldLayoutId id="2147483721" r:id="rId68"/>
    <p:sldLayoutId id="2147483722" r:id="rId69"/>
    <p:sldLayoutId id="2147483723" r:id="rId70"/>
    <p:sldLayoutId id="2147483724" r:id="rId71"/>
    <p:sldLayoutId id="2147483725" r:id="rId72"/>
    <p:sldLayoutId id="2147483726" r:id="rId73"/>
    <p:sldLayoutId id="2147483727" r:id="rId74"/>
    <p:sldLayoutId id="2147483728" r:id="rId75"/>
    <p:sldLayoutId id="2147483729" r:id="rId76"/>
    <p:sldLayoutId id="2147483730" r:id="rId77"/>
    <p:sldLayoutId id="2147483731" r:id="rId78"/>
    <p:sldLayoutId id="2147483732" r:id="rId79"/>
    <p:sldLayoutId id="2147483733" r:id="rId80"/>
    <p:sldLayoutId id="2147483734" r:id="rId81"/>
    <p:sldLayoutId id="2147483735" r:id="rId82"/>
    <p:sldLayoutId id="2147483736" r:id="rId83"/>
    <p:sldLayoutId id="2147483737" r:id="rId84"/>
    <p:sldLayoutId id="2147483738" r:id="rId85"/>
    <p:sldLayoutId id="2147483739" r:id="rId86"/>
    <p:sldLayoutId id="2147483740" r:id="rId87"/>
    <p:sldLayoutId id="2147483741" r:id="rId88"/>
    <p:sldLayoutId id="2147483742" r:id="rId89"/>
    <p:sldLayoutId id="2147483743" r:id="rId90"/>
    <p:sldLayoutId id="2147483746" r:id="rId91"/>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0"/>
          </p:nvPr>
        </p:nvSpPr>
        <p:spPr/>
        <p:txBody>
          <a:bodyPr/>
          <a:lstStyle/>
          <a:p>
            <a:r>
              <a:rPr lang="fr-FR" dirty="0"/>
              <a:t>Négociation avenant 2 ACI MSP</a:t>
            </a:r>
          </a:p>
        </p:txBody>
      </p:sp>
      <p:sp>
        <p:nvSpPr>
          <p:cNvPr id="8" name="Espace réservé du texte 7"/>
          <p:cNvSpPr>
            <a:spLocks noGrp="1"/>
          </p:cNvSpPr>
          <p:nvPr>
            <p:ph type="body" sz="quarter" idx="12"/>
          </p:nvPr>
        </p:nvSpPr>
        <p:spPr/>
        <p:txBody>
          <a:bodyPr/>
          <a:lstStyle/>
          <a:p>
            <a:r>
              <a:rPr lang="fr-FR" dirty="0"/>
              <a:t>6</a:t>
            </a:r>
            <a:r>
              <a:rPr lang="fr-FR" baseline="30000" dirty="0"/>
              <a:t>ème</a:t>
            </a:r>
            <a:r>
              <a:rPr lang="fr-FR" dirty="0"/>
              <a:t> séance</a:t>
            </a:r>
          </a:p>
        </p:txBody>
      </p:sp>
      <p:sp>
        <p:nvSpPr>
          <p:cNvPr id="9" name="Espace réservé du texte 8"/>
          <p:cNvSpPr>
            <a:spLocks noGrp="1"/>
          </p:cNvSpPr>
          <p:nvPr>
            <p:ph type="body" sz="quarter" idx="13"/>
          </p:nvPr>
        </p:nvSpPr>
        <p:spPr/>
        <p:txBody>
          <a:bodyPr>
            <a:normAutofit fontScale="70000" lnSpcReduction="20000"/>
          </a:bodyPr>
          <a:lstStyle/>
          <a:p>
            <a:r>
              <a:rPr lang="fr-FR" dirty="0"/>
              <a:t>21/05/2026</a:t>
            </a:r>
          </a:p>
        </p:txBody>
      </p:sp>
    </p:spTree>
    <p:extLst>
      <p:ext uri="{BB962C8B-B14F-4D97-AF65-F5344CB8AC3E}">
        <p14:creationId xmlns:p14="http://schemas.microsoft.com/office/powerpoint/2010/main" val="95373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Partie France Santé : Le socle</a:t>
            </a:r>
          </a:p>
        </p:txBody>
      </p:sp>
      <p:graphicFrame>
        <p:nvGraphicFramePr>
          <p:cNvPr id="14" name="Tableau 13"/>
          <p:cNvGraphicFramePr>
            <a:graphicFrameLocks noGrp="1"/>
          </p:cNvGraphicFramePr>
          <p:nvPr>
            <p:extLst>
              <p:ext uri="{D42A27DB-BD31-4B8C-83A1-F6EECF244321}">
                <p14:modId xmlns:p14="http://schemas.microsoft.com/office/powerpoint/2010/main" val="3629702460"/>
              </p:ext>
            </p:extLst>
          </p:nvPr>
        </p:nvGraphicFramePr>
        <p:xfrm>
          <a:off x="1049888" y="2213609"/>
          <a:ext cx="10092223" cy="3101786"/>
        </p:xfrm>
        <a:graphic>
          <a:graphicData uri="http://schemas.openxmlformats.org/drawingml/2006/table">
            <a:tbl>
              <a:tblPr firstCol="1" bandRow="1">
                <a:tableStyleId>{073A0DAA-6AF3-43AB-8588-CEC1D06C72B9}</a:tableStyleId>
              </a:tblPr>
              <a:tblGrid>
                <a:gridCol w="1704138">
                  <a:extLst>
                    <a:ext uri="{9D8B030D-6E8A-4147-A177-3AD203B41FA5}">
                      <a16:colId xmlns:a16="http://schemas.microsoft.com/office/drawing/2014/main" val="2514732410"/>
                    </a:ext>
                  </a:extLst>
                </a:gridCol>
                <a:gridCol w="8388085">
                  <a:extLst>
                    <a:ext uri="{9D8B030D-6E8A-4147-A177-3AD203B41FA5}">
                      <a16:colId xmlns:a16="http://schemas.microsoft.com/office/drawing/2014/main" val="2177761511"/>
                    </a:ext>
                  </a:extLst>
                </a:gridCol>
              </a:tblGrid>
              <a:tr h="36000">
                <a:tc>
                  <a:txBody>
                    <a:bodyPr/>
                    <a:lstStyle/>
                    <a:p>
                      <a:pPr algn="ctr">
                        <a:lnSpc>
                          <a:spcPct val="107000"/>
                        </a:lnSpc>
                        <a:spcAft>
                          <a:spcPts val="0"/>
                        </a:spcAft>
                      </a:pPr>
                      <a:r>
                        <a:rPr lang="fr-FR" sz="1200" dirty="0">
                          <a:effectLst/>
                        </a:rPr>
                        <a:t>Tarif opposable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fr-FR" sz="1200" b="1" dirty="0">
                          <a:effectLst/>
                        </a:rPr>
                        <a:t>La structure pratique des consultations MG à tarif opposable</a:t>
                      </a:r>
                    </a:p>
                    <a:p>
                      <a:pPr marL="0" indent="0" algn="l">
                        <a:lnSpc>
                          <a:spcPct val="107000"/>
                        </a:lnSpc>
                        <a:spcAft>
                          <a:spcPts val="0"/>
                        </a:spcAft>
                        <a:buFont typeface="Wingdings" panose="05000000000000000000" pitchFamily="2" charset="2"/>
                        <a:buNone/>
                      </a:pPr>
                      <a:endParaRPr lang="fr-FR" sz="1200" i="1" dirty="0">
                        <a:effectLst/>
                      </a:endParaRPr>
                    </a:p>
                    <a:p>
                      <a:pPr marL="0" indent="0" algn="l">
                        <a:lnSpc>
                          <a:spcPct val="107000"/>
                        </a:lnSpc>
                        <a:spcAft>
                          <a:spcPts val="0"/>
                        </a:spcAft>
                        <a:buFont typeface="Wingdings" panose="05000000000000000000" pitchFamily="2" charset="2"/>
                        <a:buNone/>
                      </a:pPr>
                      <a:r>
                        <a:rPr lang="fr-FR" sz="1200" i="1" dirty="0">
                          <a:effectLst/>
                        </a:rPr>
                        <a:t>La structure s’engage à ce qu’au moins 80% des consultations des médecins généralistes (associés et/ou salariés de la MSP) soient facturées à tarif opposable</a:t>
                      </a:r>
                    </a:p>
                    <a:p>
                      <a:pPr algn="l">
                        <a:lnSpc>
                          <a:spcPct val="107000"/>
                        </a:lnSpc>
                        <a:spcAft>
                          <a:spcPts val="0"/>
                        </a:spcAft>
                      </a:pPr>
                      <a:r>
                        <a:rPr lang="fr-FR"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551377323"/>
                  </a:ext>
                </a:extLst>
              </a:tr>
              <a:tr h="36000">
                <a:tc>
                  <a:txBody>
                    <a:bodyPr/>
                    <a:lstStyle/>
                    <a:p>
                      <a:pPr algn="ctr">
                        <a:lnSpc>
                          <a:spcPct val="107000"/>
                        </a:lnSpc>
                        <a:spcAft>
                          <a:spcPts val="0"/>
                        </a:spcAft>
                      </a:pPr>
                      <a:r>
                        <a:rPr lang="fr-FR" sz="1200" dirty="0">
                          <a:effectLst/>
                        </a:rPr>
                        <a:t>Présence IDE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fr-FR" sz="1200" b="1" dirty="0">
                          <a:effectLst/>
                        </a:rPr>
                        <a:t>La structure dispose d’ une offre de </a:t>
                      </a:r>
                      <a:r>
                        <a:rPr lang="fr-FR" sz="1200" b="1" u="sng" dirty="0">
                          <a:effectLst/>
                        </a:rPr>
                        <a:t>soins</a:t>
                      </a:r>
                      <a:r>
                        <a:rPr lang="fr-FR" sz="1200" b="1" dirty="0">
                          <a:effectLst/>
                        </a:rPr>
                        <a:t> infirmiers (IDE ou IPA). </a:t>
                      </a:r>
                    </a:p>
                    <a:p>
                      <a:pPr marL="0" lvl="0" indent="0" algn="l">
                        <a:lnSpc>
                          <a:spcPct val="107000"/>
                        </a:lnSpc>
                        <a:spcAft>
                          <a:spcPts val="0"/>
                        </a:spcAft>
                        <a:buFont typeface="Wingdings" panose="05000000000000000000" pitchFamily="2" charset="2"/>
                        <a:buNone/>
                      </a:pPr>
                      <a:endParaRPr lang="fr-FR" sz="1200" i="1" dirty="0">
                        <a:effectLst/>
                      </a:endParaRPr>
                    </a:p>
                    <a:p>
                      <a:pPr marL="0" lvl="0" indent="0" algn="l">
                        <a:lnSpc>
                          <a:spcPct val="107000"/>
                        </a:lnSpc>
                        <a:spcAft>
                          <a:spcPts val="0"/>
                        </a:spcAft>
                        <a:buFont typeface="Wingdings" panose="05000000000000000000" pitchFamily="2" charset="2"/>
                        <a:buNone/>
                      </a:pPr>
                      <a:r>
                        <a:rPr lang="fr-FR" sz="1200" i="1" dirty="0">
                          <a:effectLst/>
                        </a:rPr>
                        <a:t>Cette offre peut prendre la forme soit : d’un IDE/IPA associé ou salarié de la MSP, d’un vacataire (signataire du projet de santé de la MSP) ou encore d’un partenariat formalisé avec une organisation proposant une offre infirmière.</a:t>
                      </a:r>
                    </a:p>
                    <a:p>
                      <a:pPr algn="l">
                        <a:lnSpc>
                          <a:spcPct val="107000"/>
                        </a:lnSpc>
                        <a:spcAft>
                          <a:spcPts val="0"/>
                        </a:spcAft>
                      </a:pPr>
                      <a:r>
                        <a:rPr lang="fr-FR"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952352924"/>
                  </a:ext>
                </a:extLst>
              </a:tr>
              <a:tr h="36000">
                <a:tc>
                  <a:txBody>
                    <a:bodyPr/>
                    <a:lstStyle/>
                    <a:p>
                      <a:pPr algn="ctr">
                        <a:lnSpc>
                          <a:spcPct val="107000"/>
                        </a:lnSpc>
                        <a:spcAft>
                          <a:spcPts val="0"/>
                        </a:spcAft>
                      </a:pPr>
                      <a:r>
                        <a:rPr lang="fr-FR" sz="1200" dirty="0">
                          <a:effectLst/>
                        </a:rPr>
                        <a:t>SAS/PDSA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fr-FR" sz="1200" b="1" dirty="0">
                          <a:effectLst/>
                        </a:rPr>
                        <a:t>La structure est intégrée aux SNP régulés et s’organise pour répondre au besoin, selon ses capacités</a:t>
                      </a:r>
                    </a:p>
                    <a:p>
                      <a:pPr algn="l">
                        <a:lnSpc>
                          <a:spcPct val="107000"/>
                        </a:lnSpc>
                        <a:spcAft>
                          <a:spcPts val="0"/>
                        </a:spcAft>
                      </a:pPr>
                      <a:endParaRPr lang="fr-FR" sz="1200" i="1" dirty="0">
                        <a:effectLst/>
                      </a:endParaRPr>
                    </a:p>
                    <a:p>
                      <a:pPr algn="l">
                        <a:lnSpc>
                          <a:spcPct val="107000"/>
                        </a:lnSpc>
                        <a:spcAft>
                          <a:spcPts val="0"/>
                        </a:spcAft>
                      </a:pPr>
                      <a:r>
                        <a:rPr lang="fr-FR" sz="1200" i="1" dirty="0">
                          <a:effectLst/>
                        </a:rPr>
                        <a:t>La structure s’organise pour qu’au moins 50 % des médecins (associés et salariés) participent au dispositif SAS et pour répondre aux sollicitations du régulateur du SAS selon les capacités de la structure.</a:t>
                      </a:r>
                    </a:p>
                    <a:p>
                      <a:pPr algn="l">
                        <a:lnSpc>
                          <a:spcPct val="107000"/>
                        </a:lnSpc>
                        <a:spcAft>
                          <a:spcPts val="0"/>
                        </a:spcAft>
                      </a:pPr>
                      <a:r>
                        <a:rPr lang="fr-FR" sz="1200" i="1" dirty="0">
                          <a:effectLst/>
                        </a:rPr>
                        <a:t> </a:t>
                      </a:r>
                    </a:p>
                    <a:p>
                      <a:pPr algn="l">
                        <a:lnSpc>
                          <a:spcPct val="107000"/>
                        </a:lnSpc>
                        <a:spcAft>
                          <a:spcPts val="0"/>
                        </a:spcAft>
                      </a:pPr>
                      <a:r>
                        <a:rPr lang="fr-FR" sz="1200" i="1" dirty="0">
                          <a:effectLst/>
                        </a:rPr>
                        <a:t>La participation des médecins à la PDSA peut permettre de valider cet indicateur.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843239914"/>
                  </a:ext>
                </a:extLst>
              </a:tr>
            </a:tbl>
          </a:graphicData>
        </a:graphic>
      </p:graphicFrame>
      <p:sp>
        <p:nvSpPr>
          <p:cNvPr id="6" name="Rectangle 5"/>
          <p:cNvSpPr/>
          <p:nvPr/>
        </p:nvSpPr>
        <p:spPr>
          <a:xfrm>
            <a:off x="977896" y="1469865"/>
            <a:ext cx="5155770" cy="388696"/>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1800" b="1" i="0" u="none" strike="noStrike" kern="1200" cap="none" spc="0" normalizeH="0" baseline="0" noProof="0" dirty="0">
                <a:ln>
                  <a:noFill/>
                </a:ln>
                <a:solidFill>
                  <a:srgbClr val="0C419A"/>
                </a:solidFill>
                <a:effectLst/>
                <a:uLnTx/>
                <a:uFillTx/>
                <a:latin typeface="Calibri" panose="020F0502020204030204" pitchFamily="34" charset="0"/>
                <a:ea typeface="Calibri" panose="020F0502020204030204" pitchFamily="34" charset="0"/>
                <a:cs typeface="Times New Roman" panose="02020603050405020304" pitchFamily="18" charset="0"/>
              </a:rPr>
              <a:t>La structure doit s’engager sur </a:t>
            </a:r>
            <a:r>
              <a:rPr kumimoji="0" lang="fr-FR" sz="1800" b="1" i="0" u="sng" strike="noStrike" kern="1200" cap="none" spc="0" normalizeH="0" baseline="0" noProof="0" dirty="0">
                <a:ln>
                  <a:noFill/>
                </a:ln>
                <a:solidFill>
                  <a:srgbClr val="0C419A"/>
                </a:solidFill>
                <a:effectLst/>
                <a:uLnTx/>
                <a:uFillTx/>
                <a:latin typeface="Calibri" panose="020F0502020204030204" pitchFamily="34" charset="0"/>
                <a:ea typeface="Calibri" panose="020F0502020204030204" pitchFamily="34" charset="0"/>
                <a:cs typeface="Times New Roman" panose="02020603050405020304" pitchFamily="18" charset="0"/>
              </a:rPr>
              <a:t>3 critères cumulatifs</a:t>
            </a:r>
            <a:r>
              <a:rPr kumimoji="0" lang="fr-FR" sz="1800" b="1" i="0" u="none" strike="noStrike" kern="1200" cap="none" spc="0" normalizeH="0" baseline="0" noProof="0" dirty="0">
                <a:ln>
                  <a:noFill/>
                </a:ln>
                <a:solidFill>
                  <a:srgbClr val="0C419A"/>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2" name="ZoneTexte 1"/>
          <p:cNvSpPr txBox="1"/>
          <p:nvPr/>
        </p:nvSpPr>
        <p:spPr>
          <a:xfrm>
            <a:off x="1049888" y="5760721"/>
            <a:ext cx="498726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solidFill>
                  <a:srgbClr val="0C419A"/>
                </a:solidFill>
                <a:latin typeface="Arial" panose="020B0604020202020204"/>
              </a:rPr>
              <a:t>L</a:t>
            </a:r>
            <a:r>
              <a:rPr kumimoji="0" lang="fr-FR" sz="1400" b="0" i="0" u="none" strike="noStrike" kern="1200" cap="none" spc="0" normalizeH="0" baseline="0" noProof="0" dirty="0">
                <a:ln>
                  <a:noFill/>
                </a:ln>
                <a:solidFill>
                  <a:srgbClr val="0C419A"/>
                </a:solidFill>
                <a:effectLst/>
                <a:uLnTx/>
                <a:uFillTx/>
                <a:latin typeface="Arial" panose="020B0604020202020204"/>
                <a:ea typeface="+mn-ea"/>
                <a:cs typeface="+mn-cs"/>
              </a:rPr>
              <a:t>a rémunération est modulée par la file active de la structure</a:t>
            </a:r>
          </a:p>
        </p:txBody>
      </p:sp>
      <p:sp>
        <p:nvSpPr>
          <p:cNvPr id="8" name="Espace réservé du texte 23"/>
          <p:cNvSpPr txBox="1">
            <a:spLocks/>
          </p:cNvSpPr>
          <p:nvPr/>
        </p:nvSpPr>
        <p:spPr>
          <a:xfrm>
            <a:off x="209550" y="792163"/>
            <a:ext cx="11796713" cy="489248"/>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b="1" kern="1200" baseline="0">
                <a:solidFill>
                  <a:srgbClr val="00B0F0"/>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Pour les structures qui souhaitent s’engager dans France Santé, trois indicateurs</a:t>
            </a:r>
            <a:r>
              <a:rPr kumimoji="0" lang="fr-FR" sz="1800" b="1" i="0" u="none" strike="noStrike" kern="1200" cap="none" spc="0" normalizeH="0" noProof="0" dirty="0">
                <a:ln>
                  <a:noFill/>
                </a:ln>
                <a:solidFill>
                  <a:srgbClr val="00B0F0"/>
                </a:solidFill>
                <a:effectLst/>
                <a:uLnTx/>
                <a:uFillTx/>
                <a:latin typeface="Corbel" panose="020B0503020204020204" pitchFamily="34" charset="0"/>
                <a:ea typeface="+mn-ea"/>
                <a:cs typeface="+mn-cs"/>
              </a:rPr>
              <a:t> socles sont à respecter pour débloquer de premiers éléments de rémunérations qui s’additionne à celle déjà perçue au titre de l’ACI.</a:t>
            </a:r>
            <a:endParaRPr kumimoji="0" lang="fr-FR" sz="1800" b="1" i="0" u="none" strike="noStrike" kern="1200" cap="none" spc="0" normalizeH="0" baseline="0" noProof="0" dirty="0">
              <a:ln>
                <a:noFill/>
              </a:ln>
              <a:solidFill>
                <a:srgbClr val="00B0F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08448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265B61A-5D04-7461-FA62-D7E42485E44C}"/>
              </a:ext>
            </a:extLst>
          </p:cNvPr>
          <p:cNvSpPr>
            <a:spLocks noGrp="1"/>
          </p:cNvSpPr>
          <p:nvPr>
            <p:ph type="sldNum" sz="quarter" idx="15"/>
          </p:nvPr>
        </p:nvSpPr>
        <p:spPr/>
        <p:txBody>
          <a:bodyPr/>
          <a:lstStyle/>
          <a:p>
            <a:fld id="{975A587B-5814-4D9B-9598-FE9CB954CB01}" type="slidenum">
              <a:rPr lang="fr-FR" smtClean="0"/>
              <a:pPr/>
              <a:t>11</a:t>
            </a:fld>
            <a:endParaRPr lang="fr-FR" dirty="0"/>
          </a:p>
        </p:txBody>
      </p:sp>
      <p:sp>
        <p:nvSpPr>
          <p:cNvPr id="6" name="ZoneTexte 5">
            <a:extLst>
              <a:ext uri="{FF2B5EF4-FFF2-40B4-BE49-F238E27FC236}">
                <a16:creationId xmlns:a16="http://schemas.microsoft.com/office/drawing/2014/main" id="{FDE84B9C-2D09-C6B2-E162-87DB42AB8B89}"/>
              </a:ext>
            </a:extLst>
          </p:cNvPr>
          <p:cNvSpPr txBox="1"/>
          <p:nvPr/>
        </p:nvSpPr>
        <p:spPr>
          <a:xfrm>
            <a:off x="558385" y="699725"/>
            <a:ext cx="11196000" cy="4370427"/>
          </a:xfrm>
          <a:prstGeom prst="rect">
            <a:avLst/>
          </a:prstGeom>
          <a:noFill/>
        </p:spPr>
        <p:txBody>
          <a:bodyPr wrap="square">
            <a:spAutoFit/>
          </a:bodyPr>
          <a:lstStyle/>
          <a:p>
            <a:pPr marL="285750" indent="-285750">
              <a:buFont typeface="Wingdings" panose="05000000000000000000" pitchFamily="2" charset="2"/>
              <a:buChar char="§"/>
              <a:defRPr/>
            </a:pPr>
            <a:r>
              <a:rPr lang="fr-FR" sz="2000" b="1" i="0" u="none" strike="noStrike" kern="0" baseline="0" dirty="0">
                <a:solidFill>
                  <a:schemeClr val="accent4"/>
                </a:solidFill>
              </a:rPr>
              <a:t>Page 3 de </a:t>
            </a:r>
            <a:r>
              <a:rPr lang="fr-FR" sz="2000" b="1" kern="0" dirty="0">
                <a:solidFill>
                  <a:schemeClr val="accent4"/>
                </a:solidFill>
              </a:rPr>
              <a:t>l’avenant (article 8.2) </a:t>
            </a:r>
            <a:r>
              <a:rPr lang="fr-FR" sz="2000" kern="0" dirty="0">
                <a:solidFill>
                  <a:schemeClr val="accent4"/>
                </a:solidFill>
              </a:rPr>
              <a:t>– </a:t>
            </a:r>
            <a:r>
              <a:rPr lang="fr-FR" sz="2000" u="sng" kern="0" dirty="0">
                <a:solidFill>
                  <a:schemeClr val="accent4"/>
                </a:solidFill>
              </a:rPr>
              <a:t>Indicateur Socle France Santé « Présence d’un infirmier »</a:t>
            </a:r>
            <a:r>
              <a:rPr lang="fr-FR" sz="2000" kern="0" dirty="0">
                <a:solidFill>
                  <a:schemeClr val="accent4"/>
                </a:solidFill>
              </a:rPr>
              <a:t>, ajout : </a:t>
            </a:r>
            <a:r>
              <a:rPr lang="fr-FR" sz="2000" b="0" i="0" u="none" strike="noStrike" baseline="0" dirty="0">
                <a:solidFill>
                  <a:schemeClr val="accent4"/>
                </a:solidFill>
              </a:rPr>
              <a:t>« </a:t>
            </a:r>
            <a:r>
              <a:rPr lang="fr-FR" sz="2000" b="0" i="1" u="none" strike="noStrike" baseline="0" dirty="0"/>
              <a:t>La présence d’un infirmier vise à garantir une capacité identifiée de prise en charge infirmière contribuant à l’accès aux soins de premier recours, dans le respect des compétences de chaque profession et conformément au projet de santé de la structure</a:t>
            </a:r>
            <a:r>
              <a:rPr lang="fr-FR" sz="2000" b="0" i="0" u="none" strike="noStrike" baseline="0" dirty="0">
                <a:solidFill>
                  <a:schemeClr val="accent4"/>
                </a:solidFill>
              </a:rPr>
              <a:t> » afin de préciser le rôle et l’importance de la présence d’un infirmier au sein de la structure</a:t>
            </a:r>
          </a:p>
          <a:p>
            <a:pPr marL="285750" indent="-285750">
              <a:buFont typeface="Wingdings" panose="05000000000000000000" pitchFamily="2" charset="2"/>
              <a:buChar char="§"/>
              <a:defRPr/>
            </a:pPr>
            <a:endParaRPr lang="fr-FR" sz="2000" dirty="0">
              <a:solidFill>
                <a:schemeClr val="accent4"/>
              </a:solidFill>
            </a:endParaRPr>
          </a:p>
          <a:p>
            <a:pPr marL="285750" indent="-285750">
              <a:buFont typeface="Wingdings" panose="05000000000000000000" pitchFamily="2" charset="2"/>
              <a:buChar char="§"/>
              <a:defRPr/>
            </a:pPr>
            <a:r>
              <a:rPr lang="fr-FR" sz="2000" b="1" i="0" u="none" strike="noStrike" baseline="0" dirty="0">
                <a:solidFill>
                  <a:schemeClr val="accent4"/>
                </a:solidFill>
              </a:rPr>
              <a:t>Page 4 de l’avenant (article 8.3) </a:t>
            </a:r>
            <a:r>
              <a:rPr lang="fr-FR" sz="2000" b="0" i="0" u="none" strike="noStrike" baseline="0" dirty="0">
                <a:solidFill>
                  <a:schemeClr val="accent4"/>
                </a:solidFill>
              </a:rPr>
              <a:t>– </a:t>
            </a:r>
            <a:r>
              <a:rPr lang="fr-FR" sz="2000" b="0" i="0" u="sng" strike="noStrike" baseline="0" dirty="0">
                <a:solidFill>
                  <a:schemeClr val="accent4"/>
                </a:solidFill>
              </a:rPr>
              <a:t>Indicateurs complémentaires France Santé</a:t>
            </a:r>
            <a:r>
              <a:rPr lang="fr-FR" sz="2000" b="0" i="0" u="none" strike="noStrike" baseline="0" dirty="0">
                <a:solidFill>
                  <a:schemeClr val="accent4"/>
                </a:solidFill>
              </a:rPr>
              <a:t>, retrait d’une coquille qui mentionnait à tort IPEP</a:t>
            </a:r>
          </a:p>
          <a:p>
            <a:pPr marR="0" lvl="0" fontAlgn="auto">
              <a:lnSpc>
                <a:spcPct val="100000"/>
              </a:lnSpc>
              <a:spcBef>
                <a:spcPts val="0"/>
              </a:spcBef>
              <a:spcAft>
                <a:spcPts val="0"/>
              </a:spcAft>
              <a:buClrTx/>
              <a:buSzTx/>
              <a:tabLst/>
              <a:defRPr/>
            </a:pPr>
            <a:endParaRPr lang="fr-FR" sz="2000" dirty="0">
              <a:solidFill>
                <a:schemeClr val="accent4"/>
              </a:solidFill>
            </a:endParaRPr>
          </a:p>
          <a:p>
            <a:pPr marR="0" lvl="0" fontAlgn="auto">
              <a:lnSpc>
                <a:spcPct val="100000"/>
              </a:lnSpc>
              <a:spcBef>
                <a:spcPts val="0"/>
              </a:spcBef>
              <a:spcAft>
                <a:spcPts val="0"/>
              </a:spcAft>
              <a:buClrTx/>
              <a:buSzTx/>
              <a:tabLst/>
              <a:defRPr/>
            </a:pPr>
            <a:endParaRPr lang="fr-FR" sz="2000" dirty="0">
              <a:solidFill>
                <a:schemeClr val="accent4"/>
              </a:solidFill>
            </a:endParaRPr>
          </a:p>
          <a:p>
            <a:pPr marR="0" lvl="0" fontAlgn="auto">
              <a:lnSpc>
                <a:spcPct val="100000"/>
              </a:lnSpc>
              <a:spcBef>
                <a:spcPts val="0"/>
              </a:spcBef>
              <a:spcAft>
                <a:spcPts val="0"/>
              </a:spcAft>
              <a:buClrTx/>
              <a:buSzTx/>
              <a:tabLst/>
              <a:defRPr/>
            </a:pPr>
            <a:endParaRPr lang="fr-FR" sz="2000" dirty="0">
              <a:solidFill>
                <a:schemeClr val="accent4"/>
              </a:solidFill>
            </a:endParaRPr>
          </a:p>
          <a:p>
            <a:pPr marR="0" lvl="0" fontAlgn="auto">
              <a:lnSpc>
                <a:spcPct val="100000"/>
              </a:lnSpc>
              <a:spcBef>
                <a:spcPts val="0"/>
              </a:spcBef>
              <a:spcAft>
                <a:spcPts val="0"/>
              </a:spcAft>
              <a:buClrTx/>
              <a:buSzTx/>
              <a:tabLst/>
              <a:defRPr/>
            </a:pPr>
            <a:endParaRPr lang="fr-FR" sz="2000" dirty="0">
              <a:solidFill>
                <a:schemeClr val="accent4"/>
              </a:solidFill>
            </a:endParaRPr>
          </a:p>
          <a:p>
            <a:pPr marR="0" lvl="0" defTabSz="914400" eaLnBrk="1" fontAlgn="auto" latinLnBrk="0" hangingPunct="1">
              <a:lnSpc>
                <a:spcPct val="100000"/>
              </a:lnSpc>
              <a:spcBef>
                <a:spcPts val="0"/>
              </a:spcBef>
              <a:spcAft>
                <a:spcPts val="0"/>
              </a:spcAft>
              <a:buClrTx/>
              <a:buSzTx/>
              <a:tabLst/>
              <a:defRPr/>
            </a:pPr>
            <a:endParaRPr lang="fr-FR" sz="2000" b="0" i="0" u="none" strike="noStrike" baseline="0" dirty="0">
              <a:solidFill>
                <a:schemeClr val="accent4"/>
              </a:solidFill>
            </a:endParaRPr>
          </a:p>
          <a:p>
            <a:pPr algn="l"/>
            <a:endParaRPr lang="fr-FR" kern="0" dirty="0">
              <a:solidFill>
                <a:schemeClr val="accent4"/>
              </a:solidFill>
              <a:sym typeface="Wingdings" panose="05000000000000000000" pitchFamily="2" charset="2"/>
            </a:endParaRPr>
          </a:p>
        </p:txBody>
      </p:sp>
      <p:sp>
        <p:nvSpPr>
          <p:cNvPr id="7" name="Titre 3">
            <a:extLst>
              <a:ext uri="{FF2B5EF4-FFF2-40B4-BE49-F238E27FC236}">
                <a16:creationId xmlns:a16="http://schemas.microsoft.com/office/drawing/2014/main" id="{24D8D87A-D13B-B166-FCE1-58873753DA19}"/>
              </a:ext>
            </a:extLst>
          </p:cNvPr>
          <p:cNvSpPr txBox="1">
            <a:spLocks/>
          </p:cNvSpPr>
          <p:nvPr/>
        </p:nvSpPr>
        <p:spPr>
          <a:xfrm>
            <a:off x="0" y="-20275"/>
            <a:ext cx="12192000" cy="7200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2200" b="1" kern="1200">
                <a:solidFill>
                  <a:srgbClr val="FFFFFF"/>
                </a:solidFill>
                <a:latin typeface="+mj-lt"/>
                <a:ea typeface="+mj-ea"/>
                <a:cs typeface="+mj-cs"/>
              </a:defRPr>
            </a:lvl1pPr>
          </a:lstStyle>
          <a:p>
            <a:r>
              <a:rPr lang="fr-FR" dirty="0"/>
              <a:t>Modifications apportées post séance et présent dans le texte transmis le 25 mai</a:t>
            </a:r>
          </a:p>
        </p:txBody>
      </p:sp>
    </p:spTree>
    <p:extLst>
      <p:ext uri="{BB962C8B-B14F-4D97-AF65-F5344CB8AC3E}">
        <p14:creationId xmlns:p14="http://schemas.microsoft.com/office/powerpoint/2010/main" val="31099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1273094" y="1904301"/>
            <a:ext cx="10422019" cy="3950399"/>
          </a:xfrm>
        </p:spPr>
        <p:txBody>
          <a:bodyPr/>
          <a:lstStyle/>
          <a:p>
            <a:r>
              <a:rPr lang="fr-FR" dirty="0"/>
              <a:t>4 briques traduisant les objectifs de la lettre de cadrage</a:t>
            </a:r>
          </a:p>
          <a:p>
            <a:endParaRPr lang="fr-FR" dirty="0"/>
          </a:p>
          <a:p>
            <a:endParaRPr lang="fr-FR" dirty="0"/>
          </a:p>
          <a:p>
            <a:endParaRPr lang="fr-FR" dirty="0"/>
          </a:p>
          <a:p>
            <a:r>
              <a:rPr lang="fr-FR" dirty="0"/>
              <a:t>Pour chacune des 4 briques : </a:t>
            </a:r>
          </a:p>
          <a:p>
            <a:pPr marL="517525" lvl="1" indent="-342900"/>
            <a:r>
              <a:rPr lang="fr-FR" dirty="0"/>
              <a:t>la rémunération est modulée par la file active de la structure </a:t>
            </a:r>
          </a:p>
          <a:p>
            <a:pPr marL="517525" lvl="1" indent="-342900"/>
            <a:r>
              <a:rPr lang="fr-FR" dirty="0"/>
              <a:t>la MSP choisit au moins </a:t>
            </a:r>
            <a:r>
              <a:rPr lang="fr-FR" u="sng" dirty="0"/>
              <a:t>deux objectifs </a:t>
            </a:r>
            <a:r>
              <a:rPr lang="fr-FR" dirty="0"/>
              <a:t>sur lesquels elle s’engage </a:t>
            </a:r>
            <a:r>
              <a:rPr lang="fr-FR" u="sng" dirty="0"/>
              <a:t>parmi 4 propositions</a:t>
            </a:r>
            <a:r>
              <a:rPr lang="fr-FR" dirty="0"/>
              <a:t>. </a:t>
            </a:r>
          </a:p>
          <a:p>
            <a:pPr marL="517525" lvl="1" indent="-342900"/>
            <a:r>
              <a:rPr lang="fr-FR" dirty="0"/>
              <a:t>L’atteinte des indicateurs liés à ces deux objectifs déclenche la rémunération associée à la brique correspondante</a:t>
            </a:r>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Partie France Santé : L’étage supplémentaire</a:t>
            </a:r>
          </a:p>
        </p:txBody>
      </p:sp>
      <p:graphicFrame>
        <p:nvGraphicFramePr>
          <p:cNvPr id="5" name="Tableau 4"/>
          <p:cNvGraphicFramePr>
            <a:graphicFrameLocks noGrp="1"/>
          </p:cNvGraphicFramePr>
          <p:nvPr/>
        </p:nvGraphicFramePr>
        <p:xfrm>
          <a:off x="2945194" y="2636490"/>
          <a:ext cx="6034484" cy="517538"/>
        </p:xfrm>
        <a:graphic>
          <a:graphicData uri="http://schemas.openxmlformats.org/drawingml/2006/table">
            <a:tbl>
              <a:tblPr firstRow="1" bandRow="1">
                <a:tableStyleId>{073A0DAA-6AF3-43AB-8588-CEC1D06C72B9}</a:tableStyleId>
              </a:tblPr>
              <a:tblGrid>
                <a:gridCol w="1508621">
                  <a:extLst>
                    <a:ext uri="{9D8B030D-6E8A-4147-A177-3AD203B41FA5}">
                      <a16:colId xmlns:a16="http://schemas.microsoft.com/office/drawing/2014/main" val="1295487671"/>
                    </a:ext>
                  </a:extLst>
                </a:gridCol>
                <a:gridCol w="1508621">
                  <a:extLst>
                    <a:ext uri="{9D8B030D-6E8A-4147-A177-3AD203B41FA5}">
                      <a16:colId xmlns:a16="http://schemas.microsoft.com/office/drawing/2014/main" val="1689667485"/>
                    </a:ext>
                  </a:extLst>
                </a:gridCol>
                <a:gridCol w="1508621">
                  <a:extLst>
                    <a:ext uri="{9D8B030D-6E8A-4147-A177-3AD203B41FA5}">
                      <a16:colId xmlns:a16="http://schemas.microsoft.com/office/drawing/2014/main" val="600628256"/>
                    </a:ext>
                  </a:extLst>
                </a:gridCol>
                <a:gridCol w="1508621">
                  <a:extLst>
                    <a:ext uri="{9D8B030D-6E8A-4147-A177-3AD203B41FA5}">
                      <a16:colId xmlns:a16="http://schemas.microsoft.com/office/drawing/2014/main" val="2968813420"/>
                    </a:ext>
                  </a:extLst>
                </a:gridCol>
              </a:tblGrid>
              <a:tr h="517538">
                <a:tc>
                  <a:txBody>
                    <a:bodyPr/>
                    <a:lstStyle/>
                    <a:p>
                      <a:pPr algn="ctr">
                        <a:lnSpc>
                          <a:spcPct val="107000"/>
                        </a:lnSpc>
                        <a:spcAft>
                          <a:spcPts val="800"/>
                        </a:spcAft>
                      </a:pPr>
                      <a:r>
                        <a:rPr lang="fr-FR" sz="1000" dirty="0">
                          <a:effectLst/>
                        </a:rPr>
                        <a:t>Accès aux soins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fr-FR" sz="1000" dirty="0">
                          <a:effectLst/>
                        </a:rPr>
                        <a:t>Prévention</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fr-FR" sz="1000" dirty="0">
                          <a:effectLst/>
                        </a:rPr>
                        <a:t>Vulnérabilité</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fr-FR" sz="1000" dirty="0">
                          <a:effectLst/>
                        </a:rPr>
                        <a:t>Parcours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30397375"/>
                  </a:ext>
                </a:extLst>
              </a:tr>
            </a:tbl>
          </a:graphicData>
        </a:graphic>
      </p:graphicFrame>
      <p:sp>
        <p:nvSpPr>
          <p:cNvPr id="6" name="Espace réservé du texte 23"/>
          <p:cNvSpPr txBox="1">
            <a:spLocks/>
          </p:cNvSpPr>
          <p:nvPr/>
        </p:nvSpPr>
        <p:spPr>
          <a:xfrm>
            <a:off x="209550" y="792163"/>
            <a:ext cx="11796713" cy="489248"/>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b="1" kern="1200" baseline="0">
                <a:solidFill>
                  <a:srgbClr val="00B0F0"/>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En complément du niveau socle, les structures engagées dans France</a:t>
            </a:r>
            <a:r>
              <a:rPr kumimoji="0" lang="fr-FR" sz="1800" b="1" i="0" u="none" strike="noStrike" kern="1200" cap="none" spc="0" normalizeH="0" noProof="0" dirty="0">
                <a:ln>
                  <a:noFill/>
                </a:ln>
                <a:solidFill>
                  <a:srgbClr val="00B0F0"/>
                </a:solidFill>
                <a:effectLst/>
                <a:uLnTx/>
                <a:uFillTx/>
                <a:latin typeface="Corbel" panose="020B0503020204020204" pitchFamily="34" charset="0"/>
                <a:ea typeface="+mn-ea"/>
                <a:cs typeface="+mn-cs"/>
              </a:rPr>
              <a:t> Santé peuvent percevoir une rémunération additionnelle en cas d’atteinte d’indicateurs</a:t>
            </a:r>
            <a:endParaRPr kumimoji="0" lang="fr-FR" sz="1800" b="1" i="0" u="none" strike="noStrike" kern="1200" cap="none" spc="0" normalizeH="0" baseline="0" noProof="0" dirty="0">
              <a:ln>
                <a:noFill/>
              </a:ln>
              <a:solidFill>
                <a:srgbClr val="00B0F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670037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Partie France Santé : Objectifs des 4 briques additionnelles</a:t>
            </a:r>
          </a:p>
        </p:txBody>
      </p:sp>
      <p:graphicFrame>
        <p:nvGraphicFramePr>
          <p:cNvPr id="8" name="Tableau 7"/>
          <p:cNvGraphicFramePr>
            <a:graphicFrameLocks noGrp="1"/>
          </p:cNvGraphicFramePr>
          <p:nvPr>
            <p:extLst>
              <p:ext uri="{D42A27DB-BD31-4B8C-83A1-F6EECF244321}">
                <p14:modId xmlns:p14="http://schemas.microsoft.com/office/powerpoint/2010/main" val="3238228207"/>
              </p:ext>
            </p:extLst>
          </p:nvPr>
        </p:nvGraphicFramePr>
        <p:xfrm>
          <a:off x="330502" y="2309914"/>
          <a:ext cx="11664000" cy="3235960"/>
        </p:xfrm>
        <a:graphic>
          <a:graphicData uri="http://schemas.openxmlformats.org/drawingml/2006/table">
            <a:tbl>
              <a:tblPr firstRow="1" bandRow="1">
                <a:tableStyleId>{5C22544A-7EE6-4342-B048-85BDC9FD1C3A}</a:tableStyleId>
              </a:tblPr>
              <a:tblGrid>
                <a:gridCol w="2916000">
                  <a:extLst>
                    <a:ext uri="{9D8B030D-6E8A-4147-A177-3AD203B41FA5}">
                      <a16:colId xmlns:a16="http://schemas.microsoft.com/office/drawing/2014/main" val="3025983506"/>
                    </a:ext>
                  </a:extLst>
                </a:gridCol>
                <a:gridCol w="2916000">
                  <a:extLst>
                    <a:ext uri="{9D8B030D-6E8A-4147-A177-3AD203B41FA5}">
                      <a16:colId xmlns:a16="http://schemas.microsoft.com/office/drawing/2014/main" val="3662985714"/>
                    </a:ext>
                  </a:extLst>
                </a:gridCol>
                <a:gridCol w="2916000">
                  <a:extLst>
                    <a:ext uri="{9D8B030D-6E8A-4147-A177-3AD203B41FA5}">
                      <a16:colId xmlns:a16="http://schemas.microsoft.com/office/drawing/2014/main" val="2231030770"/>
                    </a:ext>
                  </a:extLst>
                </a:gridCol>
                <a:gridCol w="2916000">
                  <a:extLst>
                    <a:ext uri="{9D8B030D-6E8A-4147-A177-3AD203B41FA5}">
                      <a16:colId xmlns:a16="http://schemas.microsoft.com/office/drawing/2014/main" val="3656079017"/>
                    </a:ext>
                  </a:extLst>
                </a:gridCol>
              </a:tblGrid>
              <a:tr h="370840">
                <a:tc>
                  <a:txBody>
                    <a:bodyPr/>
                    <a:lstStyle/>
                    <a:p>
                      <a:pPr algn="ctr"/>
                      <a:r>
                        <a:rPr lang="fr-FR" dirty="0"/>
                        <a:t>Accès aux soins</a:t>
                      </a:r>
                    </a:p>
                  </a:txBody>
                  <a:tcPr>
                    <a:solidFill>
                      <a:schemeClr val="tx1">
                        <a:lumMod val="40000"/>
                        <a:lumOff val="60000"/>
                      </a:schemeClr>
                    </a:solidFill>
                  </a:tcPr>
                </a:tc>
                <a:tc>
                  <a:txBody>
                    <a:bodyPr/>
                    <a:lstStyle/>
                    <a:p>
                      <a:pPr algn="ctr"/>
                      <a:r>
                        <a:rPr lang="fr-FR" dirty="0"/>
                        <a:t>Prévention</a:t>
                      </a:r>
                    </a:p>
                  </a:txBody>
                  <a:tcPr>
                    <a:solidFill>
                      <a:schemeClr val="tx1">
                        <a:lumMod val="40000"/>
                        <a:lumOff val="60000"/>
                      </a:schemeClr>
                    </a:solidFill>
                  </a:tcPr>
                </a:tc>
                <a:tc>
                  <a:txBody>
                    <a:bodyPr/>
                    <a:lstStyle/>
                    <a:p>
                      <a:pPr algn="ctr"/>
                      <a:r>
                        <a:rPr lang="fr-FR" dirty="0"/>
                        <a:t>Vulnérabilité</a:t>
                      </a:r>
                    </a:p>
                  </a:txBody>
                  <a:tcPr>
                    <a:solidFill>
                      <a:schemeClr val="tx1">
                        <a:lumMod val="40000"/>
                        <a:lumOff val="60000"/>
                      </a:schemeClr>
                    </a:solidFill>
                  </a:tcPr>
                </a:tc>
                <a:tc>
                  <a:txBody>
                    <a:bodyPr/>
                    <a:lstStyle/>
                    <a:p>
                      <a:pPr algn="ctr"/>
                      <a:r>
                        <a:rPr lang="fr-FR" dirty="0"/>
                        <a:t>Parcours</a:t>
                      </a:r>
                    </a:p>
                  </a:txBody>
                  <a:tcPr>
                    <a:solidFill>
                      <a:schemeClr val="tx1">
                        <a:lumMod val="40000"/>
                        <a:lumOff val="60000"/>
                      </a:schemeClr>
                    </a:solidFill>
                  </a:tcPr>
                </a:tc>
                <a:extLst>
                  <a:ext uri="{0D108BD9-81ED-4DB2-BD59-A6C34878D82A}">
                    <a16:rowId xmlns:a16="http://schemas.microsoft.com/office/drawing/2014/main" val="2916860426"/>
                  </a:ext>
                </a:extLst>
              </a:tr>
              <a:tr h="1080000">
                <a:tc>
                  <a:txBody>
                    <a:bodyPr/>
                    <a:lstStyle/>
                    <a:p>
                      <a:pPr marL="285750" indent="-285750" algn="l">
                        <a:buFont typeface="Arial" panose="020B0604020202020204" pitchFamily="34" charset="0"/>
                        <a:buChar char="•"/>
                      </a:pPr>
                      <a:endParaRPr lang="fr-FR" sz="1400" b="1" dirty="0"/>
                    </a:p>
                    <a:p>
                      <a:pPr marL="285750" indent="-285750" algn="l">
                        <a:buFont typeface="Arial" panose="020B0604020202020204" pitchFamily="34" charset="0"/>
                        <a:buChar char="•"/>
                      </a:pPr>
                      <a:r>
                        <a:rPr lang="fr-FR" sz="1400" b="1" dirty="0">
                          <a:solidFill>
                            <a:schemeClr val="accent1"/>
                          </a:solidFill>
                        </a:rPr>
                        <a:t>Amplitude horaire élargie</a:t>
                      </a:r>
                    </a:p>
                    <a:p>
                      <a:pPr marL="285750" indent="-285750" algn="l">
                        <a:buFont typeface="Arial" panose="020B0604020202020204" pitchFamily="34" charset="0"/>
                        <a:buChar char="•"/>
                      </a:pPr>
                      <a:endParaRPr lang="fr-FR" sz="1400" b="1" baseline="0" dirty="0"/>
                    </a:p>
                    <a:p>
                      <a:pPr marL="285750" indent="-285750" algn="l">
                        <a:buFont typeface="Arial" panose="020B0604020202020204" pitchFamily="34" charset="0"/>
                        <a:buChar char="•"/>
                      </a:pPr>
                      <a:r>
                        <a:rPr lang="fr-FR" sz="1400" b="1" baseline="0" dirty="0">
                          <a:solidFill>
                            <a:schemeClr val="accent1"/>
                          </a:solidFill>
                        </a:rPr>
                        <a:t>Offre SNP élargie</a:t>
                      </a:r>
                    </a:p>
                    <a:p>
                      <a:pPr marL="285750" indent="-285750" algn="l">
                        <a:buFont typeface="Arial" panose="020B0604020202020204" pitchFamily="34" charset="0"/>
                        <a:buChar char="•"/>
                      </a:pPr>
                      <a:endParaRPr lang="fr-FR" sz="1400" b="1" baseline="0" dirty="0"/>
                    </a:p>
                    <a:p>
                      <a:pPr marL="285750" indent="-285750" algn="l">
                        <a:buFont typeface="Arial" panose="020B0604020202020204" pitchFamily="34" charset="0"/>
                        <a:buChar char="•"/>
                      </a:pPr>
                      <a:r>
                        <a:rPr lang="fr-FR" sz="1400" b="1" i="1" u="sng" baseline="0" dirty="0">
                          <a:solidFill>
                            <a:schemeClr val="accent1"/>
                          </a:solidFill>
                        </a:rPr>
                        <a:t>Soins à domicile / aller-vers</a:t>
                      </a:r>
                    </a:p>
                    <a:p>
                      <a:pPr marL="285750" indent="-285750" algn="l">
                        <a:buFont typeface="Arial" panose="020B0604020202020204" pitchFamily="34" charset="0"/>
                        <a:buChar char="•"/>
                      </a:pPr>
                      <a:endParaRPr lang="fr-FR" sz="1400" b="1" baseline="0" dirty="0"/>
                    </a:p>
                    <a:p>
                      <a:pPr marL="285750" indent="-285750" algn="l">
                        <a:buFont typeface="Arial" panose="020B0604020202020204" pitchFamily="34" charset="0"/>
                        <a:buChar char="•"/>
                      </a:pPr>
                      <a:r>
                        <a:rPr lang="fr-FR" sz="1400" b="1" baseline="0" dirty="0">
                          <a:solidFill>
                            <a:schemeClr val="accent2"/>
                          </a:solidFill>
                        </a:rPr>
                        <a:t>Renforcer l’offre dans les territoires fragiles</a:t>
                      </a:r>
                    </a:p>
                    <a:p>
                      <a:pPr marL="285750" indent="-285750" algn="l">
                        <a:buFont typeface="Arial" panose="020B0604020202020204" pitchFamily="34" charset="0"/>
                        <a:buChar char="•"/>
                      </a:pPr>
                      <a:endParaRPr lang="fr-FR" sz="1400" b="1" dirty="0"/>
                    </a:p>
                  </a:txBody>
                  <a:tcPr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indent="0" algn="l">
                        <a:buFont typeface="Arial" panose="020B0604020202020204" pitchFamily="34" charset="0"/>
                        <a:buNone/>
                      </a:pPr>
                      <a:endParaRPr lang="fr-FR" sz="1400" b="1" baseline="0" dirty="0"/>
                    </a:p>
                    <a:p>
                      <a:pPr marL="285750" indent="-285750" algn="l">
                        <a:buFont typeface="Arial" panose="020B0604020202020204" pitchFamily="34" charset="0"/>
                        <a:buChar char="•"/>
                      </a:pPr>
                      <a:r>
                        <a:rPr lang="fr-FR" sz="1400" b="1" baseline="0" dirty="0">
                          <a:solidFill>
                            <a:schemeClr val="accent1"/>
                          </a:solidFill>
                        </a:rPr>
                        <a:t>Bilans Prévention et/ou </a:t>
                      </a:r>
                      <a:r>
                        <a:rPr lang="fr-FR" sz="1400" b="1" i="1" u="sng" baseline="0" dirty="0">
                          <a:solidFill>
                            <a:schemeClr val="accent1"/>
                          </a:solidFill>
                        </a:rPr>
                        <a:t>bilans partagés de médication</a:t>
                      </a:r>
                    </a:p>
                    <a:p>
                      <a:pPr marL="285750" indent="-285750" algn="l">
                        <a:buFont typeface="Arial" panose="020B0604020202020204" pitchFamily="34" charset="0"/>
                        <a:buChar char="•"/>
                      </a:pPr>
                      <a:endParaRPr lang="fr-FR" sz="1400" b="1" baseline="0" dirty="0">
                        <a:solidFill>
                          <a:schemeClr val="accent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b="1" baseline="0" dirty="0">
                          <a:solidFill>
                            <a:schemeClr val="accent1"/>
                          </a:solidFill>
                        </a:rPr>
                        <a:t>Santé mentale / psychiatrie</a:t>
                      </a:r>
                    </a:p>
                    <a:p>
                      <a:pPr marL="285750" indent="-285750" algn="l">
                        <a:buFont typeface="Arial" panose="020B0604020202020204" pitchFamily="34" charset="0"/>
                        <a:buChar char="•"/>
                      </a:pPr>
                      <a:endParaRPr lang="fr-FR" sz="1400" b="1" baseline="0" dirty="0">
                        <a:solidFill>
                          <a:schemeClr val="accent1"/>
                        </a:solidFill>
                      </a:endParaRPr>
                    </a:p>
                    <a:p>
                      <a:pPr marL="285750" indent="-285750" algn="l">
                        <a:buFont typeface="Arial" panose="020B0604020202020204" pitchFamily="34" charset="0"/>
                        <a:buChar char="•"/>
                      </a:pPr>
                      <a:r>
                        <a:rPr lang="fr-FR" sz="1400" b="1" baseline="0" dirty="0">
                          <a:solidFill>
                            <a:schemeClr val="accent1"/>
                          </a:solidFill>
                        </a:rPr>
                        <a:t>Vaccination</a:t>
                      </a:r>
                    </a:p>
                    <a:p>
                      <a:pPr marL="285750" indent="-285750" algn="l">
                        <a:buFont typeface="Arial" panose="020B0604020202020204" pitchFamily="34" charset="0"/>
                        <a:buChar char="•"/>
                      </a:pPr>
                      <a:endParaRPr lang="fr-FR" sz="1400" b="1" baseline="0" dirty="0">
                        <a:solidFill>
                          <a:schemeClr val="accent1"/>
                        </a:solidFill>
                      </a:endParaRPr>
                    </a:p>
                    <a:p>
                      <a:pPr marL="285750" indent="-285750" algn="l">
                        <a:buFont typeface="Arial" panose="020B0604020202020204" pitchFamily="34" charset="0"/>
                        <a:buChar char="•"/>
                      </a:pPr>
                      <a:r>
                        <a:rPr lang="fr-FR" sz="1400" b="1" baseline="0" dirty="0">
                          <a:solidFill>
                            <a:schemeClr val="accent1"/>
                          </a:solidFill>
                        </a:rPr>
                        <a:t>Dépistages</a:t>
                      </a:r>
                    </a:p>
                    <a:p>
                      <a:pPr marL="285750" indent="-285750" algn="l">
                        <a:buFont typeface="Arial" panose="020B0604020202020204" pitchFamily="34" charset="0"/>
                        <a:buChar char="•"/>
                      </a:pPr>
                      <a:endParaRPr lang="fr-FR" sz="1400" b="1" baseline="0" dirty="0"/>
                    </a:p>
                    <a:p>
                      <a:pPr marL="285750" indent="-285750" algn="l">
                        <a:buFont typeface="Arial" panose="020B0604020202020204" pitchFamily="34" charset="0"/>
                        <a:buChar char="•"/>
                      </a:pPr>
                      <a:endParaRPr lang="fr-FR"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285750" indent="-285750" algn="l">
                        <a:buFont typeface="Arial" panose="020B0604020202020204" pitchFamily="34" charset="0"/>
                        <a:buChar char="•"/>
                      </a:pPr>
                      <a:endParaRPr lang="fr-FR" sz="1400" b="1" i="0" dirty="0"/>
                    </a:p>
                    <a:p>
                      <a:pPr marL="285750" indent="-285750" algn="l">
                        <a:buFont typeface="Arial" panose="020B0604020202020204" pitchFamily="34" charset="0"/>
                        <a:buChar char="•"/>
                      </a:pPr>
                      <a:r>
                        <a:rPr lang="fr-FR" sz="1400" b="1" i="0" dirty="0">
                          <a:solidFill>
                            <a:schemeClr val="accent1"/>
                          </a:solidFill>
                        </a:rPr>
                        <a:t>Prise en charge des patients vulnérables (C2S / AME)</a:t>
                      </a:r>
                    </a:p>
                    <a:p>
                      <a:pPr marL="285750" indent="-285750" algn="l">
                        <a:buFont typeface="Arial" panose="020B0604020202020204" pitchFamily="34" charset="0"/>
                        <a:buChar char="•"/>
                      </a:pPr>
                      <a:endParaRPr lang="fr-FR" sz="1400" b="1" i="0" dirty="0">
                        <a:solidFill>
                          <a:schemeClr val="accent1"/>
                        </a:solidFill>
                      </a:endParaRPr>
                    </a:p>
                    <a:p>
                      <a:pPr marL="285750" indent="-285750" algn="l">
                        <a:buFont typeface="Arial" panose="020B0604020202020204" pitchFamily="34" charset="0"/>
                        <a:buChar char="•"/>
                      </a:pPr>
                      <a:r>
                        <a:rPr lang="fr-FR" sz="1400" b="1" i="0" dirty="0">
                          <a:solidFill>
                            <a:schemeClr val="accent1"/>
                          </a:solidFill>
                        </a:rPr>
                        <a:t>Vulnérabilité psycho-sociale via partenariats </a:t>
                      </a:r>
                    </a:p>
                    <a:p>
                      <a:pPr marL="285750" indent="-285750" algn="l">
                        <a:buFont typeface="Arial" panose="020B0604020202020204" pitchFamily="34" charset="0"/>
                        <a:buChar char="•"/>
                      </a:pPr>
                      <a:endParaRPr lang="fr-FR" sz="1400" b="1" i="0" dirty="0">
                        <a:solidFill>
                          <a:schemeClr val="accent1"/>
                        </a:solidFill>
                      </a:endParaRPr>
                    </a:p>
                    <a:p>
                      <a:pPr marL="285750" indent="-285750" algn="l">
                        <a:buFont typeface="Arial" panose="020B0604020202020204" pitchFamily="34" charset="0"/>
                        <a:buChar char="•"/>
                      </a:pPr>
                      <a:r>
                        <a:rPr lang="fr-FR" sz="1400" b="1" i="0" dirty="0">
                          <a:solidFill>
                            <a:schemeClr val="accent1"/>
                          </a:solidFill>
                        </a:rPr>
                        <a:t>Accueil de patients en situation de handicap</a:t>
                      </a:r>
                    </a:p>
                    <a:p>
                      <a:pPr marL="285750" indent="-285750" algn="l">
                        <a:buFont typeface="Arial" panose="020B0604020202020204" pitchFamily="34" charset="0"/>
                        <a:buChar char="•"/>
                      </a:pPr>
                      <a:endParaRPr lang="fr-FR" sz="1400" b="1" i="0" dirty="0">
                        <a:solidFill>
                          <a:schemeClr val="accent1"/>
                        </a:solidFill>
                      </a:endParaRPr>
                    </a:p>
                    <a:p>
                      <a:pPr marL="285750" indent="-285750" algn="l">
                        <a:buFont typeface="Arial" panose="020B0604020202020204" pitchFamily="34" charset="0"/>
                        <a:buChar char="•"/>
                      </a:pPr>
                      <a:r>
                        <a:rPr lang="fr-FR" sz="1400" b="1" i="0" dirty="0">
                          <a:solidFill>
                            <a:schemeClr val="accent1"/>
                          </a:solidFill>
                        </a:rPr>
                        <a:t>Repérage précoce de perte d’autonomie (ICOPE)</a:t>
                      </a:r>
                    </a:p>
                    <a:p>
                      <a:pPr marL="285750" indent="-285750" algn="l">
                        <a:buFont typeface="Arial" panose="020B0604020202020204" pitchFamily="34" charset="0"/>
                        <a:buChar char="•"/>
                      </a:pPr>
                      <a:endParaRPr lang="fr-FR" sz="1400" b="1" i="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285750" indent="-285750" algn="l">
                        <a:buFont typeface="Arial" panose="020B0604020202020204" pitchFamily="34" charset="0"/>
                        <a:buChar char="•"/>
                      </a:pPr>
                      <a:r>
                        <a:rPr lang="fr-FR" sz="1400" b="1" i="0" baseline="0" dirty="0">
                          <a:solidFill>
                            <a:schemeClr val="accent1"/>
                          </a:solidFill>
                        </a:rPr>
                        <a:t>Participation aux parcours nationaux</a:t>
                      </a:r>
                    </a:p>
                    <a:p>
                      <a:pPr marL="285750" indent="-285750" algn="l">
                        <a:buFont typeface="Arial" panose="020B0604020202020204" pitchFamily="34" charset="0"/>
                        <a:buChar char="•"/>
                      </a:pPr>
                      <a:endParaRPr lang="fr-FR" sz="1400" b="1" i="0" baseline="0" dirty="0"/>
                    </a:p>
                    <a:p>
                      <a:pPr marL="285750" indent="-285750" algn="l">
                        <a:buFont typeface="Arial" panose="020B0604020202020204" pitchFamily="34" charset="0"/>
                        <a:buChar char="•"/>
                      </a:pPr>
                      <a:r>
                        <a:rPr lang="fr-FR" sz="1400" b="1" i="0" baseline="0" dirty="0">
                          <a:solidFill>
                            <a:schemeClr val="accent1"/>
                          </a:solidFill>
                        </a:rPr>
                        <a:t>FA d’équipe</a:t>
                      </a:r>
                    </a:p>
                    <a:p>
                      <a:pPr marL="285750" indent="-285750" algn="l">
                        <a:buFont typeface="Arial" panose="020B0604020202020204" pitchFamily="34" charset="0"/>
                        <a:buChar char="•"/>
                      </a:pPr>
                      <a:endParaRPr lang="fr-FR" sz="1400" b="1" i="0" baseline="0" dirty="0"/>
                    </a:p>
                    <a:p>
                      <a:pPr marL="285750" indent="-285750" algn="l">
                        <a:buFont typeface="Arial" panose="020B0604020202020204" pitchFamily="34" charset="0"/>
                        <a:buChar char="•"/>
                      </a:pPr>
                      <a:r>
                        <a:rPr lang="fr-FR" sz="1400" b="1" i="1" u="sng" baseline="0" dirty="0">
                          <a:solidFill>
                            <a:schemeClr val="accent2"/>
                          </a:solidFill>
                        </a:rPr>
                        <a:t>Participation à « 0 patients ALD sans MT »</a:t>
                      </a:r>
                    </a:p>
                    <a:p>
                      <a:pPr marL="285750" indent="-285750" algn="l">
                        <a:buFont typeface="Arial" panose="020B0604020202020204" pitchFamily="34" charset="0"/>
                        <a:buChar char="•"/>
                      </a:pPr>
                      <a:endParaRPr lang="fr-FR" sz="1400" b="1" i="0" baseline="0" dirty="0">
                        <a:solidFill>
                          <a:schemeClr val="accent2"/>
                        </a:solidFill>
                      </a:endParaRPr>
                    </a:p>
                    <a:p>
                      <a:pPr marL="285750" indent="-285750" algn="l">
                        <a:buFont typeface="Arial" panose="020B0604020202020204" pitchFamily="34" charset="0"/>
                        <a:buChar char="•"/>
                      </a:pPr>
                      <a:r>
                        <a:rPr lang="fr-FR" sz="1400" b="1" i="0" baseline="0" dirty="0">
                          <a:solidFill>
                            <a:schemeClr val="accent2"/>
                          </a:solidFill>
                        </a:rPr>
                        <a:t>Accès au second recours / lien ville-hôpital </a:t>
                      </a:r>
                      <a:endParaRPr lang="fr-FR" sz="1100" b="0" i="0" dirty="0">
                        <a:solidFill>
                          <a:schemeClr val="accent2"/>
                        </a:solidFill>
                      </a:endParaRPr>
                    </a:p>
                  </a:txBody>
                  <a:tcPr anchor="ctr">
                    <a:lnL w="12700" cap="flat" cmpd="sng" algn="ctr">
                      <a:solidFill>
                        <a:schemeClr val="tx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132714801"/>
                  </a:ext>
                </a:extLst>
              </a:tr>
            </a:tbl>
          </a:graphicData>
        </a:graphic>
      </p:graphicFrame>
      <p:sp>
        <p:nvSpPr>
          <p:cNvPr id="5" name="ZoneTexte 4"/>
          <p:cNvSpPr txBox="1"/>
          <p:nvPr/>
        </p:nvSpPr>
        <p:spPr>
          <a:xfrm>
            <a:off x="330502" y="859474"/>
            <a:ext cx="11593484"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C419A"/>
                </a:solidFill>
                <a:effectLst/>
                <a:uLnTx/>
                <a:uFillTx/>
                <a:latin typeface="Arial" panose="020B0604020202020204"/>
                <a:ea typeface="+mn-ea"/>
                <a:cs typeface="+mn-cs"/>
              </a:rPr>
              <a:t>Les briques additionnelles sont conçues pour inciter au déploiement d’une offre de soins supplémentaire et selon les priorités de santé publique : </a:t>
            </a:r>
          </a:p>
        </p:txBody>
      </p:sp>
      <p:pic>
        <p:nvPicPr>
          <p:cNvPr id="7" name="Image 6">
            <a:extLst>
              <a:ext uri="{FF2B5EF4-FFF2-40B4-BE49-F238E27FC236}">
                <a16:creationId xmlns:a16="http://schemas.microsoft.com/office/drawing/2014/main" id="{E437DFA9-88B2-BB53-9B5E-DE1B9E90BE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809" y="3902016"/>
            <a:ext cx="210883" cy="210883"/>
          </a:xfrm>
          <a:prstGeom prst="rect">
            <a:avLst/>
          </a:prstGeom>
        </p:spPr>
      </p:pic>
      <p:pic>
        <p:nvPicPr>
          <p:cNvPr id="9" name="Image 8">
            <a:extLst>
              <a:ext uri="{FF2B5EF4-FFF2-40B4-BE49-F238E27FC236}">
                <a16:creationId xmlns:a16="http://schemas.microsoft.com/office/drawing/2014/main" id="{A886876C-97D1-75A1-1B43-BCC3581BCC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9700" y="4761229"/>
            <a:ext cx="210883" cy="210883"/>
          </a:xfrm>
          <a:prstGeom prst="rect">
            <a:avLst/>
          </a:prstGeom>
        </p:spPr>
      </p:pic>
      <p:pic>
        <p:nvPicPr>
          <p:cNvPr id="10" name="Image 9">
            <a:extLst>
              <a:ext uri="{FF2B5EF4-FFF2-40B4-BE49-F238E27FC236}">
                <a16:creationId xmlns:a16="http://schemas.microsoft.com/office/drawing/2014/main" id="{7D4190EF-EB62-AE98-2CC6-2EB9AA3369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3549" y="3271801"/>
            <a:ext cx="210883" cy="210883"/>
          </a:xfrm>
          <a:prstGeom prst="rect">
            <a:avLst/>
          </a:prstGeom>
        </p:spPr>
      </p:pic>
      <p:sp>
        <p:nvSpPr>
          <p:cNvPr id="11" name="Rectangle 10">
            <a:extLst>
              <a:ext uri="{FF2B5EF4-FFF2-40B4-BE49-F238E27FC236}">
                <a16:creationId xmlns:a16="http://schemas.microsoft.com/office/drawing/2014/main" id="{43D58EE4-CAD6-B47A-2A13-1C1A40E00571}"/>
              </a:ext>
            </a:extLst>
          </p:cNvPr>
          <p:cNvSpPr/>
          <p:nvPr/>
        </p:nvSpPr>
        <p:spPr>
          <a:xfrm>
            <a:off x="330502" y="5655885"/>
            <a:ext cx="11663999" cy="564108"/>
          </a:xfrm>
          <a:prstGeom prst="rect">
            <a:avLst/>
          </a:prstGeom>
          <a:solidFill>
            <a:schemeClr val="tx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rial" panose="020B0604020202020204"/>
                <a:ea typeface="+mn-ea"/>
                <a:cs typeface="+mn-cs"/>
              </a:rPr>
              <a:t>La MSP choisit deux objectifs par brique</a:t>
            </a:r>
          </a:p>
        </p:txBody>
      </p:sp>
      <p:pic>
        <p:nvPicPr>
          <p:cNvPr id="12" name="Image 11">
            <a:extLst>
              <a:ext uri="{FF2B5EF4-FFF2-40B4-BE49-F238E27FC236}">
                <a16:creationId xmlns:a16="http://schemas.microsoft.com/office/drawing/2014/main" id="{2A94C942-5AEE-A0AC-3379-A94D7F551D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5494" y="3805200"/>
            <a:ext cx="210883" cy="210883"/>
          </a:xfrm>
          <a:prstGeom prst="rect">
            <a:avLst/>
          </a:prstGeom>
        </p:spPr>
      </p:pic>
      <p:pic>
        <p:nvPicPr>
          <p:cNvPr id="13" name="Image 12">
            <a:extLst>
              <a:ext uri="{FF2B5EF4-FFF2-40B4-BE49-F238E27FC236}">
                <a16:creationId xmlns:a16="http://schemas.microsoft.com/office/drawing/2014/main" id="{4FF6109E-FE7C-B68D-2116-C712E362C9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0203" y="4440677"/>
            <a:ext cx="210883" cy="210883"/>
          </a:xfrm>
          <a:prstGeom prst="rect">
            <a:avLst/>
          </a:prstGeom>
        </p:spPr>
      </p:pic>
      <p:pic>
        <p:nvPicPr>
          <p:cNvPr id="14" name="Image 13">
            <a:extLst>
              <a:ext uri="{FF2B5EF4-FFF2-40B4-BE49-F238E27FC236}">
                <a16:creationId xmlns:a16="http://schemas.microsoft.com/office/drawing/2014/main" id="{43CFCBD6-8F9A-B67E-2C05-93D5F7ED5E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5698" y="5078581"/>
            <a:ext cx="210883" cy="210883"/>
          </a:xfrm>
          <a:prstGeom prst="rect">
            <a:avLst/>
          </a:prstGeom>
        </p:spPr>
      </p:pic>
      <p:pic>
        <p:nvPicPr>
          <p:cNvPr id="15" name="Image 14">
            <a:extLst>
              <a:ext uri="{FF2B5EF4-FFF2-40B4-BE49-F238E27FC236}">
                <a16:creationId xmlns:a16="http://schemas.microsoft.com/office/drawing/2014/main" id="{0A9E51E6-69B6-49EE-4B77-743F638923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4483" y="4973139"/>
            <a:ext cx="210883" cy="210883"/>
          </a:xfrm>
          <a:prstGeom prst="rect">
            <a:avLst/>
          </a:prstGeom>
        </p:spPr>
      </p:pic>
      <p:sp>
        <p:nvSpPr>
          <p:cNvPr id="16" name="ZoneTexte 15">
            <a:extLst>
              <a:ext uri="{FF2B5EF4-FFF2-40B4-BE49-F238E27FC236}">
                <a16:creationId xmlns:a16="http://schemas.microsoft.com/office/drawing/2014/main" id="{0B070AD2-185B-B99D-C8C5-7F6DDA17DA2F}"/>
              </a:ext>
            </a:extLst>
          </p:cNvPr>
          <p:cNvSpPr txBox="1"/>
          <p:nvPr/>
        </p:nvSpPr>
        <p:spPr>
          <a:xfrm>
            <a:off x="395470" y="1555571"/>
            <a:ext cx="3262130"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accent2"/>
                </a:solidFill>
                <a:effectLst/>
                <a:uLnTx/>
                <a:uFillTx/>
                <a:latin typeface="Arial" panose="020B0604020202020204"/>
                <a:ea typeface="+mn-ea"/>
                <a:cs typeface="+mn-cs"/>
              </a:rPr>
              <a:t>- En violet : focus médecins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accent1"/>
                </a:solidFill>
                <a:effectLst/>
                <a:uLnTx/>
                <a:uFillTx/>
                <a:latin typeface="Arial" panose="020B0604020202020204"/>
                <a:ea typeface="+mn-ea"/>
                <a:cs typeface="+mn-cs"/>
              </a:rPr>
              <a:t>- En vert : pluri-professions</a:t>
            </a:r>
          </a:p>
        </p:txBody>
      </p:sp>
      <p:pic>
        <p:nvPicPr>
          <p:cNvPr id="17" name="Image 16">
            <a:extLst>
              <a:ext uri="{FF2B5EF4-FFF2-40B4-BE49-F238E27FC236}">
                <a16:creationId xmlns:a16="http://schemas.microsoft.com/office/drawing/2014/main" id="{672C4A02-C56B-25BF-E6DD-C75928CBEC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6809" y="1697432"/>
            <a:ext cx="324000" cy="324000"/>
          </a:xfrm>
          <a:prstGeom prst="rect">
            <a:avLst/>
          </a:prstGeom>
        </p:spPr>
      </p:pic>
      <p:sp>
        <p:nvSpPr>
          <p:cNvPr id="18" name="ZoneTexte 17">
            <a:extLst>
              <a:ext uri="{FF2B5EF4-FFF2-40B4-BE49-F238E27FC236}">
                <a16:creationId xmlns:a16="http://schemas.microsoft.com/office/drawing/2014/main" id="{5B8B7E72-C3EF-8B88-1D4F-A4F96CE2AAB3}"/>
              </a:ext>
            </a:extLst>
          </p:cNvPr>
          <p:cNvSpPr txBox="1"/>
          <p:nvPr/>
        </p:nvSpPr>
        <p:spPr>
          <a:xfrm>
            <a:off x="5960809" y="1648447"/>
            <a:ext cx="1242229" cy="430887"/>
          </a:xfrm>
          <a:prstGeom prst="rect">
            <a:avLst/>
          </a:prstGeom>
          <a:noFill/>
        </p:spPr>
        <p:txBody>
          <a:bodyPr wrap="square" rtlCol="0">
            <a:spAutoFit/>
          </a:bodyPr>
          <a:lstStyle/>
          <a:p>
            <a:r>
              <a:rPr lang="fr-FR" sz="1100" dirty="0"/>
              <a:t>Indicateur déclaratif</a:t>
            </a:r>
          </a:p>
        </p:txBody>
      </p:sp>
      <p:sp>
        <p:nvSpPr>
          <p:cNvPr id="19" name="ZoneTexte 18">
            <a:extLst>
              <a:ext uri="{FF2B5EF4-FFF2-40B4-BE49-F238E27FC236}">
                <a16:creationId xmlns:a16="http://schemas.microsoft.com/office/drawing/2014/main" id="{AB47F56B-E107-0A2B-2AAD-40806F886014}"/>
              </a:ext>
            </a:extLst>
          </p:cNvPr>
          <p:cNvSpPr txBox="1"/>
          <p:nvPr/>
        </p:nvSpPr>
        <p:spPr>
          <a:xfrm>
            <a:off x="8576580" y="1553572"/>
            <a:ext cx="334740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i="1" u="sng" dirty="0">
                <a:solidFill>
                  <a:srgbClr val="0C419A"/>
                </a:solidFill>
                <a:latin typeface="Arial" panose="020B0604020202020204"/>
              </a:rPr>
              <a:t>En italique : modalités précises d’atteinte à définir en CPN    </a:t>
            </a:r>
            <a:endParaRPr kumimoji="0" lang="fr-FR" sz="1800" b="0" i="1" u="sng" strike="noStrike" kern="1200" cap="none" spc="0" normalizeH="0" baseline="0" noProof="0" dirty="0">
              <a:ln>
                <a:noFill/>
              </a:ln>
              <a:solidFill>
                <a:schemeClr val="accent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4135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a:xfrm>
            <a:off x="35469" y="6484763"/>
            <a:ext cx="720000" cy="288000"/>
          </a:xfrm>
        </p:spPr>
        <p:txBody>
          <a:bodyPr/>
          <a:lstStyle/>
          <a:p>
            <a:fld id="{975A587B-5814-4D9B-9598-FE9CB954CB01}" type="slidenum">
              <a:rPr lang="fr-FR" smtClean="0"/>
              <a:pPr/>
              <a:t>14</a:t>
            </a:fld>
            <a:endParaRPr lang="fr-FR" dirty="0"/>
          </a:p>
        </p:txBody>
      </p:sp>
      <p:sp>
        <p:nvSpPr>
          <p:cNvPr id="13" name="Titre 3"/>
          <p:cNvSpPr>
            <a:spLocks noGrp="1"/>
          </p:cNvSpPr>
          <p:nvPr>
            <p:ph type="title"/>
          </p:nvPr>
        </p:nvSpPr>
        <p:spPr>
          <a:xfrm>
            <a:off x="0" y="4732"/>
            <a:ext cx="12192000" cy="720000"/>
          </a:xfrm>
          <a:solidFill>
            <a:srgbClr val="0C429C"/>
          </a:solidFill>
        </p:spPr>
        <p:txBody>
          <a:bodyPr>
            <a:normAutofit/>
          </a:bodyPr>
          <a:lstStyle/>
          <a:p>
            <a:r>
              <a:rPr lang="fr-FR" dirty="0"/>
              <a:t>BRIQUE 1 France SANTE : ACCES AUX SOINS</a:t>
            </a:r>
          </a:p>
        </p:txBody>
      </p:sp>
      <p:sp>
        <p:nvSpPr>
          <p:cNvPr id="7" name="Rectangle 6"/>
          <p:cNvSpPr/>
          <p:nvPr/>
        </p:nvSpPr>
        <p:spPr>
          <a:xfrm>
            <a:off x="395469" y="1216269"/>
            <a:ext cx="11205981" cy="646331"/>
          </a:xfrm>
          <a:prstGeom prst="rect">
            <a:avLst/>
          </a:prstGeom>
        </p:spPr>
        <p:txBody>
          <a:bodyPr wrap="square">
            <a:spAutoFit/>
          </a:bodyPr>
          <a:lstStyle/>
          <a:p>
            <a:endParaRPr lang="fr-FR" b="1" dirty="0"/>
          </a:p>
          <a:p>
            <a:pPr algn="just"/>
            <a:endParaRPr lang="fr-FR" b="1" dirty="0"/>
          </a:p>
        </p:txBody>
      </p:sp>
      <p:sp>
        <p:nvSpPr>
          <p:cNvPr id="2" name="ZoneTexte 1"/>
          <p:cNvSpPr txBox="1"/>
          <p:nvPr/>
        </p:nvSpPr>
        <p:spPr>
          <a:xfrm>
            <a:off x="478260" y="2784115"/>
            <a:ext cx="2976140" cy="615553"/>
          </a:xfrm>
          <a:prstGeom prst="rect">
            <a:avLst/>
          </a:prstGeom>
          <a:noFill/>
        </p:spPr>
        <p:txBody>
          <a:bodyPr wrap="square" rtlCol="0">
            <a:spAutoFit/>
          </a:bodyPr>
          <a:lstStyle/>
          <a:p>
            <a:endParaRPr lang="fr-FR" sz="1600" dirty="0"/>
          </a:p>
          <a:p>
            <a:endParaRPr lang="fr-FR" dirty="0"/>
          </a:p>
        </p:txBody>
      </p:sp>
      <p:sp>
        <p:nvSpPr>
          <p:cNvPr id="15" name="Rectangle à coins arrondis 14"/>
          <p:cNvSpPr/>
          <p:nvPr/>
        </p:nvSpPr>
        <p:spPr>
          <a:xfrm>
            <a:off x="9088582" y="5828145"/>
            <a:ext cx="3005877" cy="1029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 name="Tableau 16"/>
          <p:cNvGraphicFramePr>
            <a:graphicFrameLocks noGrp="1"/>
          </p:cNvGraphicFramePr>
          <p:nvPr>
            <p:extLst>
              <p:ext uri="{D42A27DB-BD31-4B8C-83A1-F6EECF244321}">
                <p14:modId xmlns:p14="http://schemas.microsoft.com/office/powerpoint/2010/main" val="3437922183"/>
              </p:ext>
            </p:extLst>
          </p:nvPr>
        </p:nvGraphicFramePr>
        <p:xfrm>
          <a:off x="395469" y="1128862"/>
          <a:ext cx="11065011" cy="4464593"/>
        </p:xfrm>
        <a:graphic>
          <a:graphicData uri="http://schemas.openxmlformats.org/drawingml/2006/table">
            <a:tbl>
              <a:tblPr firstRow="1" bandRow="1">
                <a:tableStyleId>{16D9F66E-5EB9-4882-86FB-DCBF35E3C3E4}</a:tableStyleId>
              </a:tblPr>
              <a:tblGrid>
                <a:gridCol w="3192462">
                  <a:extLst>
                    <a:ext uri="{9D8B030D-6E8A-4147-A177-3AD203B41FA5}">
                      <a16:colId xmlns:a16="http://schemas.microsoft.com/office/drawing/2014/main" val="1015050338"/>
                    </a:ext>
                  </a:extLst>
                </a:gridCol>
                <a:gridCol w="4872701">
                  <a:extLst>
                    <a:ext uri="{9D8B030D-6E8A-4147-A177-3AD203B41FA5}">
                      <a16:colId xmlns:a16="http://schemas.microsoft.com/office/drawing/2014/main" val="4008143225"/>
                    </a:ext>
                  </a:extLst>
                </a:gridCol>
                <a:gridCol w="2999848">
                  <a:extLst>
                    <a:ext uri="{9D8B030D-6E8A-4147-A177-3AD203B41FA5}">
                      <a16:colId xmlns:a16="http://schemas.microsoft.com/office/drawing/2014/main" val="2717769588"/>
                    </a:ext>
                  </a:extLst>
                </a:gridCol>
              </a:tblGrid>
              <a:tr h="586091">
                <a:tc>
                  <a:txBody>
                    <a:bodyPr/>
                    <a:lstStyle/>
                    <a:p>
                      <a:pPr algn="ctr"/>
                      <a:r>
                        <a:rPr lang="fr-FR" sz="1200" dirty="0"/>
                        <a:t>Indicateurs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Critères France Santé (indicateurs</a:t>
                      </a:r>
                      <a:r>
                        <a:rPr lang="fr-FR" sz="1200" baseline="0" dirty="0">
                          <a:solidFill>
                            <a:schemeClr val="tx1"/>
                          </a:solidFill>
                        </a:rPr>
                        <a:t> </a:t>
                      </a:r>
                      <a:r>
                        <a:rPr lang="fr-FR" sz="1200" baseline="0" dirty="0" err="1">
                          <a:solidFill>
                            <a:schemeClr val="tx1"/>
                          </a:solidFill>
                        </a:rPr>
                        <a:t>compl</a:t>
                      </a:r>
                      <a:r>
                        <a:rPr lang="fr-FR" sz="1200" baseline="0" dirty="0">
                          <a:solidFill>
                            <a:schemeClr val="tx1"/>
                          </a:solidFill>
                        </a:rPr>
                        <a:t>.)</a:t>
                      </a:r>
                      <a:endParaRPr lang="fr-FR"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Proposition de seuil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466717256"/>
                  </a:ext>
                </a:extLst>
              </a:tr>
              <a:tr h="1050881">
                <a:tc>
                  <a:txBody>
                    <a:bodyPr/>
                    <a:lstStyle/>
                    <a:p>
                      <a:pPr algn="ctr"/>
                      <a:r>
                        <a:rPr lang="fr-FR" sz="1100" b="1" dirty="0"/>
                        <a:t>Valoriser l’organisation de la structure pour favoriser une offre de soins à domicile ou d’aller vers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[Le</a:t>
                      </a:r>
                      <a:r>
                        <a:rPr lang="fr-FR" sz="1100" baseline="0" dirty="0">
                          <a:solidFill>
                            <a:schemeClr val="tx1"/>
                          </a:solidFill>
                        </a:rPr>
                        <a:t> t</a:t>
                      </a:r>
                      <a:r>
                        <a:rPr lang="fr-FR" sz="1100" dirty="0">
                          <a:solidFill>
                            <a:schemeClr val="tx1"/>
                          </a:solidFill>
                        </a:rPr>
                        <a:t>aux</a:t>
                      </a:r>
                      <a:r>
                        <a:rPr lang="fr-FR" sz="1100" baseline="0" dirty="0">
                          <a:solidFill>
                            <a:schemeClr val="tx1"/>
                          </a:solidFill>
                        </a:rPr>
                        <a:t> d’activité à domicile </a:t>
                      </a:r>
                      <a:r>
                        <a:rPr lang="fr-FR" sz="1100" baseline="0" dirty="0">
                          <a:solidFill>
                            <a:srgbClr val="FF0000"/>
                          </a:solidFill>
                        </a:rPr>
                        <a:t>et/ou EHPAD </a:t>
                      </a:r>
                      <a:r>
                        <a:rPr lang="fr-FR" sz="1100" baseline="0" dirty="0">
                          <a:solidFill>
                            <a:schemeClr val="tx1"/>
                          </a:solidFill>
                        </a:rPr>
                        <a:t>(hors IDE, y compris IPA) par rapport à l’activité globale doit être supérieur à un certain seuil à fixer]</a:t>
                      </a:r>
                    </a:p>
                    <a:p>
                      <a:pPr marL="0" algn="ctr" defTabSz="914400" rtl="0" eaLnBrk="1" latinLnBrk="0" hangingPunct="1"/>
                      <a:r>
                        <a:rPr lang="fr-FR" sz="1100" b="1" u="sng" kern="1200" baseline="0" dirty="0">
                          <a:solidFill>
                            <a:schemeClr val="tx1"/>
                          </a:solidFill>
                          <a:latin typeface="+mn-lt"/>
                          <a:ea typeface="+mn-ea"/>
                          <a:cs typeface="+mn-cs"/>
                        </a:rPr>
                        <a:t>OU</a:t>
                      </a:r>
                    </a:p>
                    <a:p>
                      <a:pPr algn="ctr"/>
                      <a:r>
                        <a:rPr lang="fr-FR" sz="1100" baseline="0" dirty="0">
                          <a:solidFill>
                            <a:schemeClr val="tx1"/>
                          </a:solidFill>
                        </a:rPr>
                        <a:t>les téléconsultations assistées à domicile par IDE </a:t>
                      </a:r>
                      <a:r>
                        <a:rPr lang="fr-FR" sz="1100" baseline="0" dirty="0">
                          <a:solidFill>
                            <a:srgbClr val="FF0000"/>
                          </a:solidFill>
                        </a:rPr>
                        <a:t>(hors recours aux plateformes de téléconsultations)</a:t>
                      </a:r>
                      <a:endParaRPr lang="fr-FR" sz="11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rgbClr val="0C429C"/>
                          </a:solidFill>
                        </a:rPr>
                        <a:t>Ce taux sera fixé en CPN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3162465"/>
                  </a:ext>
                </a:extLst>
              </a:tr>
              <a:tr h="633061">
                <a:tc>
                  <a:txBody>
                    <a:bodyPr/>
                    <a:lstStyle/>
                    <a:p>
                      <a:pPr algn="ctr"/>
                      <a:r>
                        <a:rPr lang="fr-FR" sz="1100" b="1" dirty="0"/>
                        <a:t>Valoriser une amplitude horaires élargies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[Ouverture au moins 3 jours par semaine</a:t>
                      </a:r>
                      <a:r>
                        <a:rPr lang="fr-FR" sz="1100" baseline="0" dirty="0">
                          <a:solidFill>
                            <a:schemeClr val="tx1"/>
                          </a:solidFill>
                        </a:rPr>
                        <a:t> </a:t>
                      </a:r>
                      <a:r>
                        <a:rPr lang="fr-FR" sz="1100" dirty="0">
                          <a:solidFill>
                            <a:schemeClr val="tx1"/>
                          </a:solidFill>
                        </a:rPr>
                        <a:t>au-delà</a:t>
                      </a:r>
                      <a:r>
                        <a:rPr lang="fr-FR" sz="1100" baseline="0" dirty="0">
                          <a:solidFill>
                            <a:schemeClr val="tx1"/>
                          </a:solidFill>
                        </a:rPr>
                        <a:t> de 20</a:t>
                      </a:r>
                      <a:r>
                        <a:rPr lang="fr-FR" sz="1100" dirty="0">
                          <a:solidFill>
                            <a:schemeClr val="tx1"/>
                          </a:solidFill>
                        </a:rPr>
                        <a:t>h</a:t>
                      </a:r>
                      <a:r>
                        <a:rPr lang="fr-FR" sz="1100" baseline="0" dirty="0">
                          <a:solidFill>
                            <a:schemeClr val="tx1"/>
                          </a:solidFill>
                        </a:rPr>
                        <a:t>] </a:t>
                      </a:r>
                    </a:p>
                    <a:p>
                      <a:pPr algn="ctr"/>
                      <a:r>
                        <a:rPr lang="fr-FR" sz="1100" b="1" u="sng" baseline="0" dirty="0">
                          <a:solidFill>
                            <a:schemeClr val="tx1"/>
                          </a:solidFill>
                        </a:rPr>
                        <a:t>OU</a:t>
                      </a:r>
                    </a:p>
                    <a:p>
                      <a:pPr algn="ctr"/>
                      <a:r>
                        <a:rPr lang="fr-FR" sz="1100" baseline="0" dirty="0">
                          <a:solidFill>
                            <a:schemeClr val="tx1"/>
                          </a:solidFill>
                        </a:rPr>
                        <a:t>[Ouverture tous les samedis matins avec présence de MG]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fr-FR" sz="1100" kern="1200" dirty="0">
                          <a:solidFill>
                            <a:schemeClr val="tx1"/>
                          </a:solidFill>
                          <a:latin typeface="+mn-lt"/>
                          <a:ea typeface="+mn-ea"/>
                          <a:cs typeface="+mn-cs"/>
                        </a:rPr>
                        <a:t>Déclaratif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79783"/>
                  </a:ext>
                </a:extLst>
              </a:tr>
              <a:tr h="772334">
                <a:tc>
                  <a:txBody>
                    <a:bodyPr/>
                    <a:lstStyle/>
                    <a:p>
                      <a:pPr algn="ctr"/>
                      <a:r>
                        <a:rPr lang="fr-FR" sz="1100" b="1" dirty="0"/>
                        <a:t>Valoriser la mise en place d’une offre élargie en soins non programmés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[Participation </a:t>
                      </a:r>
                      <a:r>
                        <a:rPr lang="fr-FR" sz="1100" baseline="0" dirty="0">
                          <a:solidFill>
                            <a:schemeClr val="tx1"/>
                          </a:solidFill>
                        </a:rPr>
                        <a:t>au SAS </a:t>
                      </a:r>
                      <a:r>
                        <a:rPr lang="fr-FR" sz="1100" b="1" u="none" baseline="0" dirty="0">
                          <a:solidFill>
                            <a:schemeClr val="tx1"/>
                          </a:solidFill>
                        </a:rPr>
                        <a:t>ET</a:t>
                      </a:r>
                      <a:r>
                        <a:rPr lang="fr-FR" sz="1100" baseline="0" dirty="0">
                          <a:solidFill>
                            <a:schemeClr val="tx1"/>
                          </a:solidFill>
                        </a:rPr>
                        <a:t> à la PDSA en tant qu’effecteur (médecin, chirurgien-dentiste, sage-femme, infirmier)]</a:t>
                      </a:r>
                    </a:p>
                    <a:p>
                      <a:pPr algn="ctr"/>
                      <a:r>
                        <a:rPr lang="fr-FR" sz="1100" b="1" u="sng" baseline="0" dirty="0">
                          <a:solidFill>
                            <a:schemeClr val="tx1"/>
                          </a:solidFill>
                        </a:rPr>
                        <a:t>OU</a:t>
                      </a:r>
                      <a:r>
                        <a:rPr lang="fr-FR" sz="1100" baseline="0" dirty="0">
                          <a:solidFill>
                            <a:schemeClr val="tx1"/>
                          </a:solidFill>
                        </a:rPr>
                        <a:t> </a:t>
                      </a:r>
                    </a:p>
                    <a:p>
                      <a:pPr algn="ctr"/>
                      <a:r>
                        <a:rPr lang="fr-FR" sz="1100" baseline="0" dirty="0">
                          <a:solidFill>
                            <a:schemeClr val="tx1"/>
                          </a:solidFill>
                        </a:rPr>
                        <a:t>[Participation au SAS </a:t>
                      </a:r>
                      <a:r>
                        <a:rPr lang="fr-FR" sz="1100" b="1" baseline="0" dirty="0">
                          <a:solidFill>
                            <a:schemeClr val="tx1"/>
                          </a:solidFill>
                        </a:rPr>
                        <a:t>OU</a:t>
                      </a:r>
                      <a:r>
                        <a:rPr lang="fr-FR" sz="1100" baseline="0" dirty="0">
                          <a:solidFill>
                            <a:schemeClr val="tx1"/>
                          </a:solidFill>
                        </a:rPr>
                        <a:t> à la PDSA en tant que régulateur (médecin, chirurgien-dentiste)]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kern="1200" dirty="0">
                          <a:solidFill>
                            <a:schemeClr val="tx1"/>
                          </a:solidFill>
                          <a:latin typeface="+mn-lt"/>
                          <a:ea typeface="+mn-ea"/>
                          <a:cs typeface="+mn-cs"/>
                        </a:rPr>
                        <a:t>Au moins 40% des PS participent au SAS et à la PDSA en tant qu’effecteurs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kern="1200" dirty="0">
                          <a:solidFill>
                            <a:schemeClr val="tx1"/>
                          </a:solidFill>
                          <a:latin typeface="+mn-lt"/>
                          <a:ea typeface="+mn-ea"/>
                          <a:cs typeface="+mn-cs"/>
                        </a:rPr>
                        <a:t>OU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latin typeface="+mn-lt"/>
                          <a:ea typeface="+mn-ea"/>
                          <a:cs typeface="+mn-cs"/>
                        </a:rPr>
                        <a:t>- Au moins</a:t>
                      </a:r>
                      <a:r>
                        <a:rPr lang="fr-FR" sz="1100" kern="1200" baseline="0" dirty="0">
                          <a:solidFill>
                            <a:schemeClr val="tx1"/>
                          </a:solidFill>
                          <a:latin typeface="+mn-lt"/>
                          <a:ea typeface="+mn-ea"/>
                          <a:cs typeface="+mn-cs"/>
                        </a:rPr>
                        <a:t> 15 % des PS </a:t>
                      </a:r>
                      <a:r>
                        <a:rPr lang="fr-FR" sz="1100" kern="1200" dirty="0">
                          <a:solidFill>
                            <a:schemeClr val="tx1"/>
                          </a:solidFill>
                          <a:latin typeface="+mn-lt"/>
                          <a:ea typeface="+mn-ea"/>
                          <a:cs typeface="+mn-cs"/>
                        </a:rPr>
                        <a:t>participent au SAS ou à la PDSA en tant que régulateur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9055602"/>
                  </a:ext>
                </a:extLst>
              </a:tr>
              <a:tr h="911607">
                <a:tc>
                  <a:txBody>
                    <a:bodyPr/>
                    <a:lstStyle/>
                    <a:p>
                      <a:pPr algn="ctr"/>
                      <a:r>
                        <a:rPr lang="fr-FR" sz="1100" b="1" dirty="0"/>
                        <a:t>Valoriser les organisations mises en place pour améliorer l’offre médicale dans les territoires en grande difficulté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u="sng" dirty="0">
                          <a:solidFill>
                            <a:schemeClr val="tx1"/>
                          </a:solidFill>
                        </a:rPr>
                        <a:t>[MSP hors ZIP</a:t>
                      </a:r>
                      <a:r>
                        <a:rPr lang="fr-FR" sz="1100" dirty="0">
                          <a:solidFill>
                            <a:schemeClr val="tx1"/>
                          </a:solidFill>
                        </a:rPr>
                        <a:t> : lieu de consultation situé en ZIP et assurée par la MSP]</a:t>
                      </a:r>
                    </a:p>
                    <a:p>
                      <a:pPr algn="ctr"/>
                      <a:r>
                        <a:rPr lang="fr-FR" sz="1100" b="1" u="sng" dirty="0">
                          <a:solidFill>
                            <a:schemeClr val="tx1"/>
                          </a:solidFill>
                        </a:rPr>
                        <a:t>OU</a:t>
                      </a:r>
                      <a:r>
                        <a:rPr lang="fr-FR" sz="1100" dirty="0">
                          <a:solidFill>
                            <a:schemeClr val="tx1"/>
                          </a:solidFill>
                        </a:rPr>
                        <a:t> </a:t>
                      </a:r>
                    </a:p>
                    <a:p>
                      <a:pPr algn="ctr"/>
                      <a:r>
                        <a:rPr lang="fr-FR" sz="1100" u="sng" baseline="0" dirty="0">
                          <a:solidFill>
                            <a:schemeClr val="tx1"/>
                          </a:solidFill>
                        </a:rPr>
                        <a:t>[MSP en ZIP</a:t>
                      </a:r>
                      <a:r>
                        <a:rPr lang="fr-FR" sz="1100" baseline="0" dirty="0">
                          <a:solidFill>
                            <a:schemeClr val="tx1"/>
                          </a:solidFill>
                        </a:rPr>
                        <a:t> : </a:t>
                      </a:r>
                      <a:r>
                        <a:rPr lang="fr-FR" sz="1100" dirty="0">
                          <a:solidFill>
                            <a:schemeClr val="tx1"/>
                          </a:solidFill>
                        </a:rPr>
                        <a:t>création d’une nouvelle ligne médicale de renforts] supplémentaires </a:t>
                      </a:r>
                    </a:p>
                    <a:p>
                      <a:pPr algn="ctr"/>
                      <a:r>
                        <a:rPr lang="fr-FR" sz="1100" b="1" u="sng" dirty="0">
                          <a:solidFill>
                            <a:schemeClr val="tx1"/>
                          </a:solidFill>
                        </a:rPr>
                        <a:t>OU</a:t>
                      </a:r>
                    </a:p>
                    <a:p>
                      <a:pPr algn="ctr"/>
                      <a:r>
                        <a:rPr lang="fr-FR" sz="1100" dirty="0">
                          <a:solidFill>
                            <a:schemeClr val="tx1"/>
                          </a:solidFill>
                        </a:rPr>
                        <a:t>[Les pharmacies situées en ZIP proposant des téléconsultations </a:t>
                      </a:r>
                      <a:r>
                        <a:rPr lang="fr-FR" sz="1100" dirty="0">
                          <a:solidFill>
                            <a:srgbClr val="FF0000"/>
                          </a:solidFill>
                        </a:rPr>
                        <a:t>assistées</a:t>
                      </a:r>
                      <a:r>
                        <a:rPr lang="fr-FR" sz="1100" dirty="0">
                          <a:solidFill>
                            <a:schemeClr val="tx1"/>
                          </a:solidFill>
                        </a:rPr>
                        <a:t> avec les médecins de la MSP]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ctr">
                        <a:buFontTx/>
                        <a:buChar char="-"/>
                      </a:pPr>
                      <a:r>
                        <a:rPr lang="fr-FR" sz="1100" kern="1200" baseline="0" dirty="0">
                          <a:solidFill>
                            <a:schemeClr val="tx1"/>
                          </a:solidFill>
                          <a:latin typeface="+mn-lt"/>
                          <a:ea typeface="+mn-ea"/>
                          <a:cs typeface="+mn-cs"/>
                        </a:rPr>
                        <a:t>Nombre de jours de présence médicale supérieur à 50 jours en ZIP</a:t>
                      </a:r>
                    </a:p>
                    <a:p>
                      <a:pPr marL="0" indent="0" algn="ctr">
                        <a:buFontTx/>
                        <a:buNone/>
                      </a:pPr>
                      <a:r>
                        <a:rPr lang="fr-FR" sz="1100" b="1" kern="1200" baseline="0" dirty="0">
                          <a:solidFill>
                            <a:schemeClr val="tx1"/>
                          </a:solidFill>
                          <a:latin typeface="+mn-lt"/>
                          <a:ea typeface="+mn-ea"/>
                          <a:cs typeface="+mn-cs"/>
                        </a:rPr>
                        <a:t>OU</a:t>
                      </a:r>
                    </a:p>
                    <a:p>
                      <a:pPr marL="0" indent="0" algn="ctr">
                        <a:buFontTx/>
                        <a:buNone/>
                      </a:pPr>
                      <a:r>
                        <a:rPr lang="fr-FR" sz="1100" kern="1200" dirty="0">
                          <a:solidFill>
                            <a:schemeClr val="tx1"/>
                          </a:solidFill>
                          <a:latin typeface="+mn-lt"/>
                          <a:ea typeface="+mn-ea"/>
                          <a:cs typeface="+mn-cs"/>
                        </a:rPr>
                        <a:t>- Contractualisation avec une pharmacie située en ZIP pour que les médecins de la MSP réalisent des téléconsultations </a:t>
                      </a:r>
                      <a:r>
                        <a:rPr lang="fr-FR" sz="1100" kern="1200" dirty="0">
                          <a:solidFill>
                            <a:srgbClr val="FF0000"/>
                          </a:solidFill>
                          <a:latin typeface="+mn-lt"/>
                          <a:ea typeface="+mn-ea"/>
                          <a:cs typeface="+mn-cs"/>
                        </a:rPr>
                        <a:t>assistées par un pharmacien</a:t>
                      </a:r>
                      <a:r>
                        <a:rPr lang="fr-FR" sz="1100" kern="1200" dirty="0">
                          <a:solidFill>
                            <a:schemeClr val="tx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88585070"/>
                  </a:ext>
                </a:extLst>
              </a:tr>
            </a:tbl>
          </a:graphicData>
        </a:graphic>
      </p:graphicFrame>
    </p:spTree>
    <p:extLst>
      <p:ext uri="{BB962C8B-B14F-4D97-AF65-F5344CB8AC3E}">
        <p14:creationId xmlns:p14="http://schemas.microsoft.com/office/powerpoint/2010/main" val="4206094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265B61A-5D04-7461-FA62-D7E42485E44C}"/>
              </a:ext>
            </a:extLst>
          </p:cNvPr>
          <p:cNvSpPr>
            <a:spLocks noGrp="1"/>
          </p:cNvSpPr>
          <p:nvPr>
            <p:ph type="sldNum" sz="quarter" idx="15"/>
          </p:nvPr>
        </p:nvSpPr>
        <p:spPr/>
        <p:txBody>
          <a:bodyPr/>
          <a:lstStyle/>
          <a:p>
            <a:fld id="{975A587B-5814-4D9B-9598-FE9CB954CB01}" type="slidenum">
              <a:rPr lang="fr-FR" smtClean="0"/>
              <a:pPr/>
              <a:t>15</a:t>
            </a:fld>
            <a:endParaRPr lang="fr-FR" dirty="0"/>
          </a:p>
        </p:txBody>
      </p:sp>
      <p:sp>
        <p:nvSpPr>
          <p:cNvPr id="6" name="ZoneTexte 5">
            <a:extLst>
              <a:ext uri="{FF2B5EF4-FFF2-40B4-BE49-F238E27FC236}">
                <a16:creationId xmlns:a16="http://schemas.microsoft.com/office/drawing/2014/main" id="{FDE84B9C-2D09-C6B2-E162-87DB42AB8B89}"/>
              </a:ext>
            </a:extLst>
          </p:cNvPr>
          <p:cNvSpPr txBox="1"/>
          <p:nvPr/>
        </p:nvSpPr>
        <p:spPr>
          <a:xfrm>
            <a:off x="498000" y="699725"/>
            <a:ext cx="11196000" cy="5016758"/>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b="1" kern="0" dirty="0">
                <a:solidFill>
                  <a:schemeClr val="accent4"/>
                </a:solidFill>
                <a:ea typeface="Calibri" panose="020F0502020204030204" pitchFamily="34" charset="0"/>
                <a:cs typeface="Calibri" panose="020F0502020204030204" pitchFamily="34" charset="0"/>
              </a:rPr>
              <a:t>Page 5 de l’avenant (article 8.3.1) </a:t>
            </a:r>
            <a:r>
              <a:rPr lang="fr-FR" sz="2000" kern="0" dirty="0">
                <a:solidFill>
                  <a:schemeClr val="accent4"/>
                </a:solidFill>
                <a:ea typeface="Calibri" panose="020F0502020204030204" pitchFamily="34" charset="0"/>
                <a:cs typeface="Calibri" panose="020F0502020204030204" pitchFamily="34" charset="0"/>
              </a:rPr>
              <a:t>– </a:t>
            </a:r>
            <a:r>
              <a:rPr lang="fr-FR" sz="2000" u="sng" kern="0" dirty="0">
                <a:solidFill>
                  <a:schemeClr val="accent4"/>
                </a:solidFill>
                <a:ea typeface="Calibri" panose="020F0502020204030204" pitchFamily="34" charset="0"/>
                <a:cs typeface="Calibri" panose="020F0502020204030204" pitchFamily="34" charset="0"/>
              </a:rPr>
              <a:t>Indicateur France Santé « </a:t>
            </a:r>
            <a:r>
              <a:rPr lang="fr-FR" sz="2000" b="0" i="0" u="sng" strike="noStrike" kern="0" baseline="0" dirty="0">
                <a:solidFill>
                  <a:schemeClr val="accent4"/>
                </a:solidFill>
                <a:ea typeface="Calibri" panose="020F0502020204030204" pitchFamily="34" charset="0"/>
                <a:cs typeface="Calibri" panose="020F0502020204030204" pitchFamily="34" charset="0"/>
              </a:rPr>
              <a:t>Valoriser une amplitude horaires élargies » (brique « accès aux soins »)</a:t>
            </a:r>
            <a:r>
              <a:rPr lang="fr-FR" sz="2000" b="0" i="0" u="none" strike="noStrike" kern="0" baseline="0" dirty="0">
                <a:solidFill>
                  <a:schemeClr val="accent4"/>
                </a:solidFill>
                <a:ea typeface="Calibri" panose="020F0502020204030204" pitchFamily="34" charset="0"/>
                <a:cs typeface="Calibri" panose="020F0502020204030204" pitchFamily="34" charset="0"/>
              </a:rPr>
              <a:t>, ajout des termes </a:t>
            </a:r>
            <a:r>
              <a:rPr lang="fr-FR" sz="2000" b="0" i="0" u="none" strike="noStrike" baseline="0" dirty="0">
                <a:solidFill>
                  <a:schemeClr val="accent4"/>
                </a:solidFill>
                <a:ea typeface="Calibri" panose="020F0502020204030204" pitchFamily="34" charset="0"/>
                <a:cs typeface="Calibri" panose="020F0502020204030204" pitchFamily="34" charset="0"/>
              </a:rPr>
              <a:t>« </a:t>
            </a:r>
            <a:r>
              <a:rPr lang="fr-FR" sz="2000" b="0" i="1" u="none" strike="noStrike" baseline="0" dirty="0">
                <a:ea typeface="Calibri" panose="020F0502020204030204" pitchFamily="34" charset="0"/>
                <a:cs typeface="Calibri" panose="020F0502020204030204" pitchFamily="34" charset="0"/>
              </a:rPr>
              <a:t>*sauf organisation régionale spécifique du dispositif de permanence des soins ou du SAS prévue par dérogation de l’agence régionale de santé. </a:t>
            </a:r>
            <a:r>
              <a:rPr lang="fr-FR" sz="2000" b="0" i="0" u="none" strike="noStrike" baseline="0" dirty="0">
                <a:solidFill>
                  <a:schemeClr val="accent4"/>
                </a:solidFill>
                <a:ea typeface="Calibri" panose="020F0502020204030204" pitchFamily="34" charset="0"/>
                <a:cs typeface="Calibri" panose="020F0502020204030204" pitchFamily="34" charset="0"/>
              </a:rPr>
              <a:t>» </a:t>
            </a:r>
            <a:r>
              <a:rPr lang="fr-FR" sz="2000" dirty="0">
                <a:solidFill>
                  <a:schemeClr val="accent4"/>
                </a:solidFill>
                <a:ea typeface="Calibri" panose="020F0502020204030204" pitchFamily="34" charset="0"/>
                <a:cs typeface="Calibri" panose="020F0502020204030204" pitchFamily="34" charset="0"/>
              </a:rPr>
              <a:t>afin de tenir compte des </a:t>
            </a:r>
            <a:r>
              <a:rPr lang="fr-FR" sz="2000" b="0" i="0" u="none" strike="noStrike" baseline="0" dirty="0">
                <a:solidFill>
                  <a:schemeClr val="accent4"/>
                </a:solidFill>
                <a:ea typeface="Calibri" panose="020F0502020204030204" pitchFamily="34" charset="0"/>
                <a:cs typeface="Calibri" panose="020F0502020204030204" pitchFamily="34" charset="0"/>
              </a:rPr>
              <a:t>organisations régionale spécifique du dispositif de DPSA ou du SAS prévue par dérogation de l’agence régionale de santé (exemple des régions ou la PDSA commence à 19h au lieu de 20h) ; Rédaction en cohérence avec l’indicateur optionnel de l’ACI.</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sz="2000" kern="0" dirty="0">
              <a:solidFill>
                <a:schemeClr val="accent4"/>
              </a:solidFill>
              <a:ea typeface="Calibri" panose="020F0502020204030204" pitchFamily="34" charset="0"/>
              <a:cs typeface="Calibri" panose="020F050202020403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b="1" kern="0" dirty="0">
                <a:solidFill>
                  <a:schemeClr val="accent4"/>
                </a:solidFill>
                <a:ea typeface="Calibri" panose="020F0502020204030204" pitchFamily="34" charset="0"/>
                <a:cs typeface="Calibri" panose="020F0502020204030204" pitchFamily="34" charset="0"/>
              </a:rPr>
              <a:t>Page 5 de l’avenant (article 8.3.1) </a:t>
            </a:r>
            <a:r>
              <a:rPr lang="fr-FR" sz="2000" kern="0" dirty="0">
                <a:solidFill>
                  <a:schemeClr val="accent4"/>
                </a:solidFill>
                <a:ea typeface="Calibri" panose="020F0502020204030204" pitchFamily="34" charset="0"/>
                <a:cs typeface="Calibri" panose="020F0502020204030204" pitchFamily="34" charset="0"/>
              </a:rPr>
              <a:t>- </a:t>
            </a:r>
            <a:r>
              <a:rPr lang="fr-FR" sz="2000" u="sng" kern="0" dirty="0">
                <a:solidFill>
                  <a:schemeClr val="accent4"/>
                </a:solidFill>
                <a:ea typeface="Calibri" panose="020F0502020204030204" pitchFamily="34" charset="0"/>
                <a:cs typeface="Calibri" panose="020F0502020204030204" pitchFamily="34" charset="0"/>
              </a:rPr>
              <a:t>Indicateur France Santé « Valoriser la mise en place d’une offre élargie en soins non programmés »</a:t>
            </a:r>
            <a:r>
              <a:rPr lang="fr-FR" sz="2000" b="0" i="0" u="sng" strike="noStrike" kern="0" baseline="0" dirty="0">
                <a:solidFill>
                  <a:schemeClr val="accent4"/>
                </a:solidFill>
                <a:ea typeface="Calibri" panose="020F0502020204030204" pitchFamily="34" charset="0"/>
                <a:cs typeface="Calibri" panose="020F0502020204030204" pitchFamily="34" charset="0"/>
              </a:rPr>
              <a:t> (brique « accès aux soins »)</a:t>
            </a:r>
            <a:r>
              <a:rPr lang="fr-FR" sz="2000" b="0" i="0" strike="noStrike" kern="0" baseline="0" dirty="0">
                <a:solidFill>
                  <a:schemeClr val="accent4"/>
                </a:solidFill>
                <a:ea typeface="Calibri" panose="020F0502020204030204" pitchFamily="34" charset="0"/>
                <a:cs typeface="Calibri" panose="020F0502020204030204" pitchFamily="34" charset="0"/>
              </a:rPr>
              <a:t>, rédaction revue : « </a:t>
            </a:r>
            <a:r>
              <a:rPr lang="fr-FR" sz="2000" b="0" i="1" u="none" strike="noStrike" baseline="0" dirty="0"/>
              <a:t>Au-delà des médecins, cette participation peut également être prise en compte pour les chirurgiens-dentistes, </a:t>
            </a:r>
            <a:r>
              <a:rPr lang="fr-FR" sz="2000" b="0" i="1" u="none" strike="noStrike" baseline="0" dirty="0" err="1"/>
              <a:t>sages-femmes</a:t>
            </a:r>
            <a:r>
              <a:rPr lang="fr-FR" sz="2000" b="0" i="1" u="none" strike="noStrike" baseline="0" dirty="0"/>
              <a:t> ou infirmiers associés de la structure dès lors que les dispositions réglementaires et/ou conventionnelles pour les professions de santé concernées le permettent. L’organisation de cette offre doit par ailleurs être mise en place sur le territoire. </a:t>
            </a:r>
            <a:r>
              <a:rPr lang="fr-FR" sz="2000" b="0" i="0" strike="noStrike" kern="0" baseline="0" dirty="0">
                <a:solidFill>
                  <a:schemeClr val="accent4"/>
                </a:solidFill>
                <a:ea typeface="Calibri" panose="020F0502020204030204" pitchFamily="34" charset="0"/>
                <a:cs typeface="Calibri" panose="020F0502020204030204" pitchFamily="34" charset="0"/>
              </a:rPr>
              <a:t>» </a:t>
            </a:r>
            <a:r>
              <a:rPr lang="fr-FR" sz="2000" kern="0" dirty="0">
                <a:solidFill>
                  <a:schemeClr val="accent4"/>
                </a:solidFill>
                <a:ea typeface="Calibri" panose="020F0502020204030204" pitchFamily="34" charset="0"/>
                <a:cs typeface="Calibri" panose="020F0502020204030204" pitchFamily="34" charset="0"/>
              </a:rPr>
              <a:t>afin de s’adapter aux dispositions réglementaires de chaque profession et à la réalité territoriale de chaque dispositif</a:t>
            </a:r>
            <a:r>
              <a:rPr lang="fr-FR" sz="2000" dirty="0">
                <a:solidFill>
                  <a:schemeClr val="accent4"/>
                </a:solidFill>
                <a:ea typeface="Calibri" panose="020F0502020204030204" pitchFamily="34" charset="0"/>
                <a:cs typeface="Calibri" panose="020F0502020204030204" pitchFamily="34" charset="0"/>
              </a:rPr>
              <a:t>.</a:t>
            </a:r>
            <a:endParaRPr lang="fr-FR" sz="2000" kern="0" dirty="0">
              <a:solidFill>
                <a:schemeClr val="accent4"/>
              </a:solidFill>
              <a:ea typeface="Calibri" panose="020F0502020204030204" pitchFamily="34" charset="0"/>
              <a:cs typeface="Calibri" panose="020F0502020204030204" pitchFamily="34" charset="0"/>
              <a:sym typeface="Wingdings" panose="05000000000000000000" pitchFamily="2" charset="2"/>
            </a:endParaRPr>
          </a:p>
        </p:txBody>
      </p:sp>
      <p:sp>
        <p:nvSpPr>
          <p:cNvPr id="7" name="Titre 3">
            <a:extLst>
              <a:ext uri="{FF2B5EF4-FFF2-40B4-BE49-F238E27FC236}">
                <a16:creationId xmlns:a16="http://schemas.microsoft.com/office/drawing/2014/main" id="{D351422A-36D2-24B1-0E84-A4F9818CCF33}"/>
              </a:ext>
            </a:extLst>
          </p:cNvPr>
          <p:cNvSpPr txBox="1">
            <a:spLocks/>
          </p:cNvSpPr>
          <p:nvPr/>
        </p:nvSpPr>
        <p:spPr>
          <a:xfrm>
            <a:off x="0" y="-20275"/>
            <a:ext cx="12192000" cy="7200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2200" b="1" kern="1200">
                <a:solidFill>
                  <a:srgbClr val="FFFFFF"/>
                </a:solidFill>
                <a:latin typeface="+mj-lt"/>
                <a:ea typeface="+mj-ea"/>
                <a:cs typeface="+mj-cs"/>
              </a:defRPr>
            </a:lvl1pPr>
          </a:lstStyle>
          <a:p>
            <a:r>
              <a:rPr lang="fr-FR" dirty="0"/>
              <a:t>Modifications apportées post séance et présent dans le texte transmis le 25 mai</a:t>
            </a:r>
          </a:p>
        </p:txBody>
      </p:sp>
    </p:spTree>
    <p:extLst>
      <p:ext uri="{BB962C8B-B14F-4D97-AF65-F5344CB8AC3E}">
        <p14:creationId xmlns:p14="http://schemas.microsoft.com/office/powerpoint/2010/main" val="2871238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a:xfrm>
            <a:off x="35469" y="6484763"/>
            <a:ext cx="720000" cy="288000"/>
          </a:xfrm>
        </p:spPr>
        <p:txBody>
          <a:bodyPr/>
          <a:lstStyle/>
          <a:p>
            <a:fld id="{975A587B-5814-4D9B-9598-FE9CB954CB01}" type="slidenum">
              <a:rPr lang="fr-FR" smtClean="0"/>
              <a:pPr/>
              <a:t>16</a:t>
            </a:fld>
            <a:endParaRPr lang="fr-FR" dirty="0"/>
          </a:p>
        </p:txBody>
      </p:sp>
      <p:sp>
        <p:nvSpPr>
          <p:cNvPr id="13" name="Titre 3"/>
          <p:cNvSpPr>
            <a:spLocks noGrp="1"/>
          </p:cNvSpPr>
          <p:nvPr>
            <p:ph type="title"/>
          </p:nvPr>
        </p:nvSpPr>
        <p:spPr>
          <a:xfrm>
            <a:off x="0" y="4732"/>
            <a:ext cx="12192000" cy="720000"/>
          </a:xfrm>
          <a:solidFill>
            <a:srgbClr val="0C429C"/>
          </a:solidFill>
        </p:spPr>
        <p:txBody>
          <a:bodyPr>
            <a:normAutofit/>
          </a:bodyPr>
          <a:lstStyle/>
          <a:p>
            <a:r>
              <a:rPr lang="fr-FR" dirty="0"/>
              <a:t>BRIQUE 2 France SANTE : prévention</a:t>
            </a:r>
          </a:p>
        </p:txBody>
      </p:sp>
      <p:sp>
        <p:nvSpPr>
          <p:cNvPr id="7" name="Rectangle 6"/>
          <p:cNvSpPr/>
          <p:nvPr/>
        </p:nvSpPr>
        <p:spPr>
          <a:xfrm>
            <a:off x="395469" y="1216269"/>
            <a:ext cx="11205981" cy="646331"/>
          </a:xfrm>
          <a:prstGeom prst="rect">
            <a:avLst/>
          </a:prstGeom>
        </p:spPr>
        <p:txBody>
          <a:bodyPr wrap="square">
            <a:spAutoFit/>
          </a:bodyPr>
          <a:lstStyle/>
          <a:p>
            <a:endParaRPr lang="fr-FR" b="1" dirty="0"/>
          </a:p>
          <a:p>
            <a:pPr algn="just"/>
            <a:endParaRPr lang="fr-FR" b="1" dirty="0"/>
          </a:p>
        </p:txBody>
      </p:sp>
      <p:sp>
        <p:nvSpPr>
          <p:cNvPr id="2" name="ZoneTexte 1"/>
          <p:cNvSpPr txBox="1"/>
          <p:nvPr/>
        </p:nvSpPr>
        <p:spPr>
          <a:xfrm>
            <a:off x="478260" y="2784115"/>
            <a:ext cx="2976140" cy="615553"/>
          </a:xfrm>
          <a:prstGeom prst="rect">
            <a:avLst/>
          </a:prstGeom>
          <a:noFill/>
        </p:spPr>
        <p:txBody>
          <a:bodyPr wrap="square" rtlCol="0">
            <a:spAutoFit/>
          </a:bodyPr>
          <a:lstStyle/>
          <a:p>
            <a:endParaRPr lang="fr-FR" sz="1600" dirty="0"/>
          </a:p>
          <a:p>
            <a:endParaRPr lang="fr-FR" dirty="0"/>
          </a:p>
        </p:txBody>
      </p:sp>
      <p:sp>
        <p:nvSpPr>
          <p:cNvPr id="15" name="Rectangle à coins arrondis 14"/>
          <p:cNvSpPr/>
          <p:nvPr/>
        </p:nvSpPr>
        <p:spPr>
          <a:xfrm>
            <a:off x="9088582" y="5828145"/>
            <a:ext cx="3005877" cy="1029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 name="Tableau 16"/>
          <p:cNvGraphicFramePr>
            <a:graphicFrameLocks noGrp="1"/>
          </p:cNvGraphicFramePr>
          <p:nvPr>
            <p:extLst>
              <p:ext uri="{D42A27DB-BD31-4B8C-83A1-F6EECF244321}">
                <p14:modId xmlns:p14="http://schemas.microsoft.com/office/powerpoint/2010/main" val="2204894258"/>
              </p:ext>
            </p:extLst>
          </p:nvPr>
        </p:nvGraphicFramePr>
        <p:xfrm>
          <a:off x="395469" y="1128862"/>
          <a:ext cx="11157360" cy="5310491"/>
        </p:xfrm>
        <a:graphic>
          <a:graphicData uri="http://schemas.openxmlformats.org/drawingml/2006/table">
            <a:tbl>
              <a:tblPr firstRow="1" bandRow="1">
                <a:tableStyleId>{16D9F66E-5EB9-4882-86FB-DCBF35E3C3E4}</a:tableStyleId>
              </a:tblPr>
              <a:tblGrid>
                <a:gridCol w="3355919">
                  <a:extLst>
                    <a:ext uri="{9D8B030D-6E8A-4147-A177-3AD203B41FA5}">
                      <a16:colId xmlns:a16="http://schemas.microsoft.com/office/drawing/2014/main" val="1015050338"/>
                    </a:ext>
                  </a:extLst>
                </a:gridCol>
                <a:gridCol w="3836767">
                  <a:extLst>
                    <a:ext uri="{9D8B030D-6E8A-4147-A177-3AD203B41FA5}">
                      <a16:colId xmlns:a16="http://schemas.microsoft.com/office/drawing/2014/main" val="4008143225"/>
                    </a:ext>
                  </a:extLst>
                </a:gridCol>
                <a:gridCol w="3964674">
                  <a:extLst>
                    <a:ext uri="{9D8B030D-6E8A-4147-A177-3AD203B41FA5}">
                      <a16:colId xmlns:a16="http://schemas.microsoft.com/office/drawing/2014/main" val="2717769588"/>
                    </a:ext>
                  </a:extLst>
                </a:gridCol>
              </a:tblGrid>
              <a:tr h="586091">
                <a:tc>
                  <a:txBody>
                    <a:bodyPr/>
                    <a:lstStyle/>
                    <a:p>
                      <a:pPr algn="ctr"/>
                      <a:r>
                        <a:rPr lang="fr-FR" sz="1200" dirty="0"/>
                        <a:t>Indicateurs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Critères France Santé (indicateurs</a:t>
                      </a:r>
                      <a:r>
                        <a:rPr lang="fr-FR" sz="1200" baseline="0" dirty="0">
                          <a:solidFill>
                            <a:schemeClr val="tx1"/>
                          </a:solidFill>
                        </a:rPr>
                        <a:t> </a:t>
                      </a:r>
                      <a:r>
                        <a:rPr lang="fr-FR" sz="1200" baseline="0" dirty="0" err="1">
                          <a:solidFill>
                            <a:schemeClr val="tx1"/>
                          </a:solidFill>
                        </a:rPr>
                        <a:t>compl</a:t>
                      </a:r>
                      <a:r>
                        <a:rPr lang="fr-FR" sz="1200" baseline="0" dirty="0">
                          <a:solidFill>
                            <a:schemeClr val="tx1"/>
                          </a:solidFill>
                        </a:rPr>
                        <a:t>.)</a:t>
                      </a:r>
                      <a:endParaRPr lang="fr-FR"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Proposition de seuil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466717256"/>
                  </a:ext>
                </a:extLst>
              </a:tr>
              <a:tr h="1050881">
                <a:tc>
                  <a:txBody>
                    <a:bodyPr/>
                    <a:lstStyle/>
                    <a:p>
                      <a:pPr algn="ctr"/>
                      <a:r>
                        <a:rPr lang="fr-FR" sz="1100" b="1" dirty="0"/>
                        <a:t>Valoriser l’organisation de la structure qui permettra la réalisation des bilans de prévention réalisés auprès des patients les plus précaires (C2S) </a:t>
                      </a:r>
                      <a:r>
                        <a:rPr lang="fr-FR" sz="1100" b="1" dirty="0">
                          <a:solidFill>
                            <a:srgbClr val="FF0000"/>
                          </a:solidFill>
                        </a:rPr>
                        <a:t>et/ ou des bilans partagés de médication auprès des patients à risque iatrogénique</a:t>
                      </a:r>
                      <a:endParaRPr lang="fr-FR" sz="11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[le</a:t>
                      </a:r>
                      <a:r>
                        <a:rPr lang="fr-FR" sz="1100" baseline="0" dirty="0">
                          <a:solidFill>
                            <a:schemeClr val="tx1"/>
                          </a:solidFill>
                        </a:rPr>
                        <a:t> taux de patient éligibles ayant eu un « MBP » sur l’année N de référence parmi les patients C2S de la FA de la structure]</a:t>
                      </a:r>
                      <a:endParaRPr lang="fr-FR" sz="1100" baseline="0" dirty="0">
                        <a:solidFill>
                          <a:srgbClr val="FF0000"/>
                        </a:solidFill>
                      </a:endParaRPr>
                    </a:p>
                    <a:p>
                      <a:pPr algn="ctr"/>
                      <a:r>
                        <a:rPr lang="fr-FR" sz="1100" b="1" u="sng" baseline="0" dirty="0">
                          <a:solidFill>
                            <a:srgbClr val="FF0000"/>
                          </a:solidFill>
                        </a:rPr>
                        <a:t>OU</a:t>
                      </a:r>
                    </a:p>
                    <a:p>
                      <a:pPr algn="ctr"/>
                      <a:r>
                        <a:rPr lang="fr-FR" sz="1100" baseline="0" dirty="0">
                          <a:solidFill>
                            <a:srgbClr val="FF0000"/>
                          </a:solidFill>
                        </a:rPr>
                        <a:t>[le taux de patient éligibles ayant eu un « BPM » sur l’année N de référence]</a:t>
                      </a:r>
                      <a:endParaRPr lang="fr-FR" sz="11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Seuil</a:t>
                      </a:r>
                      <a:r>
                        <a:rPr lang="fr-FR" sz="1100" baseline="0" dirty="0">
                          <a:solidFill>
                            <a:schemeClr val="tx1"/>
                          </a:solidFill>
                        </a:rPr>
                        <a:t> supérieur </a:t>
                      </a:r>
                      <a:r>
                        <a:rPr lang="fr-FR" sz="1100" kern="1200" baseline="0" dirty="0">
                          <a:solidFill>
                            <a:schemeClr val="tx1"/>
                          </a:solidFill>
                          <a:latin typeface="+mn-lt"/>
                          <a:ea typeface="+mn-ea"/>
                          <a:cs typeface="+mn-cs"/>
                        </a:rPr>
                        <a:t>à 10% </a:t>
                      </a:r>
                      <a:r>
                        <a:rPr lang="fr-FR" sz="1100" dirty="0">
                          <a:solidFill>
                            <a:schemeClr val="tx1"/>
                          </a:solidFill>
                        </a:rPr>
                        <a:t>des patients</a:t>
                      </a:r>
                      <a:r>
                        <a:rPr lang="fr-FR" sz="1100" baseline="0" dirty="0">
                          <a:solidFill>
                            <a:schemeClr val="tx1"/>
                          </a:solidFill>
                        </a:rPr>
                        <a:t> éligibles </a:t>
                      </a:r>
                      <a:r>
                        <a:rPr lang="fr-FR" sz="1100" baseline="0" dirty="0">
                          <a:solidFill>
                            <a:srgbClr val="FF0000"/>
                          </a:solidFill>
                        </a:rPr>
                        <a:t>pour « MBP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100" baseline="0" dirty="0">
                          <a:solidFill>
                            <a:srgbClr val="FF0000"/>
                          </a:solidFill>
                        </a:rPr>
                        <a:t>OU</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100" baseline="0" dirty="0">
                          <a:solidFill>
                            <a:srgbClr val="FF0000"/>
                          </a:solidFill>
                        </a:rPr>
                        <a:t>- Pour « BPM » : définition et modalités d’atteinte en CPN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3162465"/>
                  </a:ext>
                </a:extLst>
              </a:tr>
              <a:tr h="633061">
                <a:tc>
                  <a:txBody>
                    <a:bodyPr/>
                    <a:lstStyle/>
                    <a:p>
                      <a:pPr algn="ctr"/>
                      <a:r>
                        <a:rPr lang="fr-FR" sz="1100" b="1" dirty="0"/>
                        <a:t>Valoriser les actions et la coordination de la structure autour de la prise en charge de la santé mentale de la patientèle (coordination avec psychologues, Mon soutien psy, </a:t>
                      </a:r>
                      <a:r>
                        <a:rPr lang="fr-FR" sz="1100" b="1" dirty="0" err="1"/>
                        <a:t>etc</a:t>
                      </a:r>
                      <a:r>
                        <a:rPr lang="fr-FR" sz="1100"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Disposer au sein de la structure (associé</a:t>
                      </a:r>
                      <a:r>
                        <a:rPr lang="fr-FR" sz="1100" dirty="0">
                          <a:solidFill>
                            <a:srgbClr val="FF0000"/>
                          </a:solidFill>
                        </a:rPr>
                        <a:t>, salarié</a:t>
                      </a:r>
                      <a:r>
                        <a:rPr lang="fr-FR" sz="1100" dirty="0">
                          <a:solidFill>
                            <a:schemeClr val="tx1"/>
                          </a:solidFill>
                        </a:rPr>
                        <a:t> ou vacataire)</a:t>
                      </a:r>
                      <a:r>
                        <a:rPr lang="fr-FR" sz="1100" baseline="0" dirty="0">
                          <a:solidFill>
                            <a:schemeClr val="tx1"/>
                          </a:solidFill>
                        </a:rPr>
                        <a:t> </a:t>
                      </a:r>
                      <a:r>
                        <a:rPr lang="fr-FR" sz="1100" dirty="0">
                          <a:solidFill>
                            <a:schemeClr val="tx1"/>
                          </a:solidFill>
                        </a:rPr>
                        <a:t>d’un accès à :</a:t>
                      </a:r>
                    </a:p>
                    <a:p>
                      <a:pPr algn="ctr"/>
                      <a:r>
                        <a:rPr lang="fr-FR" sz="1100" dirty="0">
                          <a:solidFill>
                            <a:schemeClr val="tx1"/>
                          </a:solidFill>
                        </a:rPr>
                        <a:t>[Un psychologue conventionné « Mon soutien psy »]</a:t>
                      </a:r>
                    </a:p>
                    <a:p>
                      <a:pPr algn="ctr"/>
                      <a:r>
                        <a:rPr lang="fr-FR" sz="1100" b="1" u="sng" dirty="0">
                          <a:solidFill>
                            <a:schemeClr val="tx1"/>
                          </a:solidFill>
                        </a:rPr>
                        <a:t>OU</a:t>
                      </a:r>
                    </a:p>
                    <a:p>
                      <a:pPr algn="ctr"/>
                      <a:r>
                        <a:rPr lang="fr-FR" sz="1100" dirty="0">
                          <a:solidFill>
                            <a:schemeClr val="tx1"/>
                          </a:solidFill>
                        </a:rPr>
                        <a:t>[IPA psychiatrie et santé mentale]</a:t>
                      </a:r>
                    </a:p>
                    <a:p>
                      <a:pPr marL="0" algn="ctr" defTabSz="914400" rtl="0" eaLnBrk="1" latinLnBrk="0" hangingPunct="1"/>
                      <a:r>
                        <a:rPr lang="fr-FR" sz="1100" b="1" u="sng" kern="1200" dirty="0">
                          <a:solidFill>
                            <a:schemeClr val="tx1"/>
                          </a:solidFill>
                          <a:latin typeface="+mn-lt"/>
                          <a:ea typeface="+mn-ea"/>
                          <a:cs typeface="+mn-cs"/>
                        </a:rPr>
                        <a:t>OU</a:t>
                      </a:r>
                    </a:p>
                    <a:p>
                      <a:pPr algn="ctr"/>
                      <a:r>
                        <a:rPr lang="fr-FR" sz="1100" dirty="0">
                          <a:solidFill>
                            <a:schemeClr val="tx1"/>
                          </a:solidFill>
                        </a:rPr>
                        <a:t>[Psychiatre]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ctr" defTabSz="914400" rtl="0" eaLnBrk="1" latinLnBrk="0" hangingPunct="1">
                        <a:buFontTx/>
                        <a:buChar char="-"/>
                      </a:pPr>
                      <a:r>
                        <a:rPr lang="fr-FR" sz="1100" kern="1200" baseline="0" dirty="0">
                          <a:solidFill>
                            <a:srgbClr val="FF0000"/>
                          </a:solidFill>
                          <a:latin typeface="+mn-lt"/>
                          <a:ea typeface="+mn-ea"/>
                          <a:cs typeface="+mn-cs"/>
                        </a:rPr>
                        <a:t>0,5 </a:t>
                      </a:r>
                      <a:r>
                        <a:rPr lang="fr-FR" sz="1100" strike="sngStrike" kern="1200" baseline="0" dirty="0">
                          <a:solidFill>
                            <a:srgbClr val="FF0000"/>
                          </a:solidFill>
                          <a:latin typeface="+mn-lt"/>
                          <a:ea typeface="+mn-ea"/>
                          <a:cs typeface="+mn-cs"/>
                        </a:rPr>
                        <a:t>1</a:t>
                      </a:r>
                      <a:r>
                        <a:rPr lang="fr-FR" sz="1100" kern="1200" baseline="0" dirty="0">
                          <a:solidFill>
                            <a:schemeClr val="tx1"/>
                          </a:solidFill>
                          <a:latin typeface="+mn-lt"/>
                          <a:ea typeface="+mn-ea"/>
                          <a:cs typeface="+mn-cs"/>
                        </a:rPr>
                        <a:t> ETP psychologue « Mon soutien psy »</a:t>
                      </a:r>
                    </a:p>
                    <a:p>
                      <a:pPr marL="0" indent="0" algn="ctr" defTabSz="914400" rtl="0" eaLnBrk="1" latinLnBrk="0" hangingPunct="1">
                        <a:buFontTx/>
                        <a:buNone/>
                      </a:pPr>
                      <a:r>
                        <a:rPr lang="fr-FR" sz="1100" b="1" u="sng" kern="1200" baseline="0" dirty="0">
                          <a:solidFill>
                            <a:schemeClr val="tx1"/>
                          </a:solidFill>
                          <a:latin typeface="+mn-lt"/>
                          <a:ea typeface="+mn-ea"/>
                          <a:cs typeface="+mn-cs"/>
                        </a:rPr>
                        <a:t>OU</a:t>
                      </a:r>
                    </a:p>
                    <a:p>
                      <a:pPr marL="285750" indent="-285750" algn="ctr" defTabSz="914400" rtl="0" eaLnBrk="1" latinLnBrk="0" hangingPunct="1">
                        <a:buFontTx/>
                        <a:buChar char="-"/>
                      </a:pPr>
                      <a:r>
                        <a:rPr lang="fr-FR" sz="1100" kern="1200" baseline="0" dirty="0">
                          <a:solidFill>
                            <a:srgbClr val="FF0000"/>
                          </a:solidFill>
                          <a:latin typeface="+mn-lt"/>
                          <a:ea typeface="+mn-ea"/>
                          <a:cs typeface="+mn-cs"/>
                        </a:rPr>
                        <a:t>0,5 </a:t>
                      </a:r>
                      <a:r>
                        <a:rPr lang="fr-FR" sz="1100" strike="sngStrike" kern="1200" baseline="0" dirty="0">
                          <a:solidFill>
                            <a:srgbClr val="FF0000"/>
                          </a:solidFill>
                          <a:latin typeface="+mn-lt"/>
                          <a:ea typeface="+mn-ea"/>
                          <a:cs typeface="+mn-cs"/>
                        </a:rPr>
                        <a:t>1</a:t>
                      </a:r>
                      <a:r>
                        <a:rPr lang="fr-FR" sz="1100" kern="1200" baseline="0" dirty="0">
                          <a:solidFill>
                            <a:schemeClr val="tx1"/>
                          </a:solidFill>
                          <a:latin typeface="+mn-lt"/>
                          <a:ea typeface="+mn-ea"/>
                          <a:cs typeface="+mn-cs"/>
                        </a:rPr>
                        <a:t> ETP IPA en psychiatrie et santé mentale</a:t>
                      </a:r>
                    </a:p>
                    <a:p>
                      <a:pPr marL="0" indent="0" algn="ctr" defTabSz="914400" rtl="0" eaLnBrk="1" latinLnBrk="0" hangingPunct="1">
                        <a:buFontTx/>
                        <a:buNone/>
                      </a:pPr>
                      <a:r>
                        <a:rPr lang="fr-FR" sz="1100" b="1" u="sng" kern="1200" baseline="0" dirty="0">
                          <a:solidFill>
                            <a:schemeClr val="tx1"/>
                          </a:solidFill>
                          <a:latin typeface="+mn-lt"/>
                          <a:ea typeface="+mn-ea"/>
                          <a:cs typeface="+mn-cs"/>
                        </a:rPr>
                        <a:t>OU</a:t>
                      </a:r>
                    </a:p>
                    <a:p>
                      <a:pPr marL="285750" indent="-285750" algn="ctr" defTabSz="914400" rtl="0" eaLnBrk="1" latinLnBrk="0" hangingPunct="1">
                        <a:buFontTx/>
                        <a:buChar char="-"/>
                      </a:pPr>
                      <a:r>
                        <a:rPr lang="fr-FR" sz="1100" kern="1200" baseline="0" dirty="0">
                          <a:solidFill>
                            <a:schemeClr val="tx1"/>
                          </a:solidFill>
                          <a:latin typeface="+mn-lt"/>
                          <a:ea typeface="+mn-ea"/>
                          <a:cs typeface="+mn-cs"/>
                        </a:rPr>
                        <a:t>Psychiatre à hauteur de 1 journée par mois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79783"/>
                  </a:ext>
                </a:extLst>
              </a:tr>
              <a:tr h="772334">
                <a:tc>
                  <a:txBody>
                    <a:bodyPr/>
                    <a:lstStyle/>
                    <a:p>
                      <a:pPr algn="ctr"/>
                      <a:r>
                        <a:rPr lang="fr-FR" sz="1100" b="1" dirty="0"/>
                        <a:t>Valoriser l’atteinte de seuils sur 5 indicateurs de dépistage, notamment pour patients précaires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baseline="0" dirty="0">
                          <a:solidFill>
                            <a:schemeClr val="tx1"/>
                          </a:solidFill>
                        </a:rPr>
                        <a:t>Atteindre des taux cibles sur les indicateurs de dépistage - au moins 2 sur les 5 dépistages : </a:t>
                      </a:r>
                    </a:p>
                    <a:p>
                      <a:pPr algn="ctr"/>
                      <a:r>
                        <a:rPr lang="fr-FR" sz="1100" baseline="0" dirty="0">
                          <a:solidFill>
                            <a:schemeClr val="tx1"/>
                          </a:solidFill>
                        </a:rPr>
                        <a:t> - Cancer du sein</a:t>
                      </a:r>
                    </a:p>
                    <a:p>
                      <a:pPr marL="171450" indent="-171450" algn="ctr">
                        <a:buFontTx/>
                        <a:buChar char="-"/>
                      </a:pPr>
                      <a:r>
                        <a:rPr lang="fr-FR" sz="1100" baseline="0" dirty="0">
                          <a:solidFill>
                            <a:schemeClr val="tx1"/>
                          </a:solidFill>
                        </a:rPr>
                        <a:t>Cancer du col de l’utérus</a:t>
                      </a:r>
                    </a:p>
                    <a:p>
                      <a:pPr marL="171450" indent="-171450" algn="ctr">
                        <a:buFontTx/>
                        <a:buChar char="-"/>
                      </a:pPr>
                      <a:r>
                        <a:rPr lang="fr-FR" sz="1100" baseline="0" dirty="0">
                          <a:solidFill>
                            <a:schemeClr val="tx1"/>
                          </a:solidFill>
                        </a:rPr>
                        <a:t>Cancer colorectal</a:t>
                      </a:r>
                    </a:p>
                    <a:p>
                      <a:pPr marL="171450" indent="-171450" algn="ctr">
                        <a:buFontTx/>
                        <a:buChar char="-"/>
                      </a:pPr>
                      <a:r>
                        <a:rPr lang="fr-FR" sz="1100" baseline="0" dirty="0">
                          <a:solidFill>
                            <a:schemeClr val="tx1"/>
                          </a:solidFill>
                        </a:rPr>
                        <a:t>Maladies rénales chroniques</a:t>
                      </a:r>
                    </a:p>
                    <a:p>
                      <a:pPr marL="171450" indent="-171450" algn="ctr">
                        <a:buFontTx/>
                        <a:buChar char="-"/>
                      </a:pPr>
                      <a:r>
                        <a:rPr lang="fr-FR" sz="1100" baseline="0" dirty="0">
                          <a:solidFill>
                            <a:schemeClr val="tx1"/>
                          </a:solidFill>
                        </a:rPr>
                        <a:t>Diabète par glycémie à jeun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Cancer du sein : </a:t>
                      </a:r>
                      <a:r>
                        <a:rPr lang="fr-FR" sz="1100" dirty="0">
                          <a:solidFill>
                            <a:srgbClr val="FF0000"/>
                          </a:solidFill>
                        </a:rPr>
                        <a:t>60 </a:t>
                      </a:r>
                      <a:r>
                        <a:rPr lang="fr-FR" sz="1100" strike="sngStrike" dirty="0">
                          <a:solidFill>
                            <a:srgbClr val="FF0000"/>
                          </a:solidFill>
                        </a:rPr>
                        <a:t>70</a:t>
                      </a:r>
                      <a:r>
                        <a:rPr lang="fr-FR" sz="1100" dirty="0">
                          <a:solidFill>
                            <a:schemeClr val="tx1"/>
                          </a:solidFill>
                        </a:rPr>
                        <a:t>%</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Col de l’utérus : </a:t>
                      </a:r>
                      <a:r>
                        <a:rPr lang="fr-FR" sz="1100" dirty="0">
                          <a:solidFill>
                            <a:srgbClr val="FF0000"/>
                          </a:solidFill>
                        </a:rPr>
                        <a:t>60 </a:t>
                      </a:r>
                      <a:r>
                        <a:rPr lang="fr-FR" sz="1100" strike="sngStrike" dirty="0">
                          <a:solidFill>
                            <a:srgbClr val="FF0000"/>
                          </a:solidFill>
                        </a:rPr>
                        <a:t>70</a:t>
                      </a:r>
                      <a:r>
                        <a:rPr lang="fr-FR" sz="1100" dirty="0">
                          <a:solidFill>
                            <a:schemeClr val="tx1"/>
                          </a:solidFill>
                        </a:rPr>
                        <a:t>%</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Cancer colorectal : </a:t>
                      </a:r>
                      <a:r>
                        <a:rPr lang="fr-FR" sz="1100" dirty="0">
                          <a:solidFill>
                            <a:srgbClr val="FF0000"/>
                          </a:solidFill>
                        </a:rPr>
                        <a:t>50 </a:t>
                      </a:r>
                      <a:r>
                        <a:rPr lang="fr-FR" sz="1100" strike="sngStrike" dirty="0">
                          <a:solidFill>
                            <a:srgbClr val="FF0000"/>
                          </a:solidFill>
                        </a:rPr>
                        <a:t>60</a:t>
                      </a:r>
                      <a:r>
                        <a:rPr lang="fr-FR" sz="1100" dirty="0">
                          <a:solidFill>
                            <a:schemeClr val="tx1"/>
                          </a:solidFill>
                        </a:rPr>
                        <a:t>%</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Maladies rénales chroniques : </a:t>
                      </a:r>
                      <a:r>
                        <a:rPr lang="fr-FR" sz="1100" dirty="0">
                          <a:solidFill>
                            <a:srgbClr val="FF0000"/>
                          </a:solidFill>
                        </a:rPr>
                        <a:t>50 </a:t>
                      </a:r>
                      <a:r>
                        <a:rPr lang="fr-FR" sz="1100" strike="sngStrike" dirty="0">
                          <a:solidFill>
                            <a:srgbClr val="FF0000"/>
                          </a:solidFill>
                        </a:rPr>
                        <a:t>60</a:t>
                      </a:r>
                      <a:r>
                        <a:rPr lang="fr-FR" sz="1100" dirty="0">
                          <a:solidFill>
                            <a:schemeClr val="tx1"/>
                          </a:solidFill>
                        </a:rPr>
                        <a:t>%</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Diabète par glycémie à jeun : </a:t>
                      </a:r>
                      <a:r>
                        <a:rPr lang="fr-FR" sz="1100" dirty="0">
                          <a:solidFill>
                            <a:srgbClr val="FF0000"/>
                          </a:solidFill>
                        </a:rPr>
                        <a:t>90 </a:t>
                      </a:r>
                      <a:r>
                        <a:rPr lang="fr-FR" sz="1100" strike="sngStrike" dirty="0">
                          <a:solidFill>
                            <a:srgbClr val="FF0000"/>
                          </a:solidFill>
                        </a:rPr>
                        <a:t>95</a:t>
                      </a:r>
                      <a:r>
                        <a:rPr lang="fr-FR" sz="110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9055602"/>
                  </a:ext>
                </a:extLst>
              </a:tr>
              <a:tr h="911607">
                <a:tc>
                  <a:txBody>
                    <a:bodyPr/>
                    <a:lstStyle/>
                    <a:p>
                      <a:pPr algn="ctr"/>
                      <a:r>
                        <a:rPr lang="fr-FR" sz="1100" b="1" dirty="0"/>
                        <a:t>Valoriser l’atteinte de seuils sur 4 indicateurs de vaccination, notamment pour patients précaires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baseline="0" dirty="0">
                          <a:solidFill>
                            <a:schemeClr val="tx1"/>
                          </a:solidFill>
                        </a:rPr>
                        <a:t>Atteindre des taux cibles sur les indicateurs de vaccination - au moins 2 sur les 4  : </a:t>
                      </a:r>
                    </a:p>
                    <a:p>
                      <a:pPr marL="171450" indent="-171450" algn="ctr">
                        <a:buFontTx/>
                        <a:buChar char="-"/>
                      </a:pPr>
                      <a:r>
                        <a:rPr lang="fr-FR" sz="1100" baseline="0" dirty="0">
                          <a:solidFill>
                            <a:schemeClr val="tx1"/>
                          </a:solidFill>
                        </a:rPr>
                        <a:t>La grippe</a:t>
                      </a:r>
                    </a:p>
                    <a:p>
                      <a:pPr marL="171450" indent="-171450" algn="ctr">
                        <a:buFontTx/>
                        <a:buChar char="-"/>
                      </a:pPr>
                      <a:r>
                        <a:rPr lang="fr-FR" sz="1100" baseline="0" dirty="0">
                          <a:solidFill>
                            <a:schemeClr val="tx1"/>
                          </a:solidFill>
                        </a:rPr>
                        <a:t>La covid</a:t>
                      </a:r>
                    </a:p>
                    <a:p>
                      <a:pPr marL="171450" indent="-171450" algn="ctr">
                        <a:buFontTx/>
                        <a:buChar char="-"/>
                      </a:pPr>
                      <a:r>
                        <a:rPr lang="fr-FR" sz="1100" baseline="0" dirty="0">
                          <a:solidFill>
                            <a:schemeClr val="tx1"/>
                          </a:solidFill>
                        </a:rPr>
                        <a:t>Pneumocoque</a:t>
                      </a:r>
                    </a:p>
                    <a:p>
                      <a:pPr marL="171450" indent="-171450" algn="ctr">
                        <a:buFontTx/>
                        <a:buChar char="-"/>
                      </a:pPr>
                      <a:r>
                        <a:rPr lang="fr-FR" sz="1100" baseline="0" dirty="0">
                          <a:solidFill>
                            <a:schemeClr val="tx1"/>
                          </a:solidFill>
                        </a:rPr>
                        <a:t>HPV</a:t>
                      </a:r>
                      <a:endParaRPr lang="fr-FR" sz="11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kern="1200" dirty="0">
                          <a:solidFill>
                            <a:schemeClr val="tx1"/>
                          </a:solidFill>
                          <a:latin typeface="+mn-lt"/>
                          <a:ea typeface="+mn-ea"/>
                          <a:cs typeface="+mn-cs"/>
                        </a:rPr>
                        <a:t>Grippe : 65%</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kern="1200" dirty="0" err="1">
                          <a:solidFill>
                            <a:schemeClr val="tx1"/>
                          </a:solidFill>
                          <a:latin typeface="+mn-lt"/>
                          <a:ea typeface="+mn-ea"/>
                          <a:cs typeface="+mn-cs"/>
                        </a:rPr>
                        <a:t>Covid</a:t>
                      </a:r>
                      <a:r>
                        <a:rPr lang="fr-FR" sz="1100" kern="1200" dirty="0">
                          <a:solidFill>
                            <a:schemeClr val="tx1"/>
                          </a:solidFill>
                          <a:latin typeface="+mn-lt"/>
                          <a:ea typeface="+mn-ea"/>
                          <a:cs typeface="+mn-cs"/>
                        </a:rPr>
                        <a:t> : 40%</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kern="1200" dirty="0">
                          <a:solidFill>
                            <a:srgbClr val="0C429C"/>
                          </a:solidFill>
                          <a:latin typeface="+mn-lt"/>
                          <a:ea typeface="+mn-ea"/>
                          <a:cs typeface="+mn-cs"/>
                        </a:rPr>
                        <a:t>Pneumocoque : 50% </a:t>
                      </a:r>
                      <a:r>
                        <a:rPr lang="fr-FR" sz="1100" strike="sngStrike" kern="1200" dirty="0">
                          <a:solidFill>
                            <a:srgbClr val="FF0000"/>
                          </a:solidFill>
                          <a:latin typeface="+mn-lt"/>
                          <a:ea typeface="+mn-ea"/>
                          <a:cs typeface="+mn-cs"/>
                        </a:rPr>
                        <a:t>en 2027 puis 80%</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kern="1200" dirty="0">
                          <a:solidFill>
                            <a:schemeClr val="tx1"/>
                          </a:solidFill>
                          <a:latin typeface="+mn-lt"/>
                          <a:ea typeface="+mn-ea"/>
                          <a:cs typeface="+mn-cs"/>
                        </a:rPr>
                        <a:t>HPV :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88585070"/>
                  </a:ext>
                </a:extLst>
              </a:tr>
            </a:tbl>
          </a:graphicData>
        </a:graphic>
      </p:graphicFrame>
    </p:spTree>
    <p:extLst>
      <p:ext uri="{BB962C8B-B14F-4D97-AF65-F5344CB8AC3E}">
        <p14:creationId xmlns:p14="http://schemas.microsoft.com/office/powerpoint/2010/main" val="3579554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a:xfrm>
            <a:off x="35469" y="6484763"/>
            <a:ext cx="720000" cy="288000"/>
          </a:xfrm>
        </p:spPr>
        <p:txBody>
          <a:bodyPr/>
          <a:lstStyle/>
          <a:p>
            <a:fld id="{975A587B-5814-4D9B-9598-FE9CB954CB01}" type="slidenum">
              <a:rPr lang="fr-FR" smtClean="0"/>
              <a:pPr/>
              <a:t>17</a:t>
            </a:fld>
            <a:endParaRPr lang="fr-FR" dirty="0"/>
          </a:p>
        </p:txBody>
      </p:sp>
      <p:sp>
        <p:nvSpPr>
          <p:cNvPr id="7" name="Rectangle 6"/>
          <p:cNvSpPr/>
          <p:nvPr/>
        </p:nvSpPr>
        <p:spPr>
          <a:xfrm>
            <a:off x="395469" y="1216269"/>
            <a:ext cx="11205981" cy="646331"/>
          </a:xfrm>
          <a:prstGeom prst="rect">
            <a:avLst/>
          </a:prstGeom>
        </p:spPr>
        <p:txBody>
          <a:bodyPr wrap="square">
            <a:spAutoFit/>
          </a:bodyPr>
          <a:lstStyle/>
          <a:p>
            <a:endParaRPr lang="fr-FR" b="1" dirty="0"/>
          </a:p>
          <a:p>
            <a:pPr algn="just"/>
            <a:endParaRPr lang="fr-FR" b="1" dirty="0"/>
          </a:p>
        </p:txBody>
      </p:sp>
      <p:sp>
        <p:nvSpPr>
          <p:cNvPr id="2" name="ZoneTexte 1"/>
          <p:cNvSpPr txBox="1"/>
          <p:nvPr/>
        </p:nvSpPr>
        <p:spPr>
          <a:xfrm>
            <a:off x="478260" y="2784115"/>
            <a:ext cx="2976140" cy="615553"/>
          </a:xfrm>
          <a:prstGeom prst="rect">
            <a:avLst/>
          </a:prstGeom>
          <a:noFill/>
        </p:spPr>
        <p:txBody>
          <a:bodyPr wrap="square" rtlCol="0">
            <a:spAutoFit/>
          </a:bodyPr>
          <a:lstStyle/>
          <a:p>
            <a:endParaRPr lang="fr-FR" sz="1600" dirty="0"/>
          </a:p>
          <a:p>
            <a:endParaRPr lang="fr-FR" dirty="0"/>
          </a:p>
        </p:txBody>
      </p:sp>
      <p:sp>
        <p:nvSpPr>
          <p:cNvPr id="15" name="Rectangle à coins arrondis 14"/>
          <p:cNvSpPr/>
          <p:nvPr/>
        </p:nvSpPr>
        <p:spPr>
          <a:xfrm>
            <a:off x="9088582" y="5828145"/>
            <a:ext cx="3005877" cy="1029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 name="Tableau 16"/>
          <p:cNvGraphicFramePr>
            <a:graphicFrameLocks noGrp="1"/>
          </p:cNvGraphicFramePr>
          <p:nvPr>
            <p:extLst>
              <p:ext uri="{D42A27DB-BD31-4B8C-83A1-F6EECF244321}">
                <p14:modId xmlns:p14="http://schemas.microsoft.com/office/powerpoint/2010/main" val="3823641710"/>
              </p:ext>
            </p:extLst>
          </p:nvPr>
        </p:nvGraphicFramePr>
        <p:xfrm>
          <a:off x="955723" y="894372"/>
          <a:ext cx="10085472" cy="5448700"/>
        </p:xfrm>
        <a:graphic>
          <a:graphicData uri="http://schemas.openxmlformats.org/drawingml/2006/table">
            <a:tbl>
              <a:tblPr firstRow="1" bandRow="1">
                <a:tableStyleId>{16D9F66E-5EB9-4882-86FB-DCBF35E3C3E4}</a:tableStyleId>
              </a:tblPr>
              <a:tblGrid>
                <a:gridCol w="3361824">
                  <a:extLst>
                    <a:ext uri="{9D8B030D-6E8A-4147-A177-3AD203B41FA5}">
                      <a16:colId xmlns:a16="http://schemas.microsoft.com/office/drawing/2014/main" val="1015050338"/>
                    </a:ext>
                  </a:extLst>
                </a:gridCol>
                <a:gridCol w="3361824">
                  <a:extLst>
                    <a:ext uri="{9D8B030D-6E8A-4147-A177-3AD203B41FA5}">
                      <a16:colId xmlns:a16="http://schemas.microsoft.com/office/drawing/2014/main" val="4008143225"/>
                    </a:ext>
                  </a:extLst>
                </a:gridCol>
                <a:gridCol w="3361824">
                  <a:extLst>
                    <a:ext uri="{9D8B030D-6E8A-4147-A177-3AD203B41FA5}">
                      <a16:colId xmlns:a16="http://schemas.microsoft.com/office/drawing/2014/main" val="2717769588"/>
                    </a:ext>
                  </a:extLst>
                </a:gridCol>
              </a:tblGrid>
              <a:tr h="604060">
                <a:tc>
                  <a:txBody>
                    <a:bodyPr/>
                    <a:lstStyle/>
                    <a:p>
                      <a:pPr algn="ctr"/>
                      <a:r>
                        <a:rPr lang="fr-FR" sz="1200" dirty="0"/>
                        <a:t>Indicateurs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Critères France </a:t>
                      </a:r>
                      <a:r>
                        <a:rPr lang="fr-FR" sz="1200" dirty="0"/>
                        <a:t>Santé (indicateurs</a:t>
                      </a:r>
                      <a:r>
                        <a:rPr lang="fr-FR" sz="1200" baseline="0" dirty="0"/>
                        <a:t> </a:t>
                      </a:r>
                      <a:r>
                        <a:rPr lang="fr-FR" sz="1200" baseline="0" dirty="0" err="1"/>
                        <a:t>compl</a:t>
                      </a:r>
                      <a:r>
                        <a:rPr lang="fr-FR" sz="1200" baseline="0" dirty="0"/>
                        <a:t>.)</a:t>
                      </a:r>
                      <a:endParaRPr lang="fr-F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Proposition de seuil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466717256"/>
                  </a:ext>
                </a:extLst>
              </a:tr>
              <a:tr h="1086437">
                <a:tc>
                  <a:txBody>
                    <a:bodyPr/>
                    <a:lstStyle/>
                    <a:p>
                      <a:pPr algn="ctr"/>
                      <a:r>
                        <a:rPr lang="fr-FR" sz="1100" b="1" dirty="0"/>
                        <a:t>Valoriser la prise en charge par la structure des patients en situation de vulnérabilité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[Taux de patients C2S </a:t>
                      </a:r>
                      <a:r>
                        <a:rPr lang="fr-FR" sz="1100" dirty="0">
                          <a:solidFill>
                            <a:srgbClr val="FF0000"/>
                          </a:solidFill>
                        </a:rPr>
                        <a:t>de la FA de la structure </a:t>
                      </a:r>
                      <a:r>
                        <a:rPr lang="fr-FR" sz="1100" dirty="0">
                          <a:solidFill>
                            <a:schemeClr val="tx1"/>
                          </a:solidFill>
                        </a:rPr>
                        <a:t>supérieur à un certain</a:t>
                      </a:r>
                      <a:r>
                        <a:rPr lang="fr-FR" sz="1100" baseline="0" dirty="0">
                          <a:solidFill>
                            <a:schemeClr val="tx1"/>
                          </a:solidFill>
                        </a:rPr>
                        <a:t> seuil, définit en fonction du taux de référence C2S]</a:t>
                      </a:r>
                    </a:p>
                    <a:p>
                      <a:pPr algn="ctr"/>
                      <a:r>
                        <a:rPr lang="fr-FR" sz="1100" b="1" u="sng" baseline="0" dirty="0">
                          <a:solidFill>
                            <a:schemeClr val="tx1"/>
                          </a:solidFill>
                        </a:rPr>
                        <a:t>ET/OU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[Taux de patients AME </a:t>
                      </a:r>
                      <a:r>
                        <a:rPr lang="fr-FR" sz="1100" dirty="0">
                          <a:solidFill>
                            <a:srgbClr val="FF0000"/>
                          </a:solidFill>
                        </a:rPr>
                        <a:t>de la FA de la structure </a:t>
                      </a:r>
                      <a:r>
                        <a:rPr lang="fr-FR" sz="1100" dirty="0">
                          <a:solidFill>
                            <a:schemeClr val="tx1"/>
                          </a:solidFill>
                        </a:rPr>
                        <a:t>supérieur à un certain</a:t>
                      </a:r>
                      <a:r>
                        <a:rPr lang="fr-FR" sz="1100" baseline="0" dirty="0">
                          <a:solidFill>
                            <a:schemeClr val="tx1"/>
                          </a:solidFill>
                        </a:rPr>
                        <a:t> seuil, définit en fonction du taux de référence 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ctr">
                        <a:buFontTx/>
                        <a:buChar char="-"/>
                      </a:pPr>
                      <a:r>
                        <a:rPr lang="fr-FR" sz="1100" dirty="0"/>
                        <a:t>Pour</a:t>
                      </a:r>
                      <a:r>
                        <a:rPr lang="fr-FR" sz="1100" baseline="0" dirty="0"/>
                        <a:t> 2027, t</a:t>
                      </a:r>
                      <a:r>
                        <a:rPr lang="fr-FR" sz="1100" dirty="0"/>
                        <a:t>aux C2S </a:t>
                      </a:r>
                      <a:r>
                        <a:rPr lang="fr-FR" sz="1100" b="1" u="sng" dirty="0"/>
                        <a:t>OU</a:t>
                      </a:r>
                      <a:r>
                        <a:rPr lang="fr-FR" sz="1100" dirty="0"/>
                        <a:t> AME supérieur</a:t>
                      </a:r>
                      <a:r>
                        <a:rPr lang="fr-FR" sz="1100" baseline="0" dirty="0"/>
                        <a:t> au taux nationaux de référence</a:t>
                      </a:r>
                    </a:p>
                    <a:p>
                      <a:pPr marL="171450" indent="-171450" algn="ctr">
                        <a:buFontTx/>
                        <a:buChar char="-"/>
                      </a:pPr>
                      <a:endParaRPr lang="fr-FR" sz="1100" baseline="0" dirty="0"/>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baseline="0" dirty="0"/>
                        <a:t>À compter de 2028, taux de C2S </a:t>
                      </a:r>
                      <a:r>
                        <a:rPr lang="fr-FR" sz="1100" b="1" i="0" u="sng" baseline="0" dirty="0"/>
                        <a:t>ET</a:t>
                      </a:r>
                      <a:r>
                        <a:rPr lang="fr-FR" sz="1100" baseline="0" dirty="0"/>
                        <a:t> AME </a:t>
                      </a:r>
                      <a:r>
                        <a:rPr lang="fr-FR" sz="1100" dirty="0"/>
                        <a:t>supérieur</a:t>
                      </a:r>
                      <a:r>
                        <a:rPr lang="fr-FR" sz="1100" baseline="0" dirty="0"/>
                        <a:t> au taux nationaux de référence</a:t>
                      </a:r>
                    </a:p>
                    <a:p>
                      <a:pPr marL="171450" indent="-171450" algn="ctr">
                        <a:buFontTx/>
                        <a:buChar char="-"/>
                      </a:pP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3162465"/>
                  </a:ext>
                </a:extLst>
              </a:tr>
              <a:tr h="654480">
                <a:tc>
                  <a:txBody>
                    <a:bodyPr/>
                    <a:lstStyle/>
                    <a:p>
                      <a:r>
                        <a:rPr lang="fr-FR" sz="1100" b="1" kern="1200" dirty="0">
                          <a:solidFill>
                            <a:schemeClr val="dk1"/>
                          </a:solidFill>
                          <a:latin typeface="+mn-lt"/>
                          <a:ea typeface="+mn-ea"/>
                          <a:cs typeface="+mn-cs"/>
                        </a:rPr>
                        <a:t>Valoriser l’accompagnement des personnes en situation de vulnérabilité psychosociale  </a:t>
                      </a:r>
                    </a:p>
                    <a:p>
                      <a:r>
                        <a:rPr lang="fr-FR" sz="1100" b="1" kern="120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[Organisation spécifique et mise à disposition de moyens particuliers pour l’accueil et prise en charge</a:t>
                      </a:r>
                      <a:r>
                        <a:rPr lang="fr-FR" sz="1100" baseline="0" dirty="0"/>
                        <a:t> de patients vulnérables]</a:t>
                      </a: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t>Déclaratif</a:t>
                      </a:r>
                      <a:r>
                        <a:rPr lang="fr-FR" sz="1100" baseline="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aseline="0" dirty="0"/>
                        <a:t>(convention de partenariat ou recours à une fonction dédiée)</a:t>
                      </a: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7709380"/>
                  </a:ext>
                </a:extLst>
              </a:tr>
              <a:tr h="654480">
                <a:tc>
                  <a:txBody>
                    <a:bodyPr/>
                    <a:lstStyle/>
                    <a:p>
                      <a:pPr algn="ctr"/>
                      <a:r>
                        <a:rPr lang="fr-FR" sz="1100" b="1" dirty="0"/>
                        <a:t>Valoriser la prise en charge par la structure de patients en situation de handicap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[Disposer de locaux adaptés]</a:t>
                      </a:r>
                    </a:p>
                    <a:p>
                      <a:pPr algn="ctr"/>
                      <a:endParaRPr lang="fr-FR" sz="1100" dirty="0">
                        <a:solidFill>
                          <a:schemeClr val="tx1"/>
                        </a:solidFill>
                      </a:endParaRPr>
                    </a:p>
                    <a:p>
                      <a:pPr algn="ctr"/>
                      <a:r>
                        <a:rPr lang="fr-FR" sz="1100" b="1" u="sng" dirty="0">
                          <a:solidFill>
                            <a:schemeClr val="tx1"/>
                          </a:solidFill>
                        </a:rPr>
                        <a:t>ET</a:t>
                      </a:r>
                    </a:p>
                    <a:p>
                      <a:pPr algn="ctr"/>
                      <a:endParaRPr lang="fr-FR" sz="1100" dirty="0">
                        <a:solidFill>
                          <a:schemeClr val="tx1"/>
                        </a:solidFill>
                      </a:endParaRPr>
                    </a:p>
                    <a:p>
                      <a:pPr algn="ctr"/>
                      <a:r>
                        <a:rPr lang="fr-FR" sz="1100" dirty="0">
                          <a:solidFill>
                            <a:schemeClr val="tx1"/>
                          </a:solidFill>
                        </a:rPr>
                        <a:t> [Signature d’une charte pour un meilleur accès aux soins des personnes en situation de handicap et description au sein de la charte d’engagement de l’organisation pour accueillir ce type de patient]</a:t>
                      </a:r>
                    </a:p>
                    <a:p>
                      <a:pPr algn="ctr"/>
                      <a:r>
                        <a:rPr lang="fr-FR" sz="1100" b="1" u="sng" dirty="0">
                          <a:solidFill>
                            <a:schemeClr val="tx1"/>
                          </a:solidFill>
                        </a:rPr>
                        <a:t>OU</a:t>
                      </a:r>
                      <a:r>
                        <a:rPr lang="fr-FR" sz="1100" dirty="0">
                          <a:solidFill>
                            <a:schemeClr val="tx1"/>
                          </a:solidFill>
                        </a:rPr>
                        <a:t> </a:t>
                      </a:r>
                    </a:p>
                    <a:p>
                      <a:pPr algn="ctr"/>
                      <a:r>
                        <a:rPr lang="fr-FR" sz="1100" dirty="0">
                          <a:solidFill>
                            <a:schemeClr val="tx1"/>
                          </a:solidFill>
                        </a:rPr>
                        <a:t>[Disposer de locaux adaptés et Convention de partenariat avec ESMS]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La structure </a:t>
                      </a:r>
                      <a:r>
                        <a:rPr lang="fr-FR" sz="1100" dirty="0">
                          <a:solidFill>
                            <a:srgbClr val="FF0000"/>
                          </a:solidFill>
                        </a:rPr>
                        <a:t>(au moins l’un des sites le cas échéant)</a:t>
                      </a:r>
                      <a:r>
                        <a:rPr lang="fr-FR" sz="1100" dirty="0">
                          <a:solidFill>
                            <a:schemeClr val="tx1"/>
                          </a:solidFill>
                        </a:rPr>
                        <a:t> est enregistré dans l’annuaire des cabinets accessibles disponible sur Santé.fr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1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ET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1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Signature d’une charte (ex: charte Romain Jacob) et description au sein de la charte d’engagement de l’organisation pour accueillir ce type de patient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OU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 Convention de partenariat avec des structures ESMS dans le champ du handicap.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1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79783"/>
                  </a:ext>
                </a:extLst>
              </a:tr>
              <a:tr h="654480">
                <a:tc>
                  <a:txBody>
                    <a:bodyPr/>
                    <a:lstStyle/>
                    <a:p>
                      <a:pPr algn="ctr"/>
                      <a:r>
                        <a:rPr lang="fr-FR" sz="1100" b="1" dirty="0"/>
                        <a:t>Valoriser les actions de repérage</a:t>
                      </a:r>
                      <a:r>
                        <a:rPr lang="fr-FR" sz="1100" b="1" baseline="0" dirty="0"/>
                        <a:t> précoce de la perte d’autonomie (ICOPE)</a:t>
                      </a:r>
                      <a:endParaRPr lang="fr-FR" sz="11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[Protocole d’organisation permettant</a:t>
                      </a:r>
                      <a:r>
                        <a:rPr lang="fr-FR" sz="1100" baseline="0" dirty="0">
                          <a:solidFill>
                            <a:schemeClr val="tx1"/>
                          </a:solidFill>
                        </a:rPr>
                        <a:t> de généraliser le repérage et développer un projet de santé personnalisé]</a:t>
                      </a:r>
                      <a:endParaRPr lang="fr-FR" sz="11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rPr>
                        <a:t>Déclaratif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9821353"/>
                  </a:ext>
                </a:extLst>
              </a:tr>
            </a:tbl>
          </a:graphicData>
        </a:graphic>
      </p:graphicFrame>
      <p:sp>
        <p:nvSpPr>
          <p:cNvPr id="10" name="Titre 3"/>
          <p:cNvSpPr>
            <a:spLocks noGrp="1"/>
          </p:cNvSpPr>
          <p:nvPr>
            <p:ph type="title"/>
          </p:nvPr>
        </p:nvSpPr>
        <p:spPr>
          <a:xfrm>
            <a:off x="0" y="4732"/>
            <a:ext cx="12192000" cy="720000"/>
          </a:xfrm>
          <a:solidFill>
            <a:srgbClr val="0C429C"/>
          </a:solidFill>
        </p:spPr>
        <p:txBody>
          <a:bodyPr>
            <a:normAutofit/>
          </a:bodyPr>
          <a:lstStyle/>
          <a:p>
            <a:r>
              <a:rPr lang="fr-FR" dirty="0"/>
              <a:t>BRIQUE 3 France SANTE : VULNERABILITE</a:t>
            </a:r>
          </a:p>
        </p:txBody>
      </p:sp>
    </p:spTree>
    <p:extLst>
      <p:ext uri="{BB962C8B-B14F-4D97-AF65-F5344CB8AC3E}">
        <p14:creationId xmlns:p14="http://schemas.microsoft.com/office/powerpoint/2010/main" val="3453275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a:xfrm>
            <a:off x="35469" y="6484763"/>
            <a:ext cx="720000" cy="288000"/>
          </a:xfrm>
        </p:spPr>
        <p:txBody>
          <a:bodyPr/>
          <a:lstStyle/>
          <a:p>
            <a:fld id="{975A587B-5814-4D9B-9598-FE9CB954CB01}" type="slidenum">
              <a:rPr lang="fr-FR" smtClean="0"/>
              <a:pPr/>
              <a:t>18</a:t>
            </a:fld>
            <a:endParaRPr lang="fr-FR" dirty="0"/>
          </a:p>
        </p:txBody>
      </p:sp>
      <p:sp>
        <p:nvSpPr>
          <p:cNvPr id="7" name="Rectangle 6"/>
          <p:cNvSpPr/>
          <p:nvPr/>
        </p:nvSpPr>
        <p:spPr>
          <a:xfrm>
            <a:off x="395469" y="1216269"/>
            <a:ext cx="11205981" cy="646331"/>
          </a:xfrm>
          <a:prstGeom prst="rect">
            <a:avLst/>
          </a:prstGeom>
        </p:spPr>
        <p:txBody>
          <a:bodyPr wrap="square">
            <a:spAutoFit/>
          </a:bodyPr>
          <a:lstStyle/>
          <a:p>
            <a:endParaRPr lang="fr-FR" b="1" dirty="0"/>
          </a:p>
          <a:p>
            <a:pPr algn="just"/>
            <a:endParaRPr lang="fr-FR" b="1" dirty="0"/>
          </a:p>
        </p:txBody>
      </p:sp>
      <p:sp>
        <p:nvSpPr>
          <p:cNvPr id="2" name="ZoneTexte 1"/>
          <p:cNvSpPr txBox="1"/>
          <p:nvPr/>
        </p:nvSpPr>
        <p:spPr>
          <a:xfrm>
            <a:off x="478260" y="2784115"/>
            <a:ext cx="2976140" cy="615553"/>
          </a:xfrm>
          <a:prstGeom prst="rect">
            <a:avLst/>
          </a:prstGeom>
          <a:noFill/>
        </p:spPr>
        <p:txBody>
          <a:bodyPr wrap="square" rtlCol="0">
            <a:spAutoFit/>
          </a:bodyPr>
          <a:lstStyle/>
          <a:p>
            <a:endParaRPr lang="fr-FR" sz="1600" dirty="0"/>
          </a:p>
          <a:p>
            <a:endParaRPr lang="fr-FR" dirty="0"/>
          </a:p>
        </p:txBody>
      </p:sp>
      <p:sp>
        <p:nvSpPr>
          <p:cNvPr id="15" name="Rectangle à coins arrondis 14"/>
          <p:cNvSpPr/>
          <p:nvPr/>
        </p:nvSpPr>
        <p:spPr>
          <a:xfrm>
            <a:off x="9088582" y="5828145"/>
            <a:ext cx="3005877" cy="1029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 name="Tableau 16"/>
          <p:cNvGraphicFramePr>
            <a:graphicFrameLocks noGrp="1"/>
          </p:cNvGraphicFramePr>
          <p:nvPr>
            <p:extLst>
              <p:ext uri="{D42A27DB-BD31-4B8C-83A1-F6EECF244321}">
                <p14:modId xmlns:p14="http://schemas.microsoft.com/office/powerpoint/2010/main" val="107045324"/>
              </p:ext>
            </p:extLst>
          </p:nvPr>
        </p:nvGraphicFramePr>
        <p:xfrm>
          <a:off x="755469" y="851391"/>
          <a:ext cx="10626633" cy="5945012"/>
        </p:xfrm>
        <a:graphic>
          <a:graphicData uri="http://schemas.openxmlformats.org/drawingml/2006/table">
            <a:tbl>
              <a:tblPr firstRow="1" bandRow="1">
                <a:tableStyleId>{16D9F66E-5EB9-4882-86FB-DCBF35E3C3E4}</a:tableStyleId>
              </a:tblPr>
              <a:tblGrid>
                <a:gridCol w="2963091">
                  <a:extLst>
                    <a:ext uri="{9D8B030D-6E8A-4147-A177-3AD203B41FA5}">
                      <a16:colId xmlns:a16="http://schemas.microsoft.com/office/drawing/2014/main" val="1015050338"/>
                    </a:ext>
                  </a:extLst>
                </a:gridCol>
                <a:gridCol w="4415246">
                  <a:extLst>
                    <a:ext uri="{9D8B030D-6E8A-4147-A177-3AD203B41FA5}">
                      <a16:colId xmlns:a16="http://schemas.microsoft.com/office/drawing/2014/main" val="4008143225"/>
                    </a:ext>
                  </a:extLst>
                </a:gridCol>
                <a:gridCol w="3248296">
                  <a:extLst>
                    <a:ext uri="{9D8B030D-6E8A-4147-A177-3AD203B41FA5}">
                      <a16:colId xmlns:a16="http://schemas.microsoft.com/office/drawing/2014/main" val="2717769588"/>
                    </a:ext>
                  </a:extLst>
                </a:gridCol>
              </a:tblGrid>
              <a:tr h="657572">
                <a:tc>
                  <a:txBody>
                    <a:bodyPr/>
                    <a:lstStyle/>
                    <a:p>
                      <a:pPr algn="ctr"/>
                      <a:r>
                        <a:rPr lang="fr-FR" sz="1200" dirty="0"/>
                        <a:t>Indicateurs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Critères</a:t>
                      </a:r>
                      <a:r>
                        <a:rPr lang="fr-FR" sz="1200" baseline="0" dirty="0">
                          <a:solidFill>
                            <a:schemeClr val="tx1"/>
                          </a:solidFill>
                        </a:rPr>
                        <a:t> </a:t>
                      </a:r>
                      <a:r>
                        <a:rPr lang="fr-FR" sz="1200" dirty="0">
                          <a:solidFill>
                            <a:schemeClr val="tx1"/>
                          </a:solidFill>
                        </a:rPr>
                        <a:t>France Santé (indicateurs</a:t>
                      </a:r>
                      <a:r>
                        <a:rPr lang="fr-FR" sz="1200" baseline="0" dirty="0">
                          <a:solidFill>
                            <a:schemeClr val="tx1"/>
                          </a:solidFill>
                        </a:rPr>
                        <a:t> </a:t>
                      </a:r>
                      <a:r>
                        <a:rPr lang="fr-FR" sz="1200" baseline="0" dirty="0" err="1">
                          <a:solidFill>
                            <a:schemeClr val="tx1"/>
                          </a:solidFill>
                        </a:rPr>
                        <a:t>compl</a:t>
                      </a:r>
                      <a:r>
                        <a:rPr lang="fr-FR" sz="1200" baseline="0" dirty="0">
                          <a:solidFill>
                            <a:schemeClr val="tx1"/>
                          </a:solidFill>
                        </a:rPr>
                        <a:t>.)</a:t>
                      </a:r>
                      <a:endParaRPr lang="fr-FR"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algn="ctr"/>
                      <a:r>
                        <a:rPr lang="fr-FR" sz="1200" dirty="0">
                          <a:solidFill>
                            <a:schemeClr val="tx1"/>
                          </a:solidFill>
                        </a:rPr>
                        <a:t>Proposition de seuil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466717256"/>
                  </a:ext>
                </a:extLst>
              </a:tr>
              <a:tr h="1086437">
                <a:tc>
                  <a:txBody>
                    <a:bodyPr/>
                    <a:lstStyle/>
                    <a:p>
                      <a:pPr algn="ctr"/>
                      <a:r>
                        <a:rPr lang="fr-FR" sz="1100" b="1" dirty="0"/>
                        <a:t>Valoriser l’implication des structures à la participation aux parcours nationaux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Référencement</a:t>
                      </a:r>
                      <a:r>
                        <a:rPr lang="fr-FR" sz="1100" baseline="0" dirty="0"/>
                        <a:t> MRTC (Mission Retrouve Ton Cap) et nombre de patients pris en charge dans ce cadre</a:t>
                      </a:r>
                    </a:p>
                    <a:p>
                      <a:pPr algn="ctr"/>
                      <a:endParaRPr lang="fr-FR" sz="1100" baseline="0" dirty="0"/>
                    </a:p>
                    <a:p>
                      <a:pPr algn="ctr"/>
                      <a:r>
                        <a:rPr lang="fr-FR" sz="1100" b="1" baseline="0" dirty="0"/>
                        <a:t>OU</a:t>
                      </a:r>
                    </a:p>
                    <a:p>
                      <a:pPr algn="ctr"/>
                      <a:r>
                        <a:rPr lang="fr-FR" sz="1100" baseline="0" dirty="0"/>
                        <a:t> </a:t>
                      </a:r>
                    </a:p>
                    <a:p>
                      <a:pPr algn="ctr"/>
                      <a:r>
                        <a:rPr lang="fr-FR" sz="1100" baseline="0" dirty="0"/>
                        <a:t>Implication de la structure dans les PCR</a:t>
                      </a:r>
                      <a:endParaRPr lang="fr-FR" sz="110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t>10 patients par an pris en charge dans le cadre de MRTC</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i="0" dirty="0"/>
                        <a:t>OU</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i="0" dirty="0"/>
                        <a:t>Être</a:t>
                      </a:r>
                      <a:r>
                        <a:rPr lang="fr-FR" sz="1100" i="0" baseline="0" dirty="0"/>
                        <a:t> référencé comme structure de coordination dans un PCR </a:t>
                      </a:r>
                      <a:r>
                        <a:rPr lang="fr-FR" sz="1100" i="0" baseline="0" dirty="0">
                          <a:solidFill>
                            <a:srgbClr val="FF0000"/>
                          </a:solidFill>
                        </a:rPr>
                        <a:t>et prendre en charge au moins 10 patients dans l’année dans le parcours correspondant</a:t>
                      </a:r>
                      <a:endParaRPr lang="fr-FR" sz="1100" i="0" baseline="0" dirty="0"/>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i="0" baseline="0" dirty="0"/>
                        <a:t>OU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i="0" dirty="0"/>
                        <a:t>- Ou avoir au moins un professionnel de santé inclut dans une équipe d’intervention d’un PCR </a:t>
                      </a:r>
                      <a:r>
                        <a:rPr lang="fr-FR" sz="1100" i="0" dirty="0">
                          <a:solidFill>
                            <a:srgbClr val="FF0000"/>
                          </a:solidFill>
                        </a:rPr>
                        <a:t>qui prend en charge au moins 10 patients dans l’année.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3162465"/>
                  </a:ext>
                </a:extLst>
              </a:tr>
              <a:tr h="654480">
                <a:tc>
                  <a:txBody>
                    <a:bodyPr/>
                    <a:lstStyle/>
                    <a:p>
                      <a:pPr algn="ctr"/>
                      <a:r>
                        <a:rPr lang="fr-FR" sz="1100" b="1" kern="1200" dirty="0">
                          <a:solidFill>
                            <a:schemeClr val="dk1"/>
                          </a:solidFill>
                          <a:latin typeface="+mn-lt"/>
                          <a:ea typeface="+mn-ea"/>
                          <a:cs typeface="+mn-cs"/>
                        </a:rPr>
                        <a:t>Valoriser la participation à l’action « 0 patients ALD sans MT »  </a:t>
                      </a:r>
                    </a:p>
                    <a:p>
                      <a:r>
                        <a:rPr lang="fr-FR" sz="1100" b="1" kern="120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solidFill>
                            <a:schemeClr val="tx1"/>
                          </a:solidFill>
                        </a:rPr>
                        <a:t>Participation à l’action « 0</a:t>
                      </a:r>
                      <a:r>
                        <a:rPr lang="fr-FR" sz="1100" baseline="0" dirty="0">
                          <a:solidFill>
                            <a:schemeClr val="tx1"/>
                          </a:solidFill>
                        </a:rPr>
                        <a:t> patients en ALD sans MT »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rgbClr val="0C429C"/>
                          </a:solidFill>
                        </a:rPr>
                        <a:t>Définition et modalités d’atteinte à fixer en CPN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7709380"/>
                  </a:ext>
                </a:extLst>
              </a:tr>
              <a:tr h="565252">
                <a:tc>
                  <a:txBody>
                    <a:bodyPr/>
                    <a:lstStyle/>
                    <a:p>
                      <a:pPr algn="ctr"/>
                      <a:r>
                        <a:rPr lang="fr-FR" sz="1100" b="1" dirty="0"/>
                        <a:t>Valoriser</a:t>
                      </a:r>
                      <a:r>
                        <a:rPr lang="fr-FR" sz="1100" b="1" baseline="0" dirty="0"/>
                        <a:t> le Taux de FA d’équipe parmi les patients ALD</a:t>
                      </a:r>
                      <a:endParaRPr lang="fr-FR" sz="11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baseline="0" dirty="0">
                          <a:solidFill>
                            <a:schemeClr val="tx1"/>
                          </a:solidFill>
                        </a:rPr>
                        <a:t>La structure assure une coordination renforcée de sa patientèle et notamment de sa patientèle ALD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aseline="0" dirty="0">
                          <a:solidFill>
                            <a:schemeClr val="tx1"/>
                          </a:solidFill>
                        </a:rPr>
                        <a:t>[</a:t>
                      </a:r>
                      <a:r>
                        <a:rPr lang="fr-FR" sz="1100" i="1" u="none" dirty="0">
                          <a:solidFill>
                            <a:schemeClr val="tx1"/>
                          </a:solidFill>
                        </a:rPr>
                        <a:t>Parmi les patients en ALD qui ont consommé des soins de médecine générale dans l’année au sein de la structure et d’autres soins (hors pharmaciens et biologistes), la part ces soins consommés au sein de la structure (associés ou salariés de la MSP) est supérieur à un seuil</a:t>
                      </a:r>
                      <a:r>
                        <a:rPr lang="fr-FR" sz="1100" baseline="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rgbClr val="0C429C"/>
                          </a:solidFill>
                        </a:rPr>
                        <a:t>Définition et modalités d’atteinte à fixer en CPN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79783"/>
                  </a:ext>
                </a:extLst>
              </a:tr>
              <a:tr h="9429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kern="1200" dirty="0">
                          <a:solidFill>
                            <a:schemeClr val="dk1"/>
                          </a:solidFill>
                          <a:latin typeface="+mn-lt"/>
                          <a:ea typeface="+mn-ea"/>
                          <a:cs typeface="+mn-cs"/>
                        </a:rPr>
                        <a:t>Valoriser l’organisation de la structure en faveur d’une diminution du délai d’accès à des spécialistes ou d’une meilleure articulation du  lien ville-hôpital.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kern="1200" dirty="0">
                          <a:solidFill>
                            <a:schemeClr val="tx1"/>
                          </a:solidFill>
                          <a:latin typeface="+mn-lt"/>
                          <a:ea typeface="+mn-ea"/>
                          <a:cs typeface="+mn-cs"/>
                        </a:rPr>
                        <a:t>[Organisation avec des ESS, CPTS, structures hospitalières, etc.]</a:t>
                      </a:r>
                    </a:p>
                    <a:p>
                      <a:pPr algn="ctr"/>
                      <a:r>
                        <a:rPr lang="fr-FR" sz="1100" b="1" u="sng" kern="1200" dirty="0">
                          <a:solidFill>
                            <a:schemeClr val="tx1"/>
                          </a:solidFill>
                          <a:latin typeface="+mn-lt"/>
                          <a:ea typeface="+mn-ea"/>
                          <a:cs typeface="+mn-cs"/>
                        </a:rPr>
                        <a:t>OU</a:t>
                      </a:r>
                      <a:r>
                        <a:rPr lang="fr-FR" sz="1100" kern="1200" dirty="0">
                          <a:solidFill>
                            <a:schemeClr val="tx1"/>
                          </a:solidFill>
                          <a:latin typeface="+mn-lt"/>
                          <a:ea typeface="+mn-ea"/>
                          <a:cs typeface="+mn-cs"/>
                        </a:rPr>
                        <a:t> </a:t>
                      </a:r>
                    </a:p>
                    <a:p>
                      <a:pPr algn="ctr"/>
                      <a:r>
                        <a:rPr lang="fr-FR" sz="1100" kern="1200" dirty="0">
                          <a:solidFill>
                            <a:schemeClr val="tx1"/>
                          </a:solidFill>
                          <a:latin typeface="+mn-lt"/>
                          <a:ea typeface="+mn-ea"/>
                          <a:cs typeface="+mn-cs"/>
                        </a:rPr>
                        <a:t>[Présence de médecins spécialistes en secteur</a:t>
                      </a:r>
                      <a:r>
                        <a:rPr lang="fr-FR" sz="1100" kern="1200" baseline="0" dirty="0">
                          <a:solidFill>
                            <a:schemeClr val="tx1"/>
                          </a:solidFill>
                          <a:latin typeface="+mn-lt"/>
                          <a:ea typeface="+mn-ea"/>
                          <a:cs typeface="+mn-cs"/>
                        </a:rPr>
                        <a:t> 1 ou secteur 2 OPTAM </a:t>
                      </a:r>
                      <a:r>
                        <a:rPr lang="fr-FR" sz="1100" kern="1200" dirty="0">
                          <a:solidFill>
                            <a:schemeClr val="tx1"/>
                          </a:solidFill>
                          <a:latin typeface="+mn-lt"/>
                          <a:ea typeface="+mn-ea"/>
                          <a:cs typeface="+mn-cs"/>
                        </a:rPr>
                        <a:t>au sein de la structure</a:t>
                      </a:r>
                      <a:r>
                        <a:rPr lang="fr-FR" sz="1100" kern="1200" baseline="0" dirty="0">
                          <a:solidFill>
                            <a:schemeClr val="tx1"/>
                          </a:solidFill>
                          <a:latin typeface="+mn-lt"/>
                          <a:ea typeface="+mn-ea"/>
                          <a:cs typeface="+mn-cs"/>
                        </a:rPr>
                        <a:t> ou non (</a:t>
                      </a:r>
                      <a:r>
                        <a:rPr lang="fr-FR" sz="1100" kern="1200" dirty="0">
                          <a:solidFill>
                            <a:schemeClr val="tx1"/>
                          </a:solidFill>
                          <a:latin typeface="+mn-lt"/>
                          <a:ea typeface="+mn-ea"/>
                          <a:cs typeface="+mn-cs"/>
                        </a:rPr>
                        <a:t>pour des spécialités particulièrement en tension)]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Présence d’au moins 1 spécialiste</a:t>
                      </a:r>
                      <a:r>
                        <a:rPr lang="fr-FR" sz="1100" baseline="0" dirty="0">
                          <a:solidFill>
                            <a:schemeClr val="tx1"/>
                          </a:solidFill>
                        </a:rPr>
                        <a:t> (hors MG) en secteur 1 ou secteur 2 OPTAM dans la structure (associé ou vacataire)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aseline="0" dirty="0">
                          <a:solidFill>
                            <a:schemeClr val="tx1"/>
                          </a:solidFill>
                        </a:rPr>
                        <a:t>OU</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baseline="0" dirty="0">
                          <a:solidFill>
                            <a:schemeClr val="tx1"/>
                          </a:solidFill>
                        </a:rPr>
                        <a:t>Convention de partenariat avec ESS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aseline="0" dirty="0">
                          <a:solidFill>
                            <a:schemeClr val="tx1"/>
                          </a:solidFill>
                        </a:rPr>
                        <a:t>OU</a:t>
                      </a:r>
                    </a:p>
                    <a:p>
                      <a:pPr marL="171450" marR="0" lvl="0" indent="-171450" algn="ctr" defTabSz="914400" rtl="0" eaLnBrk="1" fontAlgn="auto" latinLnBrk="0" hangingPunct="1">
                        <a:lnSpc>
                          <a:spcPct val="100000"/>
                        </a:lnSpc>
                        <a:spcBef>
                          <a:spcPts val="0"/>
                        </a:spcBef>
                        <a:spcAft>
                          <a:spcPts val="0"/>
                        </a:spcAft>
                        <a:buClrTx/>
                        <a:buSzTx/>
                        <a:buFontTx/>
                        <a:buChar char="-"/>
                        <a:tabLst/>
                        <a:defRPr/>
                      </a:pPr>
                      <a:r>
                        <a:rPr lang="fr-FR" sz="1100" dirty="0">
                          <a:solidFill>
                            <a:schemeClr val="tx1"/>
                          </a:solidFill>
                        </a:rPr>
                        <a:t>Convention de partenariat avec 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1097472"/>
                  </a:ext>
                </a:extLst>
              </a:tr>
            </a:tbl>
          </a:graphicData>
        </a:graphic>
      </p:graphicFrame>
      <p:sp>
        <p:nvSpPr>
          <p:cNvPr id="10" name="Titre 3"/>
          <p:cNvSpPr>
            <a:spLocks noGrp="1"/>
          </p:cNvSpPr>
          <p:nvPr>
            <p:ph type="title"/>
          </p:nvPr>
        </p:nvSpPr>
        <p:spPr>
          <a:xfrm>
            <a:off x="0" y="4732"/>
            <a:ext cx="12192000" cy="720000"/>
          </a:xfrm>
          <a:solidFill>
            <a:srgbClr val="0C429C"/>
          </a:solidFill>
        </p:spPr>
        <p:txBody>
          <a:bodyPr>
            <a:normAutofit/>
          </a:bodyPr>
          <a:lstStyle/>
          <a:p>
            <a:r>
              <a:rPr lang="fr-FR" dirty="0"/>
              <a:t>BRIQUE 4 France SANTE : PARCOURS</a:t>
            </a:r>
          </a:p>
        </p:txBody>
      </p:sp>
    </p:spTree>
    <p:extLst>
      <p:ext uri="{BB962C8B-B14F-4D97-AF65-F5344CB8AC3E}">
        <p14:creationId xmlns:p14="http://schemas.microsoft.com/office/powerpoint/2010/main" val="1634714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p:cNvSpPr>
            <a:spLocks noGrp="1"/>
          </p:cNvSpPr>
          <p:nvPr>
            <p:ph type="body" sz="quarter" idx="10"/>
          </p:nvPr>
        </p:nvSpPr>
        <p:spPr/>
        <p:txBody>
          <a:bodyPr/>
          <a:lstStyle/>
          <a:p>
            <a:r>
              <a:rPr lang="fr-FR" dirty="0"/>
              <a:t>03</a:t>
            </a:r>
          </a:p>
        </p:txBody>
      </p:sp>
      <p:sp>
        <p:nvSpPr>
          <p:cNvPr id="20" name="Espace réservé du texte 19"/>
          <p:cNvSpPr>
            <a:spLocks noGrp="1"/>
          </p:cNvSpPr>
          <p:nvPr>
            <p:ph type="body" sz="quarter" idx="11"/>
          </p:nvPr>
        </p:nvSpPr>
        <p:spPr/>
        <p:txBody>
          <a:bodyPr>
            <a:normAutofit/>
          </a:bodyPr>
          <a:lstStyle/>
          <a:p>
            <a:r>
              <a:rPr lang="fr-FR" dirty="0"/>
              <a:t>Cadrage financier</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19</a:t>
            </a:fld>
            <a:endParaRPr lang="fr-FR"/>
          </a:p>
        </p:txBody>
      </p:sp>
    </p:spTree>
    <p:extLst>
      <p:ext uri="{BB962C8B-B14F-4D97-AF65-F5344CB8AC3E}">
        <p14:creationId xmlns:p14="http://schemas.microsoft.com/office/powerpoint/2010/main" val="132516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C429C"/>
          </a:solidFill>
        </p:spPr>
        <p:txBody>
          <a:bodyPr/>
          <a:lstStyle/>
          <a:p>
            <a:r>
              <a:rPr lang="fr-FR" dirty="0"/>
              <a:t>	PRÉAMBULE</a:t>
            </a:r>
          </a:p>
        </p:txBody>
      </p:sp>
      <p:sp>
        <p:nvSpPr>
          <p:cNvPr id="3" name="Espace réservé du contenu 2"/>
          <p:cNvSpPr>
            <a:spLocks noGrp="1"/>
          </p:cNvSpPr>
          <p:nvPr>
            <p:ph idx="1"/>
          </p:nvPr>
        </p:nvSpPr>
        <p:spPr/>
        <p:txBody>
          <a:bodyPr>
            <a:normAutofit fontScale="92500" lnSpcReduction="10000"/>
          </a:bodyPr>
          <a:lstStyle/>
          <a:p>
            <a:pPr algn="just"/>
            <a:r>
              <a:rPr lang="fr-FR" dirty="0"/>
              <a:t>Cet avenant comportera plusieurs éléments en faveur du développement des MSP</a:t>
            </a:r>
          </a:p>
          <a:p>
            <a:pPr marL="810900" lvl="1" indent="-342900" algn="just"/>
            <a:r>
              <a:rPr lang="fr-FR" dirty="0"/>
              <a:t>Renforcement du suivi de la gouvernance et transparence, en lien avec les Commissions paritaires</a:t>
            </a:r>
          </a:p>
          <a:p>
            <a:pPr marL="810900" lvl="1" indent="-342900" algn="just"/>
            <a:r>
              <a:rPr lang="fr-FR" dirty="0"/>
              <a:t>Renforcement du socle attendu et écarter de l’ACI les structures non tournées vers de la médecine de suivi</a:t>
            </a:r>
          </a:p>
          <a:p>
            <a:pPr marL="810900" lvl="1" indent="-342900" algn="just"/>
            <a:r>
              <a:rPr lang="fr-FR" dirty="0"/>
              <a:t>Reprise des travaux engagés en 2025 pour la simplification d’indicateurs et la lisibilité de l’accord</a:t>
            </a:r>
          </a:p>
          <a:p>
            <a:pPr marL="810900" lvl="1" indent="-342900" algn="just"/>
            <a:r>
              <a:rPr lang="fr-FR" dirty="0"/>
              <a:t>Ajout de l’indicateur sur l’engagement environnemental</a:t>
            </a:r>
          </a:p>
          <a:p>
            <a:pPr marL="810900" lvl="1" indent="-342900" algn="just"/>
            <a:r>
              <a:rPr lang="fr-FR" dirty="0"/>
              <a:t>Mise en place d’une rémunération additionnelle pour les structures engagées dans France Santé</a:t>
            </a:r>
          </a:p>
          <a:p>
            <a:pPr marL="810900" lvl="1" indent="-342900" algn="just"/>
            <a:endParaRPr lang="fr-FR" dirty="0"/>
          </a:p>
          <a:p>
            <a:pPr marL="342900" indent="-342900" algn="just"/>
            <a:endParaRPr lang="fr-FR" dirty="0"/>
          </a:p>
          <a:p>
            <a:pPr algn="just"/>
            <a:r>
              <a:rPr lang="fr-FR" dirty="0"/>
              <a:t>L’engagement dans France Santé est sur la base du volontariat. </a:t>
            </a:r>
          </a:p>
          <a:p>
            <a:pPr algn="just"/>
            <a:r>
              <a:rPr lang="fr-FR" dirty="0"/>
              <a:t>Les financements ACI (hors France Santé) s’appliqueront bien pour toutes les structures (y compris évidemment celles qui ne s’engageraient pas dans France Santé)</a:t>
            </a:r>
          </a:p>
          <a:p>
            <a:pPr algn="just"/>
            <a:r>
              <a:rPr lang="fr-FR" dirty="0"/>
              <a:t>Les indicateurs France Santé ont été construits pour être atteignables par les structures, avec une mobilisation des différentes professions de santé, dans une logique de déploiement facilité du label sur le territoire, sans exclusion.</a:t>
            </a:r>
          </a:p>
        </p:txBody>
      </p:sp>
      <p:sp>
        <p:nvSpPr>
          <p:cNvPr id="4" name="Espace réservé du texte 3"/>
          <p:cNvSpPr>
            <a:spLocks noGrp="1"/>
          </p:cNvSpPr>
          <p:nvPr>
            <p:ph type="body" sz="quarter" idx="13"/>
          </p:nvPr>
        </p:nvSpPr>
        <p:spPr/>
        <p:txBody>
          <a:bodyPr>
            <a:normAutofit fontScale="85000" lnSpcReduction="10000"/>
          </a:bodyPr>
          <a:lstStyle/>
          <a:p>
            <a:r>
              <a:rPr lang="fr-FR" dirty="0"/>
              <a:t>Suite à la lettre de cadrage ministérielle, les négociations pour cet avenant 2 visent à préciser les engagements et les financements relatifs à France Santé. Cette négociation peut s’appuyer sur les travaux de la négociation précédente qui a été suspendue</a:t>
            </a:r>
          </a:p>
        </p:txBody>
      </p:sp>
    </p:spTree>
    <p:extLst>
      <p:ext uri="{BB962C8B-B14F-4D97-AF65-F5344CB8AC3E}">
        <p14:creationId xmlns:p14="http://schemas.microsoft.com/office/powerpoint/2010/main" val="646414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Rémunération associée à France santé</a:t>
            </a:r>
          </a:p>
        </p:txBody>
      </p:sp>
      <p:sp>
        <p:nvSpPr>
          <p:cNvPr id="6" name="ZoneTexte 5"/>
          <p:cNvSpPr txBox="1"/>
          <p:nvPr/>
        </p:nvSpPr>
        <p:spPr>
          <a:xfrm>
            <a:off x="230874" y="935935"/>
            <a:ext cx="1173025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Pour tenir compte d’un lancement France Santé courant 2026 avec des objectifs à clarifier, il est proposé de faire monter progressivement le poids des rémunérations liées aux briques additionnelles</a:t>
            </a:r>
          </a:p>
        </p:txBody>
      </p:sp>
      <p:sp>
        <p:nvSpPr>
          <p:cNvPr id="2" name="Rectangle 1"/>
          <p:cNvSpPr/>
          <p:nvPr/>
        </p:nvSpPr>
        <p:spPr>
          <a:xfrm>
            <a:off x="218997" y="1835145"/>
            <a:ext cx="2736376" cy="81204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C419A"/>
                </a:solidFill>
                <a:effectLst/>
                <a:uLnTx/>
                <a:uFillTx/>
                <a:latin typeface="Arial" panose="020B0604020202020204"/>
                <a:ea typeface="+mn-ea"/>
                <a:cs typeface="+mn-cs"/>
              </a:rPr>
              <a:t>2026</a:t>
            </a:r>
          </a:p>
        </p:txBody>
      </p:sp>
      <p:sp>
        <p:nvSpPr>
          <p:cNvPr id="8" name="Rectangle 7"/>
          <p:cNvSpPr/>
          <p:nvPr/>
        </p:nvSpPr>
        <p:spPr>
          <a:xfrm>
            <a:off x="3141055" y="1844110"/>
            <a:ext cx="2736376" cy="81204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C419A"/>
                </a:solidFill>
                <a:effectLst/>
                <a:uLnTx/>
                <a:uFillTx/>
                <a:latin typeface="Arial" panose="020B0604020202020204"/>
                <a:ea typeface="+mn-ea"/>
                <a:cs typeface="+mn-cs"/>
              </a:rPr>
              <a:t>2027</a:t>
            </a:r>
          </a:p>
        </p:txBody>
      </p:sp>
      <p:sp>
        <p:nvSpPr>
          <p:cNvPr id="9" name="Rectangle 8"/>
          <p:cNvSpPr/>
          <p:nvPr/>
        </p:nvSpPr>
        <p:spPr>
          <a:xfrm>
            <a:off x="6137572" y="1844110"/>
            <a:ext cx="2736376" cy="81204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C419A"/>
                </a:solidFill>
                <a:effectLst/>
                <a:uLnTx/>
                <a:uFillTx/>
                <a:latin typeface="Arial" panose="020B0604020202020204"/>
                <a:ea typeface="+mn-ea"/>
                <a:cs typeface="+mn-cs"/>
              </a:rPr>
              <a:t>2028</a:t>
            </a:r>
          </a:p>
        </p:txBody>
      </p:sp>
      <p:sp>
        <p:nvSpPr>
          <p:cNvPr id="10" name="ZoneTexte 9"/>
          <p:cNvSpPr txBox="1"/>
          <p:nvPr/>
        </p:nvSpPr>
        <p:spPr>
          <a:xfrm>
            <a:off x="3045755" y="2911510"/>
            <a:ext cx="283167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rPr>
              <a:t>T2 2027 : 40k€ socle 27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effectLst/>
              <a:uLnTx/>
              <a:uFillTx/>
              <a:latin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noProof="0" dirty="0">
                <a:latin typeface="Arial" panose="020B0604020202020204"/>
              </a:rPr>
              <a:t> T2 2028 : 10k€ au titre des briques complémentaires 2027</a:t>
            </a:r>
            <a:endParaRPr kumimoji="0" lang="fr-FR" sz="1200" b="1" i="0" u="none" strike="noStrike" kern="1200" cap="none" spc="0" normalizeH="0" baseline="0" noProof="0" dirty="0">
              <a:ln>
                <a:noFill/>
              </a:ln>
              <a:effectLst/>
              <a:uLnTx/>
              <a:uFillTx/>
              <a:latin typeface="Arial" panose="020B0604020202020204"/>
            </a:endParaRPr>
          </a:p>
        </p:txBody>
      </p:sp>
      <p:sp>
        <p:nvSpPr>
          <p:cNvPr id="11" name="ZoneTexte 10"/>
          <p:cNvSpPr txBox="1"/>
          <p:nvPr/>
        </p:nvSpPr>
        <p:spPr>
          <a:xfrm>
            <a:off x="179309" y="2674357"/>
            <a:ext cx="2736376" cy="138499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Pour les demandes avant la publication</a:t>
            </a:r>
            <a:r>
              <a:rPr lang="fr-FR" sz="1200" b="1" dirty="0">
                <a:latin typeface="Arial" panose="020B0604020202020204"/>
              </a:rPr>
              <a:t> du texte </a:t>
            </a:r>
            <a:r>
              <a:rPr lang="fr-FR" sz="1000" dirty="0">
                <a:latin typeface="Arial" panose="020B0604020202020204"/>
              </a:rPr>
              <a:t>(prévu le 01/07) </a:t>
            </a:r>
            <a:r>
              <a:rPr kumimoji="0" lang="fr-FR" sz="1200" b="1" i="0" u="none" strike="noStrike" kern="1200" cap="none" spc="0" normalizeH="0" baseline="0" noProof="0" dirty="0">
                <a:ln>
                  <a:noFill/>
                </a:ln>
                <a:effectLst/>
                <a:uLnTx/>
                <a:uFillTx/>
                <a:latin typeface="Arial" panose="020B0604020202020204"/>
                <a:ea typeface="+mn-ea"/>
                <a:cs typeface="+mn-cs"/>
              </a:rPr>
              <a:t>: </a:t>
            </a:r>
            <a:r>
              <a:rPr kumimoji="0" lang="fr-FR" sz="1200" i="0" u="none" strike="noStrike" kern="1200" cap="none" spc="0" normalizeH="0" baseline="0" noProof="0" dirty="0">
                <a:ln>
                  <a:noFill/>
                </a:ln>
                <a:effectLst/>
                <a:uLnTx/>
                <a:uFillTx/>
                <a:latin typeface="Arial" panose="020B0604020202020204"/>
                <a:ea typeface="+mn-ea"/>
                <a:cs typeface="+mn-cs"/>
              </a:rPr>
              <a:t>50 k€ socle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1" dirty="0">
              <a:latin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Pour les demandes après la publication</a:t>
            </a:r>
            <a:r>
              <a:rPr lang="fr-FR" sz="1200" b="1" dirty="0">
                <a:latin typeface="Arial" panose="020B0604020202020204"/>
              </a:rPr>
              <a:t> du texte</a:t>
            </a:r>
            <a:r>
              <a:rPr lang="fr-FR" sz="1000" dirty="0">
                <a:latin typeface="Arial" panose="020B0604020202020204"/>
              </a:rPr>
              <a:t> (prévu le 01/07) </a:t>
            </a:r>
            <a:r>
              <a:rPr kumimoji="0" lang="fr-FR" sz="1200" b="1" i="0" u="none" strike="noStrike" kern="1200" cap="none" spc="0" normalizeH="0" baseline="0" noProof="0" dirty="0">
                <a:ln>
                  <a:noFill/>
                </a:ln>
                <a:effectLst/>
                <a:uLnTx/>
                <a:uFillTx/>
                <a:latin typeface="Arial" panose="020B0604020202020204"/>
                <a:ea typeface="+mn-ea"/>
                <a:cs typeface="+mn-cs"/>
              </a:rPr>
              <a:t>: </a:t>
            </a:r>
            <a:r>
              <a:rPr kumimoji="0" lang="fr-FR" sz="1200" i="0" u="none" strike="noStrike" kern="1200" cap="none" spc="0" normalizeH="0" baseline="0" noProof="0" dirty="0">
                <a:ln>
                  <a:noFill/>
                </a:ln>
                <a:effectLst/>
                <a:uLnTx/>
                <a:uFillTx/>
                <a:latin typeface="Arial" panose="020B0604020202020204"/>
                <a:ea typeface="+mn-ea"/>
                <a:cs typeface="+mn-cs"/>
              </a:rPr>
              <a:t>prorata temporis de l’année 2026</a:t>
            </a:r>
          </a:p>
        </p:txBody>
      </p:sp>
      <p:sp>
        <p:nvSpPr>
          <p:cNvPr id="12" name="ZoneTexte 11"/>
          <p:cNvSpPr txBox="1"/>
          <p:nvPr/>
        </p:nvSpPr>
        <p:spPr>
          <a:xfrm>
            <a:off x="6081044" y="2909031"/>
            <a:ext cx="283167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T2 2028 : 30</a:t>
            </a:r>
            <a:r>
              <a:rPr kumimoji="0" lang="fr-FR" sz="1200" b="1" i="0" u="none" strike="noStrike" kern="1200" cap="none" spc="0" normalizeH="0" noProof="0" dirty="0">
                <a:ln>
                  <a:noFill/>
                </a:ln>
                <a:effectLst/>
                <a:uLnTx/>
                <a:uFillTx/>
                <a:latin typeface="Arial" panose="020B0604020202020204"/>
                <a:ea typeface="+mn-ea"/>
                <a:cs typeface="+mn-cs"/>
              </a:rPr>
              <a:t>k€ socle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T2 2029</a:t>
            </a:r>
            <a:r>
              <a:rPr kumimoji="0" lang="fr-FR" sz="1200" b="1" i="0" u="none" strike="noStrike" kern="1200" cap="none" spc="0" normalizeH="0" noProof="0" dirty="0">
                <a:ln>
                  <a:noFill/>
                </a:ln>
                <a:effectLst/>
                <a:uLnTx/>
                <a:uFillTx/>
                <a:latin typeface="Arial" panose="020B0604020202020204"/>
                <a:ea typeface="+mn-ea"/>
                <a:cs typeface="+mn-cs"/>
              </a:rPr>
              <a:t> : 20k€ au titre des briques complémentaires 2028</a:t>
            </a:r>
            <a:endParaRPr kumimoji="0" lang="fr-FR" sz="1200" b="1" i="0" u="none" strike="noStrike" kern="1200" cap="none" spc="0" normalizeH="0" baseline="0" noProof="0" dirty="0">
              <a:ln>
                <a:noFill/>
              </a:ln>
              <a:effectLst/>
              <a:uLnTx/>
              <a:uFillTx/>
              <a:latin typeface="Arial" panose="020B0604020202020204"/>
              <a:ea typeface="+mn-ea"/>
              <a:cs typeface="+mn-cs"/>
            </a:endParaRPr>
          </a:p>
        </p:txBody>
      </p:sp>
      <p:sp>
        <p:nvSpPr>
          <p:cNvPr id="13" name="ZoneTexte 12"/>
          <p:cNvSpPr txBox="1"/>
          <p:nvPr/>
        </p:nvSpPr>
        <p:spPr>
          <a:xfrm>
            <a:off x="230874" y="4748008"/>
            <a:ext cx="11191164" cy="203132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C419A"/>
                </a:solidFill>
                <a:effectLst/>
                <a:uLnTx/>
                <a:uFillTx/>
                <a:latin typeface="Arial" panose="020B0604020202020204"/>
                <a:ea typeface="+mn-ea"/>
                <a:cs typeface="+mn-cs"/>
              </a:rPr>
              <a:t>Les montants sont modulés selon la FA de la structure (les montants affichés correspondent à une FA médiane)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C419A"/>
                </a:solidFill>
                <a:effectLst/>
                <a:uLnTx/>
                <a:uFillTx/>
                <a:latin typeface="Arial" panose="020B0604020202020204"/>
                <a:ea typeface="+mn-ea"/>
                <a:cs typeface="+mn-cs"/>
              </a:rPr>
              <a:t>Les critères additionnels sont systématiquement payés en année N+1</a:t>
            </a:r>
          </a:p>
          <a:p>
            <a:pPr>
              <a:defRPr/>
            </a:pPr>
            <a:endParaRPr lang="fr-FR" sz="1400" dirty="0">
              <a:solidFill>
                <a:srgbClr val="0C419A"/>
              </a:solidFill>
              <a:latin typeface="Arial" panose="020B0604020202020204"/>
            </a:endParaRPr>
          </a:p>
          <a:p>
            <a:pPr>
              <a:defRPr/>
            </a:pPr>
            <a:r>
              <a:rPr lang="fr-FR" sz="1400" b="1" u="sng" dirty="0">
                <a:solidFill>
                  <a:srgbClr val="0C419A"/>
                </a:solidFill>
                <a:latin typeface="Arial" panose="020B0604020202020204"/>
              </a:rPr>
              <a:t>Clause de revoyure en 2028</a:t>
            </a:r>
            <a:r>
              <a:rPr lang="fr-FR" sz="1400" b="1" dirty="0">
                <a:solidFill>
                  <a:srgbClr val="0C419A"/>
                </a:solidFill>
                <a:latin typeface="Arial" panose="020B0604020202020204"/>
              </a:rPr>
              <a:t> </a:t>
            </a:r>
            <a:r>
              <a:rPr lang="fr-FR" sz="1400" dirty="0">
                <a:solidFill>
                  <a:srgbClr val="0C419A"/>
                </a:solidFill>
                <a:latin typeface="Arial" panose="020B0604020202020204"/>
              </a:rPr>
              <a:t>pour le cas échéant revoir la chronique financière au regard de l’atteinte des indicateurs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C419A"/>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sng" strike="noStrike" kern="1200" cap="none" spc="0" normalizeH="0" baseline="0" noProof="0" dirty="0">
                <a:ln>
                  <a:noFill/>
                </a:ln>
                <a:solidFill>
                  <a:srgbClr val="00B0F0"/>
                </a:solidFill>
                <a:effectLst/>
                <a:uLnTx/>
                <a:uFillTx/>
                <a:latin typeface="Arial" panose="020B0604020202020204"/>
                <a:ea typeface="+mn-ea"/>
                <a:cs typeface="+mn-cs"/>
              </a:rPr>
              <a:t>Pour permettre un financement rapide de France Santé au titre de 2026 </a:t>
            </a:r>
            <a:r>
              <a:rPr kumimoji="0" lang="fr-FR" sz="1400" b="1" i="0" u="none" strike="noStrike" kern="1200" cap="none" spc="0" normalizeH="0" baseline="0" noProof="0" dirty="0">
                <a:ln>
                  <a:noFill/>
                </a:ln>
                <a:solidFill>
                  <a:srgbClr val="00B0F0"/>
                </a:solidFill>
                <a:effectLst/>
                <a:uLnTx/>
                <a:uFillTx/>
                <a:latin typeface="Arial" panose="020B0604020202020204"/>
                <a:ea typeface="+mn-ea"/>
                <a:cs typeface="+mn-cs"/>
              </a:rPr>
              <a:t>: les structures qui transmettent leur demande avant la publication du texte (prévu au 01/07) pourront débloquer le financement complet au titre de 2026, si dossier complet (engagement + label)</a:t>
            </a:r>
          </a:p>
        </p:txBody>
      </p:sp>
      <p:sp>
        <p:nvSpPr>
          <p:cNvPr id="7" name="Rectangle 6">
            <a:extLst>
              <a:ext uri="{FF2B5EF4-FFF2-40B4-BE49-F238E27FC236}">
                <a16:creationId xmlns:a16="http://schemas.microsoft.com/office/drawing/2014/main" id="{E723155A-1153-ACF6-8F25-EF2C8F252BBF}"/>
              </a:ext>
            </a:extLst>
          </p:cNvPr>
          <p:cNvSpPr/>
          <p:nvPr/>
        </p:nvSpPr>
        <p:spPr>
          <a:xfrm>
            <a:off x="9108206" y="1844110"/>
            <a:ext cx="2736376" cy="81204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C419A"/>
                </a:solidFill>
                <a:effectLst/>
                <a:uLnTx/>
                <a:uFillTx/>
                <a:latin typeface="Arial" panose="020B0604020202020204"/>
                <a:ea typeface="+mn-ea"/>
                <a:cs typeface="+mn-cs"/>
              </a:rPr>
              <a:t>2029</a:t>
            </a:r>
          </a:p>
        </p:txBody>
      </p:sp>
      <p:sp>
        <p:nvSpPr>
          <p:cNvPr id="14" name="ZoneTexte 13">
            <a:extLst>
              <a:ext uri="{FF2B5EF4-FFF2-40B4-BE49-F238E27FC236}">
                <a16:creationId xmlns:a16="http://schemas.microsoft.com/office/drawing/2014/main" id="{0E3AC230-270C-0333-A986-99E50ED67922}"/>
              </a:ext>
            </a:extLst>
          </p:cNvPr>
          <p:cNvSpPr txBox="1"/>
          <p:nvPr/>
        </p:nvSpPr>
        <p:spPr>
          <a:xfrm>
            <a:off x="9078570" y="2909031"/>
            <a:ext cx="283167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T2 2029 : </a:t>
            </a:r>
            <a:r>
              <a:rPr lang="fr-FR" sz="1200" b="1" dirty="0">
                <a:latin typeface="Arial" panose="020B0604020202020204"/>
              </a:rPr>
              <a:t>1</a:t>
            </a:r>
            <a:r>
              <a:rPr kumimoji="0" lang="fr-FR" sz="1200" b="1" i="0" u="none" strike="noStrike" kern="1200" cap="none" spc="0" normalizeH="0" baseline="0" noProof="0" dirty="0">
                <a:ln>
                  <a:noFill/>
                </a:ln>
                <a:effectLst/>
                <a:uLnTx/>
                <a:uFillTx/>
                <a:latin typeface="Arial" panose="020B0604020202020204"/>
                <a:ea typeface="+mn-ea"/>
                <a:cs typeface="+mn-cs"/>
              </a:rPr>
              <a:t>0</a:t>
            </a:r>
            <a:r>
              <a:rPr kumimoji="0" lang="fr-FR" sz="1200" b="1" i="0" u="none" strike="noStrike" kern="1200" cap="none" spc="0" normalizeH="0" noProof="0" dirty="0">
                <a:ln>
                  <a:noFill/>
                </a:ln>
                <a:effectLst/>
                <a:uLnTx/>
                <a:uFillTx/>
                <a:latin typeface="Arial" panose="020B0604020202020204"/>
                <a:ea typeface="+mn-ea"/>
                <a:cs typeface="+mn-cs"/>
              </a:rPr>
              <a:t>k€ socle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T2 2030</a:t>
            </a:r>
            <a:r>
              <a:rPr kumimoji="0" lang="fr-FR" sz="1200" b="1" i="0" u="none" strike="noStrike" kern="1200" cap="none" spc="0" normalizeH="0" noProof="0" dirty="0">
                <a:ln>
                  <a:noFill/>
                </a:ln>
                <a:effectLst/>
                <a:uLnTx/>
                <a:uFillTx/>
                <a:latin typeface="Arial" panose="020B0604020202020204"/>
                <a:ea typeface="+mn-ea"/>
                <a:cs typeface="+mn-cs"/>
              </a:rPr>
              <a:t> : </a:t>
            </a:r>
            <a:r>
              <a:rPr lang="fr-FR" sz="1200" b="1" dirty="0">
                <a:latin typeface="Arial" panose="020B0604020202020204"/>
              </a:rPr>
              <a:t>4</a:t>
            </a:r>
            <a:r>
              <a:rPr kumimoji="0" lang="fr-FR" sz="1200" b="1" i="0" u="none" strike="noStrike" kern="1200" cap="none" spc="0" normalizeH="0" noProof="0" dirty="0">
                <a:ln>
                  <a:noFill/>
                </a:ln>
                <a:effectLst/>
                <a:uLnTx/>
                <a:uFillTx/>
                <a:latin typeface="Arial" panose="020B0604020202020204"/>
                <a:ea typeface="+mn-ea"/>
                <a:cs typeface="+mn-cs"/>
              </a:rPr>
              <a:t>0k€ au titre des briques complémentaires 29</a:t>
            </a:r>
            <a:endParaRPr kumimoji="0" lang="fr-FR" sz="1200" b="1" i="0" u="none" strike="noStrike" kern="120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670880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265B61A-5D04-7461-FA62-D7E42485E44C}"/>
              </a:ext>
            </a:extLst>
          </p:cNvPr>
          <p:cNvSpPr>
            <a:spLocks noGrp="1"/>
          </p:cNvSpPr>
          <p:nvPr>
            <p:ph type="sldNum" sz="quarter" idx="15"/>
          </p:nvPr>
        </p:nvSpPr>
        <p:spPr/>
        <p:txBody>
          <a:bodyPr/>
          <a:lstStyle/>
          <a:p>
            <a:fld id="{975A587B-5814-4D9B-9598-FE9CB954CB01}" type="slidenum">
              <a:rPr lang="fr-FR" smtClean="0"/>
              <a:pPr/>
              <a:t>21</a:t>
            </a:fld>
            <a:endParaRPr lang="fr-FR" dirty="0"/>
          </a:p>
        </p:txBody>
      </p:sp>
      <p:sp>
        <p:nvSpPr>
          <p:cNvPr id="6" name="ZoneTexte 5">
            <a:extLst>
              <a:ext uri="{FF2B5EF4-FFF2-40B4-BE49-F238E27FC236}">
                <a16:creationId xmlns:a16="http://schemas.microsoft.com/office/drawing/2014/main" id="{FDE84B9C-2D09-C6B2-E162-87DB42AB8B89}"/>
              </a:ext>
            </a:extLst>
          </p:cNvPr>
          <p:cNvSpPr txBox="1"/>
          <p:nvPr/>
        </p:nvSpPr>
        <p:spPr>
          <a:xfrm>
            <a:off x="498000" y="699725"/>
            <a:ext cx="11196000" cy="4370427"/>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b="1" kern="0" dirty="0">
                <a:solidFill>
                  <a:schemeClr val="accent4"/>
                </a:solidFill>
              </a:rPr>
              <a:t>Page 11 de l’avenant (article 8.4) </a:t>
            </a:r>
            <a:r>
              <a:rPr lang="fr-FR" sz="2000" kern="0" dirty="0">
                <a:solidFill>
                  <a:schemeClr val="accent4"/>
                </a:solidFill>
              </a:rPr>
              <a:t>– Rédaction de l’article renforcée pour préciser la procédure de contrôle des engagements par la caisse. </a:t>
            </a:r>
          </a:p>
          <a:p>
            <a:pPr marR="0" lvl="0" defTabSz="914400" eaLnBrk="1" fontAlgn="auto" latinLnBrk="0" hangingPunct="1">
              <a:lnSpc>
                <a:spcPct val="100000"/>
              </a:lnSpc>
              <a:spcBef>
                <a:spcPts val="0"/>
              </a:spcBef>
              <a:spcAft>
                <a:spcPts val="0"/>
              </a:spcAft>
              <a:buClrTx/>
              <a:buSzTx/>
              <a:tabLst/>
              <a:defRPr/>
            </a:pPr>
            <a:endParaRPr lang="fr-FR" sz="2000" kern="0" dirty="0">
              <a:solidFill>
                <a:schemeClr val="accent4"/>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b="1" kern="0" dirty="0">
                <a:solidFill>
                  <a:schemeClr val="accent4"/>
                </a:solidFill>
              </a:rPr>
              <a:t>Page 12 de l’avenant (article 8.6) </a:t>
            </a:r>
            <a:r>
              <a:rPr lang="fr-FR" sz="2000" kern="0" dirty="0">
                <a:solidFill>
                  <a:schemeClr val="accent4"/>
                </a:solidFill>
              </a:rPr>
              <a:t>– Rédaction modifiée pour identifier dans 2 articles distincts ce qui relève du cadre dérogatoire et celui du cadre pérenne pour les modalités de versement des rémunérations France santé : </a:t>
            </a:r>
          </a:p>
          <a:p>
            <a:pPr marL="742950" lvl="1" indent="-285750">
              <a:buFont typeface="Wingdings" panose="05000000000000000000" pitchFamily="2" charset="2"/>
              <a:buChar char="§"/>
              <a:defRPr/>
            </a:pPr>
            <a:r>
              <a:rPr lang="fr-FR" sz="2000" kern="0" dirty="0">
                <a:solidFill>
                  <a:schemeClr val="accent4"/>
                </a:solidFill>
              </a:rPr>
              <a:t>Création d’un article 8.6.1 « Dispositions pérennes »</a:t>
            </a:r>
          </a:p>
          <a:p>
            <a:pPr marL="742950" lvl="1" indent="-285750">
              <a:buFont typeface="Wingdings" panose="05000000000000000000" pitchFamily="2" charset="2"/>
              <a:buChar char="§"/>
              <a:defRPr/>
            </a:pPr>
            <a:r>
              <a:rPr lang="fr-FR" sz="2000" kern="0" dirty="0">
                <a:solidFill>
                  <a:schemeClr val="accent4"/>
                </a:solidFill>
              </a:rPr>
              <a:t>Création d’un article 8.6.2 « Dispositions transitoires » + Mise en place d’un suivi de la montée en charge du dispositif et l’atteinte des indicateurs avec une présentation d’un bilan annuel en CPN.</a:t>
            </a:r>
          </a:p>
          <a:p>
            <a:pPr lvl="1">
              <a:defRPr/>
            </a:pPr>
            <a:endParaRPr lang="fr-FR" sz="2000" kern="0" dirty="0">
              <a:solidFill>
                <a:schemeClr val="accent4"/>
              </a:solidFill>
            </a:endParaRPr>
          </a:p>
          <a:p>
            <a:pPr marL="285750" indent="-285750">
              <a:buFont typeface="Wingdings" panose="05000000000000000000" pitchFamily="2" charset="2"/>
              <a:buChar char="§"/>
              <a:defRPr/>
            </a:pPr>
            <a:r>
              <a:rPr lang="fr-FR" sz="2000" b="1" kern="0" dirty="0">
                <a:solidFill>
                  <a:schemeClr val="accent4"/>
                </a:solidFill>
              </a:rPr>
              <a:t>Page 14 de l’avenant (article 8.9) </a:t>
            </a:r>
            <a:r>
              <a:rPr lang="fr-FR" sz="2000" kern="0" dirty="0">
                <a:solidFill>
                  <a:schemeClr val="accent4"/>
                </a:solidFill>
              </a:rPr>
              <a:t>– Ajout d’un nouvel article 8.9 précisant la procédure en cas de non atteinte des indicateurs socles</a:t>
            </a:r>
          </a:p>
          <a:p>
            <a:pPr algn="l"/>
            <a:endParaRPr lang="fr-FR" kern="0" dirty="0">
              <a:solidFill>
                <a:schemeClr val="accent4"/>
              </a:solidFill>
              <a:sym typeface="Wingdings" panose="05000000000000000000" pitchFamily="2" charset="2"/>
            </a:endParaRPr>
          </a:p>
        </p:txBody>
      </p:sp>
      <p:sp>
        <p:nvSpPr>
          <p:cNvPr id="7" name="Titre 3">
            <a:extLst>
              <a:ext uri="{FF2B5EF4-FFF2-40B4-BE49-F238E27FC236}">
                <a16:creationId xmlns:a16="http://schemas.microsoft.com/office/drawing/2014/main" id="{5FD68B2B-D207-0240-A142-DC7E6CF5F649}"/>
              </a:ext>
            </a:extLst>
          </p:cNvPr>
          <p:cNvSpPr txBox="1">
            <a:spLocks/>
          </p:cNvSpPr>
          <p:nvPr/>
        </p:nvSpPr>
        <p:spPr>
          <a:xfrm>
            <a:off x="0" y="-20275"/>
            <a:ext cx="12192000" cy="7200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2200" b="1" kern="1200">
                <a:solidFill>
                  <a:srgbClr val="FFFFFF"/>
                </a:solidFill>
                <a:latin typeface="+mj-lt"/>
                <a:ea typeface="+mj-ea"/>
                <a:cs typeface="+mj-cs"/>
              </a:defRPr>
            </a:lvl1pPr>
          </a:lstStyle>
          <a:p>
            <a:r>
              <a:rPr lang="fr-FR" dirty="0"/>
              <a:t>Modifications apportées post séance et présent dans le texte transmis le 25 mai</a:t>
            </a:r>
          </a:p>
        </p:txBody>
      </p:sp>
    </p:spTree>
    <p:extLst>
      <p:ext uri="{BB962C8B-B14F-4D97-AF65-F5344CB8AC3E}">
        <p14:creationId xmlns:p14="http://schemas.microsoft.com/office/powerpoint/2010/main" val="4094491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p:cNvSpPr>
            <a:spLocks noGrp="1"/>
          </p:cNvSpPr>
          <p:nvPr>
            <p:ph type="body" sz="quarter" idx="10"/>
          </p:nvPr>
        </p:nvSpPr>
        <p:spPr/>
        <p:txBody>
          <a:bodyPr/>
          <a:lstStyle/>
          <a:p>
            <a:r>
              <a:rPr lang="fr-FR" dirty="0"/>
              <a:t>04</a:t>
            </a:r>
          </a:p>
        </p:txBody>
      </p:sp>
      <p:sp>
        <p:nvSpPr>
          <p:cNvPr id="20" name="Espace réservé du texte 19"/>
          <p:cNvSpPr>
            <a:spLocks noGrp="1"/>
          </p:cNvSpPr>
          <p:nvPr>
            <p:ph type="body" sz="quarter" idx="11"/>
          </p:nvPr>
        </p:nvSpPr>
        <p:spPr/>
        <p:txBody>
          <a:bodyPr>
            <a:normAutofit/>
          </a:bodyPr>
          <a:lstStyle/>
          <a:p>
            <a:r>
              <a:rPr lang="fr-FR" dirty="0"/>
              <a:t>Calendrier</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22</a:t>
            </a:fld>
            <a:endParaRPr lang="fr-FR"/>
          </a:p>
        </p:txBody>
      </p:sp>
    </p:spTree>
    <p:extLst>
      <p:ext uri="{BB962C8B-B14F-4D97-AF65-F5344CB8AC3E}">
        <p14:creationId xmlns:p14="http://schemas.microsoft.com/office/powerpoint/2010/main" val="254295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12192000" cy="720000"/>
          </a:xfrm>
          <a:solidFill>
            <a:schemeClr val="tx1"/>
          </a:solidFill>
        </p:spPr>
        <p:txBody>
          <a:bodyPr>
            <a:normAutofit/>
          </a:bodyPr>
          <a:lstStyle/>
          <a:p>
            <a:pPr>
              <a:lnSpc>
                <a:spcPct val="100000"/>
              </a:lnSpc>
            </a:pPr>
            <a:r>
              <a:rPr lang="fr-FR" dirty="0"/>
              <a:t>Proposition de calendrier </a:t>
            </a:r>
            <a:endParaRPr lang="fr-FR" sz="2400" dirty="0"/>
          </a:p>
        </p:txBody>
      </p:sp>
      <p:sp>
        <p:nvSpPr>
          <p:cNvPr id="5" name="Espace réservé du numéro de diapositive 2">
            <a:extLst>
              <a:ext uri="{FF2B5EF4-FFF2-40B4-BE49-F238E27FC236}">
                <a16:creationId xmlns:a16="http://schemas.microsoft.com/office/drawing/2014/main" id="{B3E52801-4929-4DDE-9C71-3871E855B8DE}"/>
              </a:ext>
            </a:extLst>
          </p:cNvPr>
          <p:cNvSpPr txBox="1">
            <a:spLocks/>
          </p:cNvSpPr>
          <p:nvPr/>
        </p:nvSpPr>
        <p:spPr>
          <a:xfrm>
            <a:off x="100214" y="6432443"/>
            <a:ext cx="720000" cy="28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1200" smtClean="0">
                <a:solidFill>
                  <a:srgbClr val="0C419A"/>
                </a:solidFill>
                <a:latin typeface="Arial" panose="020B0604020202020204"/>
              </a:rPr>
              <a:pPr>
                <a:defRPr/>
              </a:pPr>
              <a:t>23</a:t>
            </a:fld>
            <a:endParaRPr lang="fr-FR" sz="1200" dirty="0">
              <a:solidFill>
                <a:srgbClr val="0C419A"/>
              </a:solidFill>
              <a:latin typeface="Arial" panose="020B0604020202020204"/>
            </a:endParaRPr>
          </a:p>
        </p:txBody>
      </p:sp>
      <p:pic>
        <p:nvPicPr>
          <p:cNvPr id="15" name="Picture 17">
            <a:extLst>
              <a:ext uri="{FF2B5EF4-FFF2-40B4-BE49-F238E27FC236}">
                <a16:creationId xmlns:a16="http://schemas.microsoft.com/office/drawing/2014/main" id="{A8D11DFB-F074-8D45-573B-9F6B443ECAD3}"/>
              </a:ext>
            </a:extLst>
          </p:cNvPr>
          <p:cNvPicPr>
            <a:picLocks noChangeAspect="1"/>
          </p:cNvPicPr>
          <p:nvPr/>
        </p:nvPicPr>
        <p:blipFill>
          <a:blip r:embed="rId2"/>
          <a:stretch>
            <a:fillRect/>
          </a:stretch>
        </p:blipFill>
        <p:spPr>
          <a:xfrm>
            <a:off x="11247090" y="360000"/>
            <a:ext cx="778341" cy="778341"/>
          </a:xfrm>
          <a:prstGeom prst="rect">
            <a:avLst/>
          </a:prstGeom>
        </p:spPr>
      </p:pic>
      <p:sp>
        <p:nvSpPr>
          <p:cNvPr id="10" name="CPTKTILIH3f08t01l00s01m00j0ca0cb01i01u00z14z14">
            <a:extLst>
              <a:ext uri="{FF2B5EF4-FFF2-40B4-BE49-F238E27FC236}">
                <a16:creationId xmlns:a16="http://schemas.microsoft.com/office/drawing/2014/main" id="{58353985-480E-4E20-9066-62A9BE9C0359}"/>
              </a:ext>
            </a:extLst>
          </p:cNvPr>
          <p:cNvSpPr/>
          <p:nvPr/>
        </p:nvSpPr>
        <p:spPr>
          <a:xfrm>
            <a:off x="6389651" y="3061759"/>
            <a:ext cx="2039816" cy="720725"/>
          </a:xfrm>
          <a:prstGeom prst="chevron">
            <a:avLst>
              <a:gd name="adj" fmla="val 30000"/>
            </a:avLst>
          </a:prstGeom>
          <a:solidFill>
            <a:schemeClr val="tx1">
              <a:lumMod val="60000"/>
              <a:lumOff val="40000"/>
            </a:schemeClr>
          </a:solidFill>
          <a:ln w="12700" cap="flat" cmpd="sng" algn="ctr">
            <a:noFill/>
            <a:prstDash val="solid"/>
            <a:miter lim="800000"/>
          </a:ln>
          <a:effectLst>
            <a:outerShdw blurRad="63500" dist="37357" dir="2700000" rotWithShape="0">
              <a:scrgbClr r="0" g="0" b="0">
                <a:alpha val="60000"/>
              </a:scrgb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fr-FR" sz="1400" b="1" i="1" dirty="0">
                <a:solidFill>
                  <a:schemeClr val="bg1"/>
                </a:solidFill>
                <a:latin typeface="Arial" panose="020B0604020202020204" pitchFamily="34" charset="0"/>
              </a:rPr>
              <a:t>Avril</a:t>
            </a:r>
          </a:p>
        </p:txBody>
      </p:sp>
      <p:sp>
        <p:nvSpPr>
          <p:cNvPr id="12" name="CPTKTILIH3f08t01l00s01m00j0ca0cb01i01u00z14z14">
            <a:extLst>
              <a:ext uri="{FF2B5EF4-FFF2-40B4-BE49-F238E27FC236}">
                <a16:creationId xmlns:a16="http://schemas.microsoft.com/office/drawing/2014/main" id="{58353985-480E-4E20-9066-62A9BE9C0359}"/>
              </a:ext>
            </a:extLst>
          </p:cNvPr>
          <p:cNvSpPr/>
          <p:nvPr/>
        </p:nvSpPr>
        <p:spPr>
          <a:xfrm>
            <a:off x="9061491" y="3061759"/>
            <a:ext cx="2039816" cy="720725"/>
          </a:xfrm>
          <a:prstGeom prst="chevron">
            <a:avLst>
              <a:gd name="adj" fmla="val 30000"/>
            </a:avLst>
          </a:prstGeom>
          <a:solidFill>
            <a:schemeClr val="tx1">
              <a:lumMod val="40000"/>
              <a:lumOff val="60000"/>
            </a:schemeClr>
          </a:solidFill>
          <a:ln w="12700" cap="flat" cmpd="sng" algn="ctr">
            <a:noFill/>
            <a:prstDash val="solid"/>
            <a:miter lim="800000"/>
          </a:ln>
          <a:effectLst>
            <a:outerShdw blurRad="63500" dist="37357" dir="2700000" rotWithShape="0">
              <a:scrgbClr r="0" g="0" b="0">
                <a:alpha val="60000"/>
              </a:scrgb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fr-FR" sz="1400" b="1" i="1" dirty="0">
                <a:solidFill>
                  <a:schemeClr val="bg1"/>
                </a:solidFill>
                <a:latin typeface="Arial" panose="020B0604020202020204" pitchFamily="34" charset="0"/>
              </a:rPr>
              <a:t>Mai</a:t>
            </a:r>
          </a:p>
        </p:txBody>
      </p:sp>
      <p:sp>
        <p:nvSpPr>
          <p:cNvPr id="13" name="CPTKTILIH3f08t01l00s01m00j0ca0cb01i01u00z14z14">
            <a:extLst>
              <a:ext uri="{FF2B5EF4-FFF2-40B4-BE49-F238E27FC236}">
                <a16:creationId xmlns:a16="http://schemas.microsoft.com/office/drawing/2014/main" id="{58353985-480E-4E20-9066-62A9BE9C0359}"/>
              </a:ext>
            </a:extLst>
          </p:cNvPr>
          <p:cNvSpPr/>
          <p:nvPr/>
        </p:nvSpPr>
        <p:spPr>
          <a:xfrm>
            <a:off x="3700863" y="3061758"/>
            <a:ext cx="2039816" cy="720725"/>
          </a:xfrm>
          <a:prstGeom prst="chevron">
            <a:avLst>
              <a:gd name="adj" fmla="val 30000"/>
            </a:avLst>
          </a:prstGeom>
          <a:solidFill>
            <a:schemeClr val="tx1">
              <a:lumMod val="75000"/>
            </a:schemeClr>
          </a:solidFill>
          <a:ln w="12700" cap="flat" cmpd="sng" algn="ctr">
            <a:noFill/>
            <a:prstDash val="solid"/>
            <a:miter lim="800000"/>
          </a:ln>
          <a:effectLst>
            <a:outerShdw blurRad="63500" dist="37357" dir="2700000" rotWithShape="0">
              <a:scrgbClr r="0" g="0" b="0">
                <a:alpha val="60000"/>
              </a:scrgb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fr-FR" sz="1400" b="1" i="1" dirty="0">
                <a:solidFill>
                  <a:schemeClr val="bg1"/>
                </a:solidFill>
                <a:latin typeface="Arial" panose="020B0604020202020204" pitchFamily="34" charset="0"/>
              </a:rPr>
              <a:t>Mars</a:t>
            </a:r>
          </a:p>
        </p:txBody>
      </p:sp>
      <p:sp>
        <p:nvSpPr>
          <p:cNvPr id="14" name="CPTKTILIH3f08t01l00s01m00j0ca0cb01i01u00z14z14">
            <a:extLst>
              <a:ext uri="{FF2B5EF4-FFF2-40B4-BE49-F238E27FC236}">
                <a16:creationId xmlns:a16="http://schemas.microsoft.com/office/drawing/2014/main" id="{58353985-480E-4E20-9066-62A9BE9C0359}"/>
              </a:ext>
            </a:extLst>
          </p:cNvPr>
          <p:cNvSpPr/>
          <p:nvPr/>
        </p:nvSpPr>
        <p:spPr>
          <a:xfrm>
            <a:off x="1002883" y="3064805"/>
            <a:ext cx="2039816" cy="720725"/>
          </a:xfrm>
          <a:prstGeom prst="chevron">
            <a:avLst>
              <a:gd name="adj" fmla="val 30000"/>
            </a:avLst>
          </a:prstGeom>
          <a:solidFill>
            <a:schemeClr val="tx1">
              <a:lumMod val="50000"/>
            </a:schemeClr>
          </a:solidFill>
          <a:ln w="12700" cap="flat" cmpd="sng" algn="ctr">
            <a:noFill/>
            <a:prstDash val="solid"/>
            <a:miter lim="800000"/>
          </a:ln>
          <a:effectLst>
            <a:outerShdw blurRad="63500" dist="37357" dir="2700000" rotWithShape="0">
              <a:scrgbClr r="0" g="0" b="0">
                <a:alpha val="60000"/>
              </a:scrgb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fr-FR" sz="1400" b="1" i="1" dirty="0">
                <a:solidFill>
                  <a:schemeClr val="bg1"/>
                </a:solidFill>
                <a:latin typeface="Arial" panose="020B0604020202020204" pitchFamily="34" charset="0"/>
              </a:rPr>
              <a:t>Février</a:t>
            </a:r>
          </a:p>
        </p:txBody>
      </p:sp>
      <p:sp>
        <p:nvSpPr>
          <p:cNvPr id="4" name="ZoneTexte 3"/>
          <p:cNvSpPr txBox="1"/>
          <p:nvPr/>
        </p:nvSpPr>
        <p:spPr>
          <a:xfrm>
            <a:off x="933970" y="3983963"/>
            <a:ext cx="2108729" cy="646331"/>
          </a:xfrm>
          <a:prstGeom prst="rect">
            <a:avLst/>
          </a:prstGeom>
          <a:noFill/>
        </p:spPr>
        <p:txBody>
          <a:bodyPr wrap="square" rtlCol="0">
            <a:spAutoFit/>
          </a:bodyPr>
          <a:lstStyle/>
          <a:p>
            <a:r>
              <a:rPr lang="fr-FR" b="1" dirty="0">
                <a:solidFill>
                  <a:schemeClr val="tx1">
                    <a:lumMod val="50000"/>
                  </a:schemeClr>
                </a:solidFill>
                <a:latin typeface="Calibri" panose="020F0502020204030204" pitchFamily="34" charset="0"/>
                <a:ea typeface="Times New Roman" panose="02020603050405020304" pitchFamily="18" charset="0"/>
                <a:cs typeface="Times New Roman" panose="02020603050405020304" pitchFamily="18" charset="0"/>
              </a:rPr>
              <a:t>Séance d’ouverture  26/02/26</a:t>
            </a:r>
            <a:endParaRPr lang="fr-FR" b="1" dirty="0">
              <a:solidFill>
                <a:schemeClr val="tx1">
                  <a:lumMod val="50000"/>
                </a:schemeClr>
              </a:solidFill>
            </a:endParaRPr>
          </a:p>
        </p:txBody>
      </p:sp>
      <p:sp>
        <p:nvSpPr>
          <p:cNvPr id="20" name="ZoneTexte 19"/>
          <p:cNvSpPr txBox="1"/>
          <p:nvPr/>
        </p:nvSpPr>
        <p:spPr>
          <a:xfrm>
            <a:off x="3721066" y="3983964"/>
            <a:ext cx="2182584" cy="923330"/>
          </a:xfrm>
          <a:prstGeom prst="rect">
            <a:avLst/>
          </a:prstGeom>
          <a:noFill/>
        </p:spPr>
        <p:txBody>
          <a:bodyPr wrap="square" rtlCol="0">
            <a:spAutoFit/>
          </a:bodyPr>
          <a:lstStyle/>
          <a:p>
            <a:r>
              <a:rPr lang="fr-FR" b="1" dirty="0">
                <a:latin typeface="Calibri" panose="020F0502020204030204" pitchFamily="34" charset="0"/>
                <a:ea typeface="Times New Roman" panose="02020603050405020304" pitchFamily="18" charset="0"/>
                <a:cs typeface="Times New Roman" panose="02020603050405020304" pitchFamily="18" charset="0"/>
              </a:rPr>
              <a:t>GT 1 : 12/03</a:t>
            </a:r>
            <a:endParaRPr lang="fr-FR" b="1" dirty="0"/>
          </a:p>
          <a:p>
            <a:r>
              <a:rPr lang="fr-FR" b="1" dirty="0">
                <a:latin typeface="Calibri" panose="020F0502020204030204" pitchFamily="34" charset="0"/>
                <a:ea typeface="Times New Roman" panose="02020603050405020304" pitchFamily="18" charset="0"/>
                <a:cs typeface="Times New Roman" panose="02020603050405020304" pitchFamily="18" charset="0"/>
              </a:rPr>
              <a:t>2</a:t>
            </a:r>
            <a:r>
              <a:rPr lang="fr-FR" b="1" baseline="30000" dirty="0">
                <a:latin typeface="Calibri" panose="020F0502020204030204" pitchFamily="34" charset="0"/>
                <a:ea typeface="Times New Roman" panose="02020603050405020304" pitchFamily="18" charset="0"/>
                <a:cs typeface="Times New Roman" panose="02020603050405020304" pitchFamily="18" charset="0"/>
              </a:rPr>
              <a:t>ème</a:t>
            </a:r>
            <a:r>
              <a:rPr lang="fr-FR" b="1" dirty="0">
                <a:latin typeface="Calibri" panose="020F0502020204030204" pitchFamily="34" charset="0"/>
                <a:ea typeface="Times New Roman" panose="02020603050405020304" pitchFamily="18" charset="0"/>
                <a:cs typeface="Times New Roman" panose="02020603050405020304" pitchFamily="18" charset="0"/>
              </a:rPr>
              <a:t> séance : 19/03</a:t>
            </a:r>
          </a:p>
          <a:p>
            <a:r>
              <a:rPr lang="fr-FR" b="1" dirty="0">
                <a:latin typeface="Calibri" panose="020F0502020204030204" pitchFamily="34" charset="0"/>
                <a:ea typeface="Times New Roman" panose="02020603050405020304" pitchFamily="18" charset="0"/>
                <a:cs typeface="Times New Roman" panose="02020603050405020304" pitchFamily="18" charset="0"/>
              </a:rPr>
              <a:t>GT 2 : 26/03</a:t>
            </a:r>
          </a:p>
        </p:txBody>
      </p:sp>
      <p:sp>
        <p:nvSpPr>
          <p:cNvPr id="21" name="ZoneTexte 20"/>
          <p:cNvSpPr txBox="1"/>
          <p:nvPr/>
        </p:nvSpPr>
        <p:spPr>
          <a:xfrm>
            <a:off x="6389651" y="3955215"/>
            <a:ext cx="2075084" cy="646331"/>
          </a:xfrm>
          <a:prstGeom prst="rect">
            <a:avLst/>
          </a:prstGeom>
          <a:noFill/>
        </p:spPr>
        <p:txBody>
          <a:bodyPr wrap="square" rtlCol="0">
            <a:spAutoFit/>
          </a:bodyPr>
          <a:lstStyle/>
          <a:p>
            <a:r>
              <a:rPr lang="fr-FR" b="1"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3</a:t>
            </a:r>
            <a:r>
              <a:rPr lang="fr-FR" b="1" baseline="30000"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ème</a:t>
            </a:r>
            <a:r>
              <a:rPr lang="fr-FR" b="1"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séance : 02/04</a:t>
            </a:r>
          </a:p>
          <a:p>
            <a:r>
              <a:rPr lang="fr-FR" b="1"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4</a:t>
            </a:r>
            <a:r>
              <a:rPr lang="fr-FR" b="1" baseline="30000"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ème</a:t>
            </a:r>
            <a:r>
              <a:rPr lang="fr-FR" b="1" dirty="0">
                <a:solidFill>
                  <a:schemeClr val="tx1">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séance : 16/04</a:t>
            </a:r>
            <a:endParaRPr lang="fr-FR"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ZoneTexte 22"/>
          <p:cNvSpPr txBox="1"/>
          <p:nvPr/>
        </p:nvSpPr>
        <p:spPr>
          <a:xfrm>
            <a:off x="8772397" y="3872088"/>
            <a:ext cx="2618004" cy="2031325"/>
          </a:xfrm>
          <a:prstGeom prst="rect">
            <a:avLst/>
          </a:prstGeom>
          <a:noFill/>
        </p:spPr>
        <p:txBody>
          <a:bodyPr wrap="square" rtlCol="0">
            <a:spAutoFit/>
          </a:bodyPr>
          <a:lstStyle/>
          <a:p>
            <a:pPr algn="ctr"/>
            <a:r>
              <a:rPr lang="fr-FR" b="1" dirty="0">
                <a:latin typeface="Calibri" panose="020F0502020204030204" pitchFamily="34" charset="0"/>
                <a:ea typeface="Times New Roman" panose="02020603050405020304" pitchFamily="18" charset="0"/>
                <a:cs typeface="Times New Roman" panose="02020603050405020304" pitchFamily="18" charset="0"/>
              </a:rPr>
              <a:t>5</a:t>
            </a:r>
            <a:r>
              <a:rPr lang="fr-FR" b="1" baseline="30000" dirty="0">
                <a:latin typeface="Calibri" panose="020F0502020204030204" pitchFamily="34" charset="0"/>
                <a:ea typeface="Times New Roman" panose="02020603050405020304" pitchFamily="18" charset="0"/>
                <a:cs typeface="Times New Roman" panose="02020603050405020304" pitchFamily="18" charset="0"/>
              </a:rPr>
              <a:t>ème</a:t>
            </a:r>
            <a:r>
              <a:rPr lang="fr-FR" b="1" dirty="0">
                <a:latin typeface="Calibri" panose="020F0502020204030204" pitchFamily="34" charset="0"/>
                <a:ea typeface="Times New Roman" panose="02020603050405020304" pitchFamily="18" charset="0"/>
                <a:cs typeface="Times New Roman" panose="02020603050405020304" pitchFamily="18" charset="0"/>
              </a:rPr>
              <a:t> séance : 07/05 à 14h</a:t>
            </a:r>
          </a:p>
          <a:p>
            <a:pPr algn="ctr"/>
            <a:endParaRPr lang="fr-FR" b="1" dirty="0">
              <a:latin typeface="Calibri" panose="020F0502020204030204" pitchFamily="34" charset="0"/>
              <a:ea typeface="Times New Roman" panose="02020603050405020304" pitchFamily="18" charset="0"/>
              <a:cs typeface="Times New Roman" panose="02020603050405020304" pitchFamily="18" charset="0"/>
            </a:endParaRPr>
          </a:p>
          <a:p>
            <a:pPr algn="ctr"/>
            <a:r>
              <a:rPr lang="fr-FR" b="1" dirty="0">
                <a:solidFill>
                  <a:schemeClr val="accent2"/>
                </a:solidFill>
                <a:latin typeface="Calibri" panose="020F0502020204030204" pitchFamily="34" charset="0"/>
                <a:ea typeface="Times New Roman" panose="02020603050405020304" pitchFamily="18" charset="0"/>
                <a:cs typeface="Times New Roman" panose="02020603050405020304" pitchFamily="18" charset="0"/>
              </a:rPr>
              <a:t>Projet de texte : 19/05</a:t>
            </a:r>
          </a:p>
          <a:p>
            <a:pPr algn="ctr"/>
            <a:endParaRPr lang="fr-FR" b="1" dirty="0">
              <a:solidFill>
                <a:schemeClr val="accent6"/>
              </a:solidFill>
              <a:latin typeface="Calibri" panose="020F0502020204030204" pitchFamily="34" charset="0"/>
              <a:ea typeface="Times New Roman" panose="02020603050405020304" pitchFamily="18" charset="0"/>
              <a:cs typeface="Times New Roman" panose="02020603050405020304" pitchFamily="18" charset="0"/>
            </a:endParaRPr>
          </a:p>
          <a:p>
            <a:pPr algn="ctr"/>
            <a:r>
              <a:rPr lang="fr-FR" b="1" dirty="0">
                <a:solidFill>
                  <a:schemeClr val="accent6"/>
                </a:solidFill>
                <a:latin typeface="Calibri" panose="020F0502020204030204" pitchFamily="34" charset="0"/>
                <a:ea typeface="Times New Roman" panose="02020603050405020304" pitchFamily="18" charset="0"/>
                <a:cs typeface="Times New Roman" panose="02020603050405020304" pitchFamily="18" charset="0"/>
              </a:rPr>
              <a:t>Séance finale : 21/05</a:t>
            </a:r>
          </a:p>
          <a:p>
            <a:pPr algn="ctr"/>
            <a:endParaRPr lang="fr-FR" b="1" dirty="0">
              <a:solidFill>
                <a:schemeClr val="accent6"/>
              </a:solidFill>
              <a:latin typeface="Calibri" panose="020F0502020204030204" pitchFamily="34" charset="0"/>
              <a:ea typeface="Times New Roman" panose="02020603050405020304" pitchFamily="18" charset="0"/>
              <a:cs typeface="Times New Roman" panose="02020603050405020304" pitchFamily="18" charset="0"/>
            </a:endParaRPr>
          </a:p>
          <a:p>
            <a:pPr algn="ctr"/>
            <a:r>
              <a:rPr lang="fr-FR" b="1" dirty="0">
                <a:solidFill>
                  <a:schemeClr val="accent4"/>
                </a:solidFill>
                <a:latin typeface="Calibri" panose="020F0502020204030204" pitchFamily="34" charset="0"/>
                <a:ea typeface="Times New Roman" panose="02020603050405020304" pitchFamily="18" charset="0"/>
                <a:cs typeface="Times New Roman" panose="02020603050405020304" pitchFamily="18" charset="0"/>
              </a:rPr>
              <a:t>Texte définitif : 22/05</a:t>
            </a:r>
          </a:p>
        </p:txBody>
      </p:sp>
      <p:sp>
        <p:nvSpPr>
          <p:cNvPr id="18" name="ZoneTexte 17"/>
          <p:cNvSpPr txBox="1"/>
          <p:nvPr/>
        </p:nvSpPr>
        <p:spPr>
          <a:xfrm>
            <a:off x="0" y="1289744"/>
            <a:ext cx="12192000" cy="646331"/>
          </a:xfrm>
          <a:prstGeom prst="rect">
            <a:avLst/>
          </a:prstGeom>
          <a:noFill/>
        </p:spPr>
        <p:txBody>
          <a:bodyPr wrap="square" rtlCol="0">
            <a:spAutoFit/>
          </a:bodyPr>
          <a:lstStyle/>
          <a:p>
            <a:pPr algn="ctr"/>
            <a:r>
              <a:rPr lang="fr-FR" b="1" dirty="0">
                <a:solidFill>
                  <a:srgbClr val="00B0F0"/>
                </a:solidFill>
                <a:latin typeface="Corbel" panose="020B0503020204020204" pitchFamily="34" charset="0"/>
              </a:rPr>
              <a:t>L’objectif est de pouvoir finaliser la négociation avant fin mai. </a:t>
            </a:r>
          </a:p>
          <a:p>
            <a:pPr algn="ctr"/>
            <a:r>
              <a:rPr lang="fr-FR" b="1" dirty="0">
                <a:solidFill>
                  <a:schemeClr val="accent4"/>
                </a:solidFill>
                <a:latin typeface="Corbel" panose="020B0503020204020204" pitchFamily="34" charset="0"/>
              </a:rPr>
              <a:t>DATE DE SIGNATURE DEMATERIALISEE  : 29/05/2026 </a:t>
            </a:r>
          </a:p>
        </p:txBody>
      </p:sp>
    </p:spTree>
    <p:extLst>
      <p:ext uri="{BB962C8B-B14F-4D97-AF65-F5344CB8AC3E}">
        <p14:creationId xmlns:p14="http://schemas.microsoft.com/office/powerpoint/2010/main" val="2423809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p:cNvSpPr>
            <a:spLocks noGrp="1"/>
          </p:cNvSpPr>
          <p:nvPr>
            <p:ph type="body" sz="quarter" idx="10"/>
          </p:nvPr>
        </p:nvSpPr>
        <p:spPr/>
        <p:txBody>
          <a:bodyPr/>
          <a:lstStyle/>
          <a:p>
            <a:r>
              <a:rPr lang="fr-FR" dirty="0"/>
              <a:t>05</a:t>
            </a:r>
          </a:p>
        </p:txBody>
      </p:sp>
      <p:sp>
        <p:nvSpPr>
          <p:cNvPr id="20" name="Espace réservé du texte 19"/>
          <p:cNvSpPr>
            <a:spLocks noGrp="1"/>
          </p:cNvSpPr>
          <p:nvPr>
            <p:ph type="body" sz="quarter" idx="11"/>
          </p:nvPr>
        </p:nvSpPr>
        <p:spPr/>
        <p:txBody>
          <a:bodyPr>
            <a:normAutofit/>
          </a:bodyPr>
          <a:lstStyle/>
          <a:p>
            <a:r>
              <a:rPr lang="fr-FR" dirty="0"/>
              <a:t>ANNEXE</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24</a:t>
            </a:fld>
            <a:endParaRPr lang="fr-FR"/>
          </a:p>
        </p:txBody>
      </p:sp>
    </p:spTree>
    <p:extLst>
      <p:ext uri="{BB962C8B-B14F-4D97-AF65-F5344CB8AC3E}">
        <p14:creationId xmlns:p14="http://schemas.microsoft.com/office/powerpoint/2010/main" val="2954449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FOCUS SNP</a:t>
            </a:r>
          </a:p>
        </p:txBody>
      </p:sp>
      <p:sp>
        <p:nvSpPr>
          <p:cNvPr id="5" name="ZoneTexte 4"/>
          <p:cNvSpPr txBox="1"/>
          <p:nvPr/>
        </p:nvSpPr>
        <p:spPr>
          <a:xfrm>
            <a:off x="160172" y="761567"/>
            <a:ext cx="11593484"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chemeClr val="tx2">
                    <a:lumMod val="60000"/>
                    <a:lumOff val="40000"/>
                  </a:schemeClr>
                </a:solidFill>
                <a:effectLst/>
                <a:uLnTx/>
                <a:uFillTx/>
                <a:latin typeface="Arial" panose="020B0604020202020204"/>
                <a:ea typeface="+mn-ea"/>
                <a:cs typeface="+mn-cs"/>
              </a:rPr>
              <a:t>Les structures qui participent à la prise en charge des SNP bénéficient de plusieurs indicateurs, au sein de l’ACI et au sein de France Santé, selon la répartition suivante : </a:t>
            </a:r>
          </a:p>
        </p:txBody>
      </p:sp>
      <p:graphicFrame>
        <p:nvGraphicFramePr>
          <p:cNvPr id="2" name="Tableau 1">
            <a:extLst>
              <a:ext uri="{FF2B5EF4-FFF2-40B4-BE49-F238E27FC236}">
                <a16:creationId xmlns:a16="http://schemas.microsoft.com/office/drawing/2014/main" id="{CB006ECC-1D67-9B3C-65BE-BF0129B23713}"/>
              </a:ext>
            </a:extLst>
          </p:cNvPr>
          <p:cNvGraphicFramePr>
            <a:graphicFrameLocks noGrp="1"/>
          </p:cNvGraphicFramePr>
          <p:nvPr>
            <p:extLst>
              <p:ext uri="{D42A27DB-BD31-4B8C-83A1-F6EECF244321}">
                <p14:modId xmlns:p14="http://schemas.microsoft.com/office/powerpoint/2010/main" val="737471168"/>
              </p:ext>
            </p:extLst>
          </p:nvPr>
        </p:nvGraphicFramePr>
        <p:xfrm>
          <a:off x="211048" y="1338577"/>
          <a:ext cx="11756836" cy="5394960"/>
        </p:xfrm>
        <a:graphic>
          <a:graphicData uri="http://schemas.openxmlformats.org/drawingml/2006/table">
            <a:tbl>
              <a:tblPr firstRow="1" bandRow="1">
                <a:tableStyleId>{7DF18680-E054-41AD-8BC1-D1AEF772440D}</a:tableStyleId>
              </a:tblPr>
              <a:tblGrid>
                <a:gridCol w="893133">
                  <a:extLst>
                    <a:ext uri="{9D8B030D-6E8A-4147-A177-3AD203B41FA5}">
                      <a16:colId xmlns:a16="http://schemas.microsoft.com/office/drawing/2014/main" val="1943773315"/>
                    </a:ext>
                  </a:extLst>
                </a:gridCol>
                <a:gridCol w="1477655">
                  <a:extLst>
                    <a:ext uri="{9D8B030D-6E8A-4147-A177-3AD203B41FA5}">
                      <a16:colId xmlns:a16="http://schemas.microsoft.com/office/drawing/2014/main" val="4010064195"/>
                    </a:ext>
                  </a:extLst>
                </a:gridCol>
                <a:gridCol w="5467102">
                  <a:extLst>
                    <a:ext uri="{9D8B030D-6E8A-4147-A177-3AD203B41FA5}">
                      <a16:colId xmlns:a16="http://schemas.microsoft.com/office/drawing/2014/main" val="1173927693"/>
                    </a:ext>
                  </a:extLst>
                </a:gridCol>
                <a:gridCol w="3918946">
                  <a:extLst>
                    <a:ext uri="{9D8B030D-6E8A-4147-A177-3AD203B41FA5}">
                      <a16:colId xmlns:a16="http://schemas.microsoft.com/office/drawing/2014/main" val="3415841750"/>
                    </a:ext>
                  </a:extLst>
                </a:gridCol>
              </a:tblGrid>
              <a:tr h="203896">
                <a:tc gridSpan="2">
                  <a:txBody>
                    <a:bodyPr/>
                    <a:lstStyle/>
                    <a:p>
                      <a:endParaRPr lang="fr-FR" sz="1200" dirty="0"/>
                    </a:p>
                  </a:txBody>
                  <a:tcPr/>
                </a:tc>
                <a:tc hMerge="1">
                  <a:txBody>
                    <a:bodyPr/>
                    <a:lstStyle/>
                    <a:p>
                      <a:endParaRPr lang="fr-FR"/>
                    </a:p>
                  </a:txBody>
                  <a:tcPr/>
                </a:tc>
                <a:tc>
                  <a:txBody>
                    <a:bodyPr/>
                    <a:lstStyle/>
                    <a:p>
                      <a:pPr algn="ctr"/>
                      <a:r>
                        <a:rPr lang="fr-FR" sz="1200" dirty="0"/>
                        <a:t>Médecins</a:t>
                      </a:r>
                    </a:p>
                  </a:txBody>
                  <a:tcPr anchor="ctr"/>
                </a:tc>
                <a:tc>
                  <a:txBody>
                    <a:bodyPr/>
                    <a:lstStyle/>
                    <a:p>
                      <a:pPr algn="ctr"/>
                      <a:r>
                        <a:rPr lang="fr-FR" sz="1200" dirty="0"/>
                        <a:t>Autres PS</a:t>
                      </a:r>
                    </a:p>
                  </a:txBody>
                  <a:tcPr anchor="ctr"/>
                </a:tc>
                <a:extLst>
                  <a:ext uri="{0D108BD9-81ED-4DB2-BD59-A6C34878D82A}">
                    <a16:rowId xmlns:a16="http://schemas.microsoft.com/office/drawing/2014/main" val="734660636"/>
                  </a:ext>
                </a:extLst>
              </a:tr>
              <a:tr h="218051">
                <a:tc rowSpan="2">
                  <a:txBody>
                    <a:bodyPr/>
                    <a:lstStyle/>
                    <a:p>
                      <a:pPr algn="ctr"/>
                      <a:r>
                        <a:rPr lang="fr-FR" sz="1200" b="1" i="1" dirty="0"/>
                        <a:t>ACI</a:t>
                      </a:r>
                      <a:endParaRPr lang="fr-FR" sz="1200" dirty="0"/>
                    </a:p>
                  </a:txBody>
                  <a:tcPr anchor="ctr"/>
                </a:tc>
                <a:tc>
                  <a:txBody>
                    <a:bodyPr/>
                    <a:lstStyle/>
                    <a:p>
                      <a:pPr algn="ctr"/>
                      <a:r>
                        <a:rPr lang="fr-FR" sz="1200" b="0" dirty="0"/>
                        <a:t>Socle</a:t>
                      </a: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dk1"/>
                          </a:solidFill>
                          <a:effectLst/>
                          <a:latin typeface="+mn-lt"/>
                          <a:ea typeface="+mn-ea"/>
                          <a:cs typeface="+mn-cs"/>
                        </a:rPr>
                        <a:t>Les professionnels de santé de la structure s’organisent pour recevoir chaque jour ouvré les patients (suivis ou non par la structure) ayant besoin de soins non programmés.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dk1"/>
                          </a:solidFill>
                          <a:effectLst/>
                          <a:latin typeface="+mn-lt"/>
                          <a:ea typeface="+mn-ea"/>
                          <a:cs typeface="+mn-cs"/>
                        </a:rPr>
                        <a:t>Cette organisation </a:t>
                      </a:r>
                      <a:r>
                        <a:rPr lang="fr-FR" sz="1200" b="1" u="sng" kern="1200" dirty="0">
                          <a:solidFill>
                            <a:schemeClr val="dk1"/>
                          </a:solidFill>
                          <a:effectLst/>
                          <a:latin typeface="+mn-lt"/>
                          <a:ea typeface="+mn-ea"/>
                          <a:cs typeface="+mn-cs"/>
                        </a:rPr>
                        <a:t>peut prendre la forme</a:t>
                      </a:r>
                      <a:r>
                        <a:rPr lang="fr-FR" sz="1200" b="1" u="none" kern="1200" dirty="0">
                          <a:solidFill>
                            <a:schemeClr val="dk1"/>
                          </a:solidFill>
                          <a:effectLst/>
                          <a:latin typeface="+mn-lt"/>
                          <a:ea typeface="+mn-ea"/>
                          <a:cs typeface="+mn-cs"/>
                        </a:rPr>
                        <a:t> </a:t>
                      </a:r>
                      <a:r>
                        <a:rPr lang="fr-FR" sz="1200" kern="1200" dirty="0">
                          <a:solidFill>
                            <a:schemeClr val="dk1"/>
                          </a:solidFill>
                          <a:effectLst/>
                          <a:latin typeface="+mn-lt"/>
                          <a:ea typeface="+mn-ea"/>
                          <a:cs typeface="+mn-cs"/>
                        </a:rPr>
                        <a:t>notamment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dk1"/>
                          </a:solidFill>
                          <a:effectLst/>
                          <a:latin typeface="+mn-lt"/>
                          <a:ea typeface="+mn-ea"/>
                          <a:cs typeface="+mn-cs"/>
                        </a:rPr>
                        <a:t>- D’une </a:t>
                      </a:r>
                      <a:r>
                        <a:rPr lang="fr-FR" sz="1200" b="0" kern="1200" dirty="0">
                          <a:solidFill>
                            <a:schemeClr val="dk1"/>
                          </a:solidFill>
                          <a:effectLst/>
                          <a:latin typeface="+mn-lt"/>
                          <a:ea typeface="+mn-ea"/>
                          <a:cs typeface="+mn-cs"/>
                        </a:rPr>
                        <a:t>participation au </a:t>
                      </a:r>
                      <a:r>
                        <a:rPr lang="fr-FR" sz="1200" b="1" kern="1200" dirty="0">
                          <a:solidFill>
                            <a:schemeClr val="dk1"/>
                          </a:solidFill>
                          <a:effectLst/>
                          <a:latin typeface="+mn-lt"/>
                          <a:ea typeface="+mn-ea"/>
                          <a:cs typeface="+mn-cs"/>
                        </a:rPr>
                        <a:t>SAS</a:t>
                      </a:r>
                      <a:r>
                        <a:rPr lang="fr-FR" sz="1200" b="0" kern="1200" dirty="0">
                          <a:solidFill>
                            <a:schemeClr val="dk1"/>
                          </a:solidFill>
                          <a:effectLst/>
                          <a:latin typeface="+mn-lt"/>
                          <a:ea typeface="+mn-ea"/>
                          <a:cs typeface="+mn-cs"/>
                        </a:rPr>
                        <a:t> (</a:t>
                      </a:r>
                      <a:r>
                        <a:rPr lang="fr-FR" sz="1200" b="1" kern="1200" dirty="0">
                          <a:solidFill>
                            <a:schemeClr val="dk1"/>
                          </a:solidFill>
                          <a:effectLst/>
                          <a:latin typeface="+mn-lt"/>
                          <a:ea typeface="+mn-ea"/>
                          <a:cs typeface="+mn-cs"/>
                        </a:rPr>
                        <a:t>effecteur</a:t>
                      </a:r>
                      <a:r>
                        <a:rPr lang="fr-FR" sz="1200" b="0" kern="1200" dirty="0">
                          <a:solidFill>
                            <a:schemeClr val="dk1"/>
                          </a:solidFill>
                          <a:effectLst/>
                          <a:latin typeface="+mn-lt"/>
                          <a:ea typeface="+mn-ea"/>
                          <a:cs typeface="+mn-cs"/>
                        </a:rPr>
                        <a:t>) </a:t>
                      </a:r>
                      <a:r>
                        <a:rPr lang="fr-FR" sz="1200" b="0" u="sng" kern="1200" dirty="0">
                          <a:solidFill>
                            <a:schemeClr val="dk1"/>
                          </a:solidFill>
                          <a:effectLst/>
                          <a:latin typeface="+mn-lt"/>
                          <a:ea typeface="+mn-ea"/>
                          <a:cs typeface="+mn-cs"/>
                        </a:rPr>
                        <a:t>OU</a:t>
                      </a:r>
                      <a:r>
                        <a:rPr lang="fr-FR" sz="1200" b="0" kern="1200" dirty="0">
                          <a:solidFill>
                            <a:schemeClr val="dk1"/>
                          </a:solidFill>
                          <a:effectLst/>
                          <a:latin typeface="+mn-lt"/>
                          <a:ea typeface="+mn-ea"/>
                          <a:cs typeface="+mn-cs"/>
                        </a:rPr>
                        <a:t> à la </a:t>
                      </a:r>
                      <a:r>
                        <a:rPr lang="fr-FR" sz="1200" b="1" kern="1200" dirty="0">
                          <a:solidFill>
                            <a:schemeClr val="dk1"/>
                          </a:solidFill>
                          <a:effectLst/>
                          <a:latin typeface="+mn-lt"/>
                          <a:ea typeface="+mn-ea"/>
                          <a:cs typeface="+mn-cs"/>
                        </a:rPr>
                        <a:t>PDSA</a:t>
                      </a:r>
                      <a:r>
                        <a:rPr lang="fr-FR" sz="1200" b="0" kern="1200" dirty="0">
                          <a:solidFill>
                            <a:schemeClr val="dk1"/>
                          </a:solidFill>
                          <a:effectLst/>
                          <a:latin typeface="+mn-lt"/>
                          <a:ea typeface="+mn-ea"/>
                          <a:cs typeface="+mn-cs"/>
                        </a:rPr>
                        <a:t> (</a:t>
                      </a:r>
                      <a:r>
                        <a:rPr lang="fr-FR" sz="1200" b="1" kern="1200" dirty="0">
                          <a:solidFill>
                            <a:schemeClr val="dk1"/>
                          </a:solidFill>
                          <a:effectLst/>
                          <a:latin typeface="+mn-lt"/>
                          <a:ea typeface="+mn-ea"/>
                          <a:cs typeface="+mn-cs"/>
                        </a:rPr>
                        <a:t>effecteur</a:t>
                      </a:r>
                      <a:r>
                        <a:rPr lang="fr-FR" sz="1200" b="0" kern="1200" dirty="0">
                          <a:solidFill>
                            <a:schemeClr val="dk1"/>
                          </a:solidFill>
                          <a:effectLst/>
                          <a:latin typeface="+mn-lt"/>
                          <a:ea typeface="+mn-ea"/>
                          <a:cs typeface="+mn-cs"/>
                        </a:rPr>
                        <a:t> ou </a:t>
                      </a:r>
                      <a:r>
                        <a:rPr lang="fr-FR" sz="1200" b="1" kern="1200" dirty="0">
                          <a:solidFill>
                            <a:schemeClr val="dk1"/>
                          </a:solidFill>
                          <a:effectLst/>
                          <a:latin typeface="+mn-lt"/>
                          <a:ea typeface="+mn-ea"/>
                          <a:cs typeface="+mn-cs"/>
                        </a:rPr>
                        <a:t>régulateur</a:t>
                      </a:r>
                      <a:r>
                        <a:rPr lang="fr-FR" sz="1200" b="0" kern="1200" dirty="0">
                          <a:solidFill>
                            <a:schemeClr val="dk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effectLst/>
                          <a:latin typeface="+mn-lt"/>
                          <a:ea typeface="+mn-ea"/>
                          <a:cs typeface="+mn-cs"/>
                        </a:rPr>
                        <a:t>- D’un recours à l’accès direct pour les professions concernées, dans les conditions prévues par la réglementation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effectLst/>
                          <a:latin typeface="+mn-lt"/>
                          <a:ea typeface="+mn-ea"/>
                          <a:cs typeface="+mn-cs"/>
                        </a:rPr>
                        <a:t>- Etc.</a:t>
                      </a:r>
                      <a:endParaRPr lang="fr-FR" sz="1200" b="1" kern="1200" dirty="0">
                        <a:solidFill>
                          <a:schemeClr val="dk1"/>
                        </a:solidFill>
                        <a:effectLst/>
                        <a:latin typeface="+mn-lt"/>
                        <a:ea typeface="+mn-ea"/>
                        <a:cs typeface="+mn-cs"/>
                      </a:endParaRPr>
                    </a:p>
                  </a:txBody>
                  <a:tcPr/>
                </a:tc>
                <a:tc hMerge="1">
                  <a:txBody>
                    <a:bodyPr/>
                    <a:lstStyle/>
                    <a:p>
                      <a:endParaRPr lang="fr-FR" sz="1400" dirty="0"/>
                    </a:p>
                  </a:txBody>
                  <a:tcPr/>
                </a:tc>
                <a:extLst>
                  <a:ext uri="{0D108BD9-81ED-4DB2-BD59-A6C34878D82A}">
                    <a16:rowId xmlns:a16="http://schemas.microsoft.com/office/drawing/2014/main" val="3810775179"/>
                  </a:ext>
                </a:extLst>
              </a:tr>
              <a:tr h="370840">
                <a:tc vMerge="1">
                  <a:txBody>
                    <a:bodyPr/>
                    <a:lstStyle/>
                    <a:p>
                      <a:endParaRPr dirty="0"/>
                    </a:p>
                  </a:txBody>
                  <a:tcPr anchor="ctr"/>
                </a:tc>
                <a:tc>
                  <a:txBody>
                    <a:bodyPr/>
                    <a:lstStyle/>
                    <a:p>
                      <a:pPr algn="ctr"/>
                      <a:r>
                        <a:rPr lang="fr-FR" sz="1200" b="0" dirty="0"/>
                        <a:t>Optionnel</a:t>
                      </a:r>
                    </a:p>
                  </a:txBody>
                  <a:tcPr anchor="ctr"/>
                </a:tc>
                <a:tc>
                  <a:txBody>
                    <a:bodyPr/>
                    <a:lstStyle/>
                    <a:p>
                      <a:pPr marL="285750" lvl="0" indent="-285750">
                        <a:buFontTx/>
                        <a:buChar char="-"/>
                      </a:pPr>
                      <a:r>
                        <a:rPr lang="fr-FR" sz="1200" kern="1200" dirty="0">
                          <a:solidFill>
                            <a:schemeClr val="dk1"/>
                          </a:solidFill>
                          <a:effectLst/>
                          <a:latin typeface="+mn-lt"/>
                          <a:ea typeface="+mn-ea"/>
                          <a:cs typeface="+mn-cs"/>
                        </a:rPr>
                        <a:t>50% ou l’ensemble des médecins de la MSP </a:t>
                      </a:r>
                      <a:r>
                        <a:rPr lang="fr-FR" sz="1200" b="0" kern="1200" dirty="0">
                          <a:solidFill>
                            <a:schemeClr val="dk1"/>
                          </a:solidFill>
                          <a:effectLst/>
                          <a:latin typeface="+mn-lt"/>
                          <a:ea typeface="+mn-ea"/>
                          <a:cs typeface="+mn-cs"/>
                        </a:rPr>
                        <a:t>s’engagent dans le dispositif </a:t>
                      </a:r>
                      <a:r>
                        <a:rPr lang="fr-FR" sz="1200" b="1" kern="1200" dirty="0">
                          <a:solidFill>
                            <a:schemeClr val="dk1"/>
                          </a:solidFill>
                          <a:effectLst/>
                          <a:latin typeface="+mn-lt"/>
                          <a:ea typeface="+mn-ea"/>
                          <a:cs typeface="+mn-cs"/>
                        </a:rPr>
                        <a:t>SAS</a:t>
                      </a:r>
                      <a:r>
                        <a:rPr lang="fr-FR" sz="1200" b="0" kern="1200" dirty="0">
                          <a:solidFill>
                            <a:schemeClr val="dk1"/>
                          </a:solidFill>
                          <a:effectLst/>
                          <a:latin typeface="+mn-lt"/>
                          <a:ea typeface="+mn-ea"/>
                          <a:cs typeface="+mn-cs"/>
                        </a:rPr>
                        <a:t> selon les mêmes règles que la convention médicale </a:t>
                      </a:r>
                    </a:p>
                    <a:p>
                      <a:pPr marL="285750" lvl="0" indent="-285750">
                        <a:buFontTx/>
                        <a:buChar char="-"/>
                      </a:pPr>
                      <a:endParaRPr lang="fr-FR" sz="1200" b="0" kern="1200" dirty="0">
                        <a:solidFill>
                          <a:schemeClr val="dk1"/>
                        </a:solidFill>
                        <a:effectLst/>
                        <a:latin typeface="+mn-lt"/>
                        <a:ea typeface="+mn-ea"/>
                        <a:cs typeface="+mn-cs"/>
                      </a:endParaRPr>
                    </a:p>
                    <a:p>
                      <a:pPr marL="457200" lvl="1" indent="0">
                        <a:buFontTx/>
                        <a:buNone/>
                      </a:pPr>
                      <a:r>
                        <a:rPr lang="fr-FR" sz="1200" b="0" u="sng" kern="1200" dirty="0">
                          <a:solidFill>
                            <a:schemeClr val="dk1"/>
                          </a:solidFill>
                          <a:effectLst/>
                          <a:latin typeface="+mn-lt"/>
                          <a:ea typeface="+mn-ea"/>
                          <a:cs typeface="+mn-cs"/>
                        </a:rPr>
                        <a:t>OU</a:t>
                      </a:r>
                    </a:p>
                    <a:p>
                      <a:pPr marL="457200" lvl="1" indent="0">
                        <a:buFontTx/>
                        <a:buNone/>
                      </a:pPr>
                      <a:endParaRPr lang="fr-FR" sz="1200" b="1" kern="1200" dirty="0">
                        <a:solidFill>
                          <a:schemeClr val="dk1"/>
                        </a:solidFill>
                        <a:effectLst/>
                        <a:latin typeface="+mn-lt"/>
                        <a:ea typeface="+mn-ea"/>
                        <a:cs typeface="+mn-cs"/>
                      </a:endParaRPr>
                    </a:p>
                    <a:p>
                      <a:pPr marL="285750" lvl="0" indent="-285750">
                        <a:buFontTx/>
                        <a:buChar char="-"/>
                      </a:pPr>
                      <a:r>
                        <a:rPr lang="fr-FR" sz="1200" kern="1200" dirty="0">
                          <a:solidFill>
                            <a:schemeClr val="dk1"/>
                          </a:solidFill>
                          <a:effectLst/>
                          <a:latin typeface="+mn-lt"/>
                          <a:ea typeface="+mn-ea"/>
                          <a:cs typeface="+mn-cs"/>
                        </a:rPr>
                        <a:t>La MSP </a:t>
                      </a:r>
                      <a:r>
                        <a:rPr lang="fr-FR" sz="1200" b="0" kern="1200" dirty="0">
                          <a:solidFill>
                            <a:schemeClr val="dk1"/>
                          </a:solidFill>
                          <a:effectLst/>
                          <a:latin typeface="+mn-lt"/>
                          <a:ea typeface="+mn-ea"/>
                          <a:cs typeface="+mn-cs"/>
                        </a:rPr>
                        <a:t>prend en charge toutes les sollicitations du SAS</a:t>
                      </a:r>
                    </a:p>
                  </a:txBody>
                  <a:tcPr/>
                </a:tc>
                <a:tc>
                  <a:txBody>
                    <a:bodyPr/>
                    <a:lstStyle/>
                    <a:p>
                      <a:pPr algn="ctr"/>
                      <a:r>
                        <a:rPr lang="fr-FR" sz="1200" i="1" dirty="0"/>
                        <a:t>NC</a:t>
                      </a:r>
                    </a:p>
                  </a:txBody>
                  <a:tcPr anchor="ctr"/>
                </a:tc>
                <a:extLst>
                  <a:ext uri="{0D108BD9-81ED-4DB2-BD59-A6C34878D82A}">
                    <a16:rowId xmlns:a16="http://schemas.microsoft.com/office/drawing/2014/main" val="795888710"/>
                  </a:ext>
                </a:extLst>
              </a:tr>
              <a:tr h="370840">
                <a:tc rowSpan="2">
                  <a:txBody>
                    <a:bodyPr/>
                    <a:lstStyle/>
                    <a:p>
                      <a:pPr algn="ctr"/>
                      <a:r>
                        <a:rPr lang="fr-FR" sz="1200" b="1" i="1" dirty="0"/>
                        <a:t>France Santé</a:t>
                      </a:r>
                      <a:endParaRPr lang="fr-FR" sz="1200" b="1" kern="1200" dirty="0">
                        <a:solidFill>
                          <a:schemeClr val="dk1"/>
                        </a:solidFill>
                        <a:effectLst/>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effectLst/>
                          <a:latin typeface="+mn-lt"/>
                          <a:ea typeface="+mn-ea"/>
                          <a:cs typeface="+mn-cs"/>
                        </a:rPr>
                        <a:t>Socle</a:t>
                      </a:r>
                    </a:p>
                  </a:txBody>
                  <a:tcPr anchor="ctr"/>
                </a:tc>
                <a:tc>
                  <a:txBody>
                    <a:bodyPr/>
                    <a:lstStyle/>
                    <a:p>
                      <a:pPr marL="285750" lvl="0" indent="-285750">
                        <a:buFontTx/>
                        <a:buChar char="-"/>
                      </a:pPr>
                      <a:r>
                        <a:rPr lang="fr-FR" sz="1200" kern="1200" dirty="0">
                          <a:solidFill>
                            <a:schemeClr val="dk1"/>
                          </a:solidFill>
                          <a:effectLst/>
                          <a:latin typeface="+mn-lt"/>
                          <a:ea typeface="+mn-ea"/>
                          <a:cs typeface="+mn-cs"/>
                        </a:rPr>
                        <a:t>50 % des médecins associés participent au dispositif </a:t>
                      </a:r>
                      <a:r>
                        <a:rPr lang="fr-FR" sz="1200" b="1" kern="1200" dirty="0">
                          <a:solidFill>
                            <a:schemeClr val="dk1"/>
                          </a:solidFill>
                          <a:effectLst/>
                          <a:latin typeface="+mn-lt"/>
                          <a:ea typeface="+mn-ea"/>
                          <a:cs typeface="+mn-cs"/>
                        </a:rPr>
                        <a:t>SAS</a:t>
                      </a:r>
                      <a:r>
                        <a:rPr lang="fr-FR" sz="1200" kern="1200" dirty="0">
                          <a:solidFill>
                            <a:schemeClr val="dk1"/>
                          </a:solidFill>
                          <a:effectLst/>
                          <a:latin typeface="+mn-lt"/>
                          <a:ea typeface="+mn-ea"/>
                          <a:cs typeface="+mn-cs"/>
                        </a:rPr>
                        <a:t> dans les conditions définies par la convention médicale </a:t>
                      </a:r>
                      <a:r>
                        <a:rPr lang="fr-FR" sz="1200" u="sng" kern="1200" dirty="0">
                          <a:solidFill>
                            <a:schemeClr val="dk1"/>
                          </a:solidFill>
                          <a:effectLst/>
                          <a:latin typeface="+mn-lt"/>
                          <a:ea typeface="+mn-ea"/>
                          <a:cs typeface="+mn-cs"/>
                        </a:rPr>
                        <a:t>et</a:t>
                      </a:r>
                      <a:r>
                        <a:rPr lang="fr-FR" sz="1200" kern="1200" dirty="0">
                          <a:solidFill>
                            <a:schemeClr val="dk1"/>
                          </a:solidFill>
                          <a:effectLst/>
                          <a:latin typeface="+mn-lt"/>
                          <a:ea typeface="+mn-ea"/>
                          <a:cs typeface="+mn-cs"/>
                        </a:rPr>
                        <a:t> la structure s’organise pour répondre aux sollicitations du régulateur du </a:t>
                      </a:r>
                      <a:r>
                        <a:rPr lang="fr-FR" sz="1200" b="1" kern="1200" dirty="0">
                          <a:solidFill>
                            <a:schemeClr val="dk1"/>
                          </a:solidFill>
                          <a:effectLst/>
                          <a:latin typeface="+mn-lt"/>
                          <a:ea typeface="+mn-ea"/>
                          <a:cs typeface="+mn-cs"/>
                        </a:rPr>
                        <a:t>SAS</a:t>
                      </a:r>
                      <a:r>
                        <a:rPr lang="fr-FR" sz="1200" kern="1200" dirty="0">
                          <a:solidFill>
                            <a:schemeClr val="dk1"/>
                          </a:solidFill>
                          <a:effectLst/>
                          <a:latin typeface="+mn-lt"/>
                          <a:ea typeface="+mn-ea"/>
                          <a:cs typeface="+mn-cs"/>
                        </a:rPr>
                        <a:t> selon ses capacités</a:t>
                      </a:r>
                    </a:p>
                    <a:p>
                      <a:pPr marL="285750" lvl="0" indent="-285750">
                        <a:buFontTx/>
                        <a:buChar char="-"/>
                      </a:pPr>
                      <a:endParaRPr lang="fr-FR" sz="1200" kern="1200" dirty="0">
                        <a:solidFill>
                          <a:schemeClr val="dk1"/>
                        </a:solidFill>
                        <a:effectLst/>
                        <a:latin typeface="+mn-lt"/>
                        <a:ea typeface="+mn-ea"/>
                        <a:cs typeface="+mn-cs"/>
                      </a:endParaRPr>
                    </a:p>
                    <a:p>
                      <a:pPr marL="457200" lvl="1" indent="0">
                        <a:buFontTx/>
                        <a:buNone/>
                      </a:pPr>
                      <a:r>
                        <a:rPr lang="fr-FR" sz="1200" u="sng" kern="1200" dirty="0">
                          <a:solidFill>
                            <a:schemeClr val="dk1"/>
                          </a:solidFill>
                          <a:effectLst/>
                          <a:latin typeface="+mn-lt"/>
                          <a:ea typeface="+mn-ea"/>
                          <a:cs typeface="+mn-cs"/>
                        </a:rPr>
                        <a:t>OU</a:t>
                      </a:r>
                    </a:p>
                    <a:p>
                      <a:pPr marL="285750" lvl="0" indent="-285750">
                        <a:buFontTx/>
                        <a:buChar char="-"/>
                      </a:pPr>
                      <a:endParaRPr lang="fr-FR" sz="1200" kern="1200" dirty="0">
                        <a:solidFill>
                          <a:schemeClr val="dk1"/>
                        </a:solidFill>
                        <a:effectLst/>
                        <a:latin typeface="+mn-lt"/>
                        <a:ea typeface="+mn-ea"/>
                        <a:cs typeface="+mn-cs"/>
                      </a:endParaRPr>
                    </a:p>
                    <a:p>
                      <a:pPr marL="285750" lvl="0" indent="-285750">
                        <a:buFontTx/>
                        <a:buChar char="-"/>
                      </a:pPr>
                      <a:r>
                        <a:rPr lang="fr-FR" sz="1200" kern="1200" dirty="0">
                          <a:solidFill>
                            <a:schemeClr val="dk1"/>
                          </a:solidFill>
                          <a:effectLst/>
                          <a:latin typeface="+mn-lt"/>
                          <a:ea typeface="+mn-ea"/>
                          <a:cs typeface="+mn-cs"/>
                        </a:rPr>
                        <a:t>Soit au moins 50% des médecins associés participent à la </a:t>
                      </a:r>
                      <a:r>
                        <a:rPr lang="fr-FR" sz="1200" b="1" kern="1200" dirty="0">
                          <a:solidFill>
                            <a:schemeClr val="dk1"/>
                          </a:solidFill>
                          <a:effectLst/>
                          <a:latin typeface="+mn-lt"/>
                          <a:ea typeface="+mn-ea"/>
                          <a:cs typeface="+mn-cs"/>
                        </a:rPr>
                        <a:t>PDSA</a:t>
                      </a:r>
                    </a:p>
                  </a:txBody>
                  <a:tcPr/>
                </a:tc>
                <a:tc>
                  <a:txBody>
                    <a:bodyPr/>
                    <a:lstStyle/>
                    <a:p>
                      <a:pPr algn="ctr"/>
                      <a:r>
                        <a:rPr lang="fr-FR" sz="1200" i="1" dirty="0"/>
                        <a:t>NC</a:t>
                      </a:r>
                    </a:p>
                  </a:txBody>
                  <a:tcPr anchor="ctr"/>
                </a:tc>
                <a:extLst>
                  <a:ext uri="{0D108BD9-81ED-4DB2-BD59-A6C34878D82A}">
                    <a16:rowId xmlns:a16="http://schemas.microsoft.com/office/drawing/2014/main" val="2159559307"/>
                  </a:ext>
                </a:extLst>
              </a:tr>
              <a:tr h="370840">
                <a:tc vMerge="1">
                  <a:txBody>
                    <a:bodyPr/>
                    <a:lstStyle/>
                    <a:p>
                      <a:endParaRPr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effectLst/>
                          <a:latin typeface="+mn-lt"/>
                          <a:ea typeface="+mn-ea"/>
                          <a:cs typeface="+mn-cs"/>
                        </a:rPr>
                        <a:t>Complémentaire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kern="1200" dirty="0">
                        <a:solidFill>
                          <a:schemeClr val="dk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effectLst/>
                          <a:latin typeface="+mn-lt"/>
                          <a:ea typeface="+mn-ea"/>
                          <a:cs typeface="+mn-cs"/>
                        </a:rPr>
                        <a:t>(brique accès aux soins)</a:t>
                      </a:r>
                    </a:p>
                  </a:txBody>
                  <a:tcPr anchor="ctr"/>
                </a:tc>
                <a:tc gridSpan="2">
                  <a:txBody>
                    <a:bodyPr/>
                    <a:lstStyle/>
                    <a:p>
                      <a:pPr marL="342900" lvl="0" indent="-342900" algn="just">
                        <a:lnSpc>
                          <a:spcPct val="100000"/>
                        </a:lnSpc>
                        <a:spcAft>
                          <a:spcPts val="0"/>
                        </a:spcAft>
                        <a:buFont typeface="Times New Roman" panose="02020603050405020304" pitchFamily="18" charset="0"/>
                        <a:buChar char="-"/>
                        <a:tabLst>
                          <a:tab pos="457200" algn="l"/>
                        </a:tabLst>
                      </a:pPr>
                      <a:r>
                        <a:rPr lang="fr-FR" sz="1200" b="0" kern="1200" dirty="0">
                          <a:solidFill>
                            <a:schemeClr val="dk1"/>
                          </a:solidFill>
                          <a:effectLst/>
                          <a:latin typeface="+mn-lt"/>
                          <a:ea typeface="+mn-ea"/>
                          <a:cs typeface="+mn-cs"/>
                        </a:rPr>
                        <a:t>Au moins 40% des professionnels de santé associés de la SISA (médecin, chirurgien-dentiste, sage-femme, infirmier) participent au </a:t>
                      </a:r>
                      <a:r>
                        <a:rPr lang="fr-FR" sz="1200" b="1" kern="1200" dirty="0">
                          <a:solidFill>
                            <a:schemeClr val="dk1"/>
                          </a:solidFill>
                          <a:effectLst/>
                          <a:latin typeface="+mn-lt"/>
                          <a:ea typeface="+mn-ea"/>
                          <a:cs typeface="+mn-cs"/>
                        </a:rPr>
                        <a:t>SAS</a:t>
                      </a:r>
                      <a:r>
                        <a:rPr lang="fr-FR" sz="1200" b="0" kern="1200" dirty="0">
                          <a:solidFill>
                            <a:schemeClr val="dk1"/>
                          </a:solidFill>
                          <a:effectLst/>
                          <a:latin typeface="+mn-lt"/>
                          <a:ea typeface="+mn-ea"/>
                          <a:cs typeface="+mn-cs"/>
                        </a:rPr>
                        <a:t> </a:t>
                      </a:r>
                      <a:r>
                        <a:rPr lang="fr-FR" sz="1200" b="1" u="sng" kern="1200" dirty="0">
                          <a:solidFill>
                            <a:schemeClr val="dk1"/>
                          </a:solidFill>
                          <a:effectLst/>
                          <a:latin typeface="+mn-lt"/>
                          <a:ea typeface="+mn-ea"/>
                          <a:cs typeface="+mn-cs"/>
                        </a:rPr>
                        <a:t>et</a:t>
                      </a:r>
                      <a:r>
                        <a:rPr lang="fr-FR" sz="1200" b="0" kern="1200" dirty="0">
                          <a:solidFill>
                            <a:schemeClr val="dk1"/>
                          </a:solidFill>
                          <a:effectLst/>
                          <a:latin typeface="+mn-lt"/>
                          <a:ea typeface="+mn-ea"/>
                          <a:cs typeface="+mn-cs"/>
                        </a:rPr>
                        <a:t> à la </a:t>
                      </a:r>
                      <a:r>
                        <a:rPr lang="fr-FR" sz="1200" b="1" kern="1200" dirty="0">
                          <a:solidFill>
                            <a:schemeClr val="dk1"/>
                          </a:solidFill>
                          <a:effectLst/>
                          <a:latin typeface="+mn-lt"/>
                          <a:ea typeface="+mn-ea"/>
                          <a:cs typeface="+mn-cs"/>
                        </a:rPr>
                        <a:t>PDSA</a:t>
                      </a:r>
                      <a:r>
                        <a:rPr lang="fr-FR" sz="1200" b="0" kern="1200" dirty="0">
                          <a:solidFill>
                            <a:schemeClr val="dk1"/>
                          </a:solidFill>
                          <a:effectLst/>
                          <a:latin typeface="+mn-lt"/>
                          <a:ea typeface="+mn-ea"/>
                          <a:cs typeface="+mn-cs"/>
                        </a:rPr>
                        <a:t> en tant qu’</a:t>
                      </a:r>
                      <a:r>
                        <a:rPr lang="fr-FR" sz="1200" b="1" kern="1200" dirty="0">
                          <a:solidFill>
                            <a:schemeClr val="dk1"/>
                          </a:solidFill>
                          <a:effectLst/>
                          <a:latin typeface="+mn-lt"/>
                          <a:ea typeface="+mn-ea"/>
                          <a:cs typeface="+mn-cs"/>
                        </a:rPr>
                        <a:t>effecteur</a:t>
                      </a:r>
                      <a:r>
                        <a:rPr lang="fr-FR" sz="1200" b="0" kern="1200" dirty="0">
                          <a:solidFill>
                            <a:schemeClr val="dk1"/>
                          </a:solidFill>
                          <a:effectLst/>
                          <a:latin typeface="+mn-lt"/>
                          <a:ea typeface="+mn-ea"/>
                          <a:cs typeface="+mn-cs"/>
                        </a:rPr>
                        <a:t> ; </a:t>
                      </a:r>
                    </a:p>
                    <a:p>
                      <a:pPr marL="342900" lvl="0" indent="-342900" algn="just">
                        <a:lnSpc>
                          <a:spcPct val="100000"/>
                        </a:lnSpc>
                        <a:spcAft>
                          <a:spcPts val="0"/>
                        </a:spcAft>
                        <a:buFont typeface="Times New Roman" panose="02020603050405020304" pitchFamily="18" charset="0"/>
                        <a:buChar char="-"/>
                        <a:tabLst>
                          <a:tab pos="457200" algn="l"/>
                        </a:tabLst>
                      </a:pPr>
                      <a:endParaRPr lang="fr-FR" sz="1200" b="0" kern="1200" dirty="0">
                        <a:solidFill>
                          <a:schemeClr val="dk1"/>
                        </a:solidFill>
                        <a:effectLst/>
                        <a:latin typeface="+mn-lt"/>
                        <a:ea typeface="+mn-ea"/>
                        <a:cs typeface="+mn-cs"/>
                      </a:endParaRPr>
                    </a:p>
                    <a:p>
                      <a:pPr marL="457200" lvl="1" indent="0" algn="just">
                        <a:lnSpc>
                          <a:spcPct val="100000"/>
                        </a:lnSpc>
                        <a:spcAft>
                          <a:spcPts val="0"/>
                        </a:spcAft>
                        <a:buFont typeface="Times New Roman" panose="02020603050405020304" pitchFamily="18" charset="0"/>
                        <a:buNone/>
                        <a:tabLst>
                          <a:tab pos="457200" algn="l"/>
                        </a:tabLst>
                      </a:pPr>
                      <a:r>
                        <a:rPr lang="fr-FR" sz="1200" b="0" u="sng" kern="1200" dirty="0">
                          <a:solidFill>
                            <a:schemeClr val="dk1"/>
                          </a:solidFill>
                          <a:effectLst/>
                          <a:latin typeface="+mn-lt"/>
                          <a:ea typeface="+mn-ea"/>
                          <a:cs typeface="+mn-cs"/>
                        </a:rPr>
                        <a:t>OU</a:t>
                      </a:r>
                    </a:p>
                    <a:p>
                      <a:pPr marL="342900" lvl="0" indent="-342900" algn="just">
                        <a:lnSpc>
                          <a:spcPct val="100000"/>
                        </a:lnSpc>
                        <a:spcAft>
                          <a:spcPts val="0"/>
                        </a:spcAft>
                        <a:buFont typeface="Times New Roman" panose="02020603050405020304" pitchFamily="18" charset="0"/>
                        <a:buChar char="-"/>
                        <a:tabLst>
                          <a:tab pos="457200" algn="l"/>
                        </a:tabLst>
                      </a:pPr>
                      <a:endParaRPr lang="fr-FR" sz="1200" b="0" kern="1200" dirty="0">
                        <a:solidFill>
                          <a:schemeClr val="dk1"/>
                        </a:solidFill>
                        <a:effectLst/>
                        <a:latin typeface="+mn-lt"/>
                        <a:ea typeface="+mn-ea"/>
                        <a:cs typeface="+mn-cs"/>
                      </a:endParaRPr>
                    </a:p>
                    <a:p>
                      <a:pPr marL="342900" lvl="0" indent="-342900" algn="just">
                        <a:lnSpc>
                          <a:spcPct val="100000"/>
                        </a:lnSpc>
                        <a:spcAft>
                          <a:spcPts val="0"/>
                        </a:spcAft>
                        <a:buFont typeface="Times New Roman" panose="02020603050405020304" pitchFamily="18" charset="0"/>
                        <a:buChar char="-"/>
                        <a:tabLst>
                          <a:tab pos="457200" algn="l"/>
                        </a:tabLst>
                      </a:pPr>
                      <a:r>
                        <a:rPr lang="fr-FR" sz="1200" b="0" kern="1200" dirty="0">
                          <a:solidFill>
                            <a:schemeClr val="dk1"/>
                          </a:solidFill>
                          <a:effectLst/>
                          <a:latin typeface="+mn-lt"/>
                          <a:ea typeface="+mn-ea"/>
                          <a:cs typeface="+mn-cs"/>
                        </a:rPr>
                        <a:t>Au moins 15% des professionnels de santé associés de la SISA (médecin, chirurgien-dentiste) participent au </a:t>
                      </a:r>
                      <a:r>
                        <a:rPr lang="fr-FR" sz="1200" b="1" kern="1200" dirty="0">
                          <a:solidFill>
                            <a:schemeClr val="dk1"/>
                          </a:solidFill>
                          <a:effectLst/>
                          <a:latin typeface="+mn-lt"/>
                          <a:ea typeface="+mn-ea"/>
                          <a:cs typeface="+mn-cs"/>
                        </a:rPr>
                        <a:t>SAS</a:t>
                      </a:r>
                      <a:r>
                        <a:rPr lang="fr-FR" sz="1200" b="0" kern="1200" dirty="0">
                          <a:solidFill>
                            <a:schemeClr val="dk1"/>
                          </a:solidFill>
                          <a:effectLst/>
                          <a:latin typeface="+mn-lt"/>
                          <a:ea typeface="+mn-ea"/>
                          <a:cs typeface="+mn-cs"/>
                        </a:rPr>
                        <a:t> </a:t>
                      </a:r>
                      <a:r>
                        <a:rPr lang="fr-FR" sz="1200" b="1" u="sng" kern="1200" dirty="0">
                          <a:solidFill>
                            <a:schemeClr val="dk1"/>
                          </a:solidFill>
                          <a:effectLst/>
                          <a:latin typeface="+mn-lt"/>
                          <a:ea typeface="+mn-ea"/>
                          <a:cs typeface="+mn-cs"/>
                        </a:rPr>
                        <a:t>ou</a:t>
                      </a:r>
                      <a:r>
                        <a:rPr lang="fr-FR" sz="1200" b="0" kern="1200" dirty="0">
                          <a:solidFill>
                            <a:schemeClr val="dk1"/>
                          </a:solidFill>
                          <a:effectLst/>
                          <a:latin typeface="+mn-lt"/>
                          <a:ea typeface="+mn-ea"/>
                          <a:cs typeface="+mn-cs"/>
                        </a:rPr>
                        <a:t> à la </a:t>
                      </a:r>
                      <a:r>
                        <a:rPr lang="fr-FR" sz="1200" b="1" kern="1200" dirty="0">
                          <a:solidFill>
                            <a:schemeClr val="dk1"/>
                          </a:solidFill>
                          <a:effectLst/>
                          <a:latin typeface="+mn-lt"/>
                          <a:ea typeface="+mn-ea"/>
                          <a:cs typeface="+mn-cs"/>
                        </a:rPr>
                        <a:t>PDSA/PDSD </a:t>
                      </a:r>
                      <a:r>
                        <a:rPr lang="fr-FR" sz="1200" b="0" kern="1200" dirty="0">
                          <a:solidFill>
                            <a:schemeClr val="dk1"/>
                          </a:solidFill>
                          <a:effectLst/>
                          <a:latin typeface="+mn-lt"/>
                          <a:ea typeface="+mn-ea"/>
                          <a:cs typeface="+mn-cs"/>
                        </a:rPr>
                        <a:t>en tant que </a:t>
                      </a:r>
                      <a:r>
                        <a:rPr lang="fr-FR" sz="1200" b="1" kern="1200" dirty="0">
                          <a:solidFill>
                            <a:schemeClr val="dk1"/>
                          </a:solidFill>
                          <a:effectLst/>
                          <a:latin typeface="+mn-lt"/>
                          <a:ea typeface="+mn-ea"/>
                          <a:cs typeface="+mn-cs"/>
                        </a:rPr>
                        <a:t>régulateur </a:t>
                      </a:r>
                      <a:r>
                        <a:rPr lang="fr-FR" sz="1200" b="0" kern="1200" dirty="0">
                          <a:solidFill>
                            <a:schemeClr val="dk1"/>
                          </a:solidFill>
                          <a:effectLst/>
                          <a:latin typeface="+mn-lt"/>
                          <a:ea typeface="+mn-ea"/>
                          <a:cs typeface="+mn-cs"/>
                        </a:rPr>
                        <a:t>;</a:t>
                      </a:r>
                      <a:endParaRPr lang="fr-FR" sz="1200" b="1" kern="1200" dirty="0">
                        <a:solidFill>
                          <a:schemeClr val="dk1"/>
                        </a:solidFill>
                        <a:effectLst/>
                        <a:latin typeface="+mn-lt"/>
                        <a:ea typeface="+mn-ea"/>
                        <a:cs typeface="+mn-cs"/>
                      </a:endParaRPr>
                    </a:p>
                  </a:txBody>
                  <a:tcPr/>
                </a:tc>
                <a:tc hMerge="1">
                  <a:txBody>
                    <a:bodyPr/>
                    <a:lstStyle/>
                    <a:p>
                      <a:endParaRPr dirty="0"/>
                    </a:p>
                  </a:txBody>
                  <a:tcPr/>
                </a:tc>
                <a:extLst>
                  <a:ext uri="{0D108BD9-81ED-4DB2-BD59-A6C34878D82A}">
                    <a16:rowId xmlns:a16="http://schemas.microsoft.com/office/drawing/2014/main" val="4179066767"/>
                  </a:ext>
                </a:extLst>
              </a:tr>
            </a:tbl>
          </a:graphicData>
        </a:graphic>
      </p:graphicFrame>
    </p:spTree>
    <p:extLst>
      <p:ext uri="{BB962C8B-B14F-4D97-AF65-F5344CB8AC3E}">
        <p14:creationId xmlns:p14="http://schemas.microsoft.com/office/powerpoint/2010/main" val="3871073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lang="fr-FR" dirty="0"/>
              <a:t>	OBJECTIFS DE LA SÉANCE</a:t>
            </a:r>
          </a:p>
        </p:txBody>
      </p:sp>
      <p:sp>
        <p:nvSpPr>
          <p:cNvPr id="23" name="Espace réservé du contenu 22"/>
          <p:cNvSpPr>
            <a:spLocks noGrp="1"/>
          </p:cNvSpPr>
          <p:nvPr>
            <p:ph idx="1"/>
          </p:nvPr>
        </p:nvSpPr>
        <p:spPr/>
        <p:txBody>
          <a:bodyPr/>
          <a:lstStyle/>
          <a:p>
            <a:r>
              <a:rPr lang="fr-FR" dirty="0"/>
              <a:t>La séance permettra de :</a:t>
            </a:r>
          </a:p>
          <a:p>
            <a:endParaRPr lang="fr-FR" dirty="0"/>
          </a:p>
          <a:p>
            <a:pPr marL="810900" lvl="1" indent="-342900"/>
            <a:r>
              <a:rPr lang="fr-FR" dirty="0"/>
              <a:t>Récapituler les différentes parties de l’avenant dont notamment les indicateurs liés à la partie « Réseau France Santé » de l’ACI MSP</a:t>
            </a:r>
          </a:p>
          <a:p>
            <a:pPr lvl="1" indent="0">
              <a:buNone/>
            </a:pPr>
            <a:endParaRPr lang="fr-FR" dirty="0"/>
          </a:p>
          <a:p>
            <a:pPr marL="810900" lvl="1" indent="-342900"/>
            <a:r>
              <a:rPr lang="fr-FR" dirty="0"/>
              <a:t>Partager les éléments de cadrage financier</a:t>
            </a:r>
          </a:p>
          <a:p>
            <a:pPr lvl="1" indent="0">
              <a:buNone/>
            </a:pPr>
            <a:endParaRPr lang="fr-FR" dirty="0"/>
          </a:p>
          <a:p>
            <a:pPr marL="810900" lvl="1" indent="-342900"/>
            <a:r>
              <a:rPr lang="fr-FR" dirty="0"/>
              <a:t>Définir une date de signature </a:t>
            </a:r>
          </a:p>
          <a:p>
            <a:pPr marL="810900" lvl="1" indent="-342900"/>
            <a:endParaRPr lang="fr-FR" dirty="0"/>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3</a:t>
            </a:fld>
            <a:endParaRPr lang="fr-FR"/>
          </a:p>
        </p:txBody>
      </p:sp>
      <p:sp>
        <p:nvSpPr>
          <p:cNvPr id="24" name="Espace réservé du texte 23"/>
          <p:cNvSpPr>
            <a:spLocks noGrp="1"/>
          </p:cNvSpPr>
          <p:nvPr>
            <p:ph type="body" sz="quarter" idx="13"/>
          </p:nvPr>
        </p:nvSpPr>
        <p:spPr/>
        <p:txBody>
          <a:bodyPr>
            <a:normAutofit fontScale="92500" lnSpcReduction="20000"/>
          </a:bodyPr>
          <a:lstStyle/>
          <a:p>
            <a:pPr algn="ctr"/>
            <a:r>
              <a:rPr lang="fr-FR" dirty="0"/>
              <a:t>Un projet d’avenant a été transmis le 19 Mai. La séance vise à finaliser les derniers éléments avant envoi d’un texte définitif pour signature.</a:t>
            </a:r>
          </a:p>
        </p:txBody>
      </p:sp>
    </p:spTree>
    <p:extLst>
      <p:ext uri="{BB962C8B-B14F-4D97-AF65-F5344CB8AC3E}">
        <p14:creationId xmlns:p14="http://schemas.microsoft.com/office/powerpoint/2010/main" val="1725148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0"/>
          </p:nvPr>
        </p:nvSpPr>
        <p:spPr/>
        <p:txBody>
          <a:bodyPr/>
          <a:lstStyle/>
          <a:p>
            <a:r>
              <a:rPr lang="fr-FR" dirty="0"/>
              <a:t>01</a:t>
            </a:r>
          </a:p>
        </p:txBody>
      </p:sp>
      <p:sp>
        <p:nvSpPr>
          <p:cNvPr id="6" name="Espace réservé du texte 5"/>
          <p:cNvSpPr>
            <a:spLocks noGrp="1"/>
          </p:cNvSpPr>
          <p:nvPr>
            <p:ph type="body" sz="quarter" idx="11"/>
          </p:nvPr>
        </p:nvSpPr>
        <p:spPr>
          <a:xfrm>
            <a:off x="2834704" y="1305800"/>
            <a:ext cx="4041584" cy="588075"/>
          </a:xfrm>
        </p:spPr>
        <p:txBody>
          <a:bodyPr>
            <a:noAutofit/>
          </a:bodyPr>
          <a:lstStyle/>
          <a:p>
            <a:r>
              <a:rPr lang="fr-FR" sz="2000" dirty="0"/>
              <a:t>Mesures inscrites </a:t>
            </a:r>
          </a:p>
          <a:p>
            <a:r>
              <a:rPr lang="fr-FR" sz="2000" dirty="0"/>
              <a:t>à l’avenant 2 ACI MSP </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4</a:t>
            </a:fld>
            <a:endParaRPr lang="fr-FR"/>
          </a:p>
        </p:txBody>
      </p:sp>
      <p:sp>
        <p:nvSpPr>
          <p:cNvPr id="7" name="Espace réservé du texte 6"/>
          <p:cNvSpPr>
            <a:spLocks noGrp="1"/>
          </p:cNvSpPr>
          <p:nvPr>
            <p:ph type="body" sz="quarter" idx="13"/>
          </p:nvPr>
        </p:nvSpPr>
        <p:spPr/>
        <p:txBody>
          <a:bodyPr/>
          <a:lstStyle/>
          <a:p>
            <a:r>
              <a:rPr lang="fr-FR" dirty="0"/>
              <a:t>02</a:t>
            </a:r>
          </a:p>
        </p:txBody>
      </p:sp>
      <p:sp>
        <p:nvSpPr>
          <p:cNvPr id="8" name="Espace réservé du texte 7"/>
          <p:cNvSpPr>
            <a:spLocks noGrp="1"/>
          </p:cNvSpPr>
          <p:nvPr>
            <p:ph type="body" sz="quarter" idx="14"/>
          </p:nvPr>
        </p:nvSpPr>
        <p:spPr/>
        <p:txBody>
          <a:bodyPr>
            <a:noAutofit/>
          </a:bodyPr>
          <a:lstStyle/>
          <a:p>
            <a:r>
              <a:rPr lang="fr-FR" sz="2000" dirty="0"/>
              <a:t>Focus sur les mesures France santé </a:t>
            </a:r>
          </a:p>
        </p:txBody>
      </p:sp>
      <p:sp>
        <p:nvSpPr>
          <p:cNvPr id="9" name="Espace réservé du texte 8"/>
          <p:cNvSpPr>
            <a:spLocks noGrp="1"/>
          </p:cNvSpPr>
          <p:nvPr>
            <p:ph type="body" sz="quarter" idx="15"/>
          </p:nvPr>
        </p:nvSpPr>
        <p:spPr/>
        <p:txBody>
          <a:bodyPr/>
          <a:lstStyle/>
          <a:p>
            <a:r>
              <a:rPr lang="fr-FR" dirty="0"/>
              <a:t>03</a:t>
            </a:r>
          </a:p>
        </p:txBody>
      </p:sp>
      <p:sp>
        <p:nvSpPr>
          <p:cNvPr id="10" name="Espace réservé du texte 9"/>
          <p:cNvSpPr>
            <a:spLocks noGrp="1"/>
          </p:cNvSpPr>
          <p:nvPr>
            <p:ph type="body" sz="quarter" idx="16"/>
          </p:nvPr>
        </p:nvSpPr>
        <p:spPr/>
        <p:txBody>
          <a:bodyPr>
            <a:normAutofit/>
          </a:bodyPr>
          <a:lstStyle/>
          <a:p>
            <a:r>
              <a:rPr lang="fr-FR" sz="2000" dirty="0"/>
              <a:t>Cadrage</a:t>
            </a:r>
            <a:r>
              <a:rPr lang="fr-FR" sz="2400" dirty="0"/>
              <a:t> financier</a:t>
            </a:r>
          </a:p>
        </p:txBody>
      </p:sp>
      <p:sp>
        <p:nvSpPr>
          <p:cNvPr id="11" name="Espace réservé du texte 10"/>
          <p:cNvSpPr>
            <a:spLocks noGrp="1"/>
          </p:cNvSpPr>
          <p:nvPr>
            <p:ph type="body" sz="quarter" idx="17"/>
          </p:nvPr>
        </p:nvSpPr>
        <p:spPr/>
        <p:txBody>
          <a:bodyPr/>
          <a:lstStyle/>
          <a:p>
            <a:r>
              <a:rPr lang="fr-FR" dirty="0"/>
              <a:t>04</a:t>
            </a:r>
          </a:p>
        </p:txBody>
      </p:sp>
      <p:sp>
        <p:nvSpPr>
          <p:cNvPr id="12" name="Espace réservé du texte 11"/>
          <p:cNvSpPr>
            <a:spLocks noGrp="1"/>
          </p:cNvSpPr>
          <p:nvPr>
            <p:ph type="body" sz="quarter" idx="18"/>
          </p:nvPr>
        </p:nvSpPr>
        <p:spPr/>
        <p:txBody>
          <a:bodyPr>
            <a:normAutofit/>
          </a:bodyPr>
          <a:lstStyle/>
          <a:p>
            <a:r>
              <a:rPr lang="fr-FR" sz="2000" dirty="0"/>
              <a:t>Calendrier</a:t>
            </a:r>
          </a:p>
        </p:txBody>
      </p:sp>
    </p:spTree>
    <p:extLst>
      <p:ext uri="{BB962C8B-B14F-4D97-AF65-F5344CB8AC3E}">
        <p14:creationId xmlns:p14="http://schemas.microsoft.com/office/powerpoint/2010/main" val="114417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p:cNvSpPr>
            <a:spLocks noGrp="1"/>
          </p:cNvSpPr>
          <p:nvPr>
            <p:ph type="body" sz="quarter" idx="10"/>
          </p:nvPr>
        </p:nvSpPr>
        <p:spPr/>
        <p:txBody>
          <a:bodyPr/>
          <a:lstStyle/>
          <a:p>
            <a:r>
              <a:rPr lang="fr-FR" dirty="0"/>
              <a:t>01</a:t>
            </a:r>
          </a:p>
        </p:txBody>
      </p:sp>
      <p:sp>
        <p:nvSpPr>
          <p:cNvPr id="20" name="Espace réservé du texte 19"/>
          <p:cNvSpPr>
            <a:spLocks noGrp="1"/>
          </p:cNvSpPr>
          <p:nvPr>
            <p:ph type="body" sz="quarter" idx="11"/>
          </p:nvPr>
        </p:nvSpPr>
        <p:spPr/>
        <p:txBody>
          <a:bodyPr>
            <a:normAutofit fontScale="85000" lnSpcReduction="20000"/>
          </a:bodyPr>
          <a:lstStyle/>
          <a:p>
            <a:r>
              <a:rPr lang="fr-FR" dirty="0"/>
              <a:t>Mesures inscrites dans l’avenant 2 ACI MSP</a:t>
            </a:r>
          </a:p>
          <a:p>
            <a:r>
              <a:rPr lang="fr-FR" dirty="0"/>
              <a:t>(hors France Santé)</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5</a:t>
            </a:fld>
            <a:endParaRPr lang="fr-FR"/>
          </a:p>
        </p:txBody>
      </p:sp>
    </p:spTree>
    <p:extLst>
      <p:ext uri="{BB962C8B-B14F-4D97-AF65-F5344CB8AC3E}">
        <p14:creationId xmlns:p14="http://schemas.microsoft.com/office/powerpoint/2010/main" val="379047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472964" y="774318"/>
            <a:ext cx="11246071" cy="5997671"/>
          </a:xfrm>
          <a:solidFill>
            <a:schemeClr val="bg1"/>
          </a:solidFill>
        </p:spPr>
        <p:txBody>
          <a:bodyPr>
            <a:normAutofit fontScale="925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srgbClr val="00B0F0"/>
                </a:solidFill>
                <a:effectLst/>
                <a:uLnTx/>
                <a:uFillTx/>
              </a:rPr>
              <a:t>Article 2 de l’avenant modifiant les articles 1 et 2 de l’ACI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19A"/>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19A"/>
                </a:solidFill>
              </a:rPr>
              <a:t>Définition du </a:t>
            </a:r>
            <a:r>
              <a:rPr lang="fr-FR" kern="0" dirty="0" err="1">
                <a:solidFill>
                  <a:srgbClr val="0C419A"/>
                </a:solidFill>
              </a:rPr>
              <a:t>multi-site</a:t>
            </a:r>
            <a:r>
              <a:rPr lang="fr-FR" kern="0" dirty="0">
                <a:solidFill>
                  <a:srgbClr val="0C419A"/>
                </a:solidFill>
              </a:rPr>
              <a:t> / PS associé / PS vacataire</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19A"/>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2000" b="0" i="0" u="none" strike="noStrike" kern="0" cap="none" spc="0" normalizeH="0" baseline="0" noProof="0" dirty="0">
                <a:ln>
                  <a:noFill/>
                </a:ln>
                <a:solidFill>
                  <a:srgbClr val="0C419A"/>
                </a:solidFill>
                <a:effectLst/>
                <a:uLnTx/>
                <a:uFillTx/>
              </a:rPr>
              <a:t>Préconisation d’une actualisation du projet de santé</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2000" b="0" i="0" u="none" strike="noStrike" kern="0" cap="none" spc="0" normalizeH="0" baseline="0" noProof="0" dirty="0">
              <a:ln>
                <a:noFill/>
              </a:ln>
              <a:solidFill>
                <a:srgbClr val="0C419A"/>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19A"/>
                </a:solidFill>
              </a:rPr>
              <a:t>Ajout d’un nouveau critère d’éligibilité afin de sécuriser le dispositif et limiter le risque de déviances des CSNP : PMT &gt;300 / ETP MG </a:t>
            </a:r>
            <a:r>
              <a:rPr lang="fr-FR" b="1" u="sng" kern="0" dirty="0">
                <a:solidFill>
                  <a:srgbClr val="0C419A"/>
                </a:solidFill>
              </a:rPr>
              <a:t>ET</a:t>
            </a:r>
            <a:r>
              <a:rPr lang="fr-FR" kern="0" dirty="0">
                <a:solidFill>
                  <a:srgbClr val="0C419A"/>
                </a:solidFill>
              </a:rPr>
              <a:t> &gt;10% d’ALD dans la PMT (</a:t>
            </a:r>
            <a:r>
              <a:rPr lang="fr-FR" sz="1900" kern="0" dirty="0">
                <a:solidFill>
                  <a:srgbClr val="0C419A"/>
                </a:solidFill>
                <a:sym typeface="Wingdings" panose="05000000000000000000" pitchFamily="2" charset="2"/>
              </a:rPr>
              <a:t> calculés en moyenne sur la MSP)</a:t>
            </a:r>
            <a:endParaRPr lang="fr-FR" kern="0" dirty="0">
              <a:solidFill>
                <a:srgbClr val="0C419A"/>
              </a:solidFill>
              <a:sym typeface="Wingdings" panose="05000000000000000000" pitchFamily="2" charset="2"/>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19A"/>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29C"/>
                </a:solidFill>
              </a:rPr>
              <a:t>Communication de la liste des PS associés et vacataires au fil de l’eau</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29C"/>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29C"/>
                </a:solidFill>
              </a:rPr>
              <a:t>Gouvernance des SISA – Caisses et ARS peuvent demander des pièces pour vérifications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29C"/>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29C"/>
              </a:solidFill>
            </a:endParaRPr>
          </a:p>
          <a:p>
            <a:pPr marR="0" lvl="0" defTabSz="914400" eaLnBrk="1" fontAlgn="auto" latinLnBrk="0" hangingPunct="1">
              <a:lnSpc>
                <a:spcPct val="100000"/>
              </a:lnSpc>
              <a:spcBef>
                <a:spcPts val="0"/>
              </a:spcBef>
              <a:spcAft>
                <a:spcPts val="0"/>
              </a:spcAft>
              <a:buClrTx/>
              <a:buSzTx/>
              <a:tabLst/>
              <a:defRPr/>
            </a:pPr>
            <a:endParaRPr lang="fr-FR" kern="0" dirty="0">
              <a:solidFill>
                <a:srgbClr val="0C419A"/>
              </a:solidFil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srgbClr val="00B0F0"/>
                </a:solidFill>
                <a:effectLst/>
                <a:uLnTx/>
                <a:uFillTx/>
              </a:rPr>
              <a:t>Article 3 de l’avenant modifiant l’ACI </a:t>
            </a:r>
            <a:r>
              <a:rPr lang="fr-FR" kern="0" dirty="0">
                <a:solidFill>
                  <a:srgbClr val="00B0F0"/>
                </a:solidFill>
              </a:rPr>
              <a:t>=&gt; </a:t>
            </a:r>
            <a:r>
              <a:rPr kumimoji="0" lang="fr-FR" sz="2400" b="0" i="0" u="none" strike="noStrike" kern="0" cap="none" spc="0" normalizeH="0" baseline="0" noProof="0" dirty="0">
                <a:ln>
                  <a:noFill/>
                </a:ln>
                <a:solidFill>
                  <a:srgbClr val="00B0F0"/>
                </a:solidFill>
                <a:effectLst/>
                <a:uLnTx/>
                <a:uFillTx/>
              </a:rPr>
              <a:t>modernisé et simplifié :</a:t>
            </a:r>
            <a:endParaRPr kumimoji="0" lang="fr-FR" sz="2000" b="0" i="0" u="none" strike="noStrike" kern="0" cap="none" spc="0" normalizeH="0" baseline="0" noProof="0" dirty="0">
              <a:ln>
                <a:noFill/>
              </a:ln>
              <a:solidFill>
                <a:srgbClr val="0C419A"/>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kern="0" dirty="0">
              <a:solidFill>
                <a:srgbClr val="0C419A"/>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19A"/>
                </a:solidFill>
              </a:rPr>
              <a:t>Mention</a:t>
            </a:r>
            <a:r>
              <a:rPr kumimoji="0" lang="fr-FR" sz="2000" b="0" i="0" u="none" strike="noStrike" kern="0" cap="none" spc="0" normalizeH="0" baseline="0" noProof="0" dirty="0">
                <a:ln>
                  <a:noFill/>
                </a:ln>
                <a:solidFill>
                  <a:srgbClr val="0C419A"/>
                </a:solidFill>
                <a:effectLst/>
                <a:uLnTx/>
                <a:uFillTx/>
              </a:rPr>
              <a:t> exclusivement de critères socles et optionnels (suppression du terme « prérequis »)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2000" b="0" i="0" u="none" strike="noStrike" kern="0" cap="none" spc="0" normalizeH="0" baseline="0" noProof="0" dirty="0">
              <a:ln>
                <a:noFill/>
              </a:ln>
              <a:solidFill>
                <a:srgbClr val="0C419A"/>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19A"/>
                </a:solidFill>
              </a:rPr>
              <a:t>S</a:t>
            </a:r>
            <a:r>
              <a:rPr kumimoji="0" lang="fr-FR" sz="2000" b="0" i="0" u="none" strike="noStrike" kern="0" cap="none" spc="0" normalizeH="0" baseline="0" noProof="0" dirty="0" err="1">
                <a:ln>
                  <a:noFill/>
                </a:ln>
                <a:solidFill>
                  <a:srgbClr val="0C419A"/>
                </a:solidFill>
                <a:effectLst/>
                <a:uLnTx/>
                <a:uFillTx/>
              </a:rPr>
              <a:t>uppression</a:t>
            </a:r>
            <a:r>
              <a:rPr kumimoji="0" lang="fr-FR" sz="2000" b="0" i="0" u="none" strike="noStrike" kern="0" cap="none" spc="0" normalizeH="0" baseline="0" noProof="0" dirty="0">
                <a:ln>
                  <a:noFill/>
                </a:ln>
                <a:solidFill>
                  <a:srgbClr val="0C419A"/>
                </a:solidFill>
                <a:effectLst/>
                <a:uLnTx/>
                <a:uFillTx/>
              </a:rPr>
              <a:t> du fonctionnement à points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2000" b="0" i="0" u="none" strike="noStrike" kern="0" cap="none" spc="0" normalizeH="0" baseline="0" noProof="0" dirty="0">
              <a:ln>
                <a:noFill/>
              </a:ln>
              <a:solidFill>
                <a:srgbClr val="0C419A"/>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kern="0" dirty="0">
                <a:solidFill>
                  <a:srgbClr val="0C419A"/>
                </a:solidFill>
              </a:rPr>
              <a:t>A</a:t>
            </a:r>
            <a:r>
              <a:rPr kumimoji="0" lang="fr-FR" sz="2000" b="0" i="0" u="none" strike="noStrike" kern="0" cap="none" spc="0" normalizeH="0" baseline="0" noProof="0" dirty="0">
                <a:ln>
                  <a:noFill/>
                </a:ln>
                <a:solidFill>
                  <a:srgbClr val="0C419A"/>
                </a:solidFill>
                <a:effectLst/>
                <a:uLnTx/>
                <a:uFillTx/>
              </a:rPr>
              <a:t>méliorations rédactionnelles des articles relatifs à la rémunération.</a:t>
            </a:r>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0" y="0"/>
            <a:ext cx="12192000" cy="720000"/>
          </a:xfrm>
        </p:spPr>
        <p:txBody>
          <a:bodyPr/>
          <a:lstStyle/>
          <a:p>
            <a:r>
              <a:rPr lang="fr-FR" dirty="0"/>
              <a:t>Mesures inscrites à l’avenant 2 ACI MSP (hors France santé)</a:t>
            </a:r>
          </a:p>
        </p:txBody>
      </p:sp>
    </p:spTree>
    <p:extLst>
      <p:ext uri="{BB962C8B-B14F-4D97-AF65-F5344CB8AC3E}">
        <p14:creationId xmlns:p14="http://schemas.microsoft.com/office/powerpoint/2010/main" val="3229546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0" y="6229350"/>
            <a:ext cx="720725" cy="288925"/>
          </a:xfrm>
        </p:spPr>
        <p:txBody>
          <a:bodyPr/>
          <a:lstStyle/>
          <a:p>
            <a:fld id="{975A587B-5814-4D9B-9598-FE9CB954CB01}" type="slidenum">
              <a:rPr lang="fr-FR" smtClean="0"/>
              <a:pPr/>
              <a:t>7</a:t>
            </a:fld>
            <a:endParaRPr lang="fr-FR" dirty="0"/>
          </a:p>
        </p:txBody>
      </p:sp>
      <p:sp>
        <p:nvSpPr>
          <p:cNvPr id="12" name="ZoneTexte 11">
            <a:extLst>
              <a:ext uri="{FF2B5EF4-FFF2-40B4-BE49-F238E27FC236}">
                <a16:creationId xmlns:a16="http://schemas.microsoft.com/office/drawing/2014/main" id="{690F2B22-30FE-D654-30DA-D098AB56EBAC}"/>
              </a:ext>
            </a:extLst>
          </p:cNvPr>
          <p:cNvSpPr txBox="1"/>
          <p:nvPr/>
        </p:nvSpPr>
        <p:spPr>
          <a:xfrm>
            <a:off x="350134" y="758298"/>
            <a:ext cx="11491731" cy="5632311"/>
          </a:xfrm>
          <a:prstGeom prst="rect">
            <a:avLst/>
          </a:prstGeom>
          <a:noFill/>
        </p:spPr>
        <p:txBody>
          <a:bodyPr wrap="square" rtlCol="0">
            <a:spAutoFit/>
          </a:bodyPr>
          <a:lstStyle/>
          <a:p>
            <a:r>
              <a:rPr kumimoji="0" lang="fr-FR" sz="1800" b="0" i="0" u="none" strike="noStrike" kern="0" cap="none" spc="0" normalizeH="0" baseline="0" noProof="0" dirty="0">
                <a:ln>
                  <a:noFill/>
                </a:ln>
                <a:solidFill>
                  <a:srgbClr val="00B0F0"/>
                </a:solidFill>
                <a:effectLst/>
                <a:uLnTx/>
                <a:uFillTx/>
              </a:rPr>
              <a:t>Article 3 de l’avenant modifiant les articles 3.1 et suivants de l’ACI (suite)</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rgbClr val="00B0F0"/>
                </a:solidFill>
                <a:effectLst/>
                <a:uLnTx/>
                <a:uFillTx/>
              </a:rPr>
              <a:t>=&gt; évolutions de certains indicateurs ACI :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0" cap="none" spc="0" normalizeH="0" baseline="0" noProof="0" dirty="0">
                <a:ln>
                  <a:noFill/>
                </a:ln>
                <a:solidFill>
                  <a:srgbClr val="0C419A"/>
                </a:solidFill>
                <a:effectLst/>
                <a:uLnTx/>
                <a:uFillTx/>
              </a:rPr>
              <a:t>Modifications de certains indicateurs : </a:t>
            </a:r>
          </a:p>
          <a:p>
            <a:pPr marL="742950" lvl="1" indent="-285750">
              <a:buFontTx/>
              <a:buChar char="-"/>
              <a:defRPr/>
            </a:pPr>
            <a:r>
              <a:rPr lang="fr-FR" sz="1600" kern="0" dirty="0">
                <a:solidFill>
                  <a:srgbClr val="0C419A"/>
                </a:solidFill>
              </a:rPr>
              <a:t>Passage sur une amplitude horaire pour l’indicateur « horaires d’ouverture » (vs tranches horaires fixes) </a:t>
            </a:r>
          </a:p>
          <a:p>
            <a:pPr marL="742950" lvl="1" indent="-285750">
              <a:buFontTx/>
              <a:buChar char="-"/>
              <a:defRPr/>
            </a:pPr>
            <a:r>
              <a:rPr lang="fr-FR" sz="1600" kern="0" dirty="0">
                <a:solidFill>
                  <a:srgbClr val="0C419A"/>
                </a:solidFill>
              </a:rPr>
              <a:t>Création de l’indicateur SNP en propre </a:t>
            </a:r>
            <a:r>
              <a:rPr lang="fr-FR" sz="1600" kern="0" dirty="0">
                <a:solidFill>
                  <a:srgbClr val="0C429C"/>
                </a:solidFill>
              </a:rPr>
              <a:t>avec mention de l’accès direct pour les professions concernées </a:t>
            </a:r>
          </a:p>
          <a:p>
            <a:pPr marL="742950" marR="0" lvl="1" indent="-285750" defTabSz="914400" eaLnBrk="1" fontAlgn="auto" latinLnBrk="0" hangingPunct="1">
              <a:lnSpc>
                <a:spcPct val="100000"/>
              </a:lnSpc>
              <a:spcBef>
                <a:spcPts val="0"/>
              </a:spcBef>
              <a:spcAft>
                <a:spcPts val="0"/>
              </a:spcAft>
              <a:buClrTx/>
              <a:buSzTx/>
              <a:buFontTx/>
              <a:buChar char="-"/>
              <a:tabLst/>
              <a:defRPr/>
            </a:pPr>
            <a:r>
              <a:rPr kumimoji="0" lang="fr-FR" sz="1600" b="0" i="0" u="none" strike="noStrike" kern="0" cap="none" spc="0" normalizeH="0" baseline="0" noProof="0" dirty="0">
                <a:ln>
                  <a:noFill/>
                </a:ln>
                <a:solidFill>
                  <a:srgbClr val="0C419A"/>
                </a:solidFill>
                <a:effectLst/>
                <a:uLnTx/>
                <a:uFillTx/>
              </a:rPr>
              <a:t>Ajout des Service Sanitaire des Etudiants en Santé et Docteur Junior dans l’indicateur « formation des étudiants »</a:t>
            </a:r>
          </a:p>
          <a:p>
            <a:pPr marL="742950" marR="0" lvl="1" indent="-285750" defTabSz="914400" eaLnBrk="1" fontAlgn="auto" latinLnBrk="0" hangingPunct="1">
              <a:lnSpc>
                <a:spcPct val="100000"/>
              </a:lnSpc>
              <a:spcBef>
                <a:spcPts val="0"/>
              </a:spcBef>
              <a:spcAft>
                <a:spcPts val="0"/>
              </a:spcAft>
              <a:buClrTx/>
              <a:buSzTx/>
              <a:buFontTx/>
              <a:buChar char="-"/>
              <a:tabLst/>
              <a:defRPr/>
            </a:pPr>
            <a:r>
              <a:rPr kumimoji="0" lang="fr-FR" sz="1600" b="0" i="0" u="none" strike="noStrike" kern="0" cap="none" spc="0" normalizeH="0" baseline="0" noProof="0" dirty="0">
                <a:ln>
                  <a:noFill/>
                </a:ln>
                <a:solidFill>
                  <a:srgbClr val="0C419A"/>
                </a:solidFill>
                <a:effectLst/>
                <a:uLnTx/>
                <a:uFillTx/>
              </a:rPr>
              <a:t>Mise à jour de la liste des missions de santé publique</a:t>
            </a:r>
          </a:p>
          <a:p>
            <a:pPr marL="742950" marR="0" lvl="1" indent="-285750" defTabSz="914400" eaLnBrk="1" fontAlgn="auto" latinLnBrk="0" hangingPunct="1">
              <a:lnSpc>
                <a:spcPct val="100000"/>
              </a:lnSpc>
              <a:spcBef>
                <a:spcPts val="0"/>
              </a:spcBef>
              <a:spcAft>
                <a:spcPts val="0"/>
              </a:spcAft>
              <a:buClrTx/>
              <a:buSzTx/>
              <a:buFontTx/>
              <a:buChar char="-"/>
              <a:tabLst/>
              <a:defRPr/>
            </a:pPr>
            <a:r>
              <a:rPr lang="fr-FR" sz="1600" kern="0" dirty="0">
                <a:solidFill>
                  <a:srgbClr val="0C419A"/>
                </a:solidFill>
              </a:rPr>
              <a:t>Mise à jour de l’indicateur sur l’engagement des usagers</a:t>
            </a:r>
            <a:endParaRPr kumimoji="0" lang="fr-FR" sz="1600" b="0" i="0" u="none" strike="noStrike" kern="0" cap="none" spc="0" normalizeH="0" baseline="0" noProof="0" dirty="0">
              <a:ln>
                <a:noFill/>
              </a:ln>
              <a:solidFill>
                <a:srgbClr val="0C419A"/>
              </a:solidFill>
              <a:effectLst/>
              <a:uLnTx/>
              <a:uFillTx/>
            </a:endParaRPr>
          </a:p>
          <a:p>
            <a:pPr marL="742950" marR="0" lvl="1" indent="-285750" defTabSz="914400" eaLnBrk="1" fontAlgn="auto" latinLnBrk="0" hangingPunct="1">
              <a:lnSpc>
                <a:spcPct val="100000"/>
              </a:lnSpc>
              <a:spcBef>
                <a:spcPts val="0"/>
              </a:spcBef>
              <a:spcAft>
                <a:spcPts val="0"/>
              </a:spcAft>
              <a:buClrTx/>
              <a:buSzTx/>
              <a:buFontTx/>
              <a:buChar char="-"/>
              <a:tabLst/>
              <a:defRPr/>
            </a:pPr>
            <a:r>
              <a:rPr kumimoji="0" lang="fr-FR" sz="1600" b="0" i="0" u="none" strike="noStrike" kern="0" cap="none" spc="0" normalizeH="0" baseline="0" noProof="0" dirty="0">
                <a:ln>
                  <a:noFill/>
                </a:ln>
                <a:solidFill>
                  <a:srgbClr val="0C419A"/>
                </a:solidFill>
                <a:effectLst/>
                <a:uLnTx/>
                <a:uFillTx/>
              </a:rPr>
              <a:t>intégration du SI SEGUR</a:t>
            </a:r>
          </a:p>
          <a:p>
            <a:pPr marL="285750" indent="-285750">
              <a:buFont typeface="Wingdings" panose="05000000000000000000" pitchFamily="2" charset="2"/>
              <a:buChar char="§"/>
              <a:defRPr/>
            </a:pPr>
            <a:r>
              <a:rPr lang="fr-FR" sz="1600" kern="0" dirty="0">
                <a:solidFill>
                  <a:srgbClr val="0C419A"/>
                </a:solidFill>
              </a:rPr>
              <a:t>Intégration d’un nouvel indicateur favorisant l’engagement des structures dans la santé environnementale</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0" cap="none" spc="0" normalizeH="0" baseline="0" noProof="0" dirty="0">
                <a:ln>
                  <a:noFill/>
                </a:ln>
                <a:solidFill>
                  <a:srgbClr val="0C419A"/>
                </a:solidFill>
                <a:effectLst/>
                <a:uLnTx/>
                <a:uFillTx/>
              </a:rPr>
              <a:t>Suppression d’indicateurs : CSTM, protocole SNP, parcours IC</a:t>
            </a:r>
          </a:p>
          <a:p>
            <a:pPr marL="285750" indent="-285750">
              <a:buFont typeface="Wingdings" panose="05000000000000000000" pitchFamily="2" charset="2"/>
              <a:buChar char="§"/>
            </a:pPr>
            <a:r>
              <a:rPr kumimoji="0" lang="fr-FR" sz="1600" b="0" i="0" u="none" strike="noStrike" kern="0" cap="none" spc="0" normalizeH="0" baseline="0" noProof="0" dirty="0">
                <a:ln>
                  <a:noFill/>
                </a:ln>
                <a:solidFill>
                  <a:srgbClr val="0C419A"/>
                </a:solidFill>
                <a:effectLst/>
                <a:uLnTx/>
                <a:uFillTx/>
              </a:rPr>
              <a:t>Précision : la dérogation temporaire pour les structures perdant l’avant dernier et/ou dernier médecin associé</a:t>
            </a:r>
            <a:r>
              <a:rPr lang="fr-FR" sz="1600" kern="0" dirty="0">
                <a:solidFill>
                  <a:srgbClr val="0C419A"/>
                </a:solidFill>
              </a:rPr>
              <a:t> </a:t>
            </a:r>
            <a:r>
              <a:rPr lang="fr-FR" sz="1600" u="sng" kern="0" dirty="0">
                <a:solidFill>
                  <a:srgbClr val="0C419A"/>
                </a:solidFill>
              </a:rPr>
              <a:t>vise à permettre </a:t>
            </a:r>
            <a:r>
              <a:rPr lang="fr-FR" sz="1600" u="sng" kern="0" dirty="0">
                <a:solidFill>
                  <a:srgbClr val="0C429C"/>
                </a:solidFill>
              </a:rPr>
              <a:t>justement à</a:t>
            </a:r>
            <a:r>
              <a:rPr kumimoji="0" lang="fr-FR" sz="1600" b="0" i="0" u="sng" strike="noStrike" kern="0" cap="none" spc="0" normalizeH="0" baseline="0" noProof="0" dirty="0">
                <a:ln>
                  <a:noFill/>
                </a:ln>
                <a:solidFill>
                  <a:srgbClr val="0C429C"/>
                </a:solidFill>
                <a:effectLst/>
                <a:uLnTx/>
                <a:uFillTx/>
              </a:rPr>
              <a:t> l’équipe de retrouver impérativement un nouvel associé médecin</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sz="1600" kern="0" dirty="0">
              <a:solidFill>
                <a:srgbClr val="0C419A"/>
              </a:solidFill>
            </a:endParaRPr>
          </a:p>
          <a:p>
            <a:r>
              <a:rPr lang="fr-FR" kern="0" dirty="0">
                <a:solidFill>
                  <a:srgbClr val="00B0F0"/>
                </a:solidFill>
              </a:rPr>
              <a:t>Article 5 de l’avenant modifiant les articles 10.1.1 et suivants de l’ACI : CPR et CPN</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0" cap="none" spc="0" normalizeH="0" baseline="0" noProof="0" dirty="0">
                <a:ln>
                  <a:noFill/>
                </a:ln>
                <a:solidFill>
                  <a:srgbClr val="0C419A"/>
                </a:solidFill>
                <a:effectLst/>
                <a:uLnTx/>
                <a:uFillTx/>
              </a:rPr>
              <a:t>Modification des règles de désignation des représentants de la section professionnelle en CPR en cas de difficulté occasionnelle à atteindre le nombre de représentants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600" kern="0" dirty="0">
                <a:solidFill>
                  <a:srgbClr val="0C419A"/>
                </a:solidFill>
              </a:rPr>
              <a:t>Mission en CPR et CPN étoffées pour permettre le suivi du dispositif France santé + en matière de transparence dans la gouvernance et bon fonctionnement des MSP</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600" kern="0" dirty="0">
                <a:solidFill>
                  <a:srgbClr val="0C429C"/>
                </a:solidFill>
              </a:rPr>
              <a:t>Intégration dans la section sociale d’un siège UNOCAM en CPN en cas de signature de l’avenant par l’UNOCAM</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600" b="0" i="0" u="none" strike="noStrike" kern="0" cap="none" spc="0" normalizeH="0" baseline="0" noProof="0" dirty="0">
              <a:ln>
                <a:noFill/>
              </a:ln>
              <a:solidFill>
                <a:srgbClr val="FF0000"/>
              </a:solidFill>
              <a:effectLst/>
              <a:uLnTx/>
              <a:uFillTx/>
            </a:endParaRPr>
          </a:p>
          <a:p>
            <a:r>
              <a:rPr lang="fr-FR" kern="0" dirty="0">
                <a:solidFill>
                  <a:srgbClr val="00B0F0"/>
                </a:solidFill>
              </a:rPr>
              <a:t>Article 6 de l’avenant intégrant le nouveau dispositif : IPEP</a:t>
            </a:r>
          </a:p>
        </p:txBody>
      </p:sp>
      <p:sp>
        <p:nvSpPr>
          <p:cNvPr id="6" name="Titre 3">
            <a:extLst>
              <a:ext uri="{FF2B5EF4-FFF2-40B4-BE49-F238E27FC236}">
                <a16:creationId xmlns:a16="http://schemas.microsoft.com/office/drawing/2014/main" id="{1DAB6F86-0328-2CDC-8957-12537CABE238}"/>
              </a:ext>
            </a:extLst>
          </p:cNvPr>
          <p:cNvSpPr txBox="1">
            <a:spLocks/>
          </p:cNvSpPr>
          <p:nvPr/>
        </p:nvSpPr>
        <p:spPr>
          <a:xfrm>
            <a:off x="0" y="-20275"/>
            <a:ext cx="12192000" cy="720000"/>
          </a:xfrm>
          <a:prstGeom prst="rect">
            <a:avLst/>
          </a:prstGeom>
          <a:solidFill>
            <a:srgbClr val="0C429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2200" b="1" kern="1200">
                <a:solidFill>
                  <a:srgbClr val="FFFFFF"/>
                </a:solidFill>
                <a:latin typeface="+mj-lt"/>
                <a:ea typeface="+mj-ea"/>
                <a:cs typeface="+mj-cs"/>
              </a:defRPr>
            </a:lvl1pPr>
          </a:lstStyle>
          <a:p>
            <a:r>
              <a:rPr lang="fr-FR"/>
              <a:t>Mesures inscrites à l’avenant 2 ACI MSP (hors France santé)</a:t>
            </a:r>
            <a:endParaRPr lang="fr-FR" dirty="0"/>
          </a:p>
        </p:txBody>
      </p:sp>
    </p:spTree>
    <p:extLst>
      <p:ext uri="{BB962C8B-B14F-4D97-AF65-F5344CB8AC3E}">
        <p14:creationId xmlns:p14="http://schemas.microsoft.com/office/powerpoint/2010/main" val="3652854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265B61A-5D04-7461-FA62-D7E42485E44C}"/>
              </a:ext>
            </a:extLst>
          </p:cNvPr>
          <p:cNvSpPr>
            <a:spLocks noGrp="1"/>
          </p:cNvSpPr>
          <p:nvPr>
            <p:ph type="sldNum" sz="quarter" idx="15"/>
          </p:nvPr>
        </p:nvSpPr>
        <p:spPr/>
        <p:txBody>
          <a:bodyPr/>
          <a:lstStyle/>
          <a:p>
            <a:fld id="{975A587B-5814-4D9B-9598-FE9CB954CB01}" type="slidenum">
              <a:rPr lang="fr-FR" smtClean="0"/>
              <a:pPr/>
              <a:t>8</a:t>
            </a:fld>
            <a:endParaRPr lang="fr-FR" dirty="0"/>
          </a:p>
        </p:txBody>
      </p:sp>
      <p:sp>
        <p:nvSpPr>
          <p:cNvPr id="6" name="ZoneTexte 5">
            <a:extLst>
              <a:ext uri="{FF2B5EF4-FFF2-40B4-BE49-F238E27FC236}">
                <a16:creationId xmlns:a16="http://schemas.microsoft.com/office/drawing/2014/main" id="{FDE84B9C-2D09-C6B2-E162-87DB42AB8B89}"/>
              </a:ext>
            </a:extLst>
          </p:cNvPr>
          <p:cNvSpPr txBox="1"/>
          <p:nvPr/>
        </p:nvSpPr>
        <p:spPr>
          <a:xfrm>
            <a:off x="395469" y="699725"/>
            <a:ext cx="11196000" cy="5355312"/>
          </a:xfrm>
          <a:prstGeom prst="rect">
            <a:avLst/>
          </a:prstGeom>
          <a:solidFill>
            <a:schemeClr val="bg1"/>
          </a:solid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b="1" kern="0" dirty="0">
                <a:solidFill>
                  <a:schemeClr val="accent4"/>
                </a:solidFill>
              </a:rPr>
              <a:t>Page 1 de l’avenant (Préambule)</a:t>
            </a:r>
            <a:r>
              <a:rPr lang="fr-FR" kern="0" dirty="0">
                <a:solidFill>
                  <a:schemeClr val="accent4"/>
                </a:solidFill>
              </a:rPr>
              <a:t> – Ajout : « </a:t>
            </a:r>
            <a:r>
              <a:rPr lang="fr-FR" i="1" kern="0" dirty="0"/>
              <a:t>L’exercice pluriprofessionnel est un levier de renforcement de la prévention, de l’efficience et de la qualité de la prise en charge des patients dans une logique de parcours dans le respect des compétences de chacun et de leur complémentarité. Sa structuration au sein de maisons de santé pluriprofessionnelles contribue également à une plus grande attractivité de l’exercice ambulatoire. </a:t>
            </a:r>
            <a:r>
              <a:rPr lang="fr-FR" kern="0" dirty="0">
                <a:solidFill>
                  <a:schemeClr val="accent4"/>
                </a:solidFill>
              </a:rPr>
              <a:t>» </a:t>
            </a:r>
          </a:p>
          <a:p>
            <a:pPr marR="0" lvl="0" defTabSz="914400" eaLnBrk="1" fontAlgn="auto" latinLnBrk="0" hangingPunct="1">
              <a:lnSpc>
                <a:spcPct val="100000"/>
              </a:lnSpc>
              <a:spcBef>
                <a:spcPts val="0"/>
              </a:spcBef>
              <a:spcAft>
                <a:spcPts val="0"/>
              </a:spcAft>
              <a:buClrTx/>
              <a:buSzTx/>
              <a:tabLst/>
              <a:defRPr/>
            </a:pPr>
            <a:endParaRPr lang="fr-FR" kern="0" dirty="0">
              <a:solidFill>
                <a:schemeClr val="accent4"/>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b="1" kern="0" dirty="0">
                <a:solidFill>
                  <a:schemeClr val="accent4"/>
                </a:solidFill>
              </a:rPr>
              <a:t>Page 15 de l’avenant (ACI article 2) </a:t>
            </a:r>
            <a:r>
              <a:rPr lang="fr-FR" kern="0" dirty="0">
                <a:solidFill>
                  <a:schemeClr val="accent4"/>
                </a:solidFill>
              </a:rPr>
              <a:t>– </a:t>
            </a:r>
            <a:r>
              <a:rPr lang="fr-FR" u="sng" kern="0" dirty="0">
                <a:solidFill>
                  <a:schemeClr val="accent4"/>
                </a:solidFill>
              </a:rPr>
              <a:t>Après le nouveau critère d’éligibilité à l’ACI (300 patients MT + 10% d’ALD au sein de la PMT)</a:t>
            </a:r>
            <a:r>
              <a:rPr lang="fr-FR" i="1" kern="0" dirty="0">
                <a:solidFill>
                  <a:schemeClr val="accent4"/>
                </a:solidFill>
                <a:sym typeface="Wingdings" panose="05000000000000000000" pitchFamily="2" charset="2"/>
              </a:rPr>
              <a:t> </a:t>
            </a:r>
            <a:r>
              <a:rPr lang="fr-FR" kern="0" dirty="0">
                <a:solidFill>
                  <a:schemeClr val="accent4"/>
                </a:solidFill>
                <a:sym typeface="Wingdings" panose="05000000000000000000" pitchFamily="2" charset="2"/>
              </a:rPr>
              <a:t>ajout : « </a:t>
            </a:r>
            <a:r>
              <a:rPr lang="fr-FR" i="1" kern="0" dirty="0">
                <a:sym typeface="Wingdings" panose="05000000000000000000" pitchFamily="2" charset="2"/>
              </a:rPr>
              <a:t>Un suivi sera mis en place pour identifier les risques de contournement et ces dispositions pourront être adaptées en CPN. </a:t>
            </a:r>
            <a:r>
              <a:rPr lang="fr-FR" kern="0" dirty="0">
                <a:solidFill>
                  <a:schemeClr val="accent4"/>
                </a:solidFill>
                <a:sym typeface="Wingdings" panose="05000000000000000000" pitchFamily="2" charset="2"/>
              </a:rPr>
              <a:t>»</a:t>
            </a:r>
            <a:r>
              <a:rPr lang="fr-FR" b="0" i="0" u="none" strike="noStrike" baseline="0" dirty="0">
                <a:solidFill>
                  <a:schemeClr val="accent4"/>
                </a:solidFill>
              </a:rPr>
              <a:t>.</a:t>
            </a:r>
          </a:p>
          <a:p>
            <a:pPr marR="0" lvl="0" defTabSz="914400" eaLnBrk="1" fontAlgn="auto" latinLnBrk="0" hangingPunct="1">
              <a:lnSpc>
                <a:spcPct val="100000"/>
              </a:lnSpc>
              <a:spcBef>
                <a:spcPts val="0"/>
              </a:spcBef>
              <a:spcAft>
                <a:spcPts val="0"/>
              </a:spcAft>
              <a:buClrTx/>
              <a:buSzTx/>
              <a:tabLst/>
              <a:defRPr/>
            </a:pPr>
            <a:endParaRPr lang="fr-FR" b="0" i="0" u="none" strike="noStrike" baseline="0" dirty="0">
              <a:solidFill>
                <a:schemeClr val="accent4"/>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b="1" dirty="0">
                <a:solidFill>
                  <a:schemeClr val="accent4"/>
                </a:solidFill>
              </a:rPr>
              <a:t>Page 17 de l’avenant (ACI article 3.1.1.1) </a:t>
            </a:r>
            <a:r>
              <a:rPr lang="fr-FR" dirty="0">
                <a:solidFill>
                  <a:schemeClr val="accent4"/>
                </a:solidFill>
              </a:rPr>
              <a:t>– </a:t>
            </a:r>
            <a:r>
              <a:rPr lang="fr-FR" u="sng" dirty="0">
                <a:solidFill>
                  <a:schemeClr val="accent4"/>
                </a:solidFill>
              </a:rPr>
              <a:t>Indicateur Socle ACI « Accessibilité de la structure »</a:t>
            </a:r>
            <a:r>
              <a:rPr lang="fr-FR" dirty="0">
                <a:solidFill>
                  <a:schemeClr val="accent4"/>
                </a:solidFill>
              </a:rPr>
              <a:t>, ajout des termes « </a:t>
            </a:r>
            <a:r>
              <a:rPr lang="fr-FR" i="1" dirty="0"/>
              <a:t>ou du SAS </a:t>
            </a:r>
            <a:r>
              <a:rPr lang="fr-FR" dirty="0">
                <a:solidFill>
                  <a:schemeClr val="accent4"/>
                </a:solidFill>
              </a:rPr>
              <a:t>» comme dérogation possible (en cohérence avec le samedi matin).</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b="0" i="0" u="none" strike="noStrike" baseline="0" dirty="0">
              <a:solidFill>
                <a:schemeClr val="accent4"/>
              </a:solidFill>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b="1" dirty="0">
                <a:solidFill>
                  <a:schemeClr val="accent4"/>
                </a:solidFill>
              </a:rPr>
              <a:t>Page 22 de l’avenant (ACI article 3.1.1.2)</a:t>
            </a:r>
            <a:r>
              <a:rPr lang="fr-FR" dirty="0">
                <a:solidFill>
                  <a:schemeClr val="accent4"/>
                </a:solidFill>
              </a:rPr>
              <a:t> – </a:t>
            </a:r>
            <a:r>
              <a:rPr lang="fr-FR" u="sng" dirty="0">
                <a:solidFill>
                  <a:schemeClr val="accent4"/>
                </a:solidFill>
              </a:rPr>
              <a:t>Indicateur optionnel ACI « Soins non programmés en lien avec le (SAS) »</a:t>
            </a:r>
            <a:r>
              <a:rPr lang="fr-FR" dirty="0">
                <a:solidFill>
                  <a:schemeClr val="accent4"/>
                </a:solidFill>
              </a:rPr>
              <a:t> ajout des termes « </a:t>
            </a:r>
            <a:r>
              <a:rPr lang="fr-FR" i="1" dirty="0"/>
              <a:t>selon les capacités de la structure </a:t>
            </a:r>
            <a:r>
              <a:rPr lang="fr-FR" dirty="0">
                <a:solidFill>
                  <a:schemeClr val="accent4"/>
                </a:solidFill>
              </a:rPr>
              <a:t>» par cohérence avec le socle FS.</a:t>
            </a:r>
            <a:endParaRPr lang="fr-FR" b="0" i="0" u="none" strike="noStrike" baseline="0" dirty="0">
              <a:solidFill>
                <a:schemeClr val="accent4"/>
              </a:solidFill>
            </a:endParaRPr>
          </a:p>
          <a:p>
            <a:pPr algn="l"/>
            <a:endParaRPr lang="fr-FR" kern="0" dirty="0">
              <a:solidFill>
                <a:schemeClr val="accent4"/>
              </a:solidFill>
              <a:sym typeface="Wingdings" panose="05000000000000000000" pitchFamily="2" charset="2"/>
            </a:endParaRPr>
          </a:p>
          <a:p>
            <a:pPr marL="285750" marR="0" lvl="0" indent="-285750" fontAlgn="auto">
              <a:lnSpc>
                <a:spcPct val="100000"/>
              </a:lnSpc>
              <a:spcBef>
                <a:spcPts val="0"/>
              </a:spcBef>
              <a:spcAft>
                <a:spcPts val="0"/>
              </a:spcAft>
              <a:buClrTx/>
              <a:buSzTx/>
              <a:buFont typeface="Wingdings" panose="05000000000000000000" pitchFamily="2" charset="2"/>
              <a:buChar char="§"/>
              <a:tabLst/>
              <a:defRPr/>
            </a:pPr>
            <a:r>
              <a:rPr lang="fr-FR" b="1" kern="0" dirty="0">
                <a:solidFill>
                  <a:schemeClr val="accent4"/>
                </a:solidFill>
              </a:rPr>
              <a:t>Page 34 de l’avenant (ACI article 7)</a:t>
            </a:r>
            <a:r>
              <a:rPr lang="fr-FR" kern="0" dirty="0">
                <a:solidFill>
                  <a:schemeClr val="accent4"/>
                </a:solidFill>
              </a:rPr>
              <a:t> – </a:t>
            </a:r>
            <a:r>
              <a:rPr lang="fr-FR" u="sng" kern="0" dirty="0">
                <a:solidFill>
                  <a:schemeClr val="accent4"/>
                </a:solidFill>
              </a:rPr>
              <a:t>Dérogation en cas de perte de l’avant-dernier / dernier médecin</a:t>
            </a:r>
            <a:r>
              <a:rPr lang="fr-FR" kern="0" dirty="0">
                <a:solidFill>
                  <a:schemeClr val="accent4"/>
                </a:solidFill>
              </a:rPr>
              <a:t> : Rédaction revue et renforcée afin d’insister sur le caractère exceptionnel et temporaire, et de prévenir au maximum ces situations</a:t>
            </a:r>
            <a:endParaRPr lang="fr-FR" kern="0" dirty="0">
              <a:solidFill>
                <a:schemeClr val="accent4"/>
              </a:solidFill>
              <a:sym typeface="Wingdings" panose="05000000000000000000" pitchFamily="2" charset="2"/>
            </a:endParaRPr>
          </a:p>
        </p:txBody>
      </p:sp>
      <p:sp>
        <p:nvSpPr>
          <p:cNvPr id="7" name="Titre 3">
            <a:extLst>
              <a:ext uri="{FF2B5EF4-FFF2-40B4-BE49-F238E27FC236}">
                <a16:creationId xmlns:a16="http://schemas.microsoft.com/office/drawing/2014/main" id="{441A1E98-EC1F-564B-00C2-C0D940405D38}"/>
              </a:ext>
            </a:extLst>
          </p:cNvPr>
          <p:cNvSpPr txBox="1">
            <a:spLocks/>
          </p:cNvSpPr>
          <p:nvPr/>
        </p:nvSpPr>
        <p:spPr>
          <a:xfrm>
            <a:off x="0" y="-20275"/>
            <a:ext cx="12192000" cy="7200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2200" b="1" kern="1200">
                <a:solidFill>
                  <a:srgbClr val="FFFFFF"/>
                </a:solidFill>
                <a:latin typeface="+mj-lt"/>
                <a:ea typeface="+mj-ea"/>
                <a:cs typeface="+mj-cs"/>
              </a:defRPr>
            </a:lvl1pPr>
          </a:lstStyle>
          <a:p>
            <a:r>
              <a:rPr lang="fr-FR" dirty="0"/>
              <a:t>Modifications apportées post séance et présent dans le texte transmis le 25 mai</a:t>
            </a:r>
          </a:p>
        </p:txBody>
      </p:sp>
    </p:spTree>
    <p:extLst>
      <p:ext uri="{BB962C8B-B14F-4D97-AF65-F5344CB8AC3E}">
        <p14:creationId xmlns:p14="http://schemas.microsoft.com/office/powerpoint/2010/main" val="329297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p:cNvSpPr>
            <a:spLocks noGrp="1"/>
          </p:cNvSpPr>
          <p:nvPr>
            <p:ph type="body" sz="quarter" idx="10"/>
          </p:nvPr>
        </p:nvSpPr>
        <p:spPr/>
        <p:txBody>
          <a:bodyPr/>
          <a:lstStyle/>
          <a:p>
            <a:r>
              <a:rPr lang="fr-FR" dirty="0"/>
              <a:t>02</a:t>
            </a:r>
          </a:p>
        </p:txBody>
      </p:sp>
      <p:sp>
        <p:nvSpPr>
          <p:cNvPr id="20" name="Espace réservé du texte 19"/>
          <p:cNvSpPr>
            <a:spLocks noGrp="1"/>
          </p:cNvSpPr>
          <p:nvPr>
            <p:ph type="body" sz="quarter" idx="11"/>
          </p:nvPr>
        </p:nvSpPr>
        <p:spPr/>
        <p:txBody>
          <a:bodyPr>
            <a:normAutofit/>
          </a:bodyPr>
          <a:lstStyle/>
          <a:p>
            <a:r>
              <a:rPr lang="fr-FR" dirty="0"/>
              <a:t>Mesures France santé</a:t>
            </a:r>
          </a:p>
        </p:txBody>
      </p:sp>
      <p:sp>
        <p:nvSpPr>
          <p:cNvPr id="4" name="Espace réservé du numéro de diapositive 3"/>
          <p:cNvSpPr>
            <a:spLocks noGrp="1"/>
          </p:cNvSpPr>
          <p:nvPr>
            <p:ph type="sldNum" sz="quarter" idx="12"/>
          </p:nvPr>
        </p:nvSpPr>
        <p:spPr/>
        <p:txBody>
          <a:bodyPr/>
          <a:lstStyle/>
          <a:p>
            <a:fld id="{C090F4CA-D709-47B2-BDFD-C67A319A2FAF}" type="slidenum">
              <a:rPr lang="fr-FR" smtClean="0"/>
              <a:pPr/>
              <a:t>9</a:t>
            </a:fld>
            <a:endParaRPr lang="fr-FR"/>
          </a:p>
        </p:txBody>
      </p:sp>
    </p:spTree>
    <p:extLst>
      <p:ext uri="{BB962C8B-B14F-4D97-AF65-F5344CB8AC3E}">
        <p14:creationId xmlns:p14="http://schemas.microsoft.com/office/powerpoint/2010/main" val="1113009738"/>
      </p:ext>
    </p:extLst>
  </p:cSld>
  <p:clrMapOvr>
    <a:masterClrMapping/>
  </p:clrMapOvr>
</p:sld>
</file>

<file path=ppt/theme/theme1.xml><?xml version="1.0" encoding="utf-8"?>
<a:theme xmlns:a="http://schemas.openxmlformats.org/drawingml/2006/main" name="Thème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que PPT de l'Assurance Maladie">
  <a:themeElements>
    <a:clrScheme name="Assurance Maladie">
      <a:dk1>
        <a:srgbClr val="0C419A"/>
      </a:dk1>
      <a:lt1>
        <a:sysClr val="window" lastClr="FFFFFF"/>
      </a:lt1>
      <a:dk2>
        <a:srgbClr val="0084B2"/>
      </a:dk2>
      <a:lt2>
        <a:srgbClr val="545859"/>
      </a:lt2>
      <a:accent1>
        <a:srgbClr val="008972"/>
      </a:accent1>
      <a:accent2>
        <a:srgbClr val="A05BB6"/>
      </a:accent2>
      <a:accent3>
        <a:srgbClr val="E04F39"/>
      </a:accent3>
      <a:accent4>
        <a:srgbClr val="E11A81"/>
      </a:accent4>
      <a:accent5>
        <a:srgbClr val="758CC0"/>
      </a:accent5>
      <a:accent6>
        <a:srgbClr val="56C271"/>
      </a:accent6>
      <a:hlink>
        <a:srgbClr val="0C419A"/>
      </a:hlink>
      <a:folHlink>
        <a:srgbClr val="969B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1995</TotalTime>
  <Words>3874</Words>
  <Application>Microsoft Office PowerPoint</Application>
  <PresentationFormat>Grand écran</PresentationFormat>
  <Paragraphs>436</Paragraphs>
  <Slides>25</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25</vt:i4>
      </vt:variant>
    </vt:vector>
  </HeadingPairs>
  <TitlesOfParts>
    <vt:vector size="33" baseType="lpstr">
      <vt:lpstr>Arial</vt:lpstr>
      <vt:lpstr>Calibri</vt:lpstr>
      <vt:lpstr>Corbel</vt:lpstr>
      <vt:lpstr>Symbol</vt:lpstr>
      <vt:lpstr>Times New Roman</vt:lpstr>
      <vt:lpstr>Wingdings</vt:lpstr>
      <vt:lpstr>Thème Office</vt:lpstr>
      <vt:lpstr>Masque PPT de l'Assurance Maladie</vt:lpstr>
      <vt:lpstr>Présentation PowerPoint</vt:lpstr>
      <vt:lpstr> PRÉAMBULE</vt:lpstr>
      <vt:lpstr> OBJECTIFS DE LA SÉANCE</vt:lpstr>
      <vt:lpstr>Présentation PowerPoint</vt:lpstr>
      <vt:lpstr>Présentation PowerPoint</vt:lpstr>
      <vt:lpstr>Mesures inscrites à l’avenant 2 ACI MSP (hors France santé)</vt:lpstr>
      <vt:lpstr>Présentation PowerPoint</vt:lpstr>
      <vt:lpstr>Présentation PowerPoint</vt:lpstr>
      <vt:lpstr>Présentation PowerPoint</vt:lpstr>
      <vt:lpstr>Partie France Santé : Le socle</vt:lpstr>
      <vt:lpstr>Présentation PowerPoint</vt:lpstr>
      <vt:lpstr>Partie France Santé : L’étage supplémentaire</vt:lpstr>
      <vt:lpstr>Partie France Santé : Objectifs des 4 briques additionnelles</vt:lpstr>
      <vt:lpstr>BRIQUE 1 France SANTE : ACCES AUX SOINS</vt:lpstr>
      <vt:lpstr>Présentation PowerPoint</vt:lpstr>
      <vt:lpstr>BRIQUE 2 France SANTE : prévention</vt:lpstr>
      <vt:lpstr>BRIQUE 3 France SANTE : VULNERABILITE</vt:lpstr>
      <vt:lpstr>BRIQUE 4 France SANTE : PARCOURS</vt:lpstr>
      <vt:lpstr>Présentation PowerPoint</vt:lpstr>
      <vt:lpstr>Rémunération associée à France santé</vt:lpstr>
      <vt:lpstr>Présentation PowerPoint</vt:lpstr>
      <vt:lpstr>Présentation PowerPoint</vt:lpstr>
      <vt:lpstr>Proposition de calendrier </vt:lpstr>
      <vt:lpstr>Présentation PowerPoint</vt:lpstr>
      <vt:lpstr>FOCUS SNP</vt:lpstr>
    </vt:vector>
  </TitlesOfParts>
  <Company>Cnam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 JOANNIS PIERRE-EMMANUEL (CNAM / Paris)</dc:creator>
  <cp:lastModifiedBy>VEIL RAPHAEL (CNAM / Paris)</cp:lastModifiedBy>
  <cp:revision>69</cp:revision>
  <dcterms:created xsi:type="dcterms:W3CDTF">2024-02-21T16:38:11Z</dcterms:created>
  <dcterms:modified xsi:type="dcterms:W3CDTF">2026-05-26T15:34:43Z</dcterms:modified>
</cp:coreProperties>
</file>