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2" r:id="rId2"/>
    <p:sldMasterId id="2147483689" r:id="rId3"/>
  </p:sldMasterIdLst>
  <p:notesMasterIdLst>
    <p:notesMasterId r:id="rId68"/>
  </p:notesMasterIdLst>
  <p:handoutMasterIdLst>
    <p:handoutMasterId r:id="rId69"/>
  </p:handoutMasterIdLst>
  <p:sldIdLst>
    <p:sldId id="299" r:id="rId4"/>
    <p:sldId id="5334" r:id="rId5"/>
    <p:sldId id="300" r:id="rId6"/>
    <p:sldId id="5481" r:id="rId7"/>
    <p:sldId id="502" r:id="rId8"/>
    <p:sldId id="5347" r:id="rId9"/>
    <p:sldId id="5359" r:id="rId10"/>
    <p:sldId id="5374" r:id="rId11"/>
    <p:sldId id="5482" r:id="rId12"/>
    <p:sldId id="5483" r:id="rId13"/>
    <p:sldId id="5360" r:id="rId14"/>
    <p:sldId id="257" r:id="rId15"/>
    <p:sldId id="349" r:id="rId16"/>
    <p:sldId id="458" r:id="rId17"/>
    <p:sldId id="309" r:id="rId18"/>
    <p:sldId id="5564" r:id="rId19"/>
    <p:sldId id="469" r:id="rId20"/>
    <p:sldId id="470" r:id="rId21"/>
    <p:sldId id="463" r:id="rId22"/>
    <p:sldId id="467" r:id="rId23"/>
    <p:sldId id="350" r:id="rId24"/>
    <p:sldId id="5362" r:id="rId25"/>
    <p:sldId id="5365" r:id="rId26"/>
    <p:sldId id="459" r:id="rId27"/>
    <p:sldId id="5560" r:id="rId28"/>
    <p:sldId id="5561" r:id="rId29"/>
    <p:sldId id="5485" r:id="rId30"/>
    <p:sldId id="5376" r:id="rId31"/>
    <p:sldId id="5382" r:id="rId32"/>
    <p:sldId id="5486" r:id="rId33"/>
    <p:sldId id="5385" r:id="rId34"/>
    <p:sldId id="5384" r:id="rId35"/>
    <p:sldId id="5343" r:id="rId36"/>
    <p:sldId id="5299" r:id="rId37"/>
    <p:sldId id="5340" r:id="rId38"/>
    <p:sldId id="5432" r:id="rId39"/>
    <p:sldId id="5487" r:id="rId40"/>
    <p:sldId id="5565" r:id="rId41"/>
    <p:sldId id="5566" r:id="rId42"/>
    <p:sldId id="5567" r:id="rId43"/>
    <p:sldId id="5568" r:id="rId44"/>
    <p:sldId id="5569" r:id="rId45"/>
    <p:sldId id="5570" r:id="rId46"/>
    <p:sldId id="5586" r:id="rId47"/>
    <p:sldId id="5587" r:id="rId48"/>
    <p:sldId id="5588" r:id="rId49"/>
    <p:sldId id="5571" r:id="rId50"/>
    <p:sldId id="5573" r:id="rId51"/>
    <p:sldId id="5574" r:id="rId52"/>
    <p:sldId id="5575" r:id="rId53"/>
    <p:sldId id="5576" r:id="rId54"/>
    <p:sldId id="5367" r:id="rId55"/>
    <p:sldId id="5577" r:id="rId56"/>
    <p:sldId id="5578" r:id="rId57"/>
    <p:sldId id="5579" r:id="rId58"/>
    <p:sldId id="5580" r:id="rId59"/>
    <p:sldId id="5581" r:id="rId60"/>
    <p:sldId id="5582" r:id="rId61"/>
    <p:sldId id="5583" r:id="rId62"/>
    <p:sldId id="5584" r:id="rId63"/>
    <p:sldId id="5585" r:id="rId64"/>
    <p:sldId id="5488" r:id="rId65"/>
    <p:sldId id="5554" r:id="rId66"/>
    <p:sldId id="5319" r:id="rId67"/>
  </p:sldIdLst>
  <p:sldSz cx="9144000" cy="6858000" type="screen4x3"/>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s Généralistes CSMF" initials="LGC" lastIdx="1" clrIdx="0">
    <p:extLst>
      <p:ext uri="{19B8F6BF-5375-455C-9EA6-DF929625EA0E}">
        <p15:presenceInfo xmlns:p15="http://schemas.microsoft.com/office/powerpoint/2012/main" userId="S::lesgeneralistes@csmf.org::b1b76ce1-97a6-4434-8a98-1d3b4334b7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80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75303" autoAdjust="0"/>
  </p:normalViewPr>
  <p:slideViewPr>
    <p:cSldViewPr>
      <p:cViewPr varScale="1">
        <p:scale>
          <a:sx n="83" d="100"/>
          <a:sy n="83" d="100"/>
        </p:scale>
        <p:origin x="202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4" d="100"/>
        <a:sy n="144" d="100"/>
      </p:scale>
      <p:origin x="0" y="-8820"/>
    </p:cViewPr>
  </p:sorterViewPr>
  <p:notesViewPr>
    <p:cSldViewPr>
      <p:cViewPr varScale="1">
        <p:scale>
          <a:sx n="75" d="100"/>
          <a:sy n="75" d="100"/>
        </p:scale>
        <p:origin x="403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5E21417-F1CC-48D5-8273-FD83E4E77BB4}"/>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41DC5F47-600C-476D-BB44-9FD0AFC6A0CF}"/>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ABF617DA-1DF7-4B51-8459-04C96F60F8BC}" type="datetimeFigureOut">
              <a:rPr lang="fr-FR" smtClean="0"/>
              <a:pPr/>
              <a:t>17/03/2026</a:t>
            </a:fld>
            <a:endParaRPr lang="fr-FR"/>
          </a:p>
        </p:txBody>
      </p:sp>
      <p:sp>
        <p:nvSpPr>
          <p:cNvPr id="4" name="Espace réservé du pied de page 3">
            <a:extLst>
              <a:ext uri="{FF2B5EF4-FFF2-40B4-BE49-F238E27FC236}">
                <a16:creationId xmlns:a16="http://schemas.microsoft.com/office/drawing/2014/main" id="{26708994-40AC-4EAC-A16D-7ADEDB149019}"/>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E38DCADB-FBCF-48C0-B9EA-B72FE4C0594F}"/>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2BC92931-2E25-4050-A750-F5B386704180}" type="slidenum">
              <a:rPr lang="fr-FR" smtClean="0"/>
              <a:pPr/>
              <a:t>‹N°›</a:t>
            </a:fld>
            <a:endParaRPr lang="fr-FR"/>
          </a:p>
        </p:txBody>
      </p:sp>
    </p:spTree>
    <p:extLst>
      <p:ext uri="{BB962C8B-B14F-4D97-AF65-F5344CB8AC3E}">
        <p14:creationId xmlns:p14="http://schemas.microsoft.com/office/powerpoint/2010/main" val="3656635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CDF5A3E2-6C15-4E4B-9CA9-54D5584B8DEF}" type="datetimeFigureOut">
              <a:rPr lang="fr-FR" smtClean="0"/>
              <a:pPr/>
              <a:t>17/03/2026</a:t>
            </a:fld>
            <a:endParaRPr lang="fr-FR"/>
          </a:p>
        </p:txBody>
      </p:sp>
      <p:sp>
        <p:nvSpPr>
          <p:cNvPr id="4" name="Espace réservé de l'image des diapositives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commentaires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0C1D9FCB-C5EC-4D5D-BA5F-A4AF66740CDF}" type="slidenum">
              <a:rPr lang="fr-FR" smtClean="0"/>
              <a:pPr/>
              <a:t>‹N°›</a:t>
            </a:fld>
            <a:endParaRPr lang="fr-FR"/>
          </a:p>
        </p:txBody>
      </p:sp>
    </p:spTree>
    <p:extLst>
      <p:ext uri="{BB962C8B-B14F-4D97-AF65-F5344CB8AC3E}">
        <p14:creationId xmlns:p14="http://schemas.microsoft.com/office/powerpoint/2010/main" val="163234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1D9FCB-C5EC-4D5D-BA5F-A4AF66740CDF}" type="slidenum">
              <a:rPr lang="fr-FR" smtClean="0"/>
              <a:pPr/>
              <a:t>1</a:t>
            </a:fld>
            <a:endParaRPr lang="fr-FR"/>
          </a:p>
        </p:txBody>
      </p:sp>
    </p:spTree>
    <p:extLst>
      <p:ext uri="{BB962C8B-B14F-4D97-AF65-F5344CB8AC3E}">
        <p14:creationId xmlns:p14="http://schemas.microsoft.com/office/powerpoint/2010/main" val="310470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C1D9FCB-C5EC-4D5D-BA5F-A4AF66740CDF}" type="slidenum">
              <a:rPr lang="fr-FR" smtClean="0"/>
              <a:pPr/>
              <a:t>2</a:t>
            </a:fld>
            <a:endParaRPr lang="fr-FR"/>
          </a:p>
        </p:txBody>
      </p:sp>
    </p:spTree>
    <p:extLst>
      <p:ext uri="{BB962C8B-B14F-4D97-AF65-F5344CB8AC3E}">
        <p14:creationId xmlns:p14="http://schemas.microsoft.com/office/powerpoint/2010/main" val="206950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1D9FCB-C5EC-4D5D-BA5F-A4AF66740CDF}" type="slidenum">
              <a:rPr lang="fr-FR" smtClean="0"/>
              <a:pPr/>
              <a:t>23</a:t>
            </a:fld>
            <a:endParaRPr lang="fr-FR"/>
          </a:p>
        </p:txBody>
      </p:sp>
    </p:spTree>
    <p:extLst>
      <p:ext uri="{BB962C8B-B14F-4D97-AF65-F5344CB8AC3E}">
        <p14:creationId xmlns:p14="http://schemas.microsoft.com/office/powerpoint/2010/main" val="60794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a:xfrm>
            <a:off x="423334" y="4529541"/>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96598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951896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811483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148012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8" name="Footer Placeholder 7"/>
          <p:cNvSpPr>
            <a:spLocks noGrp="1"/>
          </p:cNvSpPr>
          <p:nvPr>
            <p:ph type="ftr" sz="quarter" idx="11"/>
          </p:nvPr>
        </p:nvSpPr>
        <p:spPr/>
        <p:txBody>
          <a:bodyPr/>
          <a:lstStyle/>
          <a:p>
            <a:endParaRPr lang="fr-BE"/>
          </a:p>
        </p:txBody>
      </p:sp>
      <p:sp>
        <p:nvSpPr>
          <p:cNvPr id="12" name="Slide Number Placeholder 5"/>
          <p:cNvSpPr>
            <a:spLocks noGrp="1"/>
          </p:cNvSpPr>
          <p:nvPr>
            <p:ph type="sldNum" sz="quarter" idx="12"/>
          </p:nvPr>
        </p:nvSpPr>
        <p:spPr>
          <a:xfrm>
            <a:off x="511228" y="787783"/>
            <a:ext cx="584978" cy="365125"/>
          </a:xfrm>
        </p:spPr>
        <p:txBody>
          <a:bodyPr/>
          <a:lstStyle/>
          <a:p>
            <a:endParaRPr lang="fr-BE" dirty="0"/>
          </a:p>
        </p:txBody>
      </p:sp>
    </p:spTree>
    <p:extLst>
      <p:ext uri="{BB962C8B-B14F-4D97-AF65-F5344CB8AC3E}">
        <p14:creationId xmlns:p14="http://schemas.microsoft.com/office/powerpoint/2010/main" val="1676715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4" name="Footer Placeholder 3"/>
          <p:cNvSpPr>
            <a:spLocks noGrp="1"/>
          </p:cNvSpPr>
          <p:nvPr>
            <p:ph type="ftr" sz="quarter" idx="11"/>
          </p:nvPr>
        </p:nvSpPr>
        <p:spPr/>
        <p:txBody>
          <a:bodyPr/>
          <a:lstStyle/>
          <a:p>
            <a:endParaRPr lang="fr-BE"/>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325733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endParaRPr lang="fr-BE" dirty="0"/>
          </a:p>
        </p:txBody>
      </p:sp>
    </p:spTree>
    <p:extLst>
      <p:ext uri="{BB962C8B-B14F-4D97-AF65-F5344CB8AC3E}">
        <p14:creationId xmlns:p14="http://schemas.microsoft.com/office/powerpoint/2010/main" val="4137567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905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58603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63725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3715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16976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2842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679485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086778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17/03/2026</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921825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EB524E-DF4E-F356-DDC3-DCCA6C7E5082}"/>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27ED989-4EAB-BB99-7390-2375E0FF78E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503C3D1-EEC8-AE24-1245-03B78A0468DD}"/>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AEA50C3A-7C1A-88A2-2463-43607A1094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833443-148A-3621-F400-B822F2B5BAC4}"/>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83753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3D80-1A22-3061-4578-DBD2D9EE82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D94F324-5134-4F34-A87E-1A69AA39151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5CD42D-3DBD-1316-2A3C-5D10502962C5}"/>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6418F4EB-54E6-AF18-2F72-5DAF223DD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CAA103-5BEA-B936-C69A-D0ADE708CDA0}"/>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32175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5DDA9A-0703-942F-F1CE-EBF316FFCB06}"/>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2C4E86E-2082-AC87-D59B-B6BA00910C4E}"/>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306AED1-5B65-3BBE-F8B0-915E4605F1C2}"/>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4A2B5DFB-E708-793B-80FC-2D8126CC5A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BE8AAB6-EFD6-A9BF-4D96-16AB2ABA5731}"/>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751842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69CA43-5959-4EDC-A2D6-D44799D6C9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F23CEC6-FB97-4285-0213-8B8F151E42AF}"/>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B6C15E9-DA29-5256-1931-85FFA8248C60}"/>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43DD229-3BB6-2350-4BB2-C9183DED58BA}"/>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6" name="Espace réservé du pied de page 5">
            <a:extLst>
              <a:ext uri="{FF2B5EF4-FFF2-40B4-BE49-F238E27FC236}">
                <a16:creationId xmlns:a16="http://schemas.microsoft.com/office/drawing/2014/main" id="{3130FEEB-BC11-0126-AD90-D6AEE00F67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524B376-DDE7-24F4-51DA-A0F1A398056B}"/>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4475620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166110-D2BE-678D-622A-BB37E7A1FB64}"/>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B58150A-4CFA-E7CD-F671-B021024855B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3671EAD-BE06-68C7-97D4-017DBA5CDB5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6E67C8E-6BDD-63C9-C26A-C328388CE29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D5FFFFD-FADA-F8D6-BFC2-C3A20547AF07}"/>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8302001-8BF8-0CB8-E1CB-C6E1AF544384}"/>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8" name="Espace réservé du pied de page 7">
            <a:extLst>
              <a:ext uri="{FF2B5EF4-FFF2-40B4-BE49-F238E27FC236}">
                <a16:creationId xmlns:a16="http://schemas.microsoft.com/office/drawing/2014/main" id="{C31C97F6-C272-DBFB-4A81-C31CE1B56D3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E5FED79-F4B5-20BF-2EDB-91735B88123D}"/>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92468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8707E0-B9C8-A3F0-38A8-562B07925F3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261AB84-56E5-3E4E-9127-F88DF17C7F1A}"/>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4" name="Espace réservé du pied de page 3">
            <a:extLst>
              <a:ext uri="{FF2B5EF4-FFF2-40B4-BE49-F238E27FC236}">
                <a16:creationId xmlns:a16="http://schemas.microsoft.com/office/drawing/2014/main" id="{4AADA727-C79A-399C-709D-26CA8A36B06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D8CE140-E537-4F1F-45E0-1044DF88DBCB}"/>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4280334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BE7801-5DFC-9012-12C1-BC1204017183}"/>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3" name="Espace réservé du pied de page 2">
            <a:extLst>
              <a:ext uri="{FF2B5EF4-FFF2-40B4-BE49-F238E27FC236}">
                <a16:creationId xmlns:a16="http://schemas.microsoft.com/office/drawing/2014/main" id="{F64EF598-D402-1D3D-B3D6-3B435FAB33F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15B6FD4-5B07-7BFE-5F1F-85C0F58B7CC2}"/>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8023855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61C783-E189-64C1-A98D-46251C967062}"/>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85BB07D-B42F-CA97-910A-CDDDEC1F978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0B4685E-1788-FA84-2D0F-90DC85C698A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E2A83F-923A-D8B5-53B0-ED520F82F169}"/>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6" name="Espace réservé du pied de page 5">
            <a:extLst>
              <a:ext uri="{FF2B5EF4-FFF2-40B4-BE49-F238E27FC236}">
                <a16:creationId xmlns:a16="http://schemas.microsoft.com/office/drawing/2014/main" id="{FE7B55F0-E7C9-5D2F-10C6-82A215CE02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2AA9CA-B7BC-F10A-EAF8-EBDCA00FA65E}"/>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8549416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86FD55-43F9-8F6D-F0B0-B4F8EFB5C015}"/>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1133656-155B-C543-BD79-D394D5552F7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600BA78-45AA-C735-749B-4B868FFF7E7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C86617C-1679-7620-B959-A7BDB5B6B59B}"/>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6" name="Espace réservé du pied de page 5">
            <a:extLst>
              <a:ext uri="{FF2B5EF4-FFF2-40B4-BE49-F238E27FC236}">
                <a16:creationId xmlns:a16="http://schemas.microsoft.com/office/drawing/2014/main" id="{BB42CD44-C847-DCA9-0586-08487BE169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E8D5BB0-F299-AA1D-311F-DF5BAE7F6288}"/>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4195261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997B8-DF35-E867-DF5C-9A84EAA83F9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8F01B0A-4210-BBE9-0338-A6991FACDD3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B483F4-145D-000E-E408-8D4B98279CF0}"/>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AA0973B3-C414-E0FB-F97B-081A644AE6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524E64-C157-AA76-2E3D-CA98B2BF0EA6}"/>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25695933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030D050-CBBF-77CD-9206-9CEB60933BD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913FB49-C83C-A87F-FBAB-D30BDC3B6B3D}"/>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36875F-417C-2E4F-852A-1E245281BF74}"/>
              </a:ext>
            </a:extLst>
          </p:cNvPr>
          <p:cNvSpPr>
            <a:spLocks noGrp="1"/>
          </p:cNvSpPr>
          <p:nvPr>
            <p:ph type="dt" sz="half" idx="10"/>
          </p:nvPr>
        </p:nvSpPr>
        <p:spPr/>
        <p:txBody>
          <a:body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150C7290-0154-4238-ACA9-810EBD63DC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708F34-5C21-5D18-ED7F-1906FD224543}"/>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520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alpha val="9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4E00C-CA56-4BDC-AF20-723F3EAE136B}" type="datetimeFigureOut">
              <a:rPr lang="fr-FR" smtClean="0"/>
              <a:pPr/>
              <a:t>17/03/2026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3888C-4F52-480D-BC91-511E4326B7F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FR"/>
            </a:p>
          </p:txBody>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FR"/>
            </a:p>
          </p:txBody>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FR"/>
            </a:p>
          </p:txBody>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FR"/>
            </a:p>
          </p:txBody>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FR"/>
            </a:p>
          </p:txBody>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FR"/>
            </a:p>
          </p:txBody>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FR"/>
            </a:p>
          </p:txBody>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FR"/>
            </a:p>
          </p:txBody>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FR"/>
            </a:p>
          </p:txBody>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FR"/>
            </a:p>
          </p:txBody>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FR"/>
            </a:p>
          </p:txBody>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FR"/>
            </a:p>
          </p:txBody>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FR"/>
            </a:p>
          </p:txBody>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FR"/>
            </a:p>
          </p:txBody>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FR"/>
            </a:p>
          </p:txBody>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FR"/>
            </a:p>
          </p:txBody>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FR"/>
            </a:p>
          </p:txBody>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FR"/>
            </a:p>
          </p:txBody>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FR"/>
            </a:p>
          </p:txBody>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FR"/>
            </a:p>
          </p:txBody>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FR"/>
            </a:p>
          </p:txBody>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FR"/>
            </a:p>
          </p:txBody>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FR"/>
            </a:p>
          </p:txBody>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FR"/>
            </a:p>
          </p:txBody>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309A6D-C09C-4548-B29A-6CF363A7E532}" type="datetimeFigureOut">
              <a:rPr lang="fr-FR" smtClean="0"/>
              <a:pPr/>
              <a:t>17/03/2026</a:t>
            </a:fld>
            <a:endParaRPr lang="fr-BE"/>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F4668DC-857F-487D-BFFA-8C0CA5037977}" type="slidenum">
              <a:rPr lang="fr-BE" smtClean="0"/>
              <a:pPr/>
              <a:t>‹N°›</a:t>
            </a:fld>
            <a:endParaRPr lang="fr-BE" dirty="0"/>
          </a:p>
        </p:txBody>
      </p:sp>
      <p:grpSp>
        <p:nvGrpSpPr>
          <p:cNvPr id="8" name="Grouper 10">
            <a:extLst>
              <a:ext uri="{FF2B5EF4-FFF2-40B4-BE49-F238E27FC236}">
                <a16:creationId xmlns:a16="http://schemas.microsoft.com/office/drawing/2014/main" id="{CF0190D2-F885-B19C-8484-8A2177701B4E}"/>
              </a:ext>
            </a:extLst>
          </p:cNvPr>
          <p:cNvGrpSpPr/>
          <p:nvPr userDrawn="1"/>
        </p:nvGrpSpPr>
        <p:grpSpPr>
          <a:xfrm>
            <a:off x="0" y="6741368"/>
            <a:ext cx="9144000" cy="116632"/>
            <a:chOff x="0" y="6610350"/>
            <a:chExt cx="8564769" cy="247650"/>
          </a:xfrm>
        </p:grpSpPr>
        <p:pic>
          <p:nvPicPr>
            <p:cNvPr id="9" name="Image 8">
              <a:extLst>
                <a:ext uri="{FF2B5EF4-FFF2-40B4-BE49-F238E27FC236}">
                  <a16:creationId xmlns:a16="http://schemas.microsoft.com/office/drawing/2014/main" id="{4C8938F3-2204-791D-9F77-B2E9CF6C7FD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6610350"/>
              <a:ext cx="1428750" cy="247650"/>
            </a:xfrm>
            <a:prstGeom prst="rect">
              <a:avLst/>
            </a:prstGeom>
          </p:spPr>
        </p:pic>
        <p:pic>
          <p:nvPicPr>
            <p:cNvPr id="10" name="Image 9">
              <a:extLst>
                <a:ext uri="{FF2B5EF4-FFF2-40B4-BE49-F238E27FC236}">
                  <a16:creationId xmlns:a16="http://schemas.microsoft.com/office/drawing/2014/main" id="{0E54988F-3E99-02E5-5723-50C7A4D4E24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28021" y="6610350"/>
              <a:ext cx="1428750" cy="247650"/>
            </a:xfrm>
            <a:prstGeom prst="rect">
              <a:avLst/>
            </a:prstGeom>
          </p:spPr>
        </p:pic>
        <p:pic>
          <p:nvPicPr>
            <p:cNvPr id="11" name="Image 10">
              <a:extLst>
                <a:ext uri="{FF2B5EF4-FFF2-40B4-BE49-F238E27FC236}">
                  <a16:creationId xmlns:a16="http://schemas.microsoft.com/office/drawing/2014/main" id="{8E45FB94-987B-B2DA-2580-1F7F747C80A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858133" y="6610350"/>
              <a:ext cx="1428750" cy="247650"/>
            </a:xfrm>
            <a:prstGeom prst="rect">
              <a:avLst/>
            </a:prstGeom>
          </p:spPr>
        </p:pic>
        <p:pic>
          <p:nvPicPr>
            <p:cNvPr id="12" name="Image 11">
              <a:extLst>
                <a:ext uri="{FF2B5EF4-FFF2-40B4-BE49-F238E27FC236}">
                  <a16:creationId xmlns:a16="http://schemas.microsoft.com/office/drawing/2014/main" id="{22E02C51-54C9-D4D7-A33F-1E1D3D0AD22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284792" y="6610350"/>
              <a:ext cx="1428750" cy="247650"/>
            </a:xfrm>
            <a:prstGeom prst="rect">
              <a:avLst/>
            </a:prstGeom>
          </p:spPr>
        </p:pic>
        <p:pic>
          <p:nvPicPr>
            <p:cNvPr id="13" name="Image 12">
              <a:extLst>
                <a:ext uri="{FF2B5EF4-FFF2-40B4-BE49-F238E27FC236}">
                  <a16:creationId xmlns:a16="http://schemas.microsoft.com/office/drawing/2014/main" id="{F0385D54-909E-41AE-292A-3534BC628B6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09360" y="6610350"/>
              <a:ext cx="1428750" cy="247650"/>
            </a:xfrm>
            <a:prstGeom prst="rect">
              <a:avLst/>
            </a:prstGeom>
          </p:spPr>
        </p:pic>
        <p:pic>
          <p:nvPicPr>
            <p:cNvPr id="14" name="Image 13">
              <a:extLst>
                <a:ext uri="{FF2B5EF4-FFF2-40B4-BE49-F238E27FC236}">
                  <a16:creationId xmlns:a16="http://schemas.microsoft.com/office/drawing/2014/main" id="{D5F2E7D8-EEC0-507E-744A-9E3075C2FBE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136019" y="6610350"/>
              <a:ext cx="1428750" cy="247650"/>
            </a:xfrm>
            <a:prstGeom prst="rect">
              <a:avLst/>
            </a:prstGeom>
          </p:spPr>
        </p:pic>
      </p:grpSp>
      <p:pic>
        <p:nvPicPr>
          <p:cNvPr id="17" name="Image 16" descr="Une image contenant Graphique, Police, clipart, logo&#10;&#10;Le contenu généré par l’IA peut être incorrect.">
            <a:extLst>
              <a:ext uri="{FF2B5EF4-FFF2-40B4-BE49-F238E27FC236}">
                <a16:creationId xmlns:a16="http://schemas.microsoft.com/office/drawing/2014/main" id="{B9CD152D-D93F-BFC4-C89C-EA2515AE22FA}"/>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300216" y="113855"/>
            <a:ext cx="1957400" cy="1601318"/>
          </a:xfrm>
          <a:prstGeom prst="rect">
            <a:avLst/>
          </a:prstGeom>
        </p:spPr>
      </p:pic>
    </p:spTree>
    <p:extLst>
      <p:ext uri="{BB962C8B-B14F-4D97-AF65-F5344CB8AC3E}">
        <p14:creationId xmlns:p14="http://schemas.microsoft.com/office/powerpoint/2010/main" val="13519694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9B61DB4-46A6-885D-1D2A-747186F49A9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1D01213-260D-A6C4-EB21-EE9E9BE5D3F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8A5421-0FF4-C75E-FECD-F71895BF5E9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6300EE-A9C5-4023-B295-A70CEF723B80}" type="datetimeFigureOut">
              <a:rPr lang="fr-FR" smtClean="0"/>
              <a:t>17/03/2026</a:t>
            </a:fld>
            <a:endParaRPr lang="fr-FR"/>
          </a:p>
        </p:txBody>
      </p:sp>
      <p:sp>
        <p:nvSpPr>
          <p:cNvPr id="5" name="Espace réservé du pied de page 4">
            <a:extLst>
              <a:ext uri="{FF2B5EF4-FFF2-40B4-BE49-F238E27FC236}">
                <a16:creationId xmlns:a16="http://schemas.microsoft.com/office/drawing/2014/main" id="{26088F0A-497A-DCCA-8E0A-9601572D824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78F1CC1-47D0-C735-C785-457BD91E278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E8F0A7-0CEC-4695-93BA-71749BC1D0B7}" type="slidenum">
              <a:rPr lang="fr-FR" smtClean="0"/>
              <a:t>‹N°›</a:t>
            </a:fld>
            <a:endParaRPr lang="fr-FR"/>
          </a:p>
        </p:txBody>
      </p:sp>
    </p:spTree>
    <p:extLst>
      <p:ext uri="{BB962C8B-B14F-4D97-AF65-F5344CB8AC3E}">
        <p14:creationId xmlns:p14="http://schemas.microsoft.com/office/powerpoint/2010/main" val="24447546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916832"/>
            <a:ext cx="8352928" cy="1224136"/>
          </a:xfrm>
        </p:spPr>
        <p:txBody>
          <a:bodyPr>
            <a:noAutofit/>
          </a:bodyPr>
          <a:lstStyle/>
          <a:p>
            <a:pPr algn="ctr"/>
            <a:r>
              <a:rPr lang="fr-FR" sz="3600" b="1" dirty="0"/>
              <a:t> Assemblée générale ordinaire </a:t>
            </a:r>
            <a:br>
              <a:rPr lang="fr-FR" sz="3600" b="1" dirty="0"/>
            </a:br>
            <a:r>
              <a:rPr lang="fr-FR" sz="3600" b="1" dirty="0"/>
              <a:t>et Comité directeur</a:t>
            </a:r>
          </a:p>
        </p:txBody>
      </p:sp>
      <p:sp>
        <p:nvSpPr>
          <p:cNvPr id="3" name="Sous-titre 2"/>
          <p:cNvSpPr>
            <a:spLocks noGrp="1"/>
          </p:cNvSpPr>
          <p:nvPr>
            <p:ph type="subTitle" idx="1"/>
          </p:nvPr>
        </p:nvSpPr>
        <p:spPr>
          <a:xfrm>
            <a:off x="1475656" y="3717033"/>
            <a:ext cx="6624736" cy="1224136"/>
          </a:xfrm>
        </p:spPr>
        <p:txBody>
          <a:bodyPr>
            <a:normAutofit fontScale="85000" lnSpcReduction="20000"/>
          </a:bodyPr>
          <a:lstStyle/>
          <a:p>
            <a:pPr algn="ctr"/>
            <a:r>
              <a:rPr lang="fr-FR" sz="3600" b="1" dirty="0">
                <a:solidFill>
                  <a:schemeClr val="tx1"/>
                </a:solidFill>
              </a:rPr>
              <a:t>Vendredi 13 </a:t>
            </a:r>
            <a:r>
              <a:rPr lang="fr-FR" sz="3600" b="1">
                <a:solidFill>
                  <a:schemeClr val="tx1"/>
                </a:solidFill>
              </a:rPr>
              <a:t>mars 2026</a:t>
            </a:r>
            <a:endParaRPr lang="fr-FR" sz="3600" b="1" dirty="0">
              <a:solidFill>
                <a:schemeClr val="tx1"/>
              </a:solidFill>
            </a:endParaRPr>
          </a:p>
          <a:p>
            <a:pPr algn="ctr"/>
            <a:endParaRPr lang="fr-FR" sz="2000" b="1" dirty="0">
              <a:solidFill>
                <a:schemeClr val="tx1"/>
              </a:solidFill>
            </a:endParaRPr>
          </a:p>
          <a:p>
            <a:pPr algn="ctr"/>
            <a:r>
              <a:rPr lang="fr-FR" sz="2400" b="1" dirty="0">
                <a:solidFill>
                  <a:schemeClr val="tx1"/>
                </a:solidFill>
              </a:rPr>
              <a:t>CSMF Paris 17</a:t>
            </a:r>
            <a:r>
              <a:rPr lang="fr-FR" sz="2400" b="1" baseline="30000" dirty="0">
                <a:solidFill>
                  <a:schemeClr val="tx1"/>
                </a:solidFill>
              </a:rPr>
              <a:t>ème</a:t>
            </a:r>
            <a:r>
              <a:rPr lang="fr-FR" sz="2400" b="1" dirty="0">
                <a:solidFill>
                  <a:schemeClr val="tx1"/>
                </a:solidFill>
              </a:rPr>
              <a:t> + visioconférence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6084168" y="162190"/>
            <a:ext cx="2592288" cy="351418"/>
          </a:xfrm>
        </p:spPr>
        <p:txBody>
          <a:bodyPr>
            <a:noAutofit/>
          </a:bodyPr>
          <a:lstStyle/>
          <a:p>
            <a:pPr algn="ctr"/>
            <a:r>
              <a:rPr lang="fr-FR" sz="2400" b="1" dirty="0">
                <a:solidFill>
                  <a:srgbClr val="0000FF"/>
                </a:solidFill>
              </a:rPr>
              <a:t>DEROULE</a:t>
            </a:r>
          </a:p>
        </p:txBody>
      </p:sp>
      <p:sp>
        <p:nvSpPr>
          <p:cNvPr id="4" name="Rectangle 1">
            <a:extLst>
              <a:ext uri="{FF2B5EF4-FFF2-40B4-BE49-F238E27FC236}">
                <a16:creationId xmlns:a16="http://schemas.microsoft.com/office/drawing/2014/main" id="{F8D09705-41CF-496C-9C9F-BC25980EF995}"/>
              </a:ext>
            </a:extLst>
          </p:cNvPr>
          <p:cNvSpPr>
            <a:spLocks noChangeArrowheads="1"/>
          </p:cNvSpPr>
          <p:nvPr/>
        </p:nvSpPr>
        <p:spPr bwMode="auto">
          <a:xfrm flipV="1">
            <a:off x="-1516291" y="-687231"/>
            <a:ext cx="13518360"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6" name="Rectangle 1">
            <a:extLst>
              <a:ext uri="{FF2B5EF4-FFF2-40B4-BE49-F238E27FC236}">
                <a16:creationId xmlns:a16="http://schemas.microsoft.com/office/drawing/2014/main" id="{4CA67ECA-AE86-4A0C-B513-D5340BA8ED07}"/>
              </a:ext>
            </a:extLst>
          </p:cNvPr>
          <p:cNvSpPr>
            <a:spLocks noChangeArrowheads="1"/>
          </p:cNvSpPr>
          <p:nvPr/>
        </p:nvSpPr>
        <p:spPr bwMode="auto">
          <a:xfrm>
            <a:off x="-8630235" y="162189"/>
            <a:ext cx="18622168"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dirty="0"/>
          </a:p>
        </p:txBody>
      </p:sp>
      <p:sp>
        <p:nvSpPr>
          <p:cNvPr id="10" name="Rectangle 2">
            <a:extLst>
              <a:ext uri="{FF2B5EF4-FFF2-40B4-BE49-F238E27FC236}">
                <a16:creationId xmlns:a16="http://schemas.microsoft.com/office/drawing/2014/main" id="{424C612D-3F1D-4317-A9CD-DF31390AF352}"/>
              </a:ext>
            </a:extLst>
          </p:cNvPr>
          <p:cNvSpPr>
            <a:spLocks noChangeArrowheads="1"/>
          </p:cNvSpPr>
          <p:nvPr/>
        </p:nvSpPr>
        <p:spPr bwMode="auto">
          <a:xfrm>
            <a:off x="-2641419" y="-3332"/>
            <a:ext cx="11785419" cy="46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1">
            <a:extLst>
              <a:ext uri="{FF2B5EF4-FFF2-40B4-BE49-F238E27FC236}">
                <a16:creationId xmlns:a16="http://schemas.microsoft.com/office/drawing/2014/main" id="{C8000961-C37C-45CA-8720-41B333152D2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Espace réservé du contenu 10">
            <a:extLst>
              <a:ext uri="{FF2B5EF4-FFF2-40B4-BE49-F238E27FC236}">
                <a16:creationId xmlns:a16="http://schemas.microsoft.com/office/drawing/2014/main" id="{0C5EB9EE-43A0-88F7-A9DE-B6755D3C187B}"/>
              </a:ext>
            </a:extLst>
          </p:cNvPr>
          <p:cNvPicPr>
            <a:picLocks noGrp="1" noChangeAspect="1"/>
          </p:cNvPicPr>
          <p:nvPr>
            <p:ph idx="1"/>
          </p:nvPr>
        </p:nvPicPr>
        <p:blipFill>
          <a:blip r:embed="rId3"/>
          <a:stretch>
            <a:fillRect/>
          </a:stretch>
        </p:blipFill>
        <p:spPr>
          <a:xfrm>
            <a:off x="2483768" y="573937"/>
            <a:ext cx="5264689" cy="6250318"/>
          </a:xfrm>
          <a:prstGeom prst="rect">
            <a:avLst/>
          </a:prstGeom>
        </p:spPr>
      </p:pic>
    </p:spTree>
    <p:extLst>
      <p:ext uri="{BB962C8B-B14F-4D97-AF65-F5344CB8AC3E}">
        <p14:creationId xmlns:p14="http://schemas.microsoft.com/office/powerpoint/2010/main" val="394684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119487" y="1218025"/>
            <a:ext cx="79825" cy="66482"/>
          </a:xfrm>
        </p:spPr>
        <p:txBody>
          <a:bodyPr>
            <a:noAutofit/>
          </a:bodyPr>
          <a:lstStyle/>
          <a:p>
            <a:br>
              <a:rPr lang="fr-FR" dirty="0"/>
            </a:br>
            <a:endParaRPr lang="fr-FR" b="1" dirty="0"/>
          </a:p>
        </p:txBody>
      </p:sp>
      <p:sp>
        <p:nvSpPr>
          <p:cNvPr id="8" name="Espace réservé du contenu 2">
            <a:extLst>
              <a:ext uri="{FF2B5EF4-FFF2-40B4-BE49-F238E27FC236}">
                <a16:creationId xmlns:a16="http://schemas.microsoft.com/office/drawing/2014/main" id="{ABB001D9-3C5A-47B5-B222-0B8D8B42DDED}"/>
              </a:ext>
            </a:extLst>
          </p:cNvPr>
          <p:cNvSpPr txBox="1">
            <a:spLocks/>
          </p:cNvSpPr>
          <p:nvPr/>
        </p:nvSpPr>
        <p:spPr>
          <a:xfrm>
            <a:off x="6660232" y="260647"/>
            <a:ext cx="1987718" cy="44052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hangingPunct="0">
              <a:buFont typeface="Arial" pitchFamily="34" charset="0"/>
              <a:buNone/>
            </a:pPr>
            <a:r>
              <a:rPr lang="fr-FR" sz="1800" b="1" dirty="0"/>
              <a:t>AGO - Présents</a:t>
            </a:r>
          </a:p>
        </p:txBody>
      </p:sp>
      <p:graphicFrame>
        <p:nvGraphicFramePr>
          <p:cNvPr id="5" name="Tableau 4">
            <a:extLst>
              <a:ext uri="{FF2B5EF4-FFF2-40B4-BE49-F238E27FC236}">
                <a16:creationId xmlns:a16="http://schemas.microsoft.com/office/drawing/2014/main" id="{2EC1B1C5-F6C3-DCD9-5681-AD2153EF2D45}"/>
              </a:ext>
            </a:extLst>
          </p:cNvPr>
          <p:cNvGraphicFramePr>
            <a:graphicFrameLocks noGrp="1"/>
          </p:cNvGraphicFramePr>
          <p:nvPr>
            <p:extLst>
              <p:ext uri="{D42A27DB-BD31-4B8C-83A1-F6EECF244321}">
                <p14:modId xmlns:p14="http://schemas.microsoft.com/office/powerpoint/2010/main" val="2863073506"/>
              </p:ext>
            </p:extLst>
          </p:nvPr>
        </p:nvGraphicFramePr>
        <p:xfrm>
          <a:off x="275644" y="1839760"/>
          <a:ext cx="4392487" cy="4542619"/>
        </p:xfrm>
        <a:graphic>
          <a:graphicData uri="http://schemas.openxmlformats.org/drawingml/2006/table">
            <a:tbl>
              <a:tblPr>
                <a:tableStyleId>{5C22544A-7EE6-4342-B048-85BDC9FD1C3A}</a:tableStyleId>
              </a:tblPr>
              <a:tblGrid>
                <a:gridCol w="2625626">
                  <a:extLst>
                    <a:ext uri="{9D8B030D-6E8A-4147-A177-3AD203B41FA5}">
                      <a16:colId xmlns:a16="http://schemas.microsoft.com/office/drawing/2014/main" val="793694551"/>
                    </a:ext>
                  </a:extLst>
                </a:gridCol>
                <a:gridCol w="651845">
                  <a:extLst>
                    <a:ext uri="{9D8B030D-6E8A-4147-A177-3AD203B41FA5}">
                      <a16:colId xmlns:a16="http://schemas.microsoft.com/office/drawing/2014/main" val="2197825373"/>
                    </a:ext>
                  </a:extLst>
                </a:gridCol>
                <a:gridCol w="1115016">
                  <a:extLst>
                    <a:ext uri="{9D8B030D-6E8A-4147-A177-3AD203B41FA5}">
                      <a16:colId xmlns:a16="http://schemas.microsoft.com/office/drawing/2014/main" val="2721709912"/>
                    </a:ext>
                  </a:extLst>
                </a:gridCol>
              </a:tblGrid>
              <a:tr h="213336">
                <a:tc>
                  <a:txBody>
                    <a:bodyPr/>
                    <a:lstStyle/>
                    <a:p>
                      <a:pPr algn="l" fontAlgn="b">
                        <a:buNone/>
                      </a:pPr>
                      <a:r>
                        <a:rPr lang="fr-FR" sz="1100" u="none" strike="noStrike">
                          <a:effectLst/>
                        </a:rPr>
                        <a:t>ATTAL Stéphane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25</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71023857"/>
                  </a:ext>
                </a:extLst>
              </a:tr>
              <a:tr h="213336">
                <a:tc>
                  <a:txBody>
                    <a:bodyPr/>
                    <a:lstStyle/>
                    <a:p>
                      <a:pPr algn="l" fontAlgn="b">
                        <a:buNone/>
                      </a:pPr>
                      <a:r>
                        <a:rPr lang="fr-FR" sz="1100" u="none" strike="noStrike">
                          <a:effectLst/>
                        </a:rPr>
                        <a:t>BOUHADDI Rachid</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77</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59337162"/>
                  </a:ext>
                </a:extLst>
              </a:tr>
              <a:tr h="363171">
                <a:tc>
                  <a:txBody>
                    <a:bodyPr/>
                    <a:lstStyle/>
                    <a:p>
                      <a:pPr algn="l" fontAlgn="b">
                        <a:buNone/>
                      </a:pPr>
                      <a:r>
                        <a:rPr lang="fr-FR" sz="1100" u="none" strike="noStrike">
                          <a:effectLst/>
                        </a:rPr>
                        <a:t>BOKHARI Atika  - Présidente</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ISNAR IMG</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visio après midi</a:t>
                      </a: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0622546"/>
                  </a:ext>
                </a:extLst>
              </a:tr>
              <a:tr h="203176">
                <a:tc>
                  <a:txBody>
                    <a:bodyPr/>
                    <a:lstStyle/>
                    <a:p>
                      <a:pPr algn="l" fontAlgn="b">
                        <a:buNone/>
                      </a:pPr>
                      <a:r>
                        <a:rPr lang="fr-FR" sz="1100" u="none" strike="noStrike">
                          <a:effectLst/>
                        </a:rPr>
                        <a:t>BOURGEOIS DE BOYNES Michèle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2</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2467195"/>
                  </a:ext>
                </a:extLst>
              </a:tr>
              <a:tr h="203176">
                <a:tc>
                  <a:txBody>
                    <a:bodyPr/>
                    <a:lstStyle/>
                    <a:p>
                      <a:pPr algn="l" fontAlgn="b">
                        <a:buNone/>
                      </a:pPr>
                      <a:r>
                        <a:rPr lang="fr-FR" sz="1100" u="none" strike="noStrike">
                          <a:effectLst/>
                        </a:rPr>
                        <a:t>BOURGEOIS Odile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31</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69293267"/>
                  </a:ext>
                </a:extLst>
              </a:tr>
              <a:tr h="203176">
                <a:tc>
                  <a:txBody>
                    <a:bodyPr/>
                    <a:lstStyle/>
                    <a:p>
                      <a:pPr algn="l" fontAlgn="b">
                        <a:buNone/>
                      </a:pPr>
                      <a:r>
                        <a:rPr lang="fr-FR" sz="1100" u="none" strike="noStrike">
                          <a:effectLst/>
                        </a:rPr>
                        <a:t>CAMMAL François</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34</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41712246"/>
                  </a:ext>
                </a:extLst>
              </a:tr>
              <a:tr h="190990">
                <a:tc>
                  <a:txBody>
                    <a:bodyPr/>
                    <a:lstStyle/>
                    <a:p>
                      <a:pPr algn="l" fontAlgn="b">
                        <a:buNone/>
                      </a:pPr>
                      <a:r>
                        <a:rPr lang="fr-FR" sz="1100" u="none" strike="noStrike">
                          <a:effectLst/>
                        </a:rPr>
                        <a:t>CONQUET Jean Marie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23</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47273013"/>
                  </a:ext>
                </a:extLst>
              </a:tr>
              <a:tr h="203176">
                <a:tc>
                  <a:txBody>
                    <a:bodyPr/>
                    <a:lstStyle/>
                    <a:p>
                      <a:pPr algn="l" fontAlgn="b">
                        <a:buNone/>
                      </a:pPr>
                      <a:r>
                        <a:rPr lang="fr-FR" sz="1100" u="none" strike="noStrike">
                          <a:effectLst/>
                        </a:rPr>
                        <a:t>COQUET Pierre Marie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59</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22038335"/>
                  </a:ext>
                </a:extLst>
              </a:tr>
              <a:tr h="190990">
                <a:tc>
                  <a:txBody>
                    <a:bodyPr/>
                    <a:lstStyle/>
                    <a:p>
                      <a:pPr algn="l" fontAlgn="b">
                        <a:buNone/>
                      </a:pPr>
                      <a:r>
                        <a:rPr lang="fr-FR" sz="1100" u="none" strike="noStrike">
                          <a:effectLst/>
                        </a:rPr>
                        <a:t>DA ROS POLI Marion - présidente </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ANEMF</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après midi</a:t>
                      </a: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62525319"/>
                  </a:ext>
                </a:extLst>
              </a:tr>
              <a:tr h="203176">
                <a:tc>
                  <a:txBody>
                    <a:bodyPr/>
                    <a:lstStyle/>
                    <a:p>
                      <a:pPr algn="l" fontAlgn="b">
                        <a:buNone/>
                      </a:pPr>
                      <a:r>
                        <a:rPr lang="fr-FR" sz="1100" u="none" strike="noStrike">
                          <a:effectLst/>
                        </a:rPr>
                        <a:t>DE BARY Jean-Brice </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94</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57065923"/>
                  </a:ext>
                </a:extLst>
              </a:tr>
              <a:tr h="203176">
                <a:tc>
                  <a:txBody>
                    <a:bodyPr/>
                    <a:lstStyle/>
                    <a:p>
                      <a:pPr algn="l" fontAlgn="b">
                        <a:buNone/>
                      </a:pPr>
                      <a:r>
                        <a:rPr lang="fr-FR" sz="1100" u="none" strike="noStrike" dirty="0">
                          <a:effectLst/>
                        </a:rPr>
                        <a:t>DEMORY Bertrand</a:t>
                      </a:r>
                      <a:endParaRPr lang="fr-F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59</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6723882"/>
                  </a:ext>
                </a:extLst>
              </a:tr>
              <a:tr h="203176">
                <a:tc>
                  <a:txBody>
                    <a:bodyPr/>
                    <a:lstStyle/>
                    <a:p>
                      <a:pPr algn="l" fontAlgn="b">
                        <a:buNone/>
                      </a:pPr>
                      <a:r>
                        <a:rPr lang="fr-FR" sz="1100" u="none" strike="noStrike" dirty="0">
                          <a:effectLst/>
                        </a:rPr>
                        <a:t>DOULET Jean Pierre</a:t>
                      </a:r>
                      <a:endParaRPr lang="fr-F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51</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visio</a:t>
                      </a: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7470873"/>
                  </a:ext>
                </a:extLst>
              </a:tr>
              <a:tr h="203176">
                <a:tc>
                  <a:txBody>
                    <a:bodyPr/>
                    <a:lstStyle/>
                    <a:p>
                      <a:pPr algn="l" fontAlgn="b">
                        <a:buNone/>
                      </a:pPr>
                      <a:r>
                        <a:rPr lang="fr-FR" sz="1100" u="none" strike="noStrike">
                          <a:effectLst/>
                        </a:rPr>
                        <a:t>DUQUESNEL Luc </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53</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79035348"/>
                  </a:ext>
                </a:extLst>
              </a:tr>
              <a:tr h="203176">
                <a:tc>
                  <a:txBody>
                    <a:bodyPr/>
                    <a:lstStyle/>
                    <a:p>
                      <a:pPr algn="l" fontAlgn="b">
                        <a:buNone/>
                      </a:pPr>
                      <a:r>
                        <a:rPr lang="fr-FR" sz="1100" u="none" strike="noStrike">
                          <a:effectLst/>
                        </a:rPr>
                        <a:t>FAZILLEAUD Béatrice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17</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4041824"/>
                  </a:ext>
                </a:extLst>
              </a:tr>
              <a:tr h="203176">
                <a:tc>
                  <a:txBody>
                    <a:bodyPr/>
                    <a:lstStyle/>
                    <a:p>
                      <a:pPr algn="l" fontAlgn="b">
                        <a:buNone/>
                      </a:pPr>
                      <a:r>
                        <a:rPr lang="fr-FR" sz="1100" u="none" strike="noStrike">
                          <a:effectLst/>
                        </a:rPr>
                        <a:t>FAUCHIER Véronique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28</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7620943"/>
                  </a:ext>
                </a:extLst>
              </a:tr>
              <a:tr h="203176">
                <a:tc>
                  <a:txBody>
                    <a:bodyPr/>
                    <a:lstStyle/>
                    <a:p>
                      <a:pPr algn="l" fontAlgn="b">
                        <a:buNone/>
                      </a:pPr>
                      <a:r>
                        <a:rPr lang="fr-FR" sz="1100" u="none" strike="noStrike">
                          <a:effectLst/>
                        </a:rPr>
                        <a:t>GIGOT Ghislaine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61</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5783774"/>
                  </a:ext>
                </a:extLst>
              </a:tr>
              <a:tr h="203176">
                <a:tc>
                  <a:txBody>
                    <a:bodyPr/>
                    <a:lstStyle/>
                    <a:p>
                      <a:pPr algn="l" fontAlgn="b">
                        <a:buNone/>
                      </a:pPr>
                      <a:r>
                        <a:rPr lang="fr-FR" sz="1100" u="none" strike="noStrike">
                          <a:effectLst/>
                        </a:rPr>
                        <a:t>GRADELER Jean-Daniel</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57</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52362243"/>
                  </a:ext>
                </a:extLst>
              </a:tr>
              <a:tr h="203176">
                <a:tc>
                  <a:txBody>
                    <a:bodyPr/>
                    <a:lstStyle/>
                    <a:p>
                      <a:pPr algn="l" fontAlgn="b">
                        <a:buNone/>
                      </a:pPr>
                      <a:r>
                        <a:rPr lang="fr-FR" sz="1100" u="none" strike="noStrike">
                          <a:effectLst/>
                        </a:rPr>
                        <a:t>HIERNARD DEMOULIN Véronique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51</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97956554"/>
                  </a:ext>
                </a:extLst>
              </a:tr>
              <a:tr h="364754">
                <a:tc>
                  <a:txBody>
                    <a:bodyPr/>
                    <a:lstStyle/>
                    <a:p>
                      <a:pPr algn="l" fontAlgn="b">
                        <a:buNone/>
                      </a:pPr>
                      <a:r>
                        <a:rPr lang="fr-FR" sz="1100" u="none" strike="noStrike">
                          <a:effectLst/>
                        </a:rPr>
                        <a:t>HUGUENY Clément, chargé de la MG</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ISNI</a:t>
                      </a:r>
                      <a:endParaRPr lang="fr-FR"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après midi</a:t>
                      </a:r>
                      <a:endParaRPr lang="fr-FR"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86557434"/>
                  </a:ext>
                </a:extLst>
              </a:tr>
              <a:tr h="364754">
                <a:tc>
                  <a:txBody>
                    <a:bodyPr/>
                    <a:lstStyle/>
                    <a:p>
                      <a:pPr algn="l" fontAlgn="b">
                        <a:buNone/>
                      </a:pPr>
                      <a:r>
                        <a:rPr lang="fr-FR" sz="1100" u="none" strike="noStrike">
                          <a:effectLst/>
                        </a:rPr>
                        <a:t>KOWALCZYK Chrisine</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100" u="none" strike="noStrike">
                          <a:effectLst/>
                        </a:rPr>
                        <a:t>La Réunion</a:t>
                      </a:r>
                      <a:endParaRPr lang="fr-FR"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94930410"/>
                  </a:ext>
                </a:extLst>
              </a:tr>
            </a:tbl>
          </a:graphicData>
        </a:graphic>
      </p:graphicFrame>
      <p:graphicFrame>
        <p:nvGraphicFramePr>
          <p:cNvPr id="6" name="Tableau 5">
            <a:extLst>
              <a:ext uri="{FF2B5EF4-FFF2-40B4-BE49-F238E27FC236}">
                <a16:creationId xmlns:a16="http://schemas.microsoft.com/office/drawing/2014/main" id="{5FA2C495-A811-C965-15FE-D564756CF2C5}"/>
              </a:ext>
            </a:extLst>
          </p:cNvPr>
          <p:cNvGraphicFramePr>
            <a:graphicFrameLocks noGrp="1"/>
          </p:cNvGraphicFramePr>
          <p:nvPr>
            <p:extLst>
              <p:ext uri="{D42A27DB-BD31-4B8C-83A1-F6EECF244321}">
                <p14:modId xmlns:p14="http://schemas.microsoft.com/office/powerpoint/2010/main" val="3428845655"/>
              </p:ext>
            </p:extLst>
          </p:nvPr>
        </p:nvGraphicFramePr>
        <p:xfrm>
          <a:off x="4644008" y="1839760"/>
          <a:ext cx="4392487" cy="4397542"/>
        </p:xfrm>
        <a:graphic>
          <a:graphicData uri="http://schemas.openxmlformats.org/drawingml/2006/table">
            <a:tbl>
              <a:tblPr>
                <a:tableStyleId>{5C22544A-7EE6-4342-B048-85BDC9FD1C3A}</a:tableStyleId>
              </a:tblPr>
              <a:tblGrid>
                <a:gridCol w="2489075">
                  <a:extLst>
                    <a:ext uri="{9D8B030D-6E8A-4147-A177-3AD203B41FA5}">
                      <a16:colId xmlns:a16="http://schemas.microsoft.com/office/drawing/2014/main" val="1735221366"/>
                    </a:ext>
                  </a:extLst>
                </a:gridCol>
                <a:gridCol w="788394">
                  <a:extLst>
                    <a:ext uri="{9D8B030D-6E8A-4147-A177-3AD203B41FA5}">
                      <a16:colId xmlns:a16="http://schemas.microsoft.com/office/drawing/2014/main" val="1103611586"/>
                    </a:ext>
                  </a:extLst>
                </a:gridCol>
                <a:gridCol w="1115018">
                  <a:extLst>
                    <a:ext uri="{9D8B030D-6E8A-4147-A177-3AD203B41FA5}">
                      <a16:colId xmlns:a16="http://schemas.microsoft.com/office/drawing/2014/main" val="4108430660"/>
                    </a:ext>
                  </a:extLst>
                </a:gridCol>
              </a:tblGrid>
              <a:tr h="162918">
                <a:tc>
                  <a:txBody>
                    <a:bodyPr/>
                    <a:lstStyle/>
                    <a:p>
                      <a:pPr algn="l" fontAlgn="b">
                        <a:buNone/>
                      </a:pPr>
                      <a:r>
                        <a:rPr lang="fr-FR" sz="900" u="none" strike="noStrike">
                          <a:effectLst/>
                        </a:rPr>
                        <a:t>LE LIBOUX Sylvaine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36</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028246941"/>
                  </a:ext>
                </a:extLst>
              </a:tr>
              <a:tr h="162918">
                <a:tc>
                  <a:txBody>
                    <a:bodyPr/>
                    <a:lstStyle/>
                    <a:p>
                      <a:pPr algn="l" fontAlgn="b">
                        <a:buNone/>
                      </a:pPr>
                      <a:r>
                        <a:rPr lang="fr-FR" sz="900" u="none" strike="noStrike">
                          <a:effectLst/>
                        </a:rPr>
                        <a:t>LEFRANC Florent</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59</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15535834"/>
                  </a:ext>
                </a:extLst>
              </a:tr>
              <a:tr h="162918">
                <a:tc>
                  <a:txBody>
                    <a:bodyPr/>
                    <a:lstStyle/>
                    <a:p>
                      <a:pPr algn="l" fontAlgn="b">
                        <a:buNone/>
                      </a:pPr>
                      <a:r>
                        <a:rPr lang="fr-FR" sz="900" u="none" strike="noStrike" dirty="0">
                          <a:effectLst/>
                        </a:rPr>
                        <a:t>LEGRAND Bertrand</a:t>
                      </a:r>
                      <a:endParaRPr lang="fr-FR" sz="900" b="0" i="0" u="none" strike="noStrike" dirty="0">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59</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914890511"/>
                  </a:ext>
                </a:extLst>
              </a:tr>
              <a:tr h="162918">
                <a:tc>
                  <a:txBody>
                    <a:bodyPr/>
                    <a:lstStyle/>
                    <a:p>
                      <a:pPr algn="l" fontAlgn="b">
                        <a:buNone/>
                      </a:pPr>
                      <a:r>
                        <a:rPr lang="fr-FR" sz="900" u="none" strike="noStrike">
                          <a:effectLst/>
                        </a:rPr>
                        <a:t>LEMETTRE Jean Michel</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37</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871904359"/>
                  </a:ext>
                </a:extLst>
              </a:tr>
              <a:tr h="162918">
                <a:tc>
                  <a:txBody>
                    <a:bodyPr/>
                    <a:lstStyle/>
                    <a:p>
                      <a:pPr algn="l" fontAlgn="b">
                        <a:buNone/>
                      </a:pPr>
                      <a:r>
                        <a:rPr lang="fr-FR" sz="900" u="none" strike="noStrike">
                          <a:effectLst/>
                        </a:rPr>
                        <a:t>LEYMARIE Jean Luc</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92</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194385555"/>
                  </a:ext>
                </a:extLst>
              </a:tr>
              <a:tr h="162918">
                <a:tc>
                  <a:txBody>
                    <a:bodyPr/>
                    <a:lstStyle/>
                    <a:p>
                      <a:pPr algn="l" fontAlgn="b">
                        <a:buNone/>
                      </a:pPr>
                      <a:r>
                        <a:rPr lang="fr-FR" sz="900" u="none" strike="noStrike">
                          <a:effectLst/>
                        </a:rPr>
                        <a:t>LOIZEAU Freddy</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85</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207033232"/>
                  </a:ext>
                </a:extLst>
              </a:tr>
              <a:tr h="162918">
                <a:tc>
                  <a:txBody>
                    <a:bodyPr/>
                    <a:lstStyle/>
                    <a:p>
                      <a:pPr algn="l" fontAlgn="b">
                        <a:buNone/>
                      </a:pPr>
                      <a:r>
                        <a:rPr lang="fr-FR" sz="900" u="none" strike="noStrike">
                          <a:effectLst/>
                        </a:rPr>
                        <a:t>LUTTENBACHER RUBEL Monique </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68</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956128311"/>
                  </a:ext>
                </a:extLst>
              </a:tr>
              <a:tr h="171064">
                <a:tc>
                  <a:txBody>
                    <a:bodyPr/>
                    <a:lstStyle/>
                    <a:p>
                      <a:pPr algn="l" fontAlgn="ctr">
                        <a:buNone/>
                      </a:pPr>
                      <a:r>
                        <a:rPr lang="fr-FR" sz="900" u="none" strike="noStrike">
                          <a:effectLst/>
                        </a:rPr>
                        <a:t>MAIER Dominique</a:t>
                      </a:r>
                      <a:endParaRPr lang="fr-FR" sz="900" b="0" i="0" u="none" strike="noStrike">
                        <a:solidFill>
                          <a:srgbClr val="000000"/>
                        </a:solidFill>
                        <a:effectLst/>
                        <a:latin typeface="Calibri" panose="020F0502020204030204" pitchFamily="34" charset="0"/>
                      </a:endParaRPr>
                    </a:p>
                  </a:txBody>
                  <a:tcPr marL="7445" marR="7445" marT="7445" marB="0" anchor="ctr"/>
                </a:tc>
                <a:tc>
                  <a:txBody>
                    <a:bodyPr/>
                    <a:lstStyle/>
                    <a:p>
                      <a:pPr algn="ctr" fontAlgn="b">
                        <a:buNone/>
                      </a:pPr>
                      <a:r>
                        <a:rPr lang="fr-FR" sz="900" u="none" strike="noStrike">
                          <a:effectLst/>
                        </a:rPr>
                        <a:t>92</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75220541"/>
                  </a:ext>
                </a:extLst>
              </a:tr>
              <a:tr h="162918">
                <a:tc>
                  <a:txBody>
                    <a:bodyPr/>
                    <a:lstStyle/>
                    <a:p>
                      <a:pPr algn="l" fontAlgn="b">
                        <a:buNone/>
                      </a:pPr>
                      <a:r>
                        <a:rPr lang="fr-FR" sz="900" u="none" strike="noStrike">
                          <a:effectLst/>
                        </a:rPr>
                        <a:t>MATHIAS Colette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34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visio</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752436444"/>
                  </a:ext>
                </a:extLst>
              </a:tr>
              <a:tr h="308300">
                <a:tc>
                  <a:txBody>
                    <a:bodyPr/>
                    <a:lstStyle/>
                    <a:p>
                      <a:pPr algn="l" fontAlgn="b">
                        <a:buNone/>
                      </a:pPr>
                      <a:r>
                        <a:rPr lang="fr-FR" sz="900" u="none" strike="noStrike">
                          <a:effectLst/>
                        </a:rPr>
                        <a:t>MOUNSAMY Josué</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Guadeloupe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visio</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651076673"/>
                  </a:ext>
                </a:extLst>
              </a:tr>
              <a:tr h="162918">
                <a:tc>
                  <a:txBody>
                    <a:bodyPr/>
                    <a:lstStyle/>
                    <a:p>
                      <a:pPr algn="l" fontAlgn="b">
                        <a:buNone/>
                      </a:pPr>
                      <a:r>
                        <a:rPr lang="fr-FR" sz="900" u="none" strike="noStrike">
                          <a:effectLst/>
                        </a:rPr>
                        <a:t>NIEDZIELA Delphine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54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7948966"/>
                  </a:ext>
                </a:extLst>
              </a:tr>
              <a:tr h="162918">
                <a:tc>
                  <a:txBody>
                    <a:bodyPr/>
                    <a:lstStyle/>
                    <a:p>
                      <a:pPr algn="l" fontAlgn="b">
                        <a:buNone/>
                      </a:pPr>
                      <a:r>
                        <a:rPr lang="fr-FR" sz="900" u="none" strike="noStrike">
                          <a:effectLst/>
                        </a:rPr>
                        <a:t>NIN Philippe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75</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visio</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4128958968"/>
                  </a:ext>
                </a:extLst>
              </a:tr>
              <a:tr h="162918">
                <a:tc>
                  <a:txBody>
                    <a:bodyPr/>
                    <a:lstStyle/>
                    <a:p>
                      <a:pPr algn="l" fontAlgn="b">
                        <a:buNone/>
                      </a:pPr>
                      <a:r>
                        <a:rPr lang="fr-FR" sz="900" u="none" strike="noStrike">
                          <a:effectLst/>
                        </a:rPr>
                        <a:t>PETTINI Mickaël</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47</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visio</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604452408"/>
                  </a:ext>
                </a:extLst>
              </a:tr>
              <a:tr h="171064">
                <a:tc>
                  <a:txBody>
                    <a:bodyPr/>
                    <a:lstStyle/>
                    <a:p>
                      <a:pPr algn="l" fontAlgn="ctr">
                        <a:buNone/>
                      </a:pPr>
                      <a:r>
                        <a:rPr lang="fr-FR" sz="900" u="none" strike="noStrike">
                          <a:effectLst/>
                        </a:rPr>
                        <a:t>PONCIN Arthur 1er vice président</a:t>
                      </a:r>
                      <a:endParaRPr lang="fr-FR" sz="900" b="1" i="0" u="none" strike="noStrike">
                        <a:solidFill>
                          <a:srgbClr val="000000"/>
                        </a:solidFill>
                        <a:effectLst/>
                        <a:latin typeface="Calibri" panose="020F0502020204030204" pitchFamily="34" charset="0"/>
                      </a:endParaRPr>
                    </a:p>
                  </a:txBody>
                  <a:tcPr marL="7445" marR="7445" marT="7445" marB="0" anchor="ctr"/>
                </a:tc>
                <a:tc>
                  <a:txBody>
                    <a:bodyPr/>
                    <a:lstStyle/>
                    <a:p>
                      <a:pPr algn="ctr" fontAlgn="b">
                        <a:buNone/>
                      </a:pPr>
                      <a:r>
                        <a:rPr lang="fr-FR" sz="900" u="none" strike="noStrike">
                          <a:effectLst/>
                        </a:rPr>
                        <a:t>ISNI</a:t>
                      </a:r>
                      <a:endParaRPr lang="fr-FR" sz="900" b="1"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après midi</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665799909"/>
                  </a:ext>
                </a:extLst>
              </a:tr>
              <a:tr h="162918">
                <a:tc>
                  <a:txBody>
                    <a:bodyPr/>
                    <a:lstStyle/>
                    <a:p>
                      <a:pPr algn="l" fontAlgn="b">
                        <a:buNone/>
                      </a:pPr>
                      <a:r>
                        <a:rPr lang="fr-FR" sz="900" u="none" strike="noStrike">
                          <a:effectLst/>
                        </a:rPr>
                        <a:t>POULAIN François</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34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012878771"/>
                  </a:ext>
                </a:extLst>
              </a:tr>
              <a:tr h="162918">
                <a:tc>
                  <a:txBody>
                    <a:bodyPr/>
                    <a:lstStyle/>
                    <a:p>
                      <a:pPr algn="l" fontAlgn="b">
                        <a:buNone/>
                      </a:pPr>
                      <a:r>
                        <a:rPr lang="fr-FR" sz="900" u="none" strike="noStrike">
                          <a:effectLst/>
                        </a:rPr>
                        <a:t>RIAHI Mickaël</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75</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pas de déjeuner</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897437467"/>
                  </a:ext>
                </a:extLst>
              </a:tr>
              <a:tr h="162918">
                <a:tc>
                  <a:txBody>
                    <a:bodyPr/>
                    <a:lstStyle/>
                    <a:p>
                      <a:pPr algn="l" fontAlgn="b">
                        <a:buNone/>
                      </a:pPr>
                      <a:r>
                        <a:rPr lang="fr-FR" sz="900" u="none" strike="noStrike">
                          <a:effectLst/>
                        </a:rPr>
                        <a:t>RICHTER Dominique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SMACMAC</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701500579"/>
                  </a:ext>
                </a:extLst>
              </a:tr>
              <a:tr h="162918">
                <a:tc>
                  <a:txBody>
                    <a:bodyPr/>
                    <a:lstStyle/>
                    <a:p>
                      <a:pPr algn="l" fontAlgn="b">
                        <a:buNone/>
                      </a:pPr>
                      <a:r>
                        <a:rPr lang="fr-FR" sz="900" u="none" strike="noStrike">
                          <a:effectLst/>
                        </a:rPr>
                        <a:t>ROCHETEAU Marie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44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288947065"/>
                  </a:ext>
                </a:extLst>
              </a:tr>
              <a:tr h="162918">
                <a:tc>
                  <a:txBody>
                    <a:bodyPr/>
                    <a:lstStyle/>
                    <a:p>
                      <a:pPr algn="l" fontAlgn="b">
                        <a:buNone/>
                      </a:pPr>
                      <a:r>
                        <a:rPr lang="fr-FR" sz="900" u="none" strike="noStrike">
                          <a:effectLst/>
                        </a:rPr>
                        <a:t>SAINMONT Nicolas</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14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1971723707"/>
                  </a:ext>
                </a:extLst>
              </a:tr>
              <a:tr h="162918">
                <a:tc>
                  <a:txBody>
                    <a:bodyPr/>
                    <a:lstStyle/>
                    <a:p>
                      <a:pPr algn="l" fontAlgn="b">
                        <a:buNone/>
                      </a:pPr>
                      <a:r>
                        <a:rPr lang="fr-FR" sz="900" u="none" strike="noStrike">
                          <a:effectLst/>
                        </a:rPr>
                        <a:t>SEILLAN Philippe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33</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182977609"/>
                  </a:ext>
                </a:extLst>
              </a:tr>
              <a:tr h="162918">
                <a:tc>
                  <a:txBody>
                    <a:bodyPr/>
                    <a:lstStyle/>
                    <a:p>
                      <a:pPr algn="l" fontAlgn="b">
                        <a:buNone/>
                      </a:pPr>
                      <a:r>
                        <a:rPr lang="fr-FR" sz="900" u="none" strike="noStrike">
                          <a:effectLst/>
                        </a:rPr>
                        <a:t>SIEGRIST Sophie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57</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visio</a:t>
                      </a: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486936554"/>
                  </a:ext>
                </a:extLst>
              </a:tr>
              <a:tr h="162918">
                <a:tc>
                  <a:txBody>
                    <a:bodyPr/>
                    <a:lstStyle/>
                    <a:p>
                      <a:pPr algn="l" fontAlgn="b">
                        <a:buNone/>
                      </a:pPr>
                      <a:r>
                        <a:rPr lang="fr-FR" sz="900" u="none" strike="noStrike">
                          <a:effectLst/>
                        </a:rPr>
                        <a:t>SIMON Nadia</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22</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529864424"/>
                  </a:ext>
                </a:extLst>
              </a:tr>
              <a:tr h="162918">
                <a:tc>
                  <a:txBody>
                    <a:bodyPr/>
                    <a:lstStyle/>
                    <a:p>
                      <a:pPr algn="l" fontAlgn="b">
                        <a:buNone/>
                      </a:pPr>
                      <a:r>
                        <a:rPr lang="fr-FR" sz="900" u="none" strike="noStrike">
                          <a:effectLst/>
                        </a:rPr>
                        <a:t>UNVOIS Rémi</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54</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554729200"/>
                  </a:ext>
                </a:extLst>
              </a:tr>
              <a:tr h="162918">
                <a:tc>
                  <a:txBody>
                    <a:bodyPr/>
                    <a:lstStyle/>
                    <a:p>
                      <a:pPr algn="l" fontAlgn="b">
                        <a:buNone/>
                      </a:pPr>
                      <a:r>
                        <a:rPr lang="fr-FR" sz="900" u="none" strike="noStrike">
                          <a:effectLst/>
                        </a:rPr>
                        <a:t>VERDON François</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85</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3116453197"/>
                  </a:ext>
                </a:extLst>
              </a:tr>
              <a:tr h="162918">
                <a:tc>
                  <a:txBody>
                    <a:bodyPr/>
                    <a:lstStyle/>
                    <a:p>
                      <a:pPr algn="l" fontAlgn="b">
                        <a:buNone/>
                      </a:pPr>
                      <a:r>
                        <a:rPr lang="fr-FR" sz="900" u="none" strike="noStrike">
                          <a:effectLst/>
                        </a:rPr>
                        <a:t>NOEL Laurence - Assistante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 </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endParaRPr lang="fr-FR" sz="900" b="0" i="0" u="none" strike="noStrike">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253759344"/>
                  </a:ext>
                </a:extLst>
              </a:tr>
              <a:tr h="162918">
                <a:tc>
                  <a:txBody>
                    <a:bodyPr/>
                    <a:lstStyle/>
                    <a:p>
                      <a:pPr algn="l" fontAlgn="b">
                        <a:buNone/>
                      </a:pPr>
                      <a:r>
                        <a:rPr lang="fr-FR" sz="900" u="none" strike="noStrike">
                          <a:effectLst/>
                        </a:rPr>
                        <a:t>CARAYON Isabelle</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a:effectLst/>
                        </a:rPr>
                        <a:t>ACFM</a:t>
                      </a:r>
                      <a:endParaRPr lang="fr-FR" sz="900" b="0" i="0" u="none" strike="noStrike">
                        <a:solidFill>
                          <a:srgbClr val="000000"/>
                        </a:solidFill>
                        <a:effectLst/>
                        <a:latin typeface="Calibri" panose="020F0502020204030204" pitchFamily="34" charset="0"/>
                      </a:endParaRPr>
                    </a:p>
                  </a:txBody>
                  <a:tcPr marL="7445" marR="7445" marT="7445" marB="0" anchor="b"/>
                </a:tc>
                <a:tc>
                  <a:txBody>
                    <a:bodyPr/>
                    <a:lstStyle/>
                    <a:p>
                      <a:pPr algn="ctr" fontAlgn="b">
                        <a:buNone/>
                      </a:pPr>
                      <a:r>
                        <a:rPr lang="fr-FR" sz="900" u="none" strike="noStrike" dirty="0" err="1">
                          <a:effectLst/>
                        </a:rPr>
                        <a:t>visio</a:t>
                      </a:r>
                      <a:r>
                        <a:rPr lang="fr-FR" sz="900" u="none" strike="noStrike" dirty="0">
                          <a:effectLst/>
                        </a:rPr>
                        <a:t> après midi</a:t>
                      </a:r>
                      <a:endParaRPr lang="fr-FR" sz="900" b="0" i="0" u="none" strike="noStrike" dirty="0">
                        <a:solidFill>
                          <a:srgbClr val="000000"/>
                        </a:solidFill>
                        <a:effectLst/>
                        <a:latin typeface="Calibri" panose="020F0502020204030204" pitchFamily="34" charset="0"/>
                      </a:endParaRPr>
                    </a:p>
                  </a:txBody>
                  <a:tcPr marL="7445" marR="7445" marT="7445" marB="0" anchor="b"/>
                </a:tc>
                <a:extLst>
                  <a:ext uri="{0D108BD9-81ED-4DB2-BD59-A6C34878D82A}">
                    <a16:rowId xmlns:a16="http://schemas.microsoft.com/office/drawing/2014/main" val="294164479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08F4F-0526-847A-DE3F-8F91FAAEC5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D04D77-A9E1-3659-1B7E-7B08324C7B3D}"/>
              </a:ext>
            </a:extLst>
          </p:cNvPr>
          <p:cNvSpPr>
            <a:spLocks noGrp="1"/>
          </p:cNvSpPr>
          <p:nvPr>
            <p:ph type="title"/>
          </p:nvPr>
        </p:nvSpPr>
        <p:spPr>
          <a:xfrm flipV="1">
            <a:off x="119488" y="1218025"/>
            <a:ext cx="78078" cy="65202"/>
          </a:xfrm>
        </p:spPr>
        <p:txBody>
          <a:bodyPr>
            <a:normAutofit fontScale="90000"/>
          </a:bodyPr>
          <a:lstStyle/>
          <a:p>
            <a:br>
              <a:rPr lang="fr-FR" dirty="0"/>
            </a:br>
            <a:endParaRPr lang="fr-FR" b="1" dirty="0"/>
          </a:p>
        </p:txBody>
      </p:sp>
      <p:sp>
        <p:nvSpPr>
          <p:cNvPr id="8" name="Espace réservé du contenu 2">
            <a:extLst>
              <a:ext uri="{FF2B5EF4-FFF2-40B4-BE49-F238E27FC236}">
                <a16:creationId xmlns:a16="http://schemas.microsoft.com/office/drawing/2014/main" id="{4A591C19-BD7D-C43C-C01E-DB172119C282}"/>
              </a:ext>
            </a:extLst>
          </p:cNvPr>
          <p:cNvSpPr txBox="1">
            <a:spLocks/>
          </p:cNvSpPr>
          <p:nvPr/>
        </p:nvSpPr>
        <p:spPr>
          <a:xfrm>
            <a:off x="5868144" y="260648"/>
            <a:ext cx="2952328" cy="5040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hangingPunct="0">
              <a:buFont typeface="Arial" pitchFamily="34" charset="0"/>
              <a:buNone/>
            </a:pPr>
            <a:r>
              <a:rPr lang="fr-FR" sz="2400" b="1" dirty="0"/>
              <a:t> Porte documents</a:t>
            </a:r>
          </a:p>
        </p:txBody>
      </p:sp>
      <p:pic>
        <p:nvPicPr>
          <p:cNvPr id="4" name="Image 3">
            <a:extLst>
              <a:ext uri="{FF2B5EF4-FFF2-40B4-BE49-F238E27FC236}">
                <a16:creationId xmlns:a16="http://schemas.microsoft.com/office/drawing/2014/main" id="{EAA0A94A-D17A-BA97-FE56-91DEB6458429}"/>
              </a:ext>
            </a:extLst>
          </p:cNvPr>
          <p:cNvPicPr>
            <a:picLocks noChangeAspect="1"/>
          </p:cNvPicPr>
          <p:nvPr/>
        </p:nvPicPr>
        <p:blipFill>
          <a:blip r:embed="rId2"/>
          <a:stretch>
            <a:fillRect/>
          </a:stretch>
        </p:blipFill>
        <p:spPr>
          <a:xfrm>
            <a:off x="1187624" y="1844824"/>
            <a:ext cx="7776062" cy="4221291"/>
          </a:xfrm>
          <a:prstGeom prst="rect">
            <a:avLst/>
          </a:prstGeom>
        </p:spPr>
      </p:pic>
    </p:spTree>
    <p:extLst>
      <p:ext uri="{BB962C8B-B14F-4D97-AF65-F5344CB8AC3E}">
        <p14:creationId xmlns:p14="http://schemas.microsoft.com/office/powerpoint/2010/main" val="1020775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259632" y="2204864"/>
            <a:ext cx="7411652" cy="3168352"/>
          </a:xfrm>
        </p:spPr>
        <p:txBody>
          <a:bodyPr/>
          <a:lstStyle/>
          <a:p>
            <a:pPr marL="0" lvl="0" indent="0" hangingPunct="0">
              <a:buNone/>
            </a:pPr>
            <a:endParaRPr lang="fr-FR" sz="3600" dirty="0"/>
          </a:p>
          <a:p>
            <a:pPr marL="0" lvl="0" indent="0" algn="ctr" hangingPunct="0">
              <a:buNone/>
            </a:pPr>
            <a:r>
              <a:rPr lang="fr-FR" sz="4000" b="1" dirty="0"/>
              <a:t>TOUR DE TABLE</a:t>
            </a:r>
          </a:p>
        </p:txBody>
      </p:sp>
      <p:sp>
        <p:nvSpPr>
          <p:cNvPr id="4" name="ZoneTexte 3">
            <a:extLst>
              <a:ext uri="{FF2B5EF4-FFF2-40B4-BE49-F238E27FC236}">
                <a16:creationId xmlns:a16="http://schemas.microsoft.com/office/drawing/2014/main" id="{203B80D6-3480-FF8C-30DF-2EB45BA1E70B}"/>
              </a:ext>
            </a:extLst>
          </p:cNvPr>
          <p:cNvSpPr txBox="1"/>
          <p:nvPr/>
        </p:nvSpPr>
        <p:spPr>
          <a:xfrm>
            <a:off x="3347864" y="404665"/>
            <a:ext cx="5544616" cy="461665"/>
          </a:xfrm>
          <a:prstGeom prst="rect">
            <a:avLst/>
          </a:prstGeom>
          <a:noFill/>
        </p:spPr>
        <p:txBody>
          <a:bodyPr wrap="square">
            <a:spAutoFit/>
          </a:bodyPr>
          <a:lstStyle/>
          <a:p>
            <a:pPr algn="ctr"/>
            <a:r>
              <a:rPr lang="fr-FR" sz="1800" b="1" dirty="0"/>
              <a:t> </a:t>
            </a:r>
            <a:r>
              <a:rPr lang="fr-FR" sz="2400" b="1" dirty="0"/>
              <a:t>Assemblée générale ordinaire </a:t>
            </a:r>
            <a:endParaRPr lang="fr-FR" dirty="0"/>
          </a:p>
        </p:txBody>
      </p:sp>
    </p:spTree>
    <p:extLst>
      <p:ext uri="{BB962C8B-B14F-4D97-AF65-F5344CB8AC3E}">
        <p14:creationId xmlns:p14="http://schemas.microsoft.com/office/powerpoint/2010/main" val="3549460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E24558E-F4B6-BD0E-B7EA-C7DF7354C1E3}"/>
              </a:ext>
            </a:extLst>
          </p:cNvPr>
          <p:cNvSpPr>
            <a:spLocks noGrp="1"/>
          </p:cNvSpPr>
          <p:nvPr>
            <p:ph idx="1"/>
          </p:nvPr>
        </p:nvSpPr>
        <p:spPr>
          <a:xfrm>
            <a:off x="1547664" y="2348880"/>
            <a:ext cx="7056783" cy="3096344"/>
          </a:xfrm>
        </p:spPr>
        <p:txBody>
          <a:bodyPr>
            <a:normAutofit/>
          </a:bodyPr>
          <a:lstStyle/>
          <a:p>
            <a:pPr marL="0" indent="0" algn="ctr">
              <a:buNone/>
            </a:pPr>
            <a:r>
              <a:rPr lang="fr-FR" sz="2400" b="1" dirty="0"/>
              <a:t>POUVOIRS A DONNER</a:t>
            </a:r>
          </a:p>
          <a:p>
            <a:pPr marL="0" indent="0" algn="ctr">
              <a:buNone/>
            </a:pPr>
            <a:endParaRPr lang="fr-FR" sz="2400" b="1" dirty="0"/>
          </a:p>
          <a:p>
            <a:pPr marL="0" indent="0" algn="ctr">
              <a:buNone/>
            </a:pPr>
            <a:r>
              <a:rPr lang="fr-FR" sz="2400" b="1" dirty="0"/>
              <a:t>APPROBATION DU COMPTE RENDU DE L’ASSEMBLEE GENERALE ORDINAIRE DU 14/03/2025</a:t>
            </a:r>
          </a:p>
          <a:p>
            <a:pPr marL="0" indent="0" algn="ctr">
              <a:buNone/>
            </a:pPr>
            <a:r>
              <a:rPr lang="fr-FR" sz="2800" dirty="0"/>
              <a:t>(</a:t>
            </a:r>
            <a:r>
              <a:rPr lang="fr-FR" sz="2400" dirty="0"/>
              <a:t>sur le porte documents)</a:t>
            </a:r>
            <a:endParaRPr lang="fr-FR" sz="2800" dirty="0"/>
          </a:p>
        </p:txBody>
      </p:sp>
      <p:sp>
        <p:nvSpPr>
          <p:cNvPr id="4" name="ZoneTexte 3">
            <a:extLst>
              <a:ext uri="{FF2B5EF4-FFF2-40B4-BE49-F238E27FC236}">
                <a16:creationId xmlns:a16="http://schemas.microsoft.com/office/drawing/2014/main" id="{BF3CFE16-1CE5-85E8-B59E-BEC1B5A9FA47}"/>
              </a:ext>
            </a:extLst>
          </p:cNvPr>
          <p:cNvSpPr txBox="1"/>
          <p:nvPr/>
        </p:nvSpPr>
        <p:spPr>
          <a:xfrm>
            <a:off x="3347864" y="404665"/>
            <a:ext cx="5544616" cy="461665"/>
          </a:xfrm>
          <a:prstGeom prst="rect">
            <a:avLst/>
          </a:prstGeom>
          <a:noFill/>
        </p:spPr>
        <p:txBody>
          <a:bodyPr wrap="square">
            <a:spAutoFit/>
          </a:bodyPr>
          <a:lstStyle/>
          <a:p>
            <a:pPr algn="ctr"/>
            <a:r>
              <a:rPr lang="fr-FR" sz="1800" b="1" dirty="0"/>
              <a:t> </a:t>
            </a:r>
            <a:r>
              <a:rPr lang="fr-FR" sz="2400" b="1" dirty="0"/>
              <a:t>Assemblée générale ordinaire </a:t>
            </a:r>
            <a:endParaRPr lang="fr-FR" dirty="0"/>
          </a:p>
        </p:txBody>
      </p:sp>
    </p:spTree>
    <p:extLst>
      <p:ext uri="{BB962C8B-B14F-4D97-AF65-F5344CB8AC3E}">
        <p14:creationId xmlns:p14="http://schemas.microsoft.com/office/powerpoint/2010/main" val="128581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25FFCFF-40FA-BB63-4F23-79398068536B}"/>
              </a:ext>
            </a:extLst>
          </p:cNvPr>
          <p:cNvSpPr>
            <a:spLocks noGrp="1"/>
          </p:cNvSpPr>
          <p:nvPr>
            <p:ph idx="1"/>
          </p:nvPr>
        </p:nvSpPr>
        <p:spPr>
          <a:xfrm>
            <a:off x="1475656" y="2636912"/>
            <a:ext cx="7416824" cy="2914270"/>
          </a:xfrm>
        </p:spPr>
        <p:txBody>
          <a:bodyPr>
            <a:normAutofit/>
          </a:bodyPr>
          <a:lstStyle/>
          <a:p>
            <a:pPr algn="just" hangingPunct="0"/>
            <a:r>
              <a:rPr lang="fr-FR" sz="2400" dirty="0">
                <a:effectLst/>
                <a:latin typeface="Arial" panose="020B0604020202020204" pitchFamily="34" charset="0"/>
                <a:ea typeface="Calibri" panose="020F0502020204030204" pitchFamily="34" charset="0"/>
                <a:cs typeface="Times New Roman" panose="02020603050405020304" pitchFamily="18" charset="0"/>
              </a:rPr>
              <a:t>Rapport de l’Expert-Comptable sur les comptes de l’exercice clos le 31-12-2025</a:t>
            </a:r>
          </a:p>
          <a:p>
            <a:pPr marL="0" indent="0" algn="just" hangingPunct="0">
              <a:buNone/>
            </a:pPr>
            <a:r>
              <a:rPr lang="fr-FR" sz="2400" dirty="0">
                <a:latin typeface="Arial" panose="020B0604020202020204" pitchFamily="34" charset="0"/>
                <a:ea typeface="Calibri" panose="020F0502020204030204" pitchFamily="34" charset="0"/>
                <a:cs typeface="Times New Roman" panose="02020603050405020304" pitchFamily="18" charset="0"/>
              </a:rPr>
              <a:t>	</a:t>
            </a:r>
            <a:r>
              <a:rPr lang="fr-FR" sz="2400" b="1" dirty="0">
                <a:latin typeface="Arial" panose="020B0604020202020204" pitchFamily="34" charset="0"/>
                <a:ea typeface="Calibri" panose="020F0502020204030204" pitchFamily="34" charset="0"/>
                <a:cs typeface="Times New Roman" panose="02020603050405020304" pitchFamily="18" charset="0"/>
              </a:rPr>
              <a:t>Présentation du bilan par le Dr Bertrand 	DEMORY, trésorier, en l’absence de l’expert 	comptable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8714CB83-41DC-F077-87AB-07AD79062365}"/>
              </a:ext>
            </a:extLst>
          </p:cNvPr>
          <p:cNvSpPr txBox="1"/>
          <p:nvPr/>
        </p:nvSpPr>
        <p:spPr>
          <a:xfrm>
            <a:off x="3059832" y="548681"/>
            <a:ext cx="5760640"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Tree>
    <p:extLst>
      <p:ext uri="{BB962C8B-B14F-4D97-AF65-F5344CB8AC3E}">
        <p14:creationId xmlns:p14="http://schemas.microsoft.com/office/powerpoint/2010/main" val="372923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25FFCFF-40FA-BB63-4F23-79398068536B}"/>
              </a:ext>
            </a:extLst>
          </p:cNvPr>
          <p:cNvSpPr>
            <a:spLocks noGrp="1"/>
          </p:cNvSpPr>
          <p:nvPr>
            <p:ph idx="1"/>
          </p:nvPr>
        </p:nvSpPr>
        <p:spPr>
          <a:xfrm>
            <a:off x="1763688" y="2060848"/>
            <a:ext cx="6768752" cy="3600400"/>
          </a:xfrm>
        </p:spPr>
        <p:txBody>
          <a:bodyPr>
            <a:normAutofit lnSpcReduction="10000"/>
          </a:bodyPr>
          <a:lstStyle/>
          <a:p>
            <a:pPr marL="0" lvl="0" indent="0" algn="just" hangingPunct="0">
              <a:buNone/>
            </a:pPr>
            <a:endParaRPr lang="fr-FR" sz="1400" dirty="0">
              <a:effectLst/>
              <a:latin typeface="Arial" panose="020B0604020202020204" pitchFamily="34" charset="0"/>
              <a:ea typeface="Calibri" panose="020F0502020204030204" pitchFamily="34" charset="0"/>
              <a:cs typeface="Times New Roman" panose="02020603050405020304" pitchFamily="18" charset="0"/>
            </a:endParaRPr>
          </a:p>
          <a:p>
            <a:pPr algn="just" hangingPunct="0"/>
            <a:r>
              <a:rPr lang="fr-FR" sz="2400" b="1" dirty="0">
                <a:latin typeface="Arial" panose="020B0604020202020204" pitchFamily="34" charset="0"/>
                <a:ea typeface="Calibri" panose="020F0502020204030204" pitchFamily="34" charset="0"/>
                <a:cs typeface="Times New Roman" panose="02020603050405020304" pitchFamily="18" charset="0"/>
              </a:rPr>
              <a:t>Approbation des comptes annuels de l’exercice clos le 31-12-2025 et quitus aux administrateurs.</a:t>
            </a:r>
            <a:endParaRPr lang="fr-FR" sz="2000" b="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a:p>
            <a:pPr algn="just" hangingPunct="0"/>
            <a:endParaRPr lang="fr-FR" sz="2400" dirty="0">
              <a:effectLst/>
              <a:latin typeface="Arial" panose="020B0604020202020204" pitchFamily="34" charset="0"/>
              <a:ea typeface="Calibri" panose="020F0502020204030204" pitchFamily="34" charset="0"/>
            </a:endParaRPr>
          </a:p>
          <a:p>
            <a:pPr algn="just" hangingPunct="0"/>
            <a:r>
              <a:rPr lang="fr-FR" sz="2400" b="1" dirty="0">
                <a:effectLst/>
                <a:latin typeface="Arial" panose="020B0604020202020204" pitchFamily="34" charset="0"/>
                <a:ea typeface="Calibri" panose="020F0502020204030204" pitchFamily="34" charset="0"/>
              </a:rPr>
              <a:t>Affectation du résultat 2025 </a:t>
            </a:r>
            <a:r>
              <a:rPr lang="fr-FR" sz="2400" dirty="0">
                <a:effectLst/>
                <a:latin typeface="Arial" panose="020B0604020202020204" pitchFamily="34" charset="0"/>
                <a:ea typeface="Calibri" panose="020F0502020204030204" pitchFamily="34" charset="0"/>
              </a:rPr>
              <a:t>: </a:t>
            </a:r>
            <a:r>
              <a:rPr lang="fr-FR" sz="2400" dirty="0">
                <a:effectLst/>
                <a:latin typeface="Arial" panose="020B0604020202020204" pitchFamily="34" charset="0"/>
                <a:ea typeface="Calibri" panose="020F0502020204030204" pitchFamily="34" charset="0"/>
                <a:cs typeface="Arial" panose="020B0604020202020204" pitchFamily="34" charset="0"/>
              </a:rPr>
              <a:t>L’Assemblée Générale décide d’affecter le </a:t>
            </a:r>
            <a:r>
              <a:rPr lang="fr-FR" sz="2400" dirty="0">
                <a:latin typeface="Arial" panose="020B0604020202020204" pitchFamily="34" charset="0"/>
                <a:ea typeface="Calibri" panose="020F0502020204030204" pitchFamily="34" charset="0"/>
                <a:cs typeface="Arial" panose="020B0604020202020204" pitchFamily="34" charset="0"/>
              </a:rPr>
              <a:t>résultat s’élevant à </a:t>
            </a:r>
            <a:r>
              <a:rPr lang="fr-FR" sz="2400" dirty="0">
                <a:solidFill>
                  <a:srgbClr val="FF0000"/>
                </a:solidFill>
                <a:latin typeface="Arial" panose="020B0604020202020204" pitchFamily="34" charset="0"/>
                <a:ea typeface="Calibri" panose="020F0502020204030204" pitchFamily="34" charset="0"/>
                <a:cs typeface="Arial" panose="020B0604020202020204" pitchFamily="34" charset="0"/>
              </a:rPr>
              <a:t>- 13 121 € </a:t>
            </a:r>
            <a:r>
              <a:rPr lang="fr-FR" sz="2400" dirty="0">
                <a:effectLst/>
                <a:latin typeface="Arial" panose="020B0604020202020204" pitchFamily="34" charset="0"/>
                <a:ea typeface="Calibri" panose="020F0502020204030204" pitchFamily="34" charset="0"/>
                <a:cs typeface="Arial" panose="020B0604020202020204" pitchFamily="34" charset="0"/>
              </a:rPr>
              <a:t>au compte « report à nouveau »</a:t>
            </a:r>
            <a:r>
              <a:rPr lang="fr-FR" sz="2400" dirty="0">
                <a:latin typeface="Arial" panose="020B0604020202020204" pitchFamily="34" charset="0"/>
                <a:ea typeface="Calibri" panose="020F0502020204030204" pitchFamily="34" charset="0"/>
                <a:cs typeface="Arial" panose="020B0604020202020204" pitchFamily="34" charset="0"/>
              </a:rPr>
              <a:t>.</a:t>
            </a:r>
            <a:endParaRPr lang="fr-FR" sz="24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8714CB83-41DC-F077-87AB-07AD79062365}"/>
              </a:ext>
            </a:extLst>
          </p:cNvPr>
          <p:cNvSpPr txBox="1"/>
          <p:nvPr/>
        </p:nvSpPr>
        <p:spPr>
          <a:xfrm>
            <a:off x="2483768" y="476672"/>
            <a:ext cx="6624736"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
        <p:nvSpPr>
          <p:cNvPr id="5" name="ZoneTexte 4">
            <a:extLst>
              <a:ext uri="{FF2B5EF4-FFF2-40B4-BE49-F238E27FC236}">
                <a16:creationId xmlns:a16="http://schemas.microsoft.com/office/drawing/2014/main" id="{B42576BE-53A8-1B34-88C3-2EF416456BBA}"/>
              </a:ext>
            </a:extLst>
          </p:cNvPr>
          <p:cNvSpPr txBox="1"/>
          <p:nvPr/>
        </p:nvSpPr>
        <p:spPr>
          <a:xfrm>
            <a:off x="2195736" y="1916832"/>
            <a:ext cx="5688632" cy="338554"/>
          </a:xfrm>
          <a:prstGeom prst="rect">
            <a:avLst/>
          </a:prstGeom>
          <a:noFill/>
        </p:spPr>
        <p:txBody>
          <a:bodyPr wrap="square">
            <a:spAutoFit/>
          </a:bodyPr>
          <a:lstStyle/>
          <a:p>
            <a:pPr algn="just" hangingPunct="0"/>
            <a:endParaRPr lang="fr-FR"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39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E2883-A0A2-DE20-E716-B570788143C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0A1B053-2ABC-8169-2DEE-1A378FD70281}"/>
              </a:ext>
            </a:extLst>
          </p:cNvPr>
          <p:cNvSpPr>
            <a:spLocks noGrp="1"/>
          </p:cNvSpPr>
          <p:nvPr>
            <p:ph idx="1"/>
          </p:nvPr>
        </p:nvSpPr>
        <p:spPr>
          <a:xfrm>
            <a:off x="2663280" y="2492896"/>
            <a:ext cx="6480720" cy="2808312"/>
          </a:xfrm>
        </p:spPr>
        <p:txBody>
          <a:bodyPr>
            <a:normAutofit/>
          </a:bodyPr>
          <a:lstStyle/>
          <a:p>
            <a:pPr marL="0" lvl="0" indent="0" algn="just" hangingPunct="0">
              <a:buNone/>
            </a:pPr>
            <a:endParaRPr lang="fr-FR" sz="1400" dirty="0">
              <a:effectLst/>
              <a:latin typeface="Arial" panose="020B0604020202020204" pitchFamily="34" charset="0"/>
              <a:ea typeface="Calibri" panose="020F0502020204030204" pitchFamily="34" charset="0"/>
              <a:cs typeface="Times New Roman" panose="02020603050405020304" pitchFamily="18" charset="0"/>
            </a:endParaRPr>
          </a:p>
          <a:p>
            <a:pPr algn="just" hangingPunct="0"/>
            <a:r>
              <a:rPr lang="fr-FR" sz="2800" dirty="0">
                <a:effectLst/>
                <a:latin typeface="Arial" panose="020B0604020202020204" pitchFamily="34" charset="0"/>
                <a:ea typeface="Calibri" panose="020F0502020204030204" pitchFamily="34" charset="0"/>
              </a:rPr>
              <a:t> </a:t>
            </a:r>
            <a:r>
              <a:rPr lang="fr-FR" sz="2800" b="1" dirty="0">
                <a:effectLst/>
                <a:latin typeface="Arial" panose="020B0604020202020204" pitchFamily="34" charset="0"/>
                <a:ea typeface="Calibri" panose="020F0502020204030204" pitchFamily="34" charset="0"/>
              </a:rPr>
              <a:t>APPEL AUX DONS</a:t>
            </a:r>
            <a:endParaRPr lang="fr-FR" sz="2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C56A11B4-AAFC-A66C-0604-0542F4F0CB88}"/>
              </a:ext>
            </a:extLst>
          </p:cNvPr>
          <p:cNvSpPr txBox="1"/>
          <p:nvPr/>
        </p:nvSpPr>
        <p:spPr>
          <a:xfrm>
            <a:off x="2483768" y="476672"/>
            <a:ext cx="6624736"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Tree>
    <p:extLst>
      <p:ext uri="{BB962C8B-B14F-4D97-AF65-F5344CB8AC3E}">
        <p14:creationId xmlns:p14="http://schemas.microsoft.com/office/powerpoint/2010/main" val="637488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814B0-E9F6-0989-28A4-123710126C1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AB3A811-E224-5D8E-1A28-748C5C46E36E}"/>
              </a:ext>
            </a:extLst>
          </p:cNvPr>
          <p:cNvSpPr>
            <a:spLocks noGrp="1"/>
          </p:cNvSpPr>
          <p:nvPr>
            <p:ph idx="1"/>
          </p:nvPr>
        </p:nvSpPr>
        <p:spPr>
          <a:xfrm>
            <a:off x="1835696" y="2420888"/>
            <a:ext cx="7056784" cy="2880320"/>
          </a:xfrm>
        </p:spPr>
        <p:txBody>
          <a:bodyPr>
            <a:normAutofit/>
          </a:bodyPr>
          <a:lstStyle/>
          <a:p>
            <a:pPr marL="0" lvl="0" indent="0" algn="just" hangingPunct="0">
              <a:buNone/>
            </a:pPr>
            <a:endParaRPr lang="fr-FR" sz="1400" dirty="0">
              <a:effectLst/>
              <a:latin typeface="Arial" panose="020B0604020202020204" pitchFamily="34" charset="0"/>
              <a:ea typeface="Calibri" panose="020F0502020204030204" pitchFamily="34" charset="0"/>
              <a:cs typeface="Times New Roman" panose="02020603050405020304" pitchFamily="18" charset="0"/>
            </a:endParaRPr>
          </a:p>
          <a:p>
            <a:pPr algn="just" hangingPunct="0"/>
            <a:r>
              <a:rPr lang="fr-FR" sz="2400" b="1" dirty="0">
                <a:latin typeface="Arial" panose="020B0604020202020204" pitchFamily="34" charset="0"/>
                <a:ea typeface="Calibri" panose="020F0502020204030204" pitchFamily="34" charset="0"/>
                <a:cs typeface="Arial" panose="020B0604020202020204" pitchFamily="34" charset="0"/>
              </a:rPr>
              <a:t>DEPART Laurence NOEL, notre assistante de direction</a:t>
            </a:r>
          </a:p>
          <a:p>
            <a:pPr marL="0" indent="0" algn="just" hangingPunct="0">
              <a:buNone/>
            </a:pPr>
            <a:endParaRPr lang="fr-FR" sz="2400" dirty="0">
              <a:latin typeface="Arial" panose="020B0604020202020204" pitchFamily="34" charset="0"/>
              <a:ea typeface="Calibri" panose="020F0502020204030204" pitchFamily="34" charset="0"/>
              <a:cs typeface="Arial" panose="020B0604020202020204" pitchFamily="34" charset="0"/>
            </a:endParaRPr>
          </a:p>
          <a:p>
            <a:pPr algn="just" hangingPunct="0"/>
            <a:r>
              <a:rPr lang="fr-FR" sz="2400" b="1" dirty="0">
                <a:effectLst/>
                <a:latin typeface="Arial" panose="020B0604020202020204" pitchFamily="34" charset="0"/>
                <a:ea typeface="Calibri" panose="020F0502020204030204" pitchFamily="34" charset="0"/>
              </a:rPr>
              <a:t>BUDGET PREVISIONNEL 2026</a:t>
            </a:r>
          </a:p>
          <a:p>
            <a:pPr marL="0" indent="0" algn="just" hangingPunct="0">
              <a:buNone/>
            </a:pPr>
            <a:endParaRPr lang="fr-FR" sz="2400" b="1" dirty="0">
              <a:effectLst/>
              <a:latin typeface="Arial" panose="020B0604020202020204" pitchFamily="34" charset="0"/>
              <a:ea typeface="Calibri" panose="020F0502020204030204" pitchFamily="34" charset="0"/>
            </a:endParaRPr>
          </a:p>
        </p:txBody>
      </p:sp>
      <p:sp>
        <p:nvSpPr>
          <p:cNvPr id="4" name="ZoneTexte 3">
            <a:extLst>
              <a:ext uri="{FF2B5EF4-FFF2-40B4-BE49-F238E27FC236}">
                <a16:creationId xmlns:a16="http://schemas.microsoft.com/office/drawing/2014/main" id="{410A782B-EA00-E6DB-F1EB-A986F1E90319}"/>
              </a:ext>
            </a:extLst>
          </p:cNvPr>
          <p:cNvSpPr txBox="1"/>
          <p:nvPr/>
        </p:nvSpPr>
        <p:spPr>
          <a:xfrm>
            <a:off x="2483768" y="476672"/>
            <a:ext cx="6624736"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Tree>
    <p:extLst>
      <p:ext uri="{BB962C8B-B14F-4D97-AF65-F5344CB8AC3E}">
        <p14:creationId xmlns:p14="http://schemas.microsoft.com/office/powerpoint/2010/main" val="546771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C739D2-15C6-3F23-4822-4066224F525F}"/>
              </a:ext>
            </a:extLst>
          </p:cNvPr>
          <p:cNvSpPr>
            <a:spLocks noGrp="1"/>
          </p:cNvSpPr>
          <p:nvPr>
            <p:ph idx="1"/>
          </p:nvPr>
        </p:nvSpPr>
        <p:spPr>
          <a:xfrm>
            <a:off x="2051720" y="2564904"/>
            <a:ext cx="6482680" cy="3346318"/>
          </a:xfrm>
        </p:spPr>
        <p:txBody>
          <a:bodyPr>
            <a:normAutofit/>
          </a:bodyPr>
          <a:lstStyle/>
          <a:p>
            <a:pPr marL="0" indent="0" algn="ctr">
              <a:buNone/>
            </a:pPr>
            <a:r>
              <a:rPr lang="fr-FR" sz="2800" b="1" dirty="0"/>
              <a:t>COMPTE RENDU D’ACTIVITES 2025</a:t>
            </a:r>
          </a:p>
          <a:p>
            <a:pPr marL="0" indent="0" algn="ctr">
              <a:buNone/>
            </a:pPr>
            <a:endParaRPr lang="fr-FR" sz="2800" b="1" dirty="0"/>
          </a:p>
          <a:p>
            <a:pPr marL="0" indent="0" algn="ctr">
              <a:buNone/>
            </a:pPr>
            <a:r>
              <a:rPr lang="fr-FR" sz="2800" b="1" dirty="0"/>
              <a:t>Dr Sylvaine LE LIBOUX</a:t>
            </a:r>
          </a:p>
          <a:p>
            <a:pPr marL="0" indent="0" algn="ctr">
              <a:buNone/>
            </a:pPr>
            <a:r>
              <a:rPr lang="fr-FR" sz="2800" b="1" dirty="0"/>
              <a:t>Secrétaire Générale</a:t>
            </a:r>
          </a:p>
        </p:txBody>
      </p:sp>
      <p:sp>
        <p:nvSpPr>
          <p:cNvPr id="4" name="ZoneTexte 3">
            <a:extLst>
              <a:ext uri="{FF2B5EF4-FFF2-40B4-BE49-F238E27FC236}">
                <a16:creationId xmlns:a16="http://schemas.microsoft.com/office/drawing/2014/main" id="{72670CFA-D709-F473-5C3B-462DAF0E6E76}"/>
              </a:ext>
            </a:extLst>
          </p:cNvPr>
          <p:cNvSpPr txBox="1"/>
          <p:nvPr/>
        </p:nvSpPr>
        <p:spPr>
          <a:xfrm>
            <a:off x="3131840" y="548680"/>
            <a:ext cx="5904656"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Tree>
    <p:extLst>
      <p:ext uri="{BB962C8B-B14F-4D97-AF65-F5344CB8AC3E}">
        <p14:creationId xmlns:p14="http://schemas.microsoft.com/office/powerpoint/2010/main" val="2444333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6C92A-9380-5F3E-68C9-001D5452B126}"/>
              </a:ext>
            </a:extLst>
          </p:cNvPr>
          <p:cNvSpPr>
            <a:spLocks noGrp="1"/>
          </p:cNvSpPr>
          <p:nvPr>
            <p:ph type="title"/>
          </p:nvPr>
        </p:nvSpPr>
        <p:spPr>
          <a:xfrm>
            <a:off x="3492500" y="260350"/>
            <a:ext cx="5111750" cy="504825"/>
          </a:xfrm>
        </p:spPr>
        <p:txBody>
          <a:bodyPr rtlCol="0">
            <a:normAutofit fontScale="90000"/>
          </a:bodyPr>
          <a:lstStyle/>
          <a:p>
            <a:pPr algn="ctr" eaLnBrk="1" fontAlgn="auto" hangingPunct="1">
              <a:spcAft>
                <a:spcPts val="0"/>
              </a:spcAft>
              <a:defRPr/>
            </a:pPr>
            <a:br>
              <a:rPr lang="fr-FR" dirty="0"/>
            </a:br>
            <a:br>
              <a:rPr lang="fr-FR" dirty="0"/>
            </a:br>
            <a:endParaRPr lang="fr-FR" dirty="0"/>
          </a:p>
        </p:txBody>
      </p:sp>
      <p:sp>
        <p:nvSpPr>
          <p:cNvPr id="7171" name="Espace réservé du contenu 2">
            <a:extLst>
              <a:ext uri="{FF2B5EF4-FFF2-40B4-BE49-F238E27FC236}">
                <a16:creationId xmlns:a16="http://schemas.microsoft.com/office/drawing/2014/main" id="{9610DF1C-E53B-86D5-0C09-45A98C7DC1FA}"/>
              </a:ext>
            </a:extLst>
          </p:cNvPr>
          <p:cNvSpPr>
            <a:spLocks noGrp="1" noChangeArrowheads="1"/>
          </p:cNvSpPr>
          <p:nvPr>
            <p:ph idx="1"/>
          </p:nvPr>
        </p:nvSpPr>
        <p:spPr>
          <a:xfrm>
            <a:off x="6938963" y="6153150"/>
            <a:ext cx="595312" cy="334963"/>
          </a:xfrm>
        </p:spPr>
        <p:txBody>
          <a:bodyPr>
            <a:normAutofit lnSpcReduction="10000"/>
          </a:bodyPr>
          <a:lstStyle/>
          <a:p>
            <a:pPr eaLnBrk="1">
              <a:buFont typeface="Arial" panose="020B0604020202020204" pitchFamily="34" charset="0"/>
              <a:buNone/>
            </a:pPr>
            <a:r>
              <a:rPr lang="fr-FR" altLang="fr-FR" sz="1600"/>
              <a:t> </a:t>
            </a:r>
          </a:p>
          <a:p>
            <a:pPr eaLnBrk="1">
              <a:buFont typeface="Arial" panose="020B0604020202020204" pitchFamily="34" charset="0"/>
              <a:buNone/>
            </a:pPr>
            <a:endParaRPr lang="fr-FR" altLang="fr-FR" sz="1600"/>
          </a:p>
        </p:txBody>
      </p:sp>
      <p:sp>
        <p:nvSpPr>
          <p:cNvPr id="7172" name="ZoneTexte 3">
            <a:extLst>
              <a:ext uri="{FF2B5EF4-FFF2-40B4-BE49-F238E27FC236}">
                <a16:creationId xmlns:a16="http://schemas.microsoft.com/office/drawing/2014/main" id="{8626B884-584E-6F0B-FA4F-C2F6E65F0182}"/>
              </a:ext>
            </a:extLst>
          </p:cNvPr>
          <p:cNvSpPr txBox="1">
            <a:spLocks noChangeArrowheads="1"/>
          </p:cNvSpPr>
          <p:nvPr/>
        </p:nvSpPr>
        <p:spPr bwMode="auto">
          <a:xfrm>
            <a:off x="1116013" y="2420938"/>
            <a:ext cx="7488237"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Font typeface="Arial" panose="020B0604020202020204" pitchFamily="34" charset="0"/>
              <a:buNone/>
            </a:pPr>
            <a:r>
              <a:rPr lang="fr-FR" altLang="fr-FR" sz="5400" b="1"/>
              <a:t>2025</a:t>
            </a:r>
          </a:p>
          <a:p>
            <a:pPr algn="ctr">
              <a:buFont typeface="Arial" panose="020B0604020202020204" pitchFamily="34" charset="0"/>
              <a:buNone/>
            </a:pPr>
            <a:r>
              <a:rPr lang="fr-FR" altLang="fr-FR" sz="3600" b="1"/>
              <a:t>LE TERREAU DE LA GRÈVE HISTORIQUE </a:t>
            </a:r>
          </a:p>
          <a:p>
            <a:pPr algn="ctr">
              <a:buFont typeface="Arial" panose="020B0604020202020204" pitchFamily="34" charset="0"/>
              <a:buNone/>
            </a:pPr>
            <a:r>
              <a:rPr lang="fr-FR" altLang="fr-FR" sz="3600" b="1"/>
              <a:t>DE JANVIER 2026</a:t>
            </a:r>
          </a:p>
        </p:txBody>
      </p:sp>
      <p:sp>
        <p:nvSpPr>
          <p:cNvPr id="4" name="ZoneTexte 3">
            <a:extLst>
              <a:ext uri="{FF2B5EF4-FFF2-40B4-BE49-F238E27FC236}">
                <a16:creationId xmlns:a16="http://schemas.microsoft.com/office/drawing/2014/main" id="{FD8A52D3-9231-FEB8-31B0-087A90070F08}"/>
              </a:ext>
            </a:extLst>
          </p:cNvPr>
          <p:cNvSpPr txBox="1"/>
          <p:nvPr/>
        </p:nvSpPr>
        <p:spPr>
          <a:xfrm>
            <a:off x="4283968" y="369887"/>
            <a:ext cx="4608512"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contenu 2">
            <a:extLst>
              <a:ext uri="{FF2B5EF4-FFF2-40B4-BE49-F238E27FC236}">
                <a16:creationId xmlns:a16="http://schemas.microsoft.com/office/drawing/2014/main" id="{6D96DC31-1363-C736-F1BF-8F72EB95A64C}"/>
              </a:ext>
            </a:extLst>
          </p:cNvPr>
          <p:cNvSpPr>
            <a:spLocks noGrp="1" noChangeArrowheads="1"/>
          </p:cNvSpPr>
          <p:nvPr>
            <p:ph idx="1"/>
          </p:nvPr>
        </p:nvSpPr>
        <p:spPr>
          <a:xfrm>
            <a:off x="1691679" y="1916832"/>
            <a:ext cx="7272933" cy="4321175"/>
          </a:xfrm>
        </p:spPr>
        <p:txBody>
          <a:bodyPr>
            <a:normAutofit/>
          </a:bodyPr>
          <a:lstStyle/>
          <a:p>
            <a:pPr marL="0" indent="0">
              <a:buFont typeface="Arial" panose="020B0604020202020204" pitchFamily="34" charset="0"/>
              <a:buNone/>
              <a:defRPr/>
            </a:pPr>
            <a:endParaRPr lang="fr-FR" sz="1400" dirty="0"/>
          </a:p>
          <a:p>
            <a:pPr>
              <a:spcBef>
                <a:spcPts val="0"/>
              </a:spcBef>
              <a:defRPr/>
            </a:pPr>
            <a:r>
              <a:rPr lang="fr-FR" sz="2400" dirty="0"/>
              <a:t>PPL </a:t>
            </a:r>
            <a:r>
              <a:rPr lang="fr-FR" sz="2400" dirty="0" err="1"/>
              <a:t>Garot</a:t>
            </a:r>
            <a:r>
              <a:rPr lang="fr-FR" sz="2400" dirty="0"/>
              <a:t> et PPL Mouiller</a:t>
            </a:r>
          </a:p>
          <a:p>
            <a:pPr>
              <a:spcBef>
                <a:spcPts val="0"/>
              </a:spcBef>
              <a:defRPr/>
            </a:pPr>
            <a:r>
              <a:rPr lang="fr-FR" sz="2400" dirty="0"/>
              <a:t>Accès direct aux IPA</a:t>
            </a:r>
          </a:p>
          <a:p>
            <a:pPr>
              <a:spcBef>
                <a:spcPts val="0"/>
              </a:spcBef>
              <a:defRPr/>
            </a:pPr>
            <a:r>
              <a:rPr lang="fr-FR" sz="2400" dirty="0"/>
              <a:t>Aide à la prescription des GLP1</a:t>
            </a:r>
          </a:p>
          <a:p>
            <a:pPr>
              <a:spcBef>
                <a:spcPts val="0"/>
              </a:spcBef>
              <a:defRPr/>
            </a:pPr>
            <a:r>
              <a:rPr lang="fr-FR" sz="2400" dirty="0"/>
              <a:t>Gel des revalorisations prévues en juillet 2025</a:t>
            </a:r>
          </a:p>
          <a:p>
            <a:pPr>
              <a:spcBef>
                <a:spcPts val="0"/>
              </a:spcBef>
              <a:defRPr/>
            </a:pPr>
            <a:r>
              <a:rPr lang="fr-FR" sz="2400" dirty="0"/>
              <a:t>Pacte des déserts médicaux</a:t>
            </a:r>
          </a:p>
          <a:p>
            <a:pPr>
              <a:spcBef>
                <a:spcPts val="0"/>
              </a:spcBef>
              <a:defRPr/>
            </a:pPr>
            <a:r>
              <a:rPr lang="fr-FR" sz="2400" dirty="0"/>
              <a:t>Docteurs Juniors</a:t>
            </a:r>
          </a:p>
          <a:p>
            <a:pPr>
              <a:spcBef>
                <a:spcPts val="0"/>
              </a:spcBef>
              <a:defRPr/>
            </a:pPr>
            <a:r>
              <a:rPr lang="fr-FR" sz="2400" dirty="0"/>
              <a:t>Cumul emploi retraite remis en cause avant 67 ans</a:t>
            </a:r>
          </a:p>
          <a:p>
            <a:pPr>
              <a:spcBef>
                <a:spcPts val="0"/>
              </a:spcBef>
              <a:defRPr/>
            </a:pPr>
            <a:r>
              <a:rPr lang="fr-FR" sz="2400" dirty="0"/>
              <a:t>Campagnes de MSO</a:t>
            </a:r>
            <a:endParaRPr lang="fr-FR" sz="2000" dirty="0"/>
          </a:p>
        </p:txBody>
      </p:sp>
      <p:sp>
        <p:nvSpPr>
          <p:cNvPr id="3" name="ZoneTexte 2">
            <a:extLst>
              <a:ext uri="{FF2B5EF4-FFF2-40B4-BE49-F238E27FC236}">
                <a16:creationId xmlns:a16="http://schemas.microsoft.com/office/drawing/2014/main" id="{152554F4-CAB3-F1D8-17AC-13C5E625662D}"/>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u contenu 2">
            <a:extLst>
              <a:ext uri="{FF2B5EF4-FFF2-40B4-BE49-F238E27FC236}">
                <a16:creationId xmlns:a16="http://schemas.microsoft.com/office/drawing/2014/main" id="{ED8D0CA7-69D7-5210-A621-026618F1ECC8}"/>
              </a:ext>
            </a:extLst>
          </p:cNvPr>
          <p:cNvSpPr>
            <a:spLocks noGrp="1" noChangeArrowheads="1"/>
          </p:cNvSpPr>
          <p:nvPr>
            <p:ph idx="1"/>
          </p:nvPr>
        </p:nvSpPr>
        <p:spPr>
          <a:xfrm>
            <a:off x="395288" y="2060575"/>
            <a:ext cx="8640762" cy="2232025"/>
          </a:xfrm>
        </p:spPr>
        <p:txBody>
          <a:bodyPr>
            <a:normAutofit lnSpcReduction="10000"/>
          </a:bodyPr>
          <a:lstStyle/>
          <a:p>
            <a:pPr marL="0" indent="0" algn="ctr">
              <a:buFont typeface="Arial" panose="020B0604020202020204" pitchFamily="34" charset="0"/>
              <a:buNone/>
            </a:pPr>
            <a:r>
              <a:rPr lang="fr-FR" altLang="fr-FR" sz="3600" b="1"/>
              <a:t>29 avril 2025</a:t>
            </a:r>
          </a:p>
          <a:p>
            <a:pPr marL="0" indent="0" algn="ctr">
              <a:buFont typeface="Arial" panose="020B0604020202020204" pitchFamily="34" charset="0"/>
              <a:buNone/>
            </a:pPr>
            <a:endParaRPr lang="fr-FR" altLang="fr-FR" sz="1600" b="1"/>
          </a:p>
          <a:p>
            <a:pPr marL="0" indent="0" algn="ctr">
              <a:buFont typeface="Arial" panose="020B0604020202020204" pitchFamily="34" charset="0"/>
              <a:buNone/>
            </a:pPr>
            <a:r>
              <a:rPr lang="fr-FR" altLang="fr-FR" sz="3600"/>
              <a:t>Grève de la PDSA </a:t>
            </a:r>
          </a:p>
          <a:p>
            <a:pPr marL="0" indent="0" algn="ctr">
              <a:buFont typeface="Arial" panose="020B0604020202020204" pitchFamily="34" charset="0"/>
              <a:buNone/>
            </a:pPr>
            <a:r>
              <a:rPr lang="fr-FR" altLang="fr-FR" sz="3600"/>
              <a:t>et Manifestation à Paris </a:t>
            </a:r>
          </a:p>
        </p:txBody>
      </p:sp>
      <p:sp>
        <p:nvSpPr>
          <p:cNvPr id="4" name="ZoneTexte 3">
            <a:extLst>
              <a:ext uri="{FF2B5EF4-FFF2-40B4-BE49-F238E27FC236}">
                <a16:creationId xmlns:a16="http://schemas.microsoft.com/office/drawing/2014/main" id="{4EE86864-33EC-73AA-BF0E-7DBF96ADAA1D}"/>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oneTexte 2">
            <a:extLst>
              <a:ext uri="{FF2B5EF4-FFF2-40B4-BE49-F238E27FC236}">
                <a16:creationId xmlns:a16="http://schemas.microsoft.com/office/drawing/2014/main" id="{5E3B87A6-47FB-AC03-7D1F-807C7490701A}"/>
              </a:ext>
            </a:extLst>
          </p:cNvPr>
          <p:cNvSpPr txBox="1">
            <a:spLocks noChangeArrowheads="1"/>
          </p:cNvSpPr>
          <p:nvPr/>
        </p:nvSpPr>
        <p:spPr bwMode="auto">
          <a:xfrm>
            <a:off x="2079625" y="5513388"/>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1800"/>
          </a:p>
        </p:txBody>
      </p:sp>
      <p:sp>
        <p:nvSpPr>
          <p:cNvPr id="10243" name="ZoneTexte 2">
            <a:extLst>
              <a:ext uri="{FF2B5EF4-FFF2-40B4-BE49-F238E27FC236}">
                <a16:creationId xmlns:a16="http://schemas.microsoft.com/office/drawing/2014/main" id="{34072192-3819-358A-752E-3DBFF484A935}"/>
              </a:ext>
            </a:extLst>
          </p:cNvPr>
          <p:cNvSpPr txBox="1">
            <a:spLocks noChangeArrowheads="1"/>
          </p:cNvSpPr>
          <p:nvPr/>
        </p:nvSpPr>
        <p:spPr bwMode="auto">
          <a:xfrm>
            <a:off x="1259632" y="1988840"/>
            <a:ext cx="7704980" cy="3440942"/>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fr-FR" b="1" dirty="0"/>
              <a:t>Ce à quoi on a échappé :</a:t>
            </a:r>
          </a:p>
          <a:p>
            <a:pPr marL="457200" indent="-457200">
              <a:defRPr/>
            </a:pPr>
            <a:r>
              <a:rPr lang="fr-FR" b="1" dirty="0"/>
              <a:t>Suppression du médecin traitant (et donc suppression du forfait médecin traitant),</a:t>
            </a:r>
          </a:p>
          <a:p>
            <a:pPr marL="457200" indent="-457200">
              <a:defRPr/>
            </a:pPr>
            <a:r>
              <a:rPr lang="fr-FR" b="1" dirty="0"/>
              <a:t>Interdiction de remplacer plus de 3 ans,</a:t>
            </a:r>
          </a:p>
          <a:p>
            <a:pPr marL="457200" indent="-457200">
              <a:defRPr/>
            </a:pPr>
            <a:r>
              <a:rPr lang="fr-FR" b="1" dirty="0"/>
              <a:t>Obligation de la participation à la PDSA,</a:t>
            </a:r>
          </a:p>
          <a:p>
            <a:pPr marL="457200" indent="-457200">
              <a:defRPr/>
            </a:pPr>
            <a:r>
              <a:rPr lang="fr-FR" b="1" dirty="0"/>
              <a:t>Interdiction de vendre sa patientèle.</a:t>
            </a:r>
          </a:p>
        </p:txBody>
      </p:sp>
      <p:sp>
        <p:nvSpPr>
          <p:cNvPr id="2" name="ZoneTexte 1">
            <a:extLst>
              <a:ext uri="{FF2B5EF4-FFF2-40B4-BE49-F238E27FC236}">
                <a16:creationId xmlns:a16="http://schemas.microsoft.com/office/drawing/2014/main" id="{39F2EA34-F2C0-C8B8-434F-8ED92CFEFD03}"/>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contenu 2">
            <a:extLst>
              <a:ext uri="{FF2B5EF4-FFF2-40B4-BE49-F238E27FC236}">
                <a16:creationId xmlns:a16="http://schemas.microsoft.com/office/drawing/2014/main" id="{61350AA9-F9D1-C664-4F6C-44B727A2D65A}"/>
              </a:ext>
            </a:extLst>
          </p:cNvPr>
          <p:cNvSpPr>
            <a:spLocks noGrp="1" noChangeArrowheads="1"/>
          </p:cNvSpPr>
          <p:nvPr>
            <p:ph idx="1"/>
          </p:nvPr>
        </p:nvSpPr>
        <p:spPr>
          <a:xfrm>
            <a:off x="1619672" y="1916113"/>
            <a:ext cx="7344941" cy="4537075"/>
          </a:xfrm>
        </p:spPr>
        <p:txBody>
          <a:bodyPr>
            <a:normAutofit fontScale="85000" lnSpcReduction="20000"/>
          </a:bodyPr>
          <a:lstStyle/>
          <a:p>
            <a:pPr>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Président 			Luc DUQUESNEL (Pays de la Loire)</a:t>
            </a:r>
          </a:p>
          <a:p>
            <a:pPr marL="0" indent="0">
              <a:buFont typeface="Arial" panose="020B0604020202020204" pitchFamily="34" charset="0"/>
              <a:buNone/>
              <a:defRPr/>
            </a:pPr>
            <a:endParaRPr lang="fr-FR" altLang="fr-FR" sz="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Secretaire Générale	Sylvaine LE LIBOUX (Centre Val de Loire)</a:t>
            </a:r>
          </a:p>
          <a:p>
            <a:pPr marL="0" indent="0" algn="just">
              <a:buFont typeface="Arial" panose="020B0604020202020204" pitchFamily="34" charset="0"/>
              <a:buNone/>
              <a:defRPr/>
            </a:pPr>
            <a:endParaRPr lang="fr-FR" altLang="fr-FR" sz="7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Trésorier :			Bertrand DEMORY (</a:t>
            </a:r>
            <a:r>
              <a:rPr lang="fr-FR" altLang="fr-FR" sz="1600" b="1" dirty="0" err="1">
                <a:latin typeface="Arial" panose="020B0604020202020204" pitchFamily="34" charset="0"/>
                <a:ea typeface="Calibri" panose="020F0502020204030204" pitchFamily="34" charset="0"/>
                <a:cs typeface="Arial" panose="020B0604020202020204" pitchFamily="34" charset="0"/>
              </a:rPr>
              <a:t>Hauts-de-France</a:t>
            </a:r>
            <a:r>
              <a:rPr lang="fr-FR" altLang="fr-FR" sz="1600" b="1" dirty="0">
                <a:latin typeface="Arial" panose="020B0604020202020204" pitchFamily="34" charset="0"/>
                <a:ea typeface="Calibri" panose="020F0502020204030204" pitchFamily="34" charset="0"/>
                <a:cs typeface="Arial" panose="020B0604020202020204" pitchFamily="34" charset="0"/>
              </a:rPr>
              <a:t>)</a:t>
            </a:r>
          </a:p>
          <a:p>
            <a:pPr marL="0" indent="0" algn="just">
              <a:buFont typeface="Arial" panose="020B0604020202020204" pitchFamily="34" charset="0"/>
              <a:buNone/>
              <a:defRPr/>
            </a:pPr>
            <a:endParaRPr lang="fr-FR" altLang="fr-FR" sz="6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Trésorier Adjoint :	Jean-Daniel GRADELER (Grand-Est)</a:t>
            </a:r>
          </a:p>
          <a:p>
            <a:pPr marL="0" indent="0" algn="just">
              <a:buFont typeface="Arial" panose="020B0604020202020204" pitchFamily="34" charset="0"/>
              <a:buNone/>
              <a:defRPr/>
            </a:pPr>
            <a:endParaRPr lang="fr-FR" altLang="fr-FR" sz="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Vice-Présidente déléguée </a:t>
            </a:r>
          </a:p>
          <a:p>
            <a:pPr marL="0" indent="0" algn="just">
              <a:buFont typeface="Arial" panose="020B0604020202020204" pitchFamily="34" charset="0"/>
              <a:buNone/>
              <a:defRPr/>
            </a:pPr>
            <a:r>
              <a:rPr lang="fr-FR" altLang="fr-FR" sz="1600" b="1" dirty="0">
                <a:latin typeface="Arial" panose="020B0604020202020204" pitchFamily="34" charset="0"/>
                <a:ea typeface="Calibri" panose="020F0502020204030204" pitchFamily="34" charset="0"/>
                <a:cs typeface="Arial" panose="020B0604020202020204" pitchFamily="34" charset="0"/>
              </a:rPr>
              <a:t>       à l’exercice coordonné	  Nadia SIMON (Bretagne)</a:t>
            </a:r>
          </a:p>
          <a:p>
            <a:pPr marL="0" indent="0" algn="just">
              <a:buFont typeface="Arial" panose="020B0604020202020204" pitchFamily="34" charset="0"/>
              <a:buNone/>
              <a:defRPr/>
            </a:pPr>
            <a:endParaRPr lang="fr-FR" altLang="fr-FR" sz="8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Vice-Présidente déléguée</a:t>
            </a:r>
            <a:endParaRPr lang="fr-FR" altLang="fr-FR" sz="1400" b="1" dirty="0">
              <a:latin typeface="Arial" panose="020B0604020202020204" pitchFamily="34" charset="0"/>
              <a:ea typeface="Calibri" panose="020F0502020204030204" pitchFamily="34" charset="0"/>
              <a:cs typeface="Arial" panose="020B0604020202020204" pitchFamily="34" charset="0"/>
            </a:endParaRPr>
          </a:p>
          <a:p>
            <a:pPr marL="0" indent="0" algn="just">
              <a:buFont typeface="Arial" panose="020B0604020202020204" pitchFamily="34" charset="0"/>
              <a:buNone/>
              <a:defRPr/>
            </a:pPr>
            <a:r>
              <a:rPr lang="fr-FR" altLang="fr-FR" sz="1400" b="1" dirty="0">
                <a:latin typeface="Arial" panose="020B0604020202020204" pitchFamily="34" charset="0"/>
                <a:ea typeface="Calibri" panose="020F0502020204030204" pitchFamily="34" charset="0"/>
                <a:cs typeface="Arial" panose="020B0604020202020204" pitchFamily="34" charset="0"/>
              </a:rPr>
              <a:t>       à la Formation et à l’Evaluation </a:t>
            </a:r>
            <a:r>
              <a:rPr lang="fr-FR" altLang="fr-FR" sz="1600" b="1" dirty="0">
                <a:latin typeface="Arial" panose="020B0604020202020204" pitchFamily="34" charset="0"/>
                <a:ea typeface="Calibri" panose="020F0502020204030204" pitchFamily="34" charset="0"/>
                <a:cs typeface="Arial" panose="020B0604020202020204" pitchFamily="34" charset="0"/>
              </a:rPr>
              <a:t>Marie ROCHETEAU (Pays de la Loire)</a:t>
            </a:r>
          </a:p>
          <a:p>
            <a:pPr marL="0" indent="0" algn="just">
              <a:buFont typeface="Arial" panose="020B0604020202020204" pitchFamily="34" charset="0"/>
              <a:buNone/>
              <a:defRPr/>
            </a:pPr>
            <a:endParaRPr lang="fr-FR" altLang="fr-FR" sz="7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Vice- Présidente (e)	Christine KOWALCYK (La Réunion)</a:t>
            </a:r>
          </a:p>
          <a:p>
            <a:pPr marL="0" indent="0">
              <a:buFont typeface="Arial" panose="020B0604020202020204" pitchFamily="34" charset="0"/>
              <a:buNone/>
              <a:defRPr/>
            </a:pPr>
            <a:r>
              <a:rPr lang="fr-FR" altLang="fr-FR" sz="1600" b="1" dirty="0">
                <a:latin typeface="Arial" panose="020B0604020202020204" pitchFamily="34" charset="0"/>
                <a:ea typeface="Calibri" panose="020F0502020204030204" pitchFamily="34" charset="0"/>
                <a:cs typeface="Arial" panose="020B0604020202020204" pitchFamily="34" charset="0"/>
              </a:rPr>
              <a:t>					Monique LUTTENBACHER-RUBEL (Grand-Est)</a:t>
            </a:r>
          </a:p>
          <a:p>
            <a:pPr marL="0" indent="0">
              <a:buFont typeface="Arial" panose="020B0604020202020204" pitchFamily="34" charset="0"/>
              <a:buNone/>
              <a:defRPr/>
            </a:pPr>
            <a:r>
              <a:rPr lang="fr-FR" altLang="fr-FR" sz="1600" b="1" dirty="0">
                <a:latin typeface="Arial" panose="020B0604020202020204" pitchFamily="34" charset="0"/>
                <a:ea typeface="Calibri" panose="020F0502020204030204" pitchFamily="34" charset="0"/>
                <a:cs typeface="Arial" panose="020B0604020202020204" pitchFamily="34" charset="0"/>
              </a:rPr>
              <a:t>					Christian VEDRENNE (Occitanie)</a:t>
            </a:r>
          </a:p>
          <a:p>
            <a:pPr lvl="3" algn="just">
              <a:buFontTx/>
              <a:buChar char="-"/>
              <a:defRPr/>
            </a:pPr>
            <a:r>
              <a:rPr lang="fr-FR" altLang="fr-FR" sz="100" b="1" dirty="0">
                <a:latin typeface="Arial" panose="020B0604020202020204" pitchFamily="34" charset="0"/>
                <a:ea typeface="Calibri" panose="020F0502020204030204" pitchFamily="34" charset="0"/>
                <a:cs typeface="Arial" panose="020B0604020202020204" pitchFamily="34" charset="0"/>
              </a:rPr>
              <a:t>Mon </a:t>
            </a:r>
          </a:p>
        </p:txBody>
      </p:sp>
      <p:sp>
        <p:nvSpPr>
          <p:cNvPr id="11267" name="ZoneTexte 3">
            <a:extLst>
              <a:ext uri="{FF2B5EF4-FFF2-40B4-BE49-F238E27FC236}">
                <a16:creationId xmlns:a16="http://schemas.microsoft.com/office/drawing/2014/main" id="{12046373-65AB-F152-3446-7016559418E1}"/>
              </a:ext>
            </a:extLst>
          </p:cNvPr>
          <p:cNvSpPr txBox="1">
            <a:spLocks noChangeArrowheads="1"/>
          </p:cNvSpPr>
          <p:nvPr/>
        </p:nvSpPr>
        <p:spPr bwMode="auto">
          <a:xfrm>
            <a:off x="3059832" y="1124744"/>
            <a:ext cx="5616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Arial" panose="020B0604020202020204" pitchFamily="34" charset="0"/>
              <a:buNone/>
            </a:pPr>
            <a:r>
              <a:rPr lang="fr-FR" altLang="fr-FR" sz="2400" b="1" dirty="0">
                <a:solidFill>
                  <a:srgbClr val="0432FF"/>
                </a:solidFill>
                <a:cs typeface="Times New Roman" panose="02020603050405020304" pitchFamily="18" charset="0"/>
              </a:rPr>
              <a:t>Le Bureau des Généralistes-CSMF en 2025</a:t>
            </a:r>
            <a:endParaRPr lang="fr-FR" altLang="fr-FR" sz="2400" b="1" dirty="0">
              <a:cs typeface="Calibri" panose="020F0502020204030204" pitchFamily="34" charset="0"/>
            </a:endParaRPr>
          </a:p>
        </p:txBody>
      </p:sp>
      <p:sp>
        <p:nvSpPr>
          <p:cNvPr id="2" name="ZoneTexte 1">
            <a:extLst>
              <a:ext uri="{FF2B5EF4-FFF2-40B4-BE49-F238E27FC236}">
                <a16:creationId xmlns:a16="http://schemas.microsoft.com/office/drawing/2014/main" id="{B254E2C6-741B-61A3-F12E-072DDC06EF9F}"/>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contenu 2">
            <a:extLst>
              <a:ext uri="{FF2B5EF4-FFF2-40B4-BE49-F238E27FC236}">
                <a16:creationId xmlns:a16="http://schemas.microsoft.com/office/drawing/2014/main" id="{D0F70BDC-9871-3539-3E85-0A91D4F63929}"/>
              </a:ext>
            </a:extLst>
          </p:cNvPr>
          <p:cNvSpPr>
            <a:spLocks noGrp="1" noChangeArrowheads="1"/>
          </p:cNvSpPr>
          <p:nvPr>
            <p:ph idx="1"/>
          </p:nvPr>
        </p:nvSpPr>
        <p:spPr>
          <a:xfrm>
            <a:off x="899592" y="1844825"/>
            <a:ext cx="8136458" cy="4752826"/>
          </a:xfrm>
        </p:spPr>
        <p:txBody>
          <a:bodyPr>
            <a:normAutofit lnSpcReduction="10000"/>
          </a:bodyPr>
          <a:lstStyle/>
          <a:p>
            <a:pPr marL="0" indent="0" algn="ctr">
              <a:buFont typeface="Arial" panose="020B0604020202020204" pitchFamily="34" charset="0"/>
              <a:buNone/>
              <a:defRPr/>
            </a:pPr>
            <a:endParaRPr lang="fr-FR" sz="600" b="1" dirty="0">
              <a:latin typeface="Arial" panose="020B0604020202020204" pitchFamily="34" charset="0"/>
              <a:ea typeface="Calibri" panose="020F0502020204030204" pitchFamily="34" charset="0"/>
              <a:cs typeface="Arial" panose="020B0604020202020204" pitchFamily="34" charset="0"/>
            </a:endParaRPr>
          </a:p>
          <a:p>
            <a:pPr>
              <a:buFontTx/>
              <a:buChar char="-"/>
              <a:defRPr/>
            </a:pPr>
            <a:r>
              <a:rPr lang="fr-FR" sz="1800" b="1" dirty="0">
                <a:latin typeface="Arial" panose="020B0604020202020204" pitchFamily="34" charset="0"/>
                <a:ea typeface="Calibri" panose="020F0502020204030204" pitchFamily="34" charset="0"/>
                <a:cs typeface="Arial" panose="020B0604020202020204" pitchFamily="34" charset="0"/>
              </a:rPr>
              <a:t>CHAP</a:t>
            </a:r>
            <a:r>
              <a:rPr lang="fr-FR" sz="1800" dirty="0">
                <a:latin typeface="Arial" panose="020B0604020202020204" pitchFamily="34" charset="0"/>
                <a:ea typeface="Calibri" panose="020F0502020204030204" pitchFamily="34" charset="0"/>
                <a:cs typeface="Arial" panose="020B0604020202020204" pitchFamily="34" charset="0"/>
              </a:rPr>
              <a:t> : </a:t>
            </a:r>
            <a:r>
              <a:rPr lang="fr-FR" sz="1600" dirty="0">
                <a:latin typeface="Arial" panose="020B0604020202020204" pitchFamily="34" charset="0"/>
                <a:ea typeface="Calibri" panose="020F0502020204030204" pitchFamily="34" charset="0"/>
                <a:cs typeface="Arial" panose="020B0604020202020204" pitchFamily="34" charset="0"/>
              </a:rPr>
              <a:t>Luc Duquesnel, Jean-Luc Leymarie </a:t>
            </a:r>
          </a:p>
          <a:p>
            <a:pPr marL="0" indent="0">
              <a:buFont typeface="Arial" panose="020B0604020202020204" pitchFamily="34" charset="0"/>
              <a:buNone/>
              <a:defRPr/>
            </a:pPr>
            <a:endParaRPr lang="fr-FR" sz="900" dirty="0">
              <a:latin typeface="Arial" panose="020B0604020202020204" pitchFamily="34" charset="0"/>
              <a:ea typeface="Calibri" panose="020F0502020204030204" pitchFamily="34" charset="0"/>
              <a:cs typeface="Arial" panose="020B0604020202020204" pitchFamily="34" charset="0"/>
            </a:endParaRPr>
          </a:p>
          <a:p>
            <a:pPr>
              <a:buFontTx/>
              <a:buChar char="-"/>
              <a:defRPr/>
            </a:pPr>
            <a:r>
              <a:rPr lang="fr-FR" sz="1800" b="1" dirty="0">
                <a:latin typeface="Arial" panose="020B0604020202020204" pitchFamily="34" charset="0"/>
                <a:ea typeface="Calibri" panose="020F0502020204030204" pitchFamily="34" charset="0"/>
                <a:cs typeface="Arial" panose="020B0604020202020204" pitchFamily="34" charset="0"/>
              </a:rPr>
              <a:t>CNOM : Commission qualification en médecine générale :</a:t>
            </a:r>
          </a:p>
          <a:p>
            <a:pPr lvl="1">
              <a:buFontTx/>
              <a:buChar char="-"/>
              <a:defRPr/>
            </a:pPr>
            <a:r>
              <a:rPr lang="fr-FR" sz="1400" b="1" dirty="0">
                <a:latin typeface="Arial" panose="020B0604020202020204" pitchFamily="34" charset="0"/>
                <a:ea typeface="Aptos" panose="020B0004020202020204" pitchFamily="34" charset="0"/>
              </a:rPr>
              <a:t>1</a:t>
            </a:r>
            <a:r>
              <a:rPr lang="fr-FR" sz="1400" b="1" baseline="30000" dirty="0">
                <a:latin typeface="Arial" panose="020B0604020202020204" pitchFamily="34" charset="0"/>
                <a:ea typeface="Aptos" panose="020B0004020202020204" pitchFamily="34" charset="0"/>
              </a:rPr>
              <a:t>ère</a:t>
            </a:r>
            <a:r>
              <a:rPr lang="fr-FR" sz="1400" b="1" dirty="0">
                <a:latin typeface="Arial" panose="020B0604020202020204" pitchFamily="34" charset="0"/>
                <a:ea typeface="Aptos" panose="020B0004020202020204" pitchFamily="34" charset="0"/>
              </a:rPr>
              <a:t> instance</a:t>
            </a:r>
            <a:r>
              <a:rPr lang="fr-FR" sz="1400" dirty="0">
                <a:latin typeface="Arial" panose="020B0604020202020204" pitchFamily="34" charset="0"/>
                <a:ea typeface="Aptos" panose="020B0004020202020204" pitchFamily="34" charset="0"/>
              </a:rPr>
              <a:t> : Béatrice FAZILLEAUD</a:t>
            </a:r>
          </a:p>
          <a:p>
            <a:pPr lvl="1">
              <a:buFontTx/>
              <a:buChar char="-"/>
              <a:defRPr/>
            </a:pPr>
            <a:r>
              <a:rPr lang="fr-FR" sz="1400" b="1" dirty="0">
                <a:latin typeface="Arial" panose="020B0604020202020204" pitchFamily="34" charset="0"/>
                <a:ea typeface="Aptos" panose="020B0004020202020204" pitchFamily="34" charset="0"/>
              </a:rPr>
              <a:t>Commission nationale d’appel : </a:t>
            </a:r>
            <a:r>
              <a:rPr lang="fr-FR" sz="1400" dirty="0">
                <a:latin typeface="Arial" panose="020B0604020202020204" pitchFamily="34" charset="0"/>
                <a:ea typeface="Aptos" panose="020B0004020202020204" pitchFamily="34" charset="0"/>
              </a:rPr>
              <a:t>Yves DE TAURIAC et Véronique FAUCHIER</a:t>
            </a:r>
          </a:p>
          <a:p>
            <a:pPr marL="457200" lvl="1" indent="0">
              <a:buFont typeface="Arial" panose="020B0604020202020204" pitchFamily="34" charset="0"/>
              <a:buNone/>
              <a:defRPr/>
            </a:pPr>
            <a:endParaRPr lang="fr-FR" sz="1000" dirty="0">
              <a:latin typeface="Arial" panose="020B0604020202020204" pitchFamily="34" charset="0"/>
              <a:ea typeface="Calibri" panose="020F0502020204030204" pitchFamily="34" charset="0"/>
              <a:cs typeface="Arial" panose="020B0604020202020204" pitchFamily="34" charset="0"/>
            </a:endParaRPr>
          </a:p>
          <a:p>
            <a:pPr>
              <a:buFontTx/>
              <a:buChar char="-"/>
              <a:defRPr/>
            </a:pPr>
            <a:r>
              <a:rPr lang="fr-FR" sz="1800" b="1" dirty="0">
                <a:latin typeface="Arial" panose="020B0604020202020204" pitchFamily="34" charset="0"/>
                <a:ea typeface="Calibri" panose="020F0502020204030204" pitchFamily="34" charset="0"/>
                <a:cs typeface="Arial" panose="020B0604020202020204" pitchFamily="34" charset="0"/>
              </a:rPr>
              <a:t>CARMF</a:t>
            </a:r>
            <a:r>
              <a:rPr lang="fr-FR" sz="1600" b="1" dirty="0">
                <a:latin typeface="Arial" panose="020B0604020202020204" pitchFamily="34" charset="0"/>
                <a:ea typeface="Calibri" panose="020F0502020204030204" pitchFamily="34" charset="0"/>
                <a:cs typeface="Arial" panose="020B0604020202020204" pitchFamily="34" charset="0"/>
              </a:rPr>
              <a:t> </a:t>
            </a:r>
            <a:r>
              <a:rPr lang="fr-FR" sz="1400" dirty="0">
                <a:latin typeface="Arial" panose="020B0604020202020204" pitchFamily="34" charset="0"/>
                <a:ea typeface="Calibri" panose="020F0502020204030204" pitchFamily="34" charset="0"/>
                <a:cs typeface="Arial" panose="020B0604020202020204" pitchFamily="34" charset="0"/>
              </a:rPr>
              <a:t>: Sylvaine LE LIBOUX (titulaire) et Bertrand LEGRAND (suppléant)</a:t>
            </a:r>
          </a:p>
          <a:p>
            <a:pPr marL="0" indent="0">
              <a:buFont typeface="Arial" panose="020B0604020202020204" pitchFamily="34" charset="0"/>
              <a:buNone/>
              <a:defRPr/>
            </a:pPr>
            <a:endParaRPr lang="fr-FR" sz="600" dirty="0">
              <a:latin typeface="Arial" panose="020B0604020202020204" pitchFamily="34" charset="0"/>
              <a:ea typeface="Calibri" panose="020F0502020204030204" pitchFamily="34" charset="0"/>
              <a:cs typeface="Arial" panose="020B0604020202020204" pitchFamily="34" charset="0"/>
            </a:endParaRPr>
          </a:p>
          <a:p>
            <a:pPr>
              <a:buFontTx/>
              <a:buChar char="-"/>
              <a:defRPr/>
            </a:pPr>
            <a:r>
              <a:rPr lang="fr-FR" sz="1800" b="1" dirty="0">
                <a:latin typeface="Arial" panose="020B0604020202020204" pitchFamily="34" charset="0"/>
                <a:ea typeface="Calibri" panose="020F0502020204030204" pitchFamily="34" charset="0"/>
                <a:cs typeface="Arial" panose="020B0604020202020204" pitchFamily="34" charset="0"/>
              </a:rPr>
              <a:t>Collège de Médecine Générale </a:t>
            </a:r>
            <a:r>
              <a:rPr lang="fr-FR" sz="1800" dirty="0">
                <a:latin typeface="Arial" panose="020B0604020202020204" pitchFamily="34" charset="0"/>
                <a:ea typeface="Calibri" panose="020F0502020204030204" pitchFamily="34" charset="0"/>
                <a:cs typeface="Arial" panose="020B0604020202020204" pitchFamily="34" charset="0"/>
              </a:rPr>
              <a:t>: </a:t>
            </a:r>
          </a:p>
          <a:p>
            <a:pPr marL="0" indent="0">
              <a:buFont typeface="Arial" panose="020B0604020202020204" pitchFamily="34" charset="0"/>
              <a:buNone/>
              <a:defRPr/>
            </a:pPr>
            <a:r>
              <a:rPr lang="fr-FR" sz="1600" dirty="0">
                <a:latin typeface="Arial" panose="020B0604020202020204" pitchFamily="34" charset="0"/>
                <a:ea typeface="Calibri" panose="020F0502020204030204" pitchFamily="34" charset="0"/>
                <a:cs typeface="Arial" panose="020B0604020202020204" pitchFamily="34" charset="0"/>
              </a:rPr>
              <a:t>        -  </a:t>
            </a:r>
            <a:r>
              <a:rPr lang="fr-FR" sz="1600" u="sng" dirty="0">
                <a:latin typeface="Arial" panose="020B0604020202020204" pitchFamily="34" charset="0"/>
                <a:ea typeface="Calibri" panose="020F0502020204030204" pitchFamily="34" charset="0"/>
                <a:cs typeface="Arial" panose="020B0604020202020204" pitchFamily="34" charset="0"/>
              </a:rPr>
              <a:t>Conseil d’administration : </a:t>
            </a:r>
          </a:p>
          <a:p>
            <a:pPr marL="1543050" lvl="3" indent="-285750">
              <a:buFontTx/>
              <a:buChar char="-"/>
              <a:defRPr/>
            </a:pPr>
            <a:r>
              <a:rPr lang="fr-FR" sz="1400" dirty="0">
                <a:latin typeface="Arial" panose="020B0604020202020204" pitchFamily="34" charset="0"/>
                <a:ea typeface="Calibri" panose="020F0502020204030204" pitchFamily="34" charset="0"/>
                <a:cs typeface="Arial" panose="020B0604020202020204" pitchFamily="34" charset="0"/>
              </a:rPr>
              <a:t>Composante professionnelle </a:t>
            </a:r>
            <a:r>
              <a:rPr lang="fr-FR" sz="1400" i="1" dirty="0">
                <a:latin typeface="Arial" panose="020B0604020202020204" pitchFamily="34" charset="0"/>
                <a:ea typeface="Calibri" panose="020F0502020204030204" pitchFamily="34" charset="0"/>
                <a:cs typeface="Arial" panose="020B0604020202020204" pitchFamily="34" charset="0"/>
              </a:rPr>
              <a:t> : </a:t>
            </a:r>
            <a:r>
              <a:rPr lang="fr-FR" sz="1400" dirty="0">
                <a:latin typeface="Arial" panose="020B0604020202020204" pitchFamily="34" charset="0"/>
                <a:ea typeface="Calibri" panose="020F0502020204030204" pitchFamily="34" charset="0"/>
                <a:cs typeface="Arial" panose="020B0604020202020204" pitchFamily="34" charset="0"/>
              </a:rPr>
              <a:t>Jean-Brice de BARY (renouvellement), Sophie SIEGRIST (renouvellement), Pascal MEYVAERT </a:t>
            </a:r>
          </a:p>
          <a:p>
            <a:pPr marL="1543050" lvl="3" indent="-285750">
              <a:buFontTx/>
              <a:buChar char="-"/>
              <a:defRPr/>
            </a:pPr>
            <a:r>
              <a:rPr lang="fr-FR" sz="1400" dirty="0">
                <a:latin typeface="Arial" panose="020B0604020202020204" pitchFamily="34" charset="0"/>
                <a:ea typeface="Calibri" panose="020F0502020204030204" pitchFamily="34" charset="0"/>
                <a:cs typeface="Arial" panose="020B0604020202020204" pitchFamily="34" charset="0"/>
              </a:rPr>
              <a:t>Composante académique : Vanessa NAISSANT-MALLET</a:t>
            </a:r>
          </a:p>
          <a:p>
            <a:pPr marL="685800" lvl="1">
              <a:buFontTx/>
              <a:buChar char="-"/>
              <a:defRPr/>
            </a:pPr>
            <a:r>
              <a:rPr lang="fr-FR" sz="1600" u="sng" dirty="0">
                <a:latin typeface="Arial" panose="020B0604020202020204" pitchFamily="34" charset="0"/>
                <a:ea typeface="Calibri" panose="020F0502020204030204" pitchFamily="34" charset="0"/>
                <a:cs typeface="Arial" panose="020B0604020202020204" pitchFamily="34" charset="0"/>
              </a:rPr>
              <a:t>Bureau </a:t>
            </a:r>
            <a:r>
              <a:rPr lang="fr-FR" sz="1600" dirty="0">
                <a:latin typeface="Arial" panose="020B0604020202020204" pitchFamily="34" charset="0"/>
                <a:ea typeface="Calibri" panose="020F0502020204030204" pitchFamily="34" charset="0"/>
                <a:cs typeface="Arial" panose="020B0604020202020204" pitchFamily="34" charset="0"/>
              </a:rPr>
              <a:t>: </a:t>
            </a:r>
            <a:r>
              <a:rPr lang="fr-FR" sz="1400" dirty="0">
                <a:latin typeface="Arial" panose="020B0604020202020204" pitchFamily="34" charset="0"/>
                <a:ea typeface="Calibri" panose="020F0502020204030204" pitchFamily="34" charset="0"/>
                <a:cs typeface="Arial" panose="020B0604020202020204" pitchFamily="34" charset="0"/>
              </a:rPr>
              <a:t>Sophie SIEGRIST, vice-présidente</a:t>
            </a:r>
            <a:endParaRPr lang="fr-FR" altLang="fr-FR" sz="1400" dirty="0">
              <a:latin typeface="Arial" panose="020B0604020202020204" pitchFamily="34" charset="0"/>
              <a:cs typeface="Arial" panose="020B0604020202020204" pitchFamily="34" charset="0"/>
            </a:endParaRPr>
          </a:p>
          <a:p>
            <a:pPr marL="0" indent="0" algn="just">
              <a:buFont typeface="Arial" panose="020B0604020202020204" pitchFamily="34" charset="0"/>
              <a:buNone/>
              <a:defRPr/>
            </a:pPr>
            <a:endParaRPr lang="fr-FR" altLang="fr-FR" sz="1800" dirty="0">
              <a:latin typeface="Arial" panose="020B0604020202020204" pitchFamily="34" charset="0"/>
              <a:cs typeface="Arial" panose="020B0604020202020204" pitchFamily="34" charset="0"/>
            </a:endParaRPr>
          </a:p>
          <a:p>
            <a:pPr marL="0" indent="0" algn="just">
              <a:buFont typeface="Arial" panose="020B0604020202020204" pitchFamily="34" charset="0"/>
              <a:buNone/>
              <a:defRPr/>
            </a:pPr>
            <a:endParaRPr lang="fr-FR" altLang="fr-FR" sz="2400" dirty="0">
              <a:cs typeface="Times New Roman" panose="02020603050405020304" pitchFamily="18" charset="0"/>
            </a:endParaRPr>
          </a:p>
        </p:txBody>
      </p:sp>
      <p:sp>
        <p:nvSpPr>
          <p:cNvPr id="12291" name="ZoneTexte 4">
            <a:extLst>
              <a:ext uri="{FF2B5EF4-FFF2-40B4-BE49-F238E27FC236}">
                <a16:creationId xmlns:a16="http://schemas.microsoft.com/office/drawing/2014/main" id="{388D0509-C550-11FF-1EA7-A65B9C43A7EF}"/>
              </a:ext>
            </a:extLst>
          </p:cNvPr>
          <p:cNvSpPr txBox="1">
            <a:spLocks noChangeArrowheads="1"/>
          </p:cNvSpPr>
          <p:nvPr/>
        </p:nvSpPr>
        <p:spPr bwMode="auto">
          <a:xfrm>
            <a:off x="3563938" y="1268760"/>
            <a:ext cx="46804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Arial" panose="020B0604020202020204" pitchFamily="34" charset="0"/>
              <a:buNone/>
            </a:pPr>
            <a:r>
              <a:rPr lang="fr-FR" altLang="fr-FR" sz="2400" b="1" dirty="0">
                <a:solidFill>
                  <a:srgbClr val="0432FF"/>
                </a:solidFill>
                <a:cs typeface="Times New Roman" panose="02020603050405020304" pitchFamily="18" charset="0"/>
              </a:rPr>
              <a:t>Les Généralistes-CSMF présents :</a:t>
            </a:r>
            <a:endParaRPr lang="fr-FR" altLang="fr-FR" sz="2400" b="1" dirty="0">
              <a:cs typeface="Calibri" panose="020F0502020204030204" pitchFamily="34" charset="0"/>
            </a:endParaRPr>
          </a:p>
        </p:txBody>
      </p:sp>
      <p:sp>
        <p:nvSpPr>
          <p:cNvPr id="2" name="ZoneTexte 1">
            <a:extLst>
              <a:ext uri="{FF2B5EF4-FFF2-40B4-BE49-F238E27FC236}">
                <a16:creationId xmlns:a16="http://schemas.microsoft.com/office/drawing/2014/main" id="{5009067D-3C56-630F-59E2-3F24171AF5B1}"/>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6">
            <a:extLst>
              <a:ext uri="{FF2B5EF4-FFF2-40B4-BE49-F238E27FC236}">
                <a16:creationId xmlns:a16="http://schemas.microsoft.com/office/drawing/2014/main" id="{46D99F59-F3ED-DA25-436E-FBD81D88AC7B}"/>
              </a:ext>
            </a:extLst>
          </p:cNvPr>
          <p:cNvSpPr txBox="1">
            <a:spLocks noChangeArrowheads="1"/>
          </p:cNvSpPr>
          <p:nvPr/>
        </p:nvSpPr>
        <p:spPr bwMode="auto">
          <a:xfrm>
            <a:off x="468313" y="1989138"/>
            <a:ext cx="424815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fr-FR" altLang="fr-FR" sz="1800" dirty="0"/>
          </a:p>
          <a:p>
            <a:pPr algn="ctr">
              <a:spcBef>
                <a:spcPct val="0"/>
              </a:spcBef>
              <a:buFontTx/>
              <a:buNone/>
            </a:pPr>
            <a:r>
              <a:rPr lang="fr-FR" altLang="fr-FR" sz="2000" dirty="0"/>
              <a:t>Vous avez été </a:t>
            </a:r>
            <a:r>
              <a:rPr lang="fr-FR" altLang="fr-FR" sz="2000" b="1" dirty="0"/>
              <a:t>plus de 70 participants </a:t>
            </a:r>
            <a:r>
              <a:rPr lang="fr-FR" altLang="fr-FR" sz="2000" dirty="0"/>
              <a:t>au comité directeur des Généralistes-CSMF du 2 OCTOBRE 2025, veille des Universités de la CSMF à AVIGNON, qui ont rencontré à nouveau un vif succès.</a:t>
            </a:r>
          </a:p>
          <a:p>
            <a:pPr algn="ctr">
              <a:spcBef>
                <a:spcPct val="0"/>
              </a:spcBef>
              <a:buNone/>
            </a:pPr>
            <a:r>
              <a:rPr lang="fr-FR" altLang="fr-FR" sz="2000" dirty="0"/>
              <a:t>A noter la présence de tous les représentants des syndicats de jeunes (ANEMF, ISNAR-IMG, ISNI, REAGJIR) </a:t>
            </a:r>
          </a:p>
          <a:p>
            <a:pPr algn="ctr">
              <a:spcBef>
                <a:spcPct val="0"/>
              </a:spcBef>
              <a:buFontTx/>
              <a:buNone/>
            </a:pPr>
            <a:endParaRPr lang="fr-FR" altLang="fr-FR" sz="2400" dirty="0"/>
          </a:p>
          <a:p>
            <a:pPr algn="ctr">
              <a:spcBef>
                <a:spcPct val="0"/>
              </a:spcBef>
              <a:buFontTx/>
              <a:buNone/>
            </a:pPr>
            <a:r>
              <a:rPr lang="fr-FR" altLang="fr-FR" dirty="0"/>
              <a:t>Un grand merci.</a:t>
            </a:r>
          </a:p>
        </p:txBody>
      </p:sp>
      <p:pic>
        <p:nvPicPr>
          <p:cNvPr id="13315" name="Image 3" descr="Une image contenant texte, bâtiment, capture d’écran, château&#10;&#10;Le contenu généré par l’IA peut être incorrect.">
            <a:extLst>
              <a:ext uri="{FF2B5EF4-FFF2-40B4-BE49-F238E27FC236}">
                <a16:creationId xmlns:a16="http://schemas.microsoft.com/office/drawing/2014/main" id="{0005B8CB-DF36-E844-F9DC-E584333CC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268760"/>
            <a:ext cx="3542159" cy="500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68F1BF3A-4C9E-FC00-B4C0-62DDB9521143}"/>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contenu 2">
            <a:extLst>
              <a:ext uri="{FF2B5EF4-FFF2-40B4-BE49-F238E27FC236}">
                <a16:creationId xmlns:a16="http://schemas.microsoft.com/office/drawing/2014/main" id="{A81574F2-8D79-79AA-37E2-DF49598667C6}"/>
              </a:ext>
            </a:extLst>
          </p:cNvPr>
          <p:cNvSpPr>
            <a:spLocks noGrp="1" noChangeArrowheads="1"/>
          </p:cNvSpPr>
          <p:nvPr>
            <p:ph idx="1"/>
          </p:nvPr>
        </p:nvSpPr>
        <p:spPr>
          <a:xfrm>
            <a:off x="827584" y="1988840"/>
            <a:ext cx="3744416" cy="4248472"/>
          </a:xfrm>
        </p:spPr>
        <p:txBody>
          <a:bodyPr/>
          <a:lstStyle/>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Edito mensuel du Président</a:t>
            </a:r>
          </a:p>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Lettre hebdo</a:t>
            </a:r>
          </a:p>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Flash info</a:t>
            </a:r>
          </a:p>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Interviews presse</a:t>
            </a:r>
          </a:p>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Réseaux sociaux : Facebook, Twitter, LinkedIn</a:t>
            </a:r>
          </a:p>
          <a:p>
            <a:pPr>
              <a:buFontTx/>
              <a:buChar char="-"/>
            </a:pPr>
            <a:r>
              <a:rPr lang="fr-FR" altLang="fr-FR" sz="2000" dirty="0">
                <a:latin typeface="Arial" panose="020B0604020202020204" pitchFamily="34" charset="0"/>
                <a:ea typeface="Times New Roman" panose="02020603050405020304" pitchFamily="18" charset="0"/>
                <a:cs typeface="Arial" panose="020B0604020202020204" pitchFamily="34" charset="0"/>
              </a:rPr>
              <a:t>Groupe </a:t>
            </a:r>
            <a:r>
              <a:rPr lang="fr-FR" altLang="fr-FR" sz="2000" dirty="0">
                <a:latin typeface="Arial" panose="020B0604020202020204" pitchFamily="34" charset="0"/>
                <a:ea typeface="Calibri" panose="020F0502020204030204" pitchFamily="34" charset="0"/>
                <a:cs typeface="Arial" panose="020B0604020202020204" pitchFamily="34" charset="0"/>
              </a:rPr>
              <a:t>WhatsApp </a:t>
            </a:r>
            <a:r>
              <a:rPr lang="fr-FR" altLang="fr-FR" sz="2000" dirty="0">
                <a:latin typeface="Arial" panose="020B0604020202020204" pitchFamily="34" charset="0"/>
                <a:ea typeface="Times New Roman" panose="02020603050405020304" pitchFamily="18" charset="0"/>
                <a:cs typeface="Arial" panose="020B0604020202020204" pitchFamily="34" charset="0"/>
              </a:rPr>
              <a:t>: relai vers nos délégués régionaux et départementaux</a:t>
            </a:r>
            <a:r>
              <a:rPr lang="fr-FR" altLang="fr-FR" sz="1800" dirty="0">
                <a:latin typeface="Arial" panose="020B0604020202020204" pitchFamily="34" charset="0"/>
                <a:ea typeface="Times New Roman" panose="02020603050405020304" pitchFamily="18" charset="0"/>
                <a:cs typeface="Arial" panose="020B0604020202020204" pitchFamily="34" charset="0"/>
              </a:rPr>
              <a:t>.</a:t>
            </a:r>
            <a:endParaRPr lang="fr-FR" altLang="fr-FR" dirty="0">
              <a:latin typeface="Arial" panose="020B0604020202020204" pitchFamily="34" charset="0"/>
              <a:ea typeface="Calibri" panose="020F0502020204030204" pitchFamily="34" charset="0"/>
              <a:cs typeface="Arial" panose="020B0604020202020204" pitchFamily="34" charset="0"/>
            </a:endParaRPr>
          </a:p>
        </p:txBody>
      </p:sp>
      <p:pic>
        <p:nvPicPr>
          <p:cNvPr id="14339" name="Picture 3" descr="image">
            <a:extLst>
              <a:ext uri="{FF2B5EF4-FFF2-40B4-BE49-F238E27FC236}">
                <a16:creationId xmlns:a16="http://schemas.microsoft.com/office/drawing/2014/main" id="{A7C389AF-EBA9-2341-1128-05DDADFEA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2883" y="1124744"/>
            <a:ext cx="3967589" cy="537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F00790F1-572B-50DA-CB78-C367A89A4F71}"/>
              </a:ext>
            </a:extLst>
          </p:cNvPr>
          <p:cNvSpPr txBox="1"/>
          <p:nvPr/>
        </p:nvSpPr>
        <p:spPr>
          <a:xfrm>
            <a:off x="3203848" y="188640"/>
            <a:ext cx="5616624" cy="461665"/>
          </a:xfrm>
          <a:prstGeom prst="rect">
            <a:avLst/>
          </a:prstGeom>
          <a:noFill/>
        </p:spPr>
        <p:txBody>
          <a:bodyPr wrap="square">
            <a:spAutoFit/>
          </a:bodyPr>
          <a:lstStyle/>
          <a:p>
            <a:pPr marL="0" indent="0" algn="ctr">
              <a:buFont typeface="Arial" panose="020B0604020202020204" pitchFamily="34" charset="0"/>
              <a:buNone/>
            </a:pPr>
            <a:r>
              <a:rPr lang="fr-FR" altLang="fr-FR" sz="2400" b="1" dirty="0">
                <a:cs typeface="Times New Roman" panose="02020603050405020304" pitchFamily="18" charset="0"/>
              </a:rPr>
              <a:t>La Communication des Généralistes-CSMF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09CF41EC-4429-08E1-EE07-27B286C75D4E}"/>
              </a:ext>
            </a:extLst>
          </p:cNvPr>
          <p:cNvSpPr txBox="1"/>
          <p:nvPr/>
        </p:nvSpPr>
        <p:spPr>
          <a:xfrm>
            <a:off x="4860032" y="764704"/>
            <a:ext cx="3338740" cy="461665"/>
          </a:xfrm>
          <a:prstGeom prst="rect">
            <a:avLst/>
          </a:prstGeom>
          <a:noFill/>
        </p:spPr>
        <p:txBody>
          <a:bodyPr wrap="square">
            <a:spAutoFit/>
          </a:bodyPr>
          <a:lstStyle/>
          <a:p>
            <a:pPr>
              <a:defRPr/>
            </a:pPr>
            <a:r>
              <a:rPr lang="fr-FR" sz="2400" b="1" dirty="0">
                <a:latin typeface="Arial" panose="020B0604020202020204" pitchFamily="34" charset="0"/>
                <a:cs typeface="Arial" panose="020B0604020202020204" pitchFamily="34" charset="0"/>
              </a:rPr>
              <a:t>STATISTIQUES 2025</a:t>
            </a:r>
            <a:endParaRPr lang="fr-FR" sz="1600" dirty="0"/>
          </a:p>
        </p:txBody>
      </p:sp>
      <p:sp>
        <p:nvSpPr>
          <p:cNvPr id="3" name="Espace réservé du contenu 2">
            <a:extLst>
              <a:ext uri="{FF2B5EF4-FFF2-40B4-BE49-F238E27FC236}">
                <a16:creationId xmlns:a16="http://schemas.microsoft.com/office/drawing/2014/main" id="{D0DC5716-EF5C-1383-4213-2BCF6C1C3BC0}"/>
              </a:ext>
            </a:extLst>
          </p:cNvPr>
          <p:cNvSpPr>
            <a:spLocks noGrp="1"/>
          </p:cNvSpPr>
          <p:nvPr>
            <p:ph idx="1"/>
          </p:nvPr>
        </p:nvSpPr>
        <p:spPr>
          <a:xfrm>
            <a:off x="1115615" y="1772815"/>
            <a:ext cx="7777559" cy="4969297"/>
          </a:xfrm>
        </p:spPr>
        <p:txBody>
          <a:bodyPr/>
          <a:lstStyle/>
          <a:p>
            <a:pPr marL="0" indent="0">
              <a:buFont typeface="Arial" panose="020B0604020202020204" pitchFamily="34" charset="0"/>
              <a:buNone/>
              <a:defRPr/>
            </a:pPr>
            <a:r>
              <a:rPr lang="fr-FR" sz="2000" b="1" dirty="0">
                <a:latin typeface="Arial" panose="020B0604020202020204" pitchFamily="34" charset="0"/>
                <a:cs typeface="Arial" panose="020B0604020202020204" pitchFamily="34" charset="0"/>
              </a:rPr>
              <a:t>Newsletter</a:t>
            </a:r>
            <a:r>
              <a:rPr lang="fr-FR" sz="2000" dirty="0">
                <a:latin typeface="Arial" panose="020B0604020202020204" pitchFamily="34" charset="0"/>
                <a:cs typeface="Arial" panose="020B0604020202020204" pitchFamily="34" charset="0"/>
              </a:rPr>
              <a:t> (envoi à 39 000) : </a:t>
            </a:r>
            <a:r>
              <a:rPr lang="fr-FR" sz="1800" dirty="0">
                <a:latin typeface="Arial" panose="020B0604020202020204" pitchFamily="34" charset="0"/>
                <a:cs typeface="Arial" panose="020B0604020202020204" pitchFamily="34" charset="0"/>
              </a:rPr>
              <a:t>Taux d’ouverture (en moyenne) :</a:t>
            </a:r>
          </a:p>
          <a:p>
            <a:pPr marL="400050" lvl="2" indent="0">
              <a:spcBef>
                <a:spcPts val="0"/>
              </a:spcBef>
              <a:buFontTx/>
              <a:buChar char="-"/>
              <a:defRPr/>
            </a:pPr>
            <a:r>
              <a:rPr lang="fr-FR" dirty="0">
                <a:latin typeface="Arial" panose="020B0604020202020204" pitchFamily="34" charset="0"/>
                <a:cs typeface="Arial" panose="020B0604020202020204" pitchFamily="34" charset="0"/>
              </a:rPr>
              <a:t> Lettre hebdo : entre 40 et 45 %</a:t>
            </a:r>
          </a:p>
          <a:p>
            <a:pPr marL="400050" lvl="2" indent="0">
              <a:spcBef>
                <a:spcPts val="0"/>
              </a:spcBef>
              <a:buFontTx/>
              <a:buChar char="-"/>
              <a:defRPr/>
            </a:pPr>
            <a:r>
              <a:rPr lang="fr-FR" dirty="0">
                <a:latin typeface="Arial" panose="020B0604020202020204" pitchFamily="34" charset="0"/>
                <a:cs typeface="Arial" panose="020B0604020202020204" pitchFamily="34" charset="0"/>
              </a:rPr>
              <a:t> Flash info : entre 40 à 45 %</a:t>
            </a:r>
          </a:p>
          <a:p>
            <a:pPr marL="400050" lvl="2" indent="0">
              <a:spcBef>
                <a:spcPts val="0"/>
              </a:spcBef>
              <a:buFontTx/>
              <a:buChar char="-"/>
              <a:defRPr/>
            </a:pPr>
            <a:r>
              <a:rPr lang="fr-FR" dirty="0">
                <a:latin typeface="Arial" panose="020B0604020202020204" pitchFamily="34" charset="0"/>
                <a:cs typeface="Arial" panose="020B0604020202020204" pitchFamily="34" charset="0"/>
              </a:rPr>
              <a:t> Edito : entre 38 à 41 %</a:t>
            </a:r>
            <a:endParaRPr lang="fr-FR" sz="8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r>
              <a:rPr lang="fr-FR" sz="2400" b="1" dirty="0">
                <a:latin typeface="Arial" panose="020B0604020202020204" pitchFamily="34" charset="0"/>
                <a:cs typeface="Arial" panose="020B0604020202020204" pitchFamily="34" charset="0"/>
              </a:rPr>
              <a:t>Site internet :</a:t>
            </a:r>
          </a:p>
          <a:p>
            <a:pPr>
              <a:defRPr/>
            </a:pPr>
            <a:r>
              <a:rPr lang="fr-FR" sz="1600" dirty="0">
                <a:latin typeface="Arial" panose="020B0604020202020204" pitchFamily="34" charset="0"/>
                <a:cs typeface="Arial" panose="020B0604020202020204" pitchFamily="34" charset="0"/>
              </a:rPr>
              <a:t>Moyenne de 323 visites par jour (69.4% de mobile, 28.7% d'ordinateurs, 1.9% de tablettes)</a:t>
            </a:r>
          </a:p>
        </p:txBody>
      </p:sp>
      <p:pic>
        <p:nvPicPr>
          <p:cNvPr id="15364" name="Picture 5">
            <a:extLst>
              <a:ext uri="{FF2B5EF4-FFF2-40B4-BE49-F238E27FC236}">
                <a16:creationId xmlns:a16="http://schemas.microsoft.com/office/drawing/2014/main" id="{C3F1439D-CAF7-7C74-1ADC-F66F3D473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005064"/>
            <a:ext cx="5373017" cy="266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A0762E13-129B-8774-DA7F-ADAACA889022}"/>
              </a:ext>
            </a:extLst>
          </p:cNvPr>
          <p:cNvSpPr txBox="1"/>
          <p:nvPr/>
        </p:nvSpPr>
        <p:spPr>
          <a:xfrm>
            <a:off x="4139952" y="105087"/>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a:extLst>
              <a:ext uri="{FF2B5EF4-FFF2-40B4-BE49-F238E27FC236}">
                <a16:creationId xmlns:a16="http://schemas.microsoft.com/office/drawing/2014/main" id="{712D1A3C-A2C7-FBE8-4467-22282022B5B5}"/>
              </a:ext>
            </a:extLst>
          </p:cNvPr>
          <p:cNvSpPr>
            <a:spLocks noGrp="1" noChangeArrowheads="1"/>
          </p:cNvSpPr>
          <p:nvPr>
            <p:ph type="title"/>
          </p:nvPr>
        </p:nvSpPr>
        <p:spPr>
          <a:xfrm>
            <a:off x="468313" y="1628775"/>
            <a:ext cx="8280400" cy="863600"/>
          </a:xfrm>
        </p:spPr>
        <p:txBody>
          <a:bodyPr>
            <a:normAutofit fontScale="90000"/>
          </a:bodyPr>
          <a:lstStyle/>
          <a:p>
            <a:pPr algn="ctr"/>
            <a:br>
              <a:rPr lang="fr-FR" altLang="fr-FR" sz="3600" b="1"/>
            </a:br>
            <a:endParaRPr lang="fr-FR" altLang="fr-FR" sz="3600"/>
          </a:p>
        </p:txBody>
      </p:sp>
      <p:sp>
        <p:nvSpPr>
          <p:cNvPr id="18435" name="Espace réservé du contenu 1">
            <a:extLst>
              <a:ext uri="{FF2B5EF4-FFF2-40B4-BE49-F238E27FC236}">
                <a16:creationId xmlns:a16="http://schemas.microsoft.com/office/drawing/2014/main" id="{392D7087-FC67-DD2D-073F-2A31623AAEF7}"/>
              </a:ext>
            </a:extLst>
          </p:cNvPr>
          <p:cNvSpPr>
            <a:spLocks noGrp="1" noChangeArrowheads="1"/>
          </p:cNvSpPr>
          <p:nvPr>
            <p:ph idx="1"/>
          </p:nvPr>
        </p:nvSpPr>
        <p:spPr>
          <a:xfrm>
            <a:off x="1187624" y="2204864"/>
            <a:ext cx="7488063" cy="2808312"/>
          </a:xfrm>
        </p:spPr>
        <p:txBody>
          <a:bodyPr/>
          <a:lstStyle/>
          <a:p>
            <a:pPr marL="0" indent="0" algn="ctr">
              <a:buFont typeface="Arial" panose="020B0604020202020204" pitchFamily="34" charset="0"/>
              <a:buNone/>
              <a:defRPr/>
            </a:pPr>
            <a:endParaRPr lang="fr-FR" sz="3600" dirty="0">
              <a:highlight>
                <a:srgbClr val="FFFF00"/>
              </a:highlight>
            </a:endParaRPr>
          </a:p>
          <a:p>
            <a:pPr marL="0" indent="0" algn="ctr">
              <a:buFont typeface="Arial" panose="020B0604020202020204" pitchFamily="34" charset="0"/>
              <a:buNone/>
              <a:defRPr/>
            </a:pPr>
            <a:r>
              <a:rPr lang="fr-FR" sz="4000" b="1" dirty="0"/>
              <a:t>L’unité et la mobilisation :</a:t>
            </a:r>
          </a:p>
          <a:p>
            <a:pPr marL="0" indent="0" algn="ctr">
              <a:buFont typeface="Arial" panose="020B0604020202020204" pitchFamily="34" charset="0"/>
              <a:buNone/>
              <a:defRPr/>
            </a:pPr>
            <a:r>
              <a:rPr lang="fr-FR" sz="4000" b="1" cap="all" dirty="0" err="1"/>
              <a:t>ç</a:t>
            </a:r>
            <a:r>
              <a:rPr lang="fr-FR" sz="4000" b="1" dirty="0" err="1"/>
              <a:t>A</a:t>
            </a:r>
            <a:r>
              <a:rPr lang="fr-FR" sz="4000" b="1" dirty="0"/>
              <a:t> MARCHE !  </a:t>
            </a:r>
            <a:endParaRPr lang="fr-FR" sz="4000" b="1" cap="all" dirty="0"/>
          </a:p>
        </p:txBody>
      </p:sp>
      <p:sp>
        <p:nvSpPr>
          <p:cNvPr id="2" name="ZoneTexte 1">
            <a:extLst>
              <a:ext uri="{FF2B5EF4-FFF2-40B4-BE49-F238E27FC236}">
                <a16:creationId xmlns:a16="http://schemas.microsoft.com/office/drawing/2014/main" id="{4F7A3D40-C5EA-5464-62CD-B41E8C88E0FA}"/>
              </a:ext>
            </a:extLst>
          </p:cNvPr>
          <p:cNvSpPr txBox="1"/>
          <p:nvPr/>
        </p:nvSpPr>
        <p:spPr>
          <a:xfrm>
            <a:off x="4067944" y="404664"/>
            <a:ext cx="4896668" cy="369332"/>
          </a:xfrm>
          <a:prstGeom prst="rect">
            <a:avLst/>
          </a:prstGeom>
          <a:noFill/>
        </p:spPr>
        <p:txBody>
          <a:bodyPr wrap="square">
            <a:spAutoFit/>
          </a:bodyPr>
          <a:lstStyle/>
          <a:p>
            <a:pPr marL="0" indent="0" algn="ctr">
              <a:buNone/>
            </a:pPr>
            <a:r>
              <a:rPr lang="fr-FR" sz="1800" b="1" dirty="0"/>
              <a:t>COMPTE RENDU D’ACTIVITES 2025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C739D2-15C6-3F23-4822-4066224F525F}"/>
              </a:ext>
            </a:extLst>
          </p:cNvPr>
          <p:cNvSpPr>
            <a:spLocks noGrp="1"/>
          </p:cNvSpPr>
          <p:nvPr>
            <p:ph idx="1"/>
          </p:nvPr>
        </p:nvSpPr>
        <p:spPr>
          <a:xfrm>
            <a:off x="1403648" y="2348880"/>
            <a:ext cx="7560840" cy="3706358"/>
          </a:xfrm>
        </p:spPr>
        <p:txBody>
          <a:bodyPr>
            <a:normAutofit/>
          </a:bodyPr>
          <a:lstStyle/>
          <a:p>
            <a:pPr marL="0" indent="0" algn="ctr">
              <a:buNone/>
            </a:pPr>
            <a:r>
              <a:rPr lang="fr-FR" sz="2800" b="1" dirty="0"/>
              <a:t>RAPPORT MORAL </a:t>
            </a:r>
            <a:endParaRPr lang="fr-FR" sz="2400" b="1" dirty="0"/>
          </a:p>
          <a:p>
            <a:pPr marL="0" indent="0" algn="ctr">
              <a:buNone/>
            </a:pPr>
            <a:r>
              <a:rPr lang="fr-FR" sz="2800" b="1" dirty="0"/>
              <a:t>du Dr Luc DUQUESNEL, PRESIDENT</a:t>
            </a:r>
          </a:p>
          <a:p>
            <a:pPr marL="0" indent="0" algn="ctr">
              <a:buNone/>
            </a:pPr>
            <a:r>
              <a:rPr lang="fr-FR" sz="2800" b="1" dirty="0"/>
              <a:t> et </a:t>
            </a:r>
          </a:p>
          <a:p>
            <a:pPr marL="0" indent="0" algn="ctr">
              <a:buNone/>
            </a:pPr>
            <a:r>
              <a:rPr lang="fr-FR" sz="2400" b="1" dirty="0"/>
              <a:t>débat d’orientation de politique générale </a:t>
            </a:r>
          </a:p>
          <a:p>
            <a:pPr marL="0" indent="0" algn="ctr">
              <a:buNone/>
            </a:pPr>
            <a:r>
              <a:rPr lang="fr-FR" sz="2400" b="1" dirty="0"/>
              <a:t>« Les Généralistes-CSMF » pour 2026</a:t>
            </a:r>
          </a:p>
        </p:txBody>
      </p:sp>
      <p:sp>
        <p:nvSpPr>
          <p:cNvPr id="2" name="ZoneTexte 1">
            <a:extLst>
              <a:ext uri="{FF2B5EF4-FFF2-40B4-BE49-F238E27FC236}">
                <a16:creationId xmlns:a16="http://schemas.microsoft.com/office/drawing/2014/main" id="{7182A65C-C2D4-3CAC-C0E3-8F379EA18C81}"/>
              </a:ext>
            </a:extLst>
          </p:cNvPr>
          <p:cNvSpPr txBox="1"/>
          <p:nvPr/>
        </p:nvSpPr>
        <p:spPr>
          <a:xfrm>
            <a:off x="3059832" y="476672"/>
            <a:ext cx="5904656" cy="523220"/>
          </a:xfrm>
          <a:prstGeom prst="rect">
            <a:avLst/>
          </a:prstGeom>
          <a:noFill/>
        </p:spPr>
        <p:txBody>
          <a:bodyPr wrap="square">
            <a:spAutoFit/>
          </a:bodyPr>
          <a:lstStyle/>
          <a:p>
            <a:pPr algn="ctr"/>
            <a:r>
              <a:rPr lang="fr-FR" sz="1800" b="1" dirty="0"/>
              <a:t> </a:t>
            </a:r>
            <a:r>
              <a:rPr lang="fr-FR" sz="2800" b="1" dirty="0"/>
              <a:t>Assemblée générale ordinaire </a:t>
            </a:r>
            <a:endParaRPr lang="fr-FR" dirty="0"/>
          </a:p>
        </p:txBody>
      </p:sp>
    </p:spTree>
    <p:extLst>
      <p:ext uri="{BB962C8B-B14F-4D97-AF65-F5344CB8AC3E}">
        <p14:creationId xmlns:p14="http://schemas.microsoft.com/office/powerpoint/2010/main" val="555388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ctrTitle"/>
          </p:nvPr>
        </p:nvSpPr>
        <p:spPr>
          <a:xfrm>
            <a:off x="3059832" y="548681"/>
            <a:ext cx="5400600" cy="936103"/>
          </a:xfrm>
        </p:spPr>
        <p:txBody>
          <a:bodyPr>
            <a:noAutofit/>
          </a:bodyPr>
          <a:lstStyle/>
          <a:p>
            <a:pPr algn="ctr"/>
            <a:r>
              <a:rPr lang="fr-FR" sz="4000" b="1" dirty="0"/>
              <a:t>Comité directeur</a:t>
            </a:r>
          </a:p>
        </p:txBody>
      </p:sp>
      <p:sp>
        <p:nvSpPr>
          <p:cNvPr id="3" name="Sous-titre 2"/>
          <p:cNvSpPr>
            <a:spLocks noGrp="1"/>
          </p:cNvSpPr>
          <p:nvPr>
            <p:ph type="subTitle" idx="1"/>
          </p:nvPr>
        </p:nvSpPr>
        <p:spPr>
          <a:xfrm>
            <a:off x="1763688" y="2636912"/>
            <a:ext cx="7056784" cy="2340261"/>
          </a:xfrm>
        </p:spPr>
        <p:txBody>
          <a:bodyPr>
            <a:normAutofit/>
          </a:bodyPr>
          <a:lstStyle/>
          <a:p>
            <a:pPr marL="571500" indent="-571500">
              <a:buFont typeface="Arial" panose="020B0604020202020204" pitchFamily="34" charset="0"/>
              <a:buChar char="•"/>
            </a:pPr>
            <a:r>
              <a:rPr lang="fr-FR" sz="2800" dirty="0">
                <a:solidFill>
                  <a:schemeClr val="tx1"/>
                </a:solidFill>
                <a:latin typeface="Arial" panose="020B0604020202020204" pitchFamily="34" charset="0"/>
                <a:cs typeface="Arial" panose="020B0604020202020204" pitchFamily="34" charset="0"/>
              </a:rPr>
              <a:t>Pouvoirs à donner</a:t>
            </a:r>
          </a:p>
          <a:p>
            <a:endParaRPr lang="fr-FR" sz="16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fr-FR" sz="2800" dirty="0">
                <a:solidFill>
                  <a:schemeClr val="tx1"/>
                </a:solidFill>
                <a:latin typeface="Arial" panose="020B0604020202020204" pitchFamily="34" charset="0"/>
                <a:cs typeface="Arial" panose="020B0604020202020204" pitchFamily="34" charset="0"/>
              </a:rPr>
              <a:t>Approbation du compte rendu du comité directeur du 06/12/2025</a:t>
            </a:r>
            <a:endParaRPr lang="fr-F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0271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contenu 2">
            <a:extLst>
              <a:ext uri="{FF2B5EF4-FFF2-40B4-BE49-F238E27FC236}">
                <a16:creationId xmlns:a16="http://schemas.microsoft.com/office/drawing/2014/main" id="{58C7DD6C-6C97-9C87-FDBF-930E97DC1AC2}"/>
              </a:ext>
            </a:extLst>
          </p:cNvPr>
          <p:cNvSpPr>
            <a:spLocks noGrp="1" noChangeArrowheads="1"/>
          </p:cNvSpPr>
          <p:nvPr>
            <p:ph idx="1"/>
          </p:nvPr>
        </p:nvSpPr>
        <p:spPr>
          <a:xfrm>
            <a:off x="1475656" y="1772816"/>
            <a:ext cx="7700408" cy="4681091"/>
          </a:xfrm>
        </p:spPr>
        <p:txBody>
          <a:bodyPr>
            <a:normAutofit fontScale="92500" lnSpcReduction="10000"/>
          </a:bodyPr>
          <a:lstStyle/>
          <a:p>
            <a:pPr>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Président 			Luc DUQUESNEL (Pays de la Loire)</a:t>
            </a:r>
          </a:p>
          <a:p>
            <a:pPr marL="0" indent="0">
              <a:buFont typeface="Arial" panose="020B0604020202020204" pitchFamily="34" charset="0"/>
              <a:buNone/>
              <a:defRPr/>
            </a:pPr>
            <a:endParaRPr lang="fr-FR" altLang="fr-FR" sz="1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Secretaire Générale	Sylvaine LE LIBOUX (Centre Val de Loire)</a:t>
            </a:r>
          </a:p>
          <a:p>
            <a:pPr marL="0" indent="0" algn="just">
              <a:buFont typeface="Arial" panose="020B0604020202020204" pitchFamily="34" charset="0"/>
              <a:buNone/>
              <a:defRPr/>
            </a:pPr>
            <a:endParaRPr lang="fr-FR" altLang="fr-FR" sz="2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Trésorier :			</a:t>
            </a:r>
            <a:r>
              <a:rPr lang="fr-FR" altLang="fr-FR" sz="1600" b="1" dirty="0">
                <a:solidFill>
                  <a:srgbClr val="FF0000"/>
                </a:solidFill>
                <a:latin typeface="Arial" panose="020B0604020202020204" pitchFamily="34" charset="0"/>
                <a:ea typeface="Calibri" panose="020F0502020204030204" pitchFamily="34" charset="0"/>
                <a:cs typeface="Arial" panose="020B0604020202020204" pitchFamily="34" charset="0"/>
              </a:rPr>
              <a:t>Bertrand DEMORY (</a:t>
            </a:r>
            <a:r>
              <a:rPr lang="fr-FR" altLang="fr-FR" sz="1600" b="1" dirty="0" err="1">
                <a:solidFill>
                  <a:srgbClr val="FF0000"/>
                </a:solidFill>
                <a:latin typeface="Arial" panose="020B0604020202020204" pitchFamily="34" charset="0"/>
                <a:ea typeface="Calibri" panose="020F0502020204030204" pitchFamily="34" charset="0"/>
                <a:cs typeface="Arial" panose="020B0604020202020204" pitchFamily="34" charset="0"/>
              </a:rPr>
              <a:t>Hauts-de-France</a:t>
            </a:r>
            <a:r>
              <a:rPr lang="fr-FR" altLang="fr-FR" sz="1600" b="1" dirty="0">
                <a:solidFill>
                  <a:srgbClr val="FF0000"/>
                </a:solidFill>
                <a:latin typeface="Arial" panose="020B0604020202020204" pitchFamily="34" charset="0"/>
                <a:ea typeface="Calibri" panose="020F0502020204030204" pitchFamily="34" charset="0"/>
                <a:cs typeface="Arial" panose="020B0604020202020204" pitchFamily="34" charset="0"/>
              </a:rPr>
              <a:t>) - démissionnaire</a:t>
            </a:r>
          </a:p>
          <a:p>
            <a:pPr marL="0" indent="0" algn="just">
              <a:buFont typeface="Arial" panose="020B0604020202020204" pitchFamily="34" charset="0"/>
              <a:buNone/>
              <a:defRPr/>
            </a:pPr>
            <a:endParaRPr lang="fr-FR" altLang="fr-FR" sz="1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500" b="1" dirty="0">
                <a:latin typeface="Arial" panose="020B0604020202020204" pitchFamily="34" charset="0"/>
                <a:ea typeface="Calibri" panose="020F0502020204030204" pitchFamily="34" charset="0"/>
                <a:cs typeface="Arial" panose="020B0604020202020204" pitchFamily="34" charset="0"/>
              </a:rPr>
              <a:t>Trésorier Adjoint </a:t>
            </a:r>
            <a:r>
              <a:rPr lang="fr-FR" altLang="fr-FR" sz="1600" b="1" dirty="0">
                <a:latin typeface="Arial" panose="020B0604020202020204" pitchFamily="34" charset="0"/>
                <a:ea typeface="Calibri" panose="020F0502020204030204" pitchFamily="34" charset="0"/>
                <a:cs typeface="Arial" panose="020B0604020202020204" pitchFamily="34" charset="0"/>
              </a:rPr>
              <a:t>:	Jean-Daniel GRADELER (Grand-Est)</a:t>
            </a:r>
          </a:p>
          <a:p>
            <a:pPr marL="0" indent="0" algn="just">
              <a:buFont typeface="Arial" panose="020B0604020202020204" pitchFamily="34" charset="0"/>
              <a:buNone/>
              <a:defRPr/>
            </a:pPr>
            <a:endParaRPr lang="fr-FR" altLang="fr-FR" sz="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500" b="1" dirty="0">
                <a:latin typeface="Arial" panose="020B0604020202020204" pitchFamily="34" charset="0"/>
                <a:ea typeface="Calibri" panose="020F0502020204030204" pitchFamily="34" charset="0"/>
                <a:cs typeface="Arial" panose="020B0604020202020204" pitchFamily="34" charset="0"/>
              </a:rPr>
              <a:t>Vice-Présidente déléguée </a:t>
            </a:r>
          </a:p>
          <a:p>
            <a:pPr marL="0" indent="0" algn="just">
              <a:buFont typeface="Arial" panose="020B0604020202020204" pitchFamily="34" charset="0"/>
              <a:buNone/>
              <a:defRPr/>
            </a:pPr>
            <a:r>
              <a:rPr lang="fr-FR" altLang="fr-FR" sz="1500" b="1" dirty="0">
                <a:latin typeface="Arial" panose="020B0604020202020204" pitchFamily="34" charset="0"/>
                <a:ea typeface="Calibri" panose="020F0502020204030204" pitchFamily="34" charset="0"/>
                <a:cs typeface="Arial" panose="020B0604020202020204" pitchFamily="34" charset="0"/>
              </a:rPr>
              <a:t>       à l’exercice coordonné :</a:t>
            </a:r>
            <a:r>
              <a:rPr lang="fr-FR" altLang="fr-FR" sz="1600" b="1" dirty="0">
                <a:latin typeface="Arial" panose="020B0604020202020204" pitchFamily="34" charset="0"/>
                <a:ea typeface="Calibri" panose="020F0502020204030204" pitchFamily="34" charset="0"/>
                <a:cs typeface="Arial" panose="020B0604020202020204" pitchFamily="34" charset="0"/>
              </a:rPr>
              <a:t>	 Nadia SIMON (Bretagne)</a:t>
            </a:r>
          </a:p>
          <a:p>
            <a:pPr marL="0" indent="0" algn="just">
              <a:buFont typeface="Arial" panose="020B0604020202020204" pitchFamily="34" charset="0"/>
              <a:buNone/>
              <a:defRPr/>
            </a:pPr>
            <a:endParaRPr lang="fr-FR" altLang="fr-FR" sz="1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Vice-Présidente déléguée</a:t>
            </a:r>
            <a:endParaRPr lang="fr-FR" altLang="fr-FR" sz="1400" b="1" dirty="0">
              <a:latin typeface="Arial" panose="020B0604020202020204" pitchFamily="34" charset="0"/>
              <a:ea typeface="Calibri" panose="020F0502020204030204" pitchFamily="34" charset="0"/>
              <a:cs typeface="Arial" panose="020B0604020202020204" pitchFamily="34" charset="0"/>
            </a:endParaRPr>
          </a:p>
          <a:p>
            <a:pPr marL="0" indent="0" algn="just">
              <a:buFont typeface="Arial" panose="020B0604020202020204" pitchFamily="34" charset="0"/>
              <a:buNone/>
              <a:defRPr/>
            </a:pPr>
            <a:r>
              <a:rPr lang="fr-FR" altLang="fr-FR" sz="1400" b="1" dirty="0">
                <a:latin typeface="Arial" panose="020B0604020202020204" pitchFamily="34" charset="0"/>
                <a:ea typeface="Calibri" panose="020F0502020204030204" pitchFamily="34" charset="0"/>
                <a:cs typeface="Arial" panose="020B0604020202020204" pitchFamily="34" charset="0"/>
              </a:rPr>
              <a:t>       à la Formation et à l’Evaluation </a:t>
            </a:r>
            <a:r>
              <a:rPr lang="fr-FR" altLang="fr-FR" sz="1600" b="1" dirty="0">
                <a:latin typeface="Arial" panose="020B0604020202020204" pitchFamily="34" charset="0"/>
                <a:ea typeface="Calibri" panose="020F0502020204030204" pitchFamily="34" charset="0"/>
                <a:cs typeface="Arial" panose="020B0604020202020204" pitchFamily="34" charset="0"/>
              </a:rPr>
              <a:t>Marie ROCHETEAU (Pays de la Loire)</a:t>
            </a:r>
          </a:p>
          <a:p>
            <a:pPr marL="0" indent="0" algn="just">
              <a:buFont typeface="Arial" panose="020B0604020202020204" pitchFamily="34" charset="0"/>
              <a:buNone/>
              <a:defRPr/>
            </a:pPr>
            <a:endParaRPr lang="fr-FR" altLang="fr-FR" sz="2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1600" b="1" dirty="0">
                <a:latin typeface="Arial" panose="020B0604020202020204" pitchFamily="34" charset="0"/>
                <a:ea typeface="Calibri" panose="020F0502020204030204" pitchFamily="34" charset="0"/>
                <a:cs typeface="Arial" panose="020B0604020202020204" pitchFamily="34" charset="0"/>
              </a:rPr>
              <a:t>Vice- Présidente (e)	Christine KOWALCYK (La Réunion)</a:t>
            </a:r>
          </a:p>
          <a:p>
            <a:pPr marL="0" indent="0">
              <a:buFont typeface="Arial" panose="020B0604020202020204" pitchFamily="34" charset="0"/>
              <a:buNone/>
              <a:defRPr/>
            </a:pPr>
            <a:r>
              <a:rPr lang="fr-FR" altLang="fr-FR" sz="1600" b="1" dirty="0">
                <a:latin typeface="Arial" panose="020B0604020202020204" pitchFamily="34" charset="0"/>
                <a:ea typeface="Calibri" panose="020F0502020204030204" pitchFamily="34" charset="0"/>
                <a:cs typeface="Arial" panose="020B0604020202020204" pitchFamily="34" charset="0"/>
              </a:rPr>
              <a:t>					Monique LUTTENBACHER-RUBEL (Grand-Est)</a:t>
            </a:r>
          </a:p>
          <a:p>
            <a:pPr marL="0" indent="0">
              <a:buFont typeface="Arial" panose="020B0604020202020204" pitchFamily="34" charset="0"/>
              <a:buNone/>
              <a:defRPr/>
            </a:pPr>
            <a:r>
              <a:rPr lang="fr-FR" altLang="fr-FR" sz="1600" b="1" dirty="0">
                <a:latin typeface="Arial" panose="020B0604020202020204" pitchFamily="34" charset="0"/>
                <a:ea typeface="Calibri" panose="020F0502020204030204" pitchFamily="34" charset="0"/>
                <a:cs typeface="Arial" panose="020B0604020202020204" pitchFamily="34" charset="0"/>
              </a:rPr>
              <a:t>					</a:t>
            </a:r>
            <a:r>
              <a:rPr lang="fr-FR" altLang="fr-FR" sz="1600" b="1" dirty="0">
                <a:solidFill>
                  <a:srgbClr val="FF0000"/>
                </a:solidFill>
                <a:latin typeface="Arial" panose="020B0604020202020204" pitchFamily="34" charset="0"/>
                <a:ea typeface="Calibri" panose="020F0502020204030204" pitchFamily="34" charset="0"/>
                <a:cs typeface="Arial" panose="020B0604020202020204" pitchFamily="34" charset="0"/>
              </a:rPr>
              <a:t>Christian VEDRENNE (Occitanie) - démissionnaire</a:t>
            </a:r>
          </a:p>
          <a:p>
            <a:pPr lvl="3" algn="just">
              <a:buFontTx/>
              <a:buChar char="-"/>
              <a:defRPr/>
            </a:pPr>
            <a:r>
              <a:rPr lang="fr-FR" altLang="fr-FR" sz="100" b="1" dirty="0">
                <a:latin typeface="Arial" panose="020B0604020202020204" pitchFamily="34" charset="0"/>
                <a:ea typeface="Calibri" panose="020F0502020204030204" pitchFamily="34" charset="0"/>
                <a:cs typeface="Arial" panose="020B0604020202020204" pitchFamily="34" charset="0"/>
              </a:rPr>
              <a:t>Mon </a:t>
            </a:r>
          </a:p>
        </p:txBody>
      </p:sp>
      <p:sp>
        <p:nvSpPr>
          <p:cNvPr id="11267" name="ZoneTexte 3">
            <a:extLst>
              <a:ext uri="{FF2B5EF4-FFF2-40B4-BE49-F238E27FC236}">
                <a16:creationId xmlns:a16="http://schemas.microsoft.com/office/drawing/2014/main" id="{28D9BB50-2F53-E2E8-2897-B63CE0533F99}"/>
              </a:ext>
            </a:extLst>
          </p:cNvPr>
          <p:cNvSpPr txBox="1">
            <a:spLocks noChangeArrowheads="1"/>
          </p:cNvSpPr>
          <p:nvPr/>
        </p:nvSpPr>
        <p:spPr bwMode="auto">
          <a:xfrm>
            <a:off x="2843808" y="371576"/>
            <a:ext cx="61206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Arial" panose="020B0604020202020204" pitchFamily="34" charset="0"/>
              <a:buNone/>
            </a:pPr>
            <a:r>
              <a:rPr lang="fr-FR" altLang="fr-FR" sz="2400" b="1" dirty="0">
                <a:solidFill>
                  <a:srgbClr val="0432FF"/>
                </a:solidFill>
                <a:cs typeface="Times New Roman" panose="02020603050405020304" pitchFamily="18" charset="0"/>
              </a:rPr>
              <a:t>Remplacement de 2 membres démissionnaires au Bureau des Généralistes-CSMF</a:t>
            </a:r>
            <a:endParaRPr lang="fr-FR" altLang="fr-FR" sz="2400" b="1" dirty="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BD57CE-E160-FA7A-7762-F1BE5880ABFD}"/>
              </a:ext>
            </a:extLst>
          </p:cNvPr>
          <p:cNvSpPr>
            <a:spLocks noGrp="1"/>
          </p:cNvSpPr>
          <p:nvPr>
            <p:ph type="title"/>
          </p:nvPr>
        </p:nvSpPr>
        <p:spPr>
          <a:xfrm>
            <a:off x="2987824" y="476672"/>
            <a:ext cx="5546576" cy="1428328"/>
          </a:xfrm>
        </p:spPr>
        <p:txBody>
          <a:bodyPr>
            <a:normAutofit fontScale="90000"/>
          </a:bodyPr>
          <a:lstStyle/>
          <a:p>
            <a:pPr algn="ctr"/>
            <a:r>
              <a:rPr lang="fr-FR" sz="3100" b="1" dirty="0"/>
              <a:t>Proposition de 2 nouveaux membres pour le Bureau</a:t>
            </a:r>
            <a:br>
              <a:rPr lang="fr-FR" dirty="0"/>
            </a:br>
            <a:endParaRPr lang="fr-FR" dirty="0"/>
          </a:p>
        </p:txBody>
      </p:sp>
      <p:sp>
        <p:nvSpPr>
          <p:cNvPr id="3" name="Espace réservé du contenu 2">
            <a:extLst>
              <a:ext uri="{FF2B5EF4-FFF2-40B4-BE49-F238E27FC236}">
                <a16:creationId xmlns:a16="http://schemas.microsoft.com/office/drawing/2014/main" id="{4F971BB8-7BE4-04DE-ADE0-84E63351A889}"/>
              </a:ext>
            </a:extLst>
          </p:cNvPr>
          <p:cNvSpPr>
            <a:spLocks noGrp="1"/>
          </p:cNvSpPr>
          <p:nvPr>
            <p:ph idx="1"/>
          </p:nvPr>
        </p:nvSpPr>
        <p:spPr>
          <a:xfrm>
            <a:off x="1259633" y="2276872"/>
            <a:ext cx="3816424" cy="3634350"/>
          </a:xfrm>
        </p:spPr>
        <p:txBody>
          <a:bodyPr/>
          <a:lstStyle/>
          <a:p>
            <a:r>
              <a:rPr lang="fr-FR" b="1" dirty="0"/>
              <a:t>Dr Eric DACQUIGNY (Pas de Calais – Hauts de France)</a:t>
            </a:r>
          </a:p>
          <a:p>
            <a:endParaRPr lang="fr-FR" b="1" dirty="0"/>
          </a:p>
          <a:p>
            <a:pPr marL="0" indent="0">
              <a:buNone/>
            </a:pPr>
            <a:endParaRPr lang="fr-FR" b="1" dirty="0"/>
          </a:p>
          <a:p>
            <a:pPr marL="0" indent="0">
              <a:buNone/>
            </a:pPr>
            <a:endParaRPr lang="fr-FR" b="1" dirty="0"/>
          </a:p>
          <a:p>
            <a:pPr marL="0" indent="0">
              <a:buNone/>
            </a:pPr>
            <a:endParaRPr lang="fr-FR" b="1" dirty="0"/>
          </a:p>
          <a:p>
            <a:r>
              <a:rPr lang="fr-FR" b="1" dirty="0"/>
              <a:t>Dr Mickaël PETTINI (Lot et Garonne – Nouvelle Aquitaine)</a:t>
            </a:r>
          </a:p>
        </p:txBody>
      </p:sp>
      <p:pic>
        <p:nvPicPr>
          <p:cNvPr id="5" name="Image 4">
            <a:extLst>
              <a:ext uri="{FF2B5EF4-FFF2-40B4-BE49-F238E27FC236}">
                <a16:creationId xmlns:a16="http://schemas.microsoft.com/office/drawing/2014/main" id="{81C0D1FC-B218-AFDB-C197-4CAB1AB9B3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3968475"/>
            <a:ext cx="1986682" cy="2665465"/>
          </a:xfrm>
          <a:prstGeom prst="rect">
            <a:avLst/>
          </a:prstGeom>
        </p:spPr>
      </p:pic>
      <p:pic>
        <p:nvPicPr>
          <p:cNvPr id="7" name="Image 6">
            <a:extLst>
              <a:ext uri="{FF2B5EF4-FFF2-40B4-BE49-F238E27FC236}">
                <a16:creationId xmlns:a16="http://schemas.microsoft.com/office/drawing/2014/main" id="{08FCCF22-335C-E74E-6058-3747DE17C436}"/>
              </a:ext>
            </a:extLst>
          </p:cNvPr>
          <p:cNvPicPr>
            <a:picLocks noChangeAspect="1"/>
          </p:cNvPicPr>
          <p:nvPr/>
        </p:nvPicPr>
        <p:blipFill>
          <a:blip r:embed="rId3"/>
          <a:stretch>
            <a:fillRect/>
          </a:stretch>
        </p:blipFill>
        <p:spPr>
          <a:xfrm>
            <a:off x="5431908" y="1628800"/>
            <a:ext cx="2452459" cy="2088232"/>
          </a:xfrm>
          <a:prstGeom prst="rect">
            <a:avLst/>
          </a:prstGeom>
        </p:spPr>
      </p:pic>
    </p:spTree>
    <p:extLst>
      <p:ext uri="{BB962C8B-B14F-4D97-AF65-F5344CB8AC3E}">
        <p14:creationId xmlns:p14="http://schemas.microsoft.com/office/powerpoint/2010/main" val="1659440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44EDF-CFE9-2A68-9B55-1D0FB17506B4}"/>
            </a:ext>
          </a:extLst>
        </p:cNvPr>
        <p:cNvGrpSpPr/>
        <p:nvPr/>
      </p:nvGrpSpPr>
      <p:grpSpPr>
        <a:xfrm>
          <a:off x="0" y="0"/>
          <a:ext cx="0" cy="0"/>
          <a:chOff x="0" y="0"/>
          <a:chExt cx="0" cy="0"/>
        </a:xfrm>
      </p:grpSpPr>
      <p:sp>
        <p:nvSpPr>
          <p:cNvPr id="11266" name="Espace réservé du contenu 2">
            <a:extLst>
              <a:ext uri="{FF2B5EF4-FFF2-40B4-BE49-F238E27FC236}">
                <a16:creationId xmlns:a16="http://schemas.microsoft.com/office/drawing/2014/main" id="{7B27297D-8B1B-AE8F-6950-D4F7E8CC804A}"/>
              </a:ext>
            </a:extLst>
          </p:cNvPr>
          <p:cNvSpPr>
            <a:spLocks noGrp="1" noChangeArrowheads="1"/>
          </p:cNvSpPr>
          <p:nvPr>
            <p:ph idx="1"/>
          </p:nvPr>
        </p:nvSpPr>
        <p:spPr>
          <a:xfrm>
            <a:off x="1907704" y="1772816"/>
            <a:ext cx="6984776" cy="4968552"/>
          </a:xfrm>
        </p:spPr>
        <p:txBody>
          <a:bodyPr>
            <a:normAutofit fontScale="40000" lnSpcReduction="20000"/>
          </a:bodyPr>
          <a:lstStyle/>
          <a:p>
            <a:pPr>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Président :			Luc DUQUESNEL (Pays de la Loire)</a:t>
            </a:r>
          </a:p>
          <a:p>
            <a:pPr marL="0" indent="0">
              <a:buFont typeface="Arial" panose="020B0604020202020204" pitchFamily="34" charset="0"/>
              <a:buNone/>
              <a:defRPr/>
            </a:pPr>
            <a:endParaRPr lang="fr-FR" altLang="fr-FR" sz="1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Secretaire Générale :	Sylvaine LE LIBOUX (Centre Val de Loire)</a:t>
            </a:r>
          </a:p>
          <a:p>
            <a:pPr marL="0" indent="0" algn="just">
              <a:buFont typeface="Arial" panose="020B0604020202020204" pitchFamily="34" charset="0"/>
              <a:buNone/>
              <a:defRPr/>
            </a:pPr>
            <a:endParaRPr lang="fr-FR" altLang="fr-FR" sz="20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Trésorier :			Jean-Daniel GRADELER (Grand-Est)</a:t>
            </a:r>
          </a:p>
          <a:p>
            <a:pPr marL="0" indent="0" algn="just">
              <a:buNone/>
              <a:defRPr/>
            </a:pPr>
            <a:endParaRPr lang="fr-FR" altLang="fr-FR"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Trésorier Adjoint :		Mickaël PETTINI (Nouvelle Aquitaine)</a:t>
            </a:r>
          </a:p>
          <a:p>
            <a:pPr marL="0" indent="0" algn="just">
              <a:buNone/>
              <a:defRPr/>
            </a:pPr>
            <a:endParaRPr lang="fr-FR" altLang="fr-FR" sz="2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Vice-Présidente déléguée </a:t>
            </a:r>
          </a:p>
          <a:p>
            <a:pPr marL="0" indent="0" algn="just">
              <a:buFont typeface="Arial" panose="020B0604020202020204" pitchFamily="34" charset="0"/>
              <a:buNone/>
              <a:defRPr/>
            </a:pPr>
            <a:r>
              <a:rPr lang="fr-FR" altLang="fr-FR" sz="3200" b="1" dirty="0">
                <a:latin typeface="Arial" panose="020B0604020202020204" pitchFamily="34" charset="0"/>
                <a:ea typeface="Calibri" panose="020F0502020204030204" pitchFamily="34" charset="0"/>
                <a:cs typeface="Arial" panose="020B0604020202020204" pitchFamily="34" charset="0"/>
              </a:rPr>
              <a:t>       à l’exercice coordonné :  Nadia SIMON (Bretagne)</a:t>
            </a:r>
          </a:p>
          <a:p>
            <a:pPr marL="0" indent="0" algn="just">
              <a:buFont typeface="Arial" panose="020B0604020202020204" pitchFamily="34" charset="0"/>
              <a:buNone/>
              <a:defRPr/>
            </a:pPr>
            <a:endParaRPr lang="fr-FR" altLang="fr-FR" sz="23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Vice-Présidente déléguée</a:t>
            </a:r>
          </a:p>
          <a:p>
            <a:pPr marL="0" indent="0" algn="just">
              <a:buFont typeface="Arial" panose="020B0604020202020204" pitchFamily="34" charset="0"/>
              <a:buNone/>
              <a:defRPr/>
            </a:pPr>
            <a:r>
              <a:rPr lang="fr-FR" altLang="fr-FR" sz="3200" b="1" dirty="0">
                <a:latin typeface="Arial" panose="020B0604020202020204" pitchFamily="34" charset="0"/>
                <a:ea typeface="Calibri" panose="020F0502020204030204" pitchFamily="34" charset="0"/>
                <a:cs typeface="Arial" panose="020B0604020202020204" pitchFamily="34" charset="0"/>
              </a:rPr>
              <a:t>       à la Formation et à l’Evaluation : Marie ROCHETEAU (Pays de la Loire)</a:t>
            </a:r>
          </a:p>
          <a:p>
            <a:pPr marL="0" indent="0" algn="just">
              <a:buFont typeface="Arial" panose="020B0604020202020204" pitchFamily="34" charset="0"/>
              <a:buNone/>
              <a:defRPr/>
            </a:pPr>
            <a:endParaRPr lang="fr-FR" altLang="fr-FR" sz="3200" b="1" dirty="0">
              <a:latin typeface="Arial" panose="020B0604020202020204" pitchFamily="34" charset="0"/>
              <a:ea typeface="Calibri" panose="020F0502020204030204" pitchFamily="34" charset="0"/>
              <a:cs typeface="Arial" panose="020B0604020202020204" pitchFamily="34" charset="0"/>
            </a:endParaRPr>
          </a:p>
          <a:p>
            <a:pPr algn="just">
              <a:buFontTx/>
              <a:buChar char="-"/>
              <a:defRPr/>
            </a:pPr>
            <a:r>
              <a:rPr lang="fr-FR" altLang="fr-FR" sz="3200" b="1" dirty="0">
                <a:latin typeface="Arial" panose="020B0604020202020204" pitchFamily="34" charset="0"/>
                <a:ea typeface="Calibri" panose="020F0502020204030204" pitchFamily="34" charset="0"/>
                <a:cs typeface="Arial" panose="020B0604020202020204" pitchFamily="34" charset="0"/>
              </a:rPr>
              <a:t>Vice- Présidente (e) :	Christine KOWALCYK (La Réunion)</a:t>
            </a:r>
          </a:p>
          <a:p>
            <a:pPr marL="0" indent="0">
              <a:buFont typeface="Arial" panose="020B0604020202020204" pitchFamily="34" charset="0"/>
              <a:buNone/>
              <a:defRPr/>
            </a:pPr>
            <a:r>
              <a:rPr lang="fr-FR" altLang="fr-FR" sz="3200" b="1" dirty="0">
                <a:latin typeface="Arial" panose="020B0604020202020204" pitchFamily="34" charset="0"/>
                <a:ea typeface="Calibri" panose="020F0502020204030204" pitchFamily="34" charset="0"/>
                <a:cs typeface="Arial" panose="020B0604020202020204" pitchFamily="34" charset="0"/>
              </a:rPr>
              <a:t>					Monique LUTTENBACHER-RUBEL (Grand-Est)</a:t>
            </a:r>
          </a:p>
          <a:p>
            <a:pPr marL="0" indent="0">
              <a:buFont typeface="Arial" panose="020B0604020202020204" pitchFamily="34" charset="0"/>
              <a:buNone/>
              <a:defRPr/>
            </a:pPr>
            <a:r>
              <a:rPr lang="fr-FR" altLang="fr-FR" sz="3200" b="1" dirty="0">
                <a:latin typeface="Arial" panose="020B0604020202020204" pitchFamily="34" charset="0"/>
                <a:ea typeface="Calibri" panose="020F0502020204030204" pitchFamily="34" charset="0"/>
                <a:cs typeface="Arial" panose="020B0604020202020204" pitchFamily="34" charset="0"/>
              </a:rPr>
              <a:t>					Eric DACQUIGNY (</a:t>
            </a:r>
            <a:r>
              <a:rPr lang="fr-FR" altLang="fr-FR" sz="3200" b="1" dirty="0" err="1">
                <a:latin typeface="Arial" panose="020B0604020202020204" pitchFamily="34" charset="0"/>
                <a:ea typeface="Calibri" panose="020F0502020204030204" pitchFamily="34" charset="0"/>
                <a:cs typeface="Arial" panose="020B0604020202020204" pitchFamily="34" charset="0"/>
              </a:rPr>
              <a:t>Hauts-de-France</a:t>
            </a:r>
            <a:r>
              <a:rPr lang="fr-FR" altLang="fr-FR" sz="3200" b="1" dirty="0">
                <a:latin typeface="Arial" panose="020B0604020202020204" pitchFamily="34" charset="0"/>
                <a:ea typeface="Calibri" panose="020F0502020204030204" pitchFamily="34" charset="0"/>
                <a:cs typeface="Arial" panose="020B0604020202020204" pitchFamily="34" charset="0"/>
              </a:rPr>
              <a:t>)</a:t>
            </a:r>
          </a:p>
          <a:p>
            <a:pPr marL="0" indent="0">
              <a:buFont typeface="Arial" panose="020B0604020202020204" pitchFamily="34" charset="0"/>
              <a:buNone/>
              <a:defRPr/>
            </a:pPr>
            <a:r>
              <a:rPr lang="fr-FR" altLang="fr-FR" sz="100" b="1" dirty="0">
                <a:latin typeface="Arial" panose="020B0604020202020204" pitchFamily="34" charset="0"/>
                <a:ea typeface="Calibri" panose="020F0502020204030204" pitchFamily="34" charset="0"/>
                <a:cs typeface="Arial" panose="020B0604020202020204" pitchFamily="34" charset="0"/>
              </a:rPr>
              <a:t>Mon </a:t>
            </a:r>
          </a:p>
        </p:txBody>
      </p:sp>
      <p:sp>
        <p:nvSpPr>
          <p:cNvPr id="11267" name="ZoneTexte 3">
            <a:extLst>
              <a:ext uri="{FF2B5EF4-FFF2-40B4-BE49-F238E27FC236}">
                <a16:creationId xmlns:a16="http://schemas.microsoft.com/office/drawing/2014/main" id="{72B8440D-0618-50A0-8B4A-7CC78A1146AC}"/>
              </a:ext>
            </a:extLst>
          </p:cNvPr>
          <p:cNvSpPr txBox="1">
            <a:spLocks noChangeArrowheads="1"/>
          </p:cNvSpPr>
          <p:nvPr/>
        </p:nvSpPr>
        <p:spPr bwMode="auto">
          <a:xfrm>
            <a:off x="2843808" y="371576"/>
            <a:ext cx="6120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Arial" panose="020B0604020202020204" pitchFamily="34" charset="0"/>
              <a:buNone/>
            </a:pPr>
            <a:r>
              <a:rPr lang="fr-FR" altLang="fr-FR" sz="2400" b="1" dirty="0">
                <a:solidFill>
                  <a:srgbClr val="0432FF"/>
                </a:solidFill>
                <a:cs typeface="Times New Roman" panose="02020603050405020304" pitchFamily="18" charset="0"/>
              </a:rPr>
              <a:t>Nouveau Bureau des Généralistes-CSMF</a:t>
            </a:r>
            <a:endParaRPr lang="fr-FR" altLang="fr-FR" sz="2400" b="1" dirty="0">
              <a:cs typeface="Calibri" panose="020F0502020204030204" pitchFamily="34" charset="0"/>
            </a:endParaRPr>
          </a:p>
        </p:txBody>
      </p:sp>
    </p:spTree>
    <p:extLst>
      <p:ext uri="{BB962C8B-B14F-4D97-AF65-F5344CB8AC3E}">
        <p14:creationId xmlns:p14="http://schemas.microsoft.com/office/powerpoint/2010/main" val="1177330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94A5D-5AAF-6C7F-EA68-D3DFC0CA6E2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2CBE91-7880-B305-72BA-F7D129867EB1}"/>
              </a:ext>
            </a:extLst>
          </p:cNvPr>
          <p:cNvSpPr>
            <a:spLocks noGrp="1"/>
          </p:cNvSpPr>
          <p:nvPr>
            <p:ph idx="1"/>
          </p:nvPr>
        </p:nvSpPr>
        <p:spPr>
          <a:xfrm>
            <a:off x="1331640" y="3068960"/>
            <a:ext cx="7704856" cy="3024336"/>
          </a:xfrm>
        </p:spPr>
        <p:txBody>
          <a:bodyPr>
            <a:normAutofit/>
          </a:bodyPr>
          <a:lstStyle/>
          <a:p>
            <a:pPr marL="0" indent="0" algn="ctr">
              <a:buNone/>
            </a:pPr>
            <a:r>
              <a:rPr lang="fr-FR" sz="3200" b="1" dirty="0"/>
              <a:t>Calendrier 2026</a:t>
            </a:r>
          </a:p>
          <a:p>
            <a:pPr marL="0" indent="0" algn="ctr">
              <a:buNone/>
            </a:pPr>
            <a:endParaRPr lang="fr-FR" sz="1100" dirty="0"/>
          </a:p>
          <a:p>
            <a:pPr marL="0" indent="0">
              <a:buNone/>
            </a:pPr>
            <a:r>
              <a:rPr lang="fr-FR" sz="1600" dirty="0">
                <a:latin typeface="Arial" panose="020B0604020202020204" pitchFamily="34" charset="0"/>
                <a:cs typeface="Arial" panose="020B0604020202020204" pitchFamily="34" charset="0"/>
              </a:rPr>
              <a:t>❖ vendredi 12 juin : Comité Directeur Les Généralistes-CSMF</a:t>
            </a:r>
          </a:p>
          <a:p>
            <a:pPr marL="0" indent="0">
              <a:buNone/>
            </a:pPr>
            <a:r>
              <a:rPr lang="fr-FR" sz="1600" dirty="0">
                <a:latin typeface="Arial" panose="020B0604020202020204" pitchFamily="34" charset="0"/>
                <a:cs typeface="Arial" panose="020B0604020202020204" pitchFamily="34" charset="0"/>
              </a:rPr>
              <a:t>❖ </a:t>
            </a:r>
            <a:r>
              <a:rPr lang="fr-FR" sz="1600" u="sng" dirty="0">
                <a:latin typeface="Arial" panose="020B0604020202020204" pitchFamily="34" charset="0"/>
                <a:cs typeface="Arial" panose="020B0604020202020204" pitchFamily="34" charset="0"/>
              </a:rPr>
              <a:t>du mardi 30 juin au jeudi 3 juillet : Congrès Collège Médecine générale (stand Les Généralistes-CSMF) dans le cadre de la </a:t>
            </a:r>
            <a:r>
              <a:rPr lang="fr-FR" sz="1600" u="sng" dirty="0" err="1">
                <a:latin typeface="Arial" panose="020B0604020202020204" pitchFamily="34" charset="0"/>
                <a:cs typeface="Arial" panose="020B0604020202020204" pitchFamily="34" charset="0"/>
              </a:rPr>
              <a:t>Wonca</a:t>
            </a:r>
            <a:r>
              <a:rPr lang="fr-FR" sz="1600" u="sng" dirty="0">
                <a:latin typeface="Arial" panose="020B0604020202020204" pitchFamily="34" charset="0"/>
                <a:cs typeface="Arial" panose="020B0604020202020204" pitchFamily="34" charset="0"/>
              </a:rPr>
              <a:t> Europe</a:t>
            </a:r>
          </a:p>
          <a:p>
            <a:pPr marL="0" indent="0">
              <a:buNone/>
            </a:pPr>
            <a:r>
              <a:rPr lang="fr-FR" sz="1600" dirty="0">
                <a:latin typeface="Arial" panose="020B0604020202020204" pitchFamily="34" charset="0"/>
                <a:cs typeface="Arial" panose="020B0604020202020204" pitchFamily="34" charset="0"/>
              </a:rPr>
              <a:t>❖ Du jeudi 1er au Samedi 3 octobre : </a:t>
            </a:r>
            <a:r>
              <a:rPr lang="fr-FR" sz="1600" u="sng" dirty="0">
                <a:latin typeface="Arial" panose="020B0604020202020204" pitchFamily="34" charset="0"/>
                <a:cs typeface="Arial" panose="020B0604020202020204" pitchFamily="34" charset="0"/>
              </a:rPr>
              <a:t>32èmes Universités de la CSMF à LA BAULE </a:t>
            </a:r>
            <a:r>
              <a:rPr lang="fr-FR" sz="1600" dirty="0">
                <a:latin typeface="Arial" panose="020B0604020202020204" pitchFamily="34" charset="0"/>
                <a:cs typeface="Arial" panose="020B0604020202020204" pitchFamily="34" charset="0"/>
              </a:rPr>
              <a:t>(Comité Directeur Les Généralistes CSMF le jeudi 1er octobre)</a:t>
            </a:r>
          </a:p>
          <a:p>
            <a:pPr marL="0" indent="0">
              <a:buNone/>
            </a:pPr>
            <a:r>
              <a:rPr lang="fr-FR" sz="1600" dirty="0">
                <a:latin typeface="Arial" panose="020B0604020202020204" pitchFamily="34" charset="0"/>
                <a:cs typeface="Arial" panose="020B0604020202020204" pitchFamily="34" charset="0"/>
              </a:rPr>
              <a:t>❖ vendredi 11 décembre : Comité Directeur Les Généralistes-CSMF</a:t>
            </a:r>
          </a:p>
        </p:txBody>
      </p:sp>
      <p:pic>
        <p:nvPicPr>
          <p:cNvPr id="4" name="Image 3">
            <a:extLst>
              <a:ext uri="{FF2B5EF4-FFF2-40B4-BE49-F238E27FC236}">
                <a16:creationId xmlns:a16="http://schemas.microsoft.com/office/drawing/2014/main" id="{41D5D118-C282-9AB9-2240-6111DD3E0589}"/>
              </a:ext>
            </a:extLst>
          </p:cNvPr>
          <p:cNvPicPr>
            <a:picLocks noChangeAspect="1"/>
          </p:cNvPicPr>
          <p:nvPr/>
        </p:nvPicPr>
        <p:blipFill>
          <a:blip r:embed="rId2"/>
          <a:stretch>
            <a:fillRect/>
          </a:stretch>
        </p:blipFill>
        <p:spPr>
          <a:xfrm>
            <a:off x="2339752" y="231092"/>
            <a:ext cx="2490404" cy="2503045"/>
          </a:xfrm>
          <a:prstGeom prst="rect">
            <a:avLst/>
          </a:prstGeom>
        </p:spPr>
      </p:pic>
      <p:pic>
        <p:nvPicPr>
          <p:cNvPr id="6" name="Image 5">
            <a:extLst>
              <a:ext uri="{FF2B5EF4-FFF2-40B4-BE49-F238E27FC236}">
                <a16:creationId xmlns:a16="http://schemas.microsoft.com/office/drawing/2014/main" id="{AEFDFAC9-E238-9522-388A-6A669FE8C3DD}"/>
              </a:ext>
            </a:extLst>
          </p:cNvPr>
          <p:cNvPicPr>
            <a:picLocks noChangeAspect="1"/>
          </p:cNvPicPr>
          <p:nvPr/>
        </p:nvPicPr>
        <p:blipFill>
          <a:blip r:embed="rId3"/>
          <a:stretch>
            <a:fillRect/>
          </a:stretch>
        </p:blipFill>
        <p:spPr>
          <a:xfrm>
            <a:off x="5076056" y="495728"/>
            <a:ext cx="3678284" cy="1903587"/>
          </a:xfrm>
          <a:prstGeom prst="rect">
            <a:avLst/>
          </a:prstGeom>
        </p:spPr>
      </p:pic>
    </p:spTree>
    <p:extLst>
      <p:ext uri="{BB962C8B-B14F-4D97-AF65-F5344CB8AC3E}">
        <p14:creationId xmlns:p14="http://schemas.microsoft.com/office/powerpoint/2010/main" val="1130771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79EA3-DF76-8AD6-CF5F-C94D07C7ED3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70669DA-71C5-BD37-24F3-C7231BAA6FDC}"/>
              </a:ext>
            </a:extLst>
          </p:cNvPr>
          <p:cNvSpPr>
            <a:spLocks noGrp="1"/>
          </p:cNvSpPr>
          <p:nvPr>
            <p:ph idx="1"/>
          </p:nvPr>
        </p:nvSpPr>
        <p:spPr>
          <a:xfrm>
            <a:off x="2123728" y="2996952"/>
            <a:ext cx="5832648" cy="2592288"/>
          </a:xfrm>
        </p:spPr>
        <p:txBody>
          <a:bodyPr>
            <a:normAutofit/>
          </a:bodyPr>
          <a:lstStyle/>
          <a:p>
            <a:pPr marL="0" indent="0" algn="ctr">
              <a:buNone/>
            </a:pPr>
            <a:endParaRPr lang="fr-FR" sz="2400" b="1" dirty="0">
              <a:latin typeface="Arial" panose="020B0604020202020204" pitchFamily="34" charset="0"/>
              <a:cs typeface="Arial" panose="020B0604020202020204" pitchFamily="34" charset="0"/>
            </a:endParaRPr>
          </a:p>
          <a:p>
            <a:pPr marL="0" indent="0" algn="ctr">
              <a:buNone/>
            </a:pPr>
            <a:r>
              <a:rPr lang="fr-FR" sz="2400" b="1" dirty="0">
                <a:latin typeface="Arial" panose="020B0604020202020204" pitchFamily="34" charset="0"/>
                <a:cs typeface="Arial" panose="020B0604020202020204" pitchFamily="34" charset="0"/>
              </a:rPr>
              <a:t>Présence sur le STAND</a:t>
            </a:r>
          </a:p>
          <a:p>
            <a:pPr marL="0" indent="0" algn="ctr">
              <a:buNone/>
            </a:pPr>
            <a:r>
              <a:rPr lang="fr-FR" sz="2400" b="1" dirty="0">
                <a:latin typeface="Arial" panose="020B0604020202020204" pitchFamily="34" charset="0"/>
                <a:cs typeface="Arial" panose="020B0604020202020204" pitchFamily="34" charset="0"/>
              </a:rPr>
              <a:t>Les Généralistes-CSMF</a:t>
            </a:r>
          </a:p>
        </p:txBody>
      </p:sp>
      <p:pic>
        <p:nvPicPr>
          <p:cNvPr id="6" name="Image 5">
            <a:extLst>
              <a:ext uri="{FF2B5EF4-FFF2-40B4-BE49-F238E27FC236}">
                <a16:creationId xmlns:a16="http://schemas.microsoft.com/office/drawing/2014/main" id="{ACE186DC-CCE1-282E-237A-EC7BF88CFA78}"/>
              </a:ext>
            </a:extLst>
          </p:cNvPr>
          <p:cNvPicPr>
            <a:picLocks noChangeAspect="1"/>
          </p:cNvPicPr>
          <p:nvPr/>
        </p:nvPicPr>
        <p:blipFill>
          <a:blip r:embed="rId2"/>
          <a:stretch>
            <a:fillRect/>
          </a:stretch>
        </p:blipFill>
        <p:spPr>
          <a:xfrm>
            <a:off x="2915816" y="316966"/>
            <a:ext cx="4775718" cy="2471532"/>
          </a:xfrm>
          <a:prstGeom prst="rect">
            <a:avLst/>
          </a:prstGeom>
        </p:spPr>
      </p:pic>
      <p:sp>
        <p:nvSpPr>
          <p:cNvPr id="8" name="ZoneTexte 7">
            <a:extLst>
              <a:ext uri="{FF2B5EF4-FFF2-40B4-BE49-F238E27FC236}">
                <a16:creationId xmlns:a16="http://schemas.microsoft.com/office/drawing/2014/main" id="{27835CF9-DF07-251B-9203-49496F16C8DB}"/>
              </a:ext>
            </a:extLst>
          </p:cNvPr>
          <p:cNvSpPr txBox="1"/>
          <p:nvPr/>
        </p:nvSpPr>
        <p:spPr>
          <a:xfrm>
            <a:off x="1883295" y="4437112"/>
            <a:ext cx="6241506" cy="1200329"/>
          </a:xfrm>
          <a:prstGeom prst="rect">
            <a:avLst/>
          </a:prstGeom>
          <a:noFill/>
        </p:spPr>
        <p:txBody>
          <a:bodyPr wrap="square">
            <a:spAutoFit/>
          </a:bodyPr>
          <a:lstStyle/>
          <a:p>
            <a:pPr marL="0" indent="0" algn="ctr">
              <a:buNone/>
            </a:pPr>
            <a:r>
              <a:rPr lang="fr-FR" sz="2400" b="1" u="sng" dirty="0">
                <a:solidFill>
                  <a:srgbClr val="FF0000"/>
                </a:solidFill>
              </a:rPr>
              <a:t>du mardi 30 juin au jeudi 3 juillet</a:t>
            </a:r>
          </a:p>
          <a:p>
            <a:pPr marL="0" indent="0" algn="ctr">
              <a:buNone/>
            </a:pPr>
            <a:endParaRPr lang="fr-FR" sz="2400" b="1" u="sng" dirty="0">
              <a:solidFill>
                <a:srgbClr val="FF0000"/>
              </a:solidFill>
            </a:endParaRPr>
          </a:p>
          <a:p>
            <a:pPr marL="0" indent="0" algn="ctr">
              <a:buNone/>
            </a:pPr>
            <a:r>
              <a:rPr lang="fr-FR" sz="2400" b="1" u="sng" dirty="0">
                <a:highlight>
                  <a:srgbClr val="FFFF00"/>
                </a:highlight>
              </a:rPr>
              <a:t>Besoin de volontaires pour tenir le stand</a:t>
            </a:r>
          </a:p>
        </p:txBody>
      </p:sp>
    </p:spTree>
    <p:extLst>
      <p:ext uri="{BB962C8B-B14F-4D97-AF65-F5344CB8AC3E}">
        <p14:creationId xmlns:p14="http://schemas.microsoft.com/office/powerpoint/2010/main" val="136573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1517676-14D6-84CE-E3DB-5148615B06E4}"/>
              </a:ext>
            </a:extLst>
          </p:cNvPr>
          <p:cNvPicPr>
            <a:picLocks noChangeAspect="1"/>
          </p:cNvPicPr>
          <p:nvPr/>
        </p:nvPicPr>
        <p:blipFill>
          <a:blip r:embed="rId2"/>
          <a:stretch>
            <a:fillRect/>
          </a:stretch>
        </p:blipFill>
        <p:spPr>
          <a:xfrm>
            <a:off x="2987824" y="255082"/>
            <a:ext cx="4479874" cy="6347835"/>
          </a:xfrm>
          <a:prstGeom prst="rect">
            <a:avLst/>
          </a:prstGeom>
        </p:spPr>
      </p:pic>
    </p:spTree>
    <p:extLst>
      <p:ext uri="{BB962C8B-B14F-4D97-AF65-F5344CB8AC3E}">
        <p14:creationId xmlns:p14="http://schemas.microsoft.com/office/powerpoint/2010/main" val="2615784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7C88-D815-EE72-BBE4-E759DE34B835}"/>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8EF85070-0B89-94AD-B09E-6A11AFF52DE0}"/>
              </a:ext>
            </a:extLst>
          </p:cNvPr>
          <p:cNvSpPr txBox="1"/>
          <p:nvPr/>
        </p:nvSpPr>
        <p:spPr>
          <a:xfrm>
            <a:off x="1835696" y="2420888"/>
            <a:ext cx="6840760" cy="1938992"/>
          </a:xfrm>
          <a:prstGeom prst="rect">
            <a:avLst/>
          </a:prstGeom>
          <a:noFill/>
        </p:spPr>
        <p:txBody>
          <a:bodyPr wrap="square">
            <a:spAutoFit/>
          </a:bodyPr>
          <a:lstStyle/>
          <a:p>
            <a:pPr lvl="0" algn="ct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Vague 2</a:t>
            </a:r>
            <a:r>
              <a:rPr lang="fr-FR" sz="3200" b="1"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3200" b="1" dirty="0">
                <a:effectLst/>
                <a:latin typeface="Arial" panose="020B0604020202020204" pitchFamily="34" charset="0"/>
                <a:ea typeface="Calibri" panose="020F0502020204030204" pitchFamily="34" charset="0"/>
                <a:cs typeface="Times New Roman" panose="02020603050405020304" pitchFamily="18" charset="0"/>
              </a:rPr>
              <a:t> Ségur</a:t>
            </a:r>
          </a:p>
          <a:p>
            <a:pPr lvl="0" algn="ctr" fontAlgn="base" hangingPunct="0"/>
            <a:endParaRPr lang="fr-FR" sz="3200" b="1" dirty="0">
              <a:effectLst/>
              <a:latin typeface="Arial" panose="020B0604020202020204" pitchFamily="34" charset="0"/>
              <a:ea typeface="Calibri" panose="020F0502020204030204" pitchFamily="34" charset="0"/>
              <a:cs typeface="Times New Roman" panose="02020603050405020304" pitchFamily="18" charset="0"/>
            </a:endParaRPr>
          </a:p>
          <a:p>
            <a:pPr lvl="0" algn="ctr" fontAlgn="base" hangingPunct="0"/>
            <a:r>
              <a:rPr lang="fr-FR" sz="2800" b="1" dirty="0">
                <a:latin typeface="Arial" panose="020B0604020202020204" pitchFamily="34" charset="0"/>
                <a:ea typeface="Calibri" panose="020F0502020204030204" pitchFamily="34" charset="0"/>
                <a:cs typeface="Times New Roman" panose="02020603050405020304" pitchFamily="18" charset="0"/>
              </a:rPr>
              <a:t>Intervention </a:t>
            </a:r>
          </a:p>
          <a:p>
            <a:pPr lvl="0" algn="ctr" fontAlgn="base" hangingPunct="0"/>
            <a:r>
              <a:rPr lang="fr-FR" sz="2800" b="1" dirty="0">
                <a:latin typeface="Arial" panose="020B0604020202020204" pitchFamily="34" charset="0"/>
                <a:ea typeface="Calibri" panose="020F0502020204030204" pitchFamily="34" charset="0"/>
                <a:cs typeface="Times New Roman" panose="02020603050405020304" pitchFamily="18" charset="0"/>
              </a:rPr>
              <a:t>Dr Jean Michel LEMETTRE</a:t>
            </a:r>
            <a:endParaRPr lang="fr-FR" sz="28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3777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7F9D4EA-8816-90E4-A4CA-3CC38DD52520}"/>
              </a:ext>
            </a:extLst>
          </p:cNvPr>
          <p:cNvSpPr>
            <a:spLocks noGrp="1"/>
          </p:cNvSpPr>
          <p:nvPr>
            <p:ph idx="1"/>
          </p:nvPr>
        </p:nvSpPr>
        <p:spPr>
          <a:xfrm>
            <a:off x="1691680" y="3789040"/>
            <a:ext cx="6624736" cy="1368152"/>
          </a:xfrm>
        </p:spPr>
        <p:txBody>
          <a:bodyPr>
            <a:normAutofit lnSpcReduction="10000"/>
          </a:bodyPr>
          <a:lstStyle/>
          <a:p>
            <a:pPr marL="0" indent="0" algn="ctr">
              <a:buNone/>
            </a:pPr>
            <a:r>
              <a:rPr lang="fr-FR" sz="20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Intervention du Dr </a:t>
            </a:r>
            <a:r>
              <a:rPr lang="fr-FR" sz="2000" dirty="0">
                <a:solidFill>
                  <a:srgbClr val="000000"/>
                </a:solidFill>
                <a:latin typeface="Verdana" panose="020B0604030504040204" pitchFamily="34" charset="0"/>
                <a:ea typeface="Times New Roman" panose="02020603050405020304" pitchFamily="18" charset="0"/>
                <a:cs typeface="Aptos" panose="020B0004020202020204" pitchFamily="34" charset="0"/>
              </a:rPr>
              <a:t>Dominique RICHTER, Président du </a:t>
            </a:r>
            <a:r>
              <a:rPr lang="fr-FR" sz="20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syndicat des médecins du permis de conduire (SMACMAC) </a:t>
            </a:r>
          </a:p>
          <a:p>
            <a:pPr marL="0" indent="0" algn="ctr">
              <a:buNone/>
            </a:pPr>
            <a:r>
              <a:rPr lang="fr-FR" sz="2000" dirty="0">
                <a:solidFill>
                  <a:srgbClr val="00180B"/>
                </a:solidFill>
              </a:rPr>
              <a:t>Bulletin d'adhésion sur le porte document</a:t>
            </a:r>
          </a:p>
        </p:txBody>
      </p:sp>
      <p:pic>
        <p:nvPicPr>
          <p:cNvPr id="7" name="Image 6">
            <a:extLst>
              <a:ext uri="{FF2B5EF4-FFF2-40B4-BE49-F238E27FC236}">
                <a16:creationId xmlns:a16="http://schemas.microsoft.com/office/drawing/2014/main" id="{7A732353-E046-F1EC-EDB8-BEB5FAD4DFE7}"/>
              </a:ext>
            </a:extLst>
          </p:cNvPr>
          <p:cNvPicPr>
            <a:picLocks noChangeAspect="1"/>
          </p:cNvPicPr>
          <p:nvPr/>
        </p:nvPicPr>
        <p:blipFill>
          <a:blip r:embed="rId2"/>
          <a:stretch>
            <a:fillRect/>
          </a:stretch>
        </p:blipFill>
        <p:spPr>
          <a:xfrm>
            <a:off x="3491880" y="620688"/>
            <a:ext cx="2520280" cy="2915770"/>
          </a:xfrm>
          <a:prstGeom prst="rect">
            <a:avLst/>
          </a:prstGeom>
        </p:spPr>
      </p:pic>
    </p:spTree>
    <p:extLst>
      <p:ext uri="{BB962C8B-B14F-4D97-AF65-F5344CB8AC3E}">
        <p14:creationId xmlns:p14="http://schemas.microsoft.com/office/powerpoint/2010/main" val="2587476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578E0B-A43B-48FF-AF38-74BD9FDF26CA}"/>
              </a:ext>
            </a:extLst>
          </p:cNvPr>
          <p:cNvSpPr>
            <a:spLocks noGrp="1"/>
          </p:cNvSpPr>
          <p:nvPr>
            <p:ph type="title"/>
          </p:nvPr>
        </p:nvSpPr>
        <p:spPr>
          <a:xfrm>
            <a:off x="1907704" y="1772816"/>
            <a:ext cx="6552728" cy="4176464"/>
          </a:xfrm>
        </p:spPr>
        <p:txBody>
          <a:bodyPr>
            <a:normAutofit/>
          </a:bodyPr>
          <a:lstStyle/>
          <a:p>
            <a:pPr algn="ctr"/>
            <a:br>
              <a:rPr lang="fr-FR" sz="1400" dirty="0">
                <a:latin typeface="Arial" panose="020B0604020202020204" pitchFamily="34" charset="0"/>
                <a:ea typeface="Calibri" panose="020F0502020204030204" pitchFamily="34" charset="0"/>
                <a:cs typeface="Arial" panose="020B0604020202020204" pitchFamily="34" charset="0"/>
              </a:rPr>
            </a:br>
            <a:r>
              <a:rPr lang="fr-FR"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SYNDICAT DES MEDECINS COORDONNATEURS, EHPAD</a:t>
            </a:r>
            <a:r>
              <a:rPr lang="fr-FR" sz="1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ET AUTRES STRUCTURES, </a:t>
            </a:r>
            <a:br>
              <a:rPr lang="fr-FR"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fr-FR"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ET DES MEDECINS CONCERNES PAR LA GERIATRIE</a:t>
            </a:r>
            <a:br>
              <a:rPr lang="fr-FR" sz="1000" b="1" dirty="0">
                <a:solidFill>
                  <a:srgbClr val="000000"/>
                </a:solidFill>
                <a:latin typeface="Arial" panose="020B0604020202020204" pitchFamily="34" charset="0"/>
                <a:ea typeface="Calibri" panose="020F0502020204030204" pitchFamily="34" charset="0"/>
                <a:cs typeface="Arial" panose="020B0604020202020204" pitchFamily="34" charset="0"/>
              </a:rPr>
            </a:br>
            <a:br>
              <a:rPr lang="fr-FR" sz="1000" b="1" dirty="0">
                <a:solidFill>
                  <a:srgbClr val="000000"/>
                </a:solidFill>
                <a:latin typeface="Arial" panose="020B0604020202020204" pitchFamily="34" charset="0"/>
                <a:ea typeface="Calibri" panose="020F0502020204030204" pitchFamily="34" charset="0"/>
                <a:cs typeface="Arial" panose="020B0604020202020204" pitchFamily="34" charset="0"/>
              </a:rPr>
            </a:br>
            <a:br>
              <a:rPr lang="fr-FR" sz="1000" b="1" dirty="0">
                <a:solidFill>
                  <a:srgbClr val="000000"/>
                </a:solidFill>
                <a:latin typeface="Arial" panose="020B0604020202020204" pitchFamily="34" charset="0"/>
                <a:ea typeface="Calibri" panose="020F0502020204030204" pitchFamily="34" charset="0"/>
                <a:cs typeface="Arial" panose="020B0604020202020204" pitchFamily="34" charset="0"/>
              </a:rPr>
            </a:br>
            <a:r>
              <a:rPr lang="fr-FR" sz="1200" b="1" dirty="0">
                <a:solidFill>
                  <a:srgbClr val="000000"/>
                </a:solidFill>
                <a:highlight>
                  <a:srgbClr val="FFFF00"/>
                </a:highlight>
                <a:latin typeface="Arial" panose="020B0604020202020204" pitchFamily="34" charset="0"/>
                <a:ea typeface="Calibri" panose="020F0502020204030204" pitchFamily="34" charset="0"/>
                <a:cs typeface="Arial" panose="020B0604020202020204" pitchFamily="34" charset="0"/>
              </a:rPr>
              <a:t>Dr Pascal MEYVAERT, Président, absent ce jour mais présent demain si besoin</a:t>
            </a:r>
            <a:br>
              <a:rPr lang="fr-FR" sz="4000" b="1" dirty="0">
                <a:highlight>
                  <a:srgbClr val="FFFF00"/>
                </a:highlight>
                <a:latin typeface="Arial" panose="020B0604020202020204" pitchFamily="34" charset="0"/>
                <a:ea typeface="Calibri" panose="020F0502020204030204" pitchFamily="34" charset="0"/>
                <a:cs typeface="Arial" panose="020B0604020202020204" pitchFamily="34" charset="0"/>
              </a:rPr>
            </a:br>
            <a:br>
              <a:rPr lang="fr-FR" sz="1100" b="1" dirty="0">
                <a:latin typeface="Arial" panose="020B0604020202020204" pitchFamily="34" charset="0"/>
                <a:ea typeface="Calibri" panose="020F0502020204030204" pitchFamily="34" charset="0"/>
                <a:cs typeface="Arial" panose="020B0604020202020204" pitchFamily="34" charset="0"/>
              </a:rPr>
            </a:br>
            <a:r>
              <a:rPr lang="fr-FR" sz="1400" b="1" dirty="0">
                <a:latin typeface="Arial" panose="020B0604020202020204" pitchFamily="34" charset="0"/>
                <a:ea typeface="Calibri" panose="020F0502020204030204" pitchFamily="34" charset="0"/>
                <a:cs typeface="Arial" panose="020B0604020202020204" pitchFamily="34" charset="0"/>
              </a:rPr>
              <a:t>voir dernière circulaire et bulletin adhésion 2026</a:t>
            </a:r>
            <a:br>
              <a:rPr lang="fr-FR" sz="1400" dirty="0">
                <a:latin typeface="Arial" panose="020B0604020202020204" pitchFamily="34" charset="0"/>
                <a:ea typeface="Calibri" panose="020F0502020204030204" pitchFamily="34" charset="0"/>
                <a:cs typeface="Arial" panose="020B0604020202020204" pitchFamily="34" charset="0"/>
              </a:rPr>
            </a:br>
            <a:r>
              <a:rPr lang="fr-FR" sz="1400" dirty="0">
                <a:latin typeface="Arial" panose="020B0604020202020204" pitchFamily="34" charset="0"/>
                <a:ea typeface="Calibri" panose="020F0502020204030204" pitchFamily="34" charset="0"/>
                <a:cs typeface="Arial" panose="020B0604020202020204" pitchFamily="34" charset="0"/>
              </a:rPr>
              <a:t>disponible sur le porte document et dans le hall d’accueil</a:t>
            </a:r>
            <a:br>
              <a:rPr lang="fr-FR" sz="1400" dirty="0">
                <a:latin typeface="Arial" panose="020B0604020202020204" pitchFamily="34" charset="0"/>
                <a:ea typeface="Calibri" panose="020F0502020204030204" pitchFamily="34" charset="0"/>
                <a:cs typeface="Arial" panose="020B0604020202020204" pitchFamily="34" charset="0"/>
              </a:rPr>
            </a:br>
            <a:r>
              <a:rPr lang="fr-FR" sz="1400" b="1" dirty="0">
                <a:latin typeface="Arial" panose="020B0604020202020204" pitchFamily="34" charset="0"/>
                <a:ea typeface="Calibri" panose="020F0502020204030204" pitchFamily="34" charset="0"/>
                <a:cs typeface="Arial" panose="020B0604020202020204" pitchFamily="34" charset="0"/>
              </a:rPr>
              <a:t>Adhésion ou cotisation de soutien</a:t>
            </a:r>
            <a:br>
              <a:rPr lang="fr-FR" sz="1400" b="1" dirty="0">
                <a:latin typeface="Arial" panose="020B0604020202020204" pitchFamily="34" charset="0"/>
                <a:ea typeface="Calibri" panose="020F0502020204030204" pitchFamily="34" charset="0"/>
                <a:cs typeface="Arial" panose="020B0604020202020204" pitchFamily="34" charset="0"/>
              </a:rPr>
            </a:br>
            <a:br>
              <a:rPr lang="fr-FR" sz="1400" b="1" dirty="0">
                <a:latin typeface="Arial" panose="020B0604020202020204" pitchFamily="34" charset="0"/>
                <a:ea typeface="Calibri" panose="020F0502020204030204" pitchFamily="34" charset="0"/>
                <a:cs typeface="Arial" panose="020B0604020202020204" pitchFamily="34" charset="0"/>
              </a:rPr>
            </a:br>
            <a:endParaRPr lang="fr-FR" sz="2400" dirty="0"/>
          </a:p>
        </p:txBody>
      </p:sp>
      <p:pic>
        <p:nvPicPr>
          <p:cNvPr id="5" name="Image 4" descr="Une image contenant texte&#10;&#10;Description générée automatiquement">
            <a:extLst>
              <a:ext uri="{FF2B5EF4-FFF2-40B4-BE49-F238E27FC236}">
                <a16:creationId xmlns:a16="http://schemas.microsoft.com/office/drawing/2014/main" id="{5C365BA0-50E5-41F9-A8DD-2FD1C3B112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388315"/>
            <a:ext cx="3021818" cy="1268928"/>
          </a:xfrm>
          <a:prstGeom prst="rect">
            <a:avLst/>
          </a:prstGeom>
        </p:spPr>
      </p:pic>
      <p:pic>
        <p:nvPicPr>
          <p:cNvPr id="3" name="Image 2">
            <a:extLst>
              <a:ext uri="{FF2B5EF4-FFF2-40B4-BE49-F238E27FC236}">
                <a16:creationId xmlns:a16="http://schemas.microsoft.com/office/drawing/2014/main" id="{1DEDF7C4-34D1-CBCD-208B-47FC44B68B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4077072"/>
            <a:ext cx="1743710" cy="1743710"/>
          </a:xfrm>
          <a:prstGeom prst="rect">
            <a:avLst/>
          </a:prstGeom>
          <a:noFill/>
          <a:ln>
            <a:noFill/>
          </a:ln>
        </p:spPr>
      </p:pic>
    </p:spTree>
    <p:extLst>
      <p:ext uri="{BB962C8B-B14F-4D97-AF65-F5344CB8AC3E}">
        <p14:creationId xmlns:p14="http://schemas.microsoft.com/office/powerpoint/2010/main" val="3243237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1979712" y="4077072"/>
            <a:ext cx="5976664" cy="936104"/>
          </a:xfrm>
        </p:spPr>
        <p:txBody>
          <a:bodyPr>
            <a:noAutofit/>
          </a:bodyPr>
          <a:lstStyle/>
          <a:p>
            <a:pPr algn="ctr"/>
            <a:r>
              <a:rPr lang="fr-FR" sz="2400" b="1" dirty="0">
                <a:latin typeface="Arial" panose="020B0604020202020204" pitchFamily="34" charset="0"/>
                <a:cs typeface="Arial" panose="020B0604020202020204" pitchFamily="34" charset="0"/>
              </a:rPr>
              <a:t>Informations sur le porte documents</a:t>
            </a:r>
          </a:p>
        </p:txBody>
      </p:sp>
      <p:pic>
        <p:nvPicPr>
          <p:cNvPr id="5" name="Image 4">
            <a:extLst>
              <a:ext uri="{FF2B5EF4-FFF2-40B4-BE49-F238E27FC236}">
                <a16:creationId xmlns:a16="http://schemas.microsoft.com/office/drawing/2014/main" id="{647B1082-EF41-ACA3-39CF-41854CE3EF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1755494"/>
            <a:ext cx="4248472" cy="1690827"/>
          </a:xfrm>
          <a:prstGeom prst="rect">
            <a:avLst/>
          </a:prstGeom>
        </p:spPr>
      </p:pic>
      <p:sp>
        <p:nvSpPr>
          <p:cNvPr id="4" name="Titre 1">
            <a:extLst>
              <a:ext uri="{FF2B5EF4-FFF2-40B4-BE49-F238E27FC236}">
                <a16:creationId xmlns:a16="http://schemas.microsoft.com/office/drawing/2014/main" id="{78BA467E-2C31-5322-4EE5-1018D1BAE2C8}"/>
              </a:ext>
            </a:extLst>
          </p:cNvPr>
          <p:cNvSpPr txBox="1">
            <a:spLocks/>
          </p:cNvSpPr>
          <p:nvPr/>
        </p:nvSpPr>
        <p:spPr>
          <a:xfrm>
            <a:off x="3707904" y="332656"/>
            <a:ext cx="3384376" cy="792088"/>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3200" b="1" dirty="0"/>
              <a:t>PARTENAIRE</a:t>
            </a:r>
          </a:p>
        </p:txBody>
      </p:sp>
    </p:spTree>
    <p:extLst>
      <p:ext uri="{BB962C8B-B14F-4D97-AF65-F5344CB8AC3E}">
        <p14:creationId xmlns:p14="http://schemas.microsoft.com/office/powerpoint/2010/main" val="3090180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4427984" y="260648"/>
            <a:ext cx="3090728" cy="864096"/>
          </a:xfrm>
        </p:spPr>
        <p:txBody>
          <a:bodyPr>
            <a:normAutofit/>
          </a:bodyPr>
          <a:lstStyle/>
          <a:p>
            <a:r>
              <a:rPr lang="fr-FR" b="1" dirty="0"/>
              <a:t>PARTENAIRE</a:t>
            </a:r>
          </a:p>
        </p:txBody>
      </p:sp>
      <p:pic>
        <p:nvPicPr>
          <p:cNvPr id="5" name="Image 4">
            <a:extLst>
              <a:ext uri="{FF2B5EF4-FFF2-40B4-BE49-F238E27FC236}">
                <a16:creationId xmlns:a16="http://schemas.microsoft.com/office/drawing/2014/main" id="{DCA4DA9A-8AE5-A1B9-95D8-86B801D2B894}"/>
              </a:ext>
            </a:extLst>
          </p:cNvPr>
          <p:cNvPicPr>
            <a:picLocks noChangeAspect="1"/>
          </p:cNvPicPr>
          <p:nvPr/>
        </p:nvPicPr>
        <p:blipFill>
          <a:blip r:embed="rId2"/>
          <a:stretch>
            <a:fillRect/>
          </a:stretch>
        </p:blipFill>
        <p:spPr>
          <a:xfrm>
            <a:off x="2411760" y="1772816"/>
            <a:ext cx="5611008" cy="2000529"/>
          </a:xfrm>
          <a:prstGeom prst="rect">
            <a:avLst/>
          </a:prstGeom>
        </p:spPr>
      </p:pic>
      <p:sp>
        <p:nvSpPr>
          <p:cNvPr id="4" name="ZoneTexte 3">
            <a:extLst>
              <a:ext uri="{FF2B5EF4-FFF2-40B4-BE49-F238E27FC236}">
                <a16:creationId xmlns:a16="http://schemas.microsoft.com/office/drawing/2014/main" id="{1013E314-7876-9F79-27AF-63FE254EBEF4}"/>
              </a:ext>
            </a:extLst>
          </p:cNvPr>
          <p:cNvSpPr txBox="1"/>
          <p:nvPr/>
        </p:nvSpPr>
        <p:spPr>
          <a:xfrm>
            <a:off x="1907704" y="4509120"/>
            <a:ext cx="5611008" cy="400110"/>
          </a:xfrm>
          <a:prstGeom prst="rect">
            <a:avLst/>
          </a:prstGeom>
          <a:noFill/>
        </p:spPr>
        <p:txBody>
          <a:bodyPr wrap="square">
            <a:spAutoFit/>
          </a:bodyPr>
          <a:lstStyle/>
          <a:p>
            <a:pPr algn="ctr"/>
            <a:r>
              <a:rPr lang="fr-FR" sz="2000" b="1" dirty="0">
                <a:latin typeface="Arial" panose="020B0604020202020204" pitchFamily="34" charset="0"/>
                <a:cs typeface="Arial" panose="020B0604020202020204" pitchFamily="34" charset="0"/>
              </a:rPr>
              <a:t>Informations sur le porte documents</a:t>
            </a:r>
            <a:endParaRPr lang="fr-FR" sz="2000" dirty="0"/>
          </a:p>
        </p:txBody>
      </p:sp>
    </p:spTree>
    <p:extLst>
      <p:ext uri="{BB962C8B-B14F-4D97-AF65-F5344CB8AC3E}">
        <p14:creationId xmlns:p14="http://schemas.microsoft.com/office/powerpoint/2010/main" val="559957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4" name="ZoneTexte 3">
            <a:extLst>
              <a:ext uri="{FF2B5EF4-FFF2-40B4-BE49-F238E27FC236}">
                <a16:creationId xmlns:a16="http://schemas.microsoft.com/office/drawing/2014/main" id="{14991A06-CA84-9A9C-87BB-B8603EB0874C}"/>
              </a:ext>
            </a:extLst>
          </p:cNvPr>
          <p:cNvSpPr txBox="1"/>
          <p:nvPr/>
        </p:nvSpPr>
        <p:spPr>
          <a:xfrm>
            <a:off x="1581210" y="3284984"/>
            <a:ext cx="6159142" cy="369332"/>
          </a:xfrm>
          <a:prstGeom prst="rect">
            <a:avLst/>
          </a:prstGeom>
          <a:noFill/>
        </p:spPr>
        <p:txBody>
          <a:bodyPr wrap="square">
            <a:spAutoFit/>
          </a:bodyPr>
          <a:lstStyle/>
          <a:p>
            <a:pPr algn="ctr" hangingPunct="0"/>
            <a:r>
              <a:rPr lang="fr-FR" sz="1800" dirty="0">
                <a:effectLst/>
                <a:latin typeface="Arial" panose="020B0604020202020204" pitchFamily="34" charset="0"/>
                <a:ea typeface="Times New Roman" panose="02020603050405020304" pitchFamily="18" charset="0"/>
              </a:rPr>
              <a:t>Restaurant « El Trentasei » </a:t>
            </a:r>
          </a:p>
        </p:txBody>
      </p:sp>
      <p:sp>
        <p:nvSpPr>
          <p:cNvPr id="7" name="Espace réservé du contenu 6">
            <a:extLst>
              <a:ext uri="{FF2B5EF4-FFF2-40B4-BE49-F238E27FC236}">
                <a16:creationId xmlns:a16="http://schemas.microsoft.com/office/drawing/2014/main" id="{F39F2CD3-B90E-DAF7-F904-06CBEE4694A6}"/>
              </a:ext>
            </a:extLst>
          </p:cNvPr>
          <p:cNvSpPr>
            <a:spLocks noGrp="1"/>
          </p:cNvSpPr>
          <p:nvPr>
            <p:ph idx="1"/>
          </p:nvPr>
        </p:nvSpPr>
        <p:spPr>
          <a:xfrm>
            <a:off x="1763688" y="2636912"/>
            <a:ext cx="5976664" cy="1512168"/>
          </a:xfrm>
        </p:spPr>
        <p:txBody>
          <a:bodyPr>
            <a:normAutofit/>
          </a:bodyPr>
          <a:lstStyle/>
          <a:p>
            <a:pPr marL="0" indent="0" algn="ctr">
              <a:buNone/>
            </a:pPr>
            <a:r>
              <a:rPr lang="fr-FR" sz="3200" b="1" dirty="0"/>
              <a:t>DEJEUNER</a:t>
            </a:r>
          </a:p>
        </p:txBody>
      </p:sp>
    </p:spTree>
    <p:extLst>
      <p:ext uri="{BB962C8B-B14F-4D97-AF65-F5344CB8AC3E}">
        <p14:creationId xmlns:p14="http://schemas.microsoft.com/office/powerpoint/2010/main" val="2446344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CFBA-833C-5889-BA3F-BA37AFA5060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FD30CFB-FD6C-8FE7-808B-CC1337721E27}"/>
              </a:ext>
            </a:extLst>
          </p:cNvPr>
          <p:cNvSpPr>
            <a:spLocks noGrp="1"/>
          </p:cNvSpPr>
          <p:nvPr>
            <p:ph idx="1"/>
          </p:nvPr>
        </p:nvSpPr>
        <p:spPr>
          <a:xfrm>
            <a:off x="1619672" y="1844824"/>
            <a:ext cx="6624736" cy="1152128"/>
          </a:xfrm>
        </p:spPr>
        <p:txBody>
          <a:bodyPr>
            <a:normAutofit/>
          </a:bodyPr>
          <a:lstStyle/>
          <a:p>
            <a:pPr marL="0" indent="0" algn="ctr">
              <a:buNone/>
            </a:pPr>
            <a:r>
              <a:rPr lang="fr-FR" sz="40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D46F9E24-3A0E-3AC2-9B10-4285B01D739A}"/>
              </a:ext>
            </a:extLst>
          </p:cNvPr>
          <p:cNvSpPr txBox="1"/>
          <p:nvPr/>
        </p:nvSpPr>
        <p:spPr>
          <a:xfrm>
            <a:off x="1835696" y="3068960"/>
            <a:ext cx="6912768" cy="2677656"/>
          </a:xfrm>
          <a:prstGeom prst="rect">
            <a:avLst/>
          </a:prstGeom>
          <a:noFill/>
        </p:spPr>
        <p:txBody>
          <a:bodyPr wrap="square">
            <a:spAutoFit/>
          </a:bodyPr>
          <a:lstStyle/>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Loi fraudes sociales (MSO)</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IPA</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Report et réforme des élections URPS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Financement des syndicats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Décret cumul emploi retraite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Vaccination dans les cabinets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fontAlgn="base" hangingPunct="0">
              <a:buFont typeface="Arial" panose="020B0604020202020204" pitchFamily="34" charset="0"/>
              <a:buChar char="•"/>
            </a:pPr>
            <a:r>
              <a:rPr lang="fr-FR" sz="2400" dirty="0">
                <a:effectLst/>
                <a:latin typeface="Arial" panose="020B0604020202020204" pitchFamily="34" charset="0"/>
                <a:ea typeface="Calibri" panose="020F0502020204030204" pitchFamily="34" charset="0"/>
                <a:cs typeface="Times New Roman" panose="02020603050405020304" pitchFamily="18" charset="0"/>
              </a:rPr>
              <a:t>DPC / certification.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8565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16A90-4B98-1313-615A-2FFD51C1F516}"/>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86B24EA-D8C0-0772-3882-916105E7104D}"/>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6DF516CB-098C-228D-44CB-608FBE4E9D87}"/>
              </a:ext>
            </a:extLst>
          </p:cNvPr>
          <p:cNvPicPr>
            <a:picLocks noChangeAspect="1"/>
          </p:cNvPicPr>
          <p:nvPr/>
        </p:nvPicPr>
        <p:blipFill>
          <a:blip r:embed="rId2"/>
          <a:stretch>
            <a:fillRect/>
          </a:stretch>
        </p:blipFill>
        <p:spPr>
          <a:xfrm>
            <a:off x="1835696" y="2204864"/>
            <a:ext cx="6408310" cy="3888432"/>
          </a:xfrm>
          <a:prstGeom prst="rect">
            <a:avLst/>
          </a:prstGeom>
        </p:spPr>
      </p:pic>
    </p:spTree>
    <p:extLst>
      <p:ext uri="{BB962C8B-B14F-4D97-AF65-F5344CB8AC3E}">
        <p14:creationId xmlns:p14="http://schemas.microsoft.com/office/powerpoint/2010/main" val="76682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8E2D-B839-A7C5-95C9-0FA8AC5AC4D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81B545-B813-CF22-4494-994BB8417E93}"/>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a:t>
            </a:r>
            <a:r>
              <a:rPr lang="fr-FR" sz="2400" b="1" dirty="0">
                <a:latin typeface="Arial" panose="020B0604020202020204" pitchFamily="34" charset="0"/>
                <a:ea typeface="Times New Roman" panose="02020603050405020304" pitchFamily="18" charset="0"/>
              </a:rPr>
              <a:t>25/02/2026 </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7B61541C-9A7E-B321-03CA-2C760D8B76F6}"/>
              </a:ext>
            </a:extLst>
          </p:cNvPr>
          <p:cNvPicPr>
            <a:picLocks noChangeAspect="1"/>
          </p:cNvPicPr>
          <p:nvPr/>
        </p:nvPicPr>
        <p:blipFill>
          <a:blip r:embed="rId2"/>
          <a:stretch>
            <a:fillRect/>
          </a:stretch>
        </p:blipFill>
        <p:spPr>
          <a:xfrm>
            <a:off x="1259632" y="1988840"/>
            <a:ext cx="7308304" cy="4125244"/>
          </a:xfrm>
          <a:prstGeom prst="rect">
            <a:avLst/>
          </a:prstGeom>
        </p:spPr>
      </p:pic>
    </p:spTree>
    <p:extLst>
      <p:ext uri="{BB962C8B-B14F-4D97-AF65-F5344CB8AC3E}">
        <p14:creationId xmlns:p14="http://schemas.microsoft.com/office/powerpoint/2010/main" val="1937786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0F12-25CD-F1D9-4B99-50A3F88C802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C398600-0850-3017-E181-9993586AEDFE}"/>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a:t>
            </a:r>
            <a:r>
              <a:rPr lang="fr-FR" sz="2400" b="1" dirty="0">
                <a:latin typeface="Arial" panose="020B0604020202020204" pitchFamily="34" charset="0"/>
                <a:ea typeface="Times New Roman" panose="02020603050405020304" pitchFamily="18" charset="0"/>
              </a:rPr>
              <a:t>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47B65AC2-9326-E059-F431-C9AFF560DF7D}"/>
              </a:ext>
            </a:extLst>
          </p:cNvPr>
          <p:cNvPicPr>
            <a:picLocks noChangeAspect="1"/>
          </p:cNvPicPr>
          <p:nvPr/>
        </p:nvPicPr>
        <p:blipFill>
          <a:blip r:embed="rId2"/>
          <a:stretch>
            <a:fillRect/>
          </a:stretch>
        </p:blipFill>
        <p:spPr>
          <a:xfrm>
            <a:off x="1619672" y="2132856"/>
            <a:ext cx="7020272" cy="3433227"/>
          </a:xfrm>
          <a:prstGeom prst="rect">
            <a:avLst/>
          </a:prstGeom>
        </p:spPr>
      </p:pic>
    </p:spTree>
    <p:extLst>
      <p:ext uri="{BB962C8B-B14F-4D97-AF65-F5344CB8AC3E}">
        <p14:creationId xmlns:p14="http://schemas.microsoft.com/office/powerpoint/2010/main" val="3087947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DC707-B465-3430-F1D3-DFC67101217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B3743F1-74D9-EC47-921C-7DB4ED72FAD7}"/>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a:t>
            </a:r>
            <a:r>
              <a:rPr lang="fr-FR" sz="2400" b="1" dirty="0">
                <a:latin typeface="Arial" panose="020B0604020202020204" pitchFamily="34" charset="0"/>
                <a:ea typeface="Times New Roman" panose="02020603050405020304" pitchFamily="18" charset="0"/>
              </a:rPr>
              <a:t>25/02/2026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709EFF55-0CB9-B2F0-A909-FA851D4E91D1}"/>
              </a:ext>
            </a:extLst>
          </p:cNvPr>
          <p:cNvPicPr>
            <a:picLocks noChangeAspect="1"/>
          </p:cNvPicPr>
          <p:nvPr/>
        </p:nvPicPr>
        <p:blipFill>
          <a:blip r:embed="rId2"/>
          <a:stretch>
            <a:fillRect/>
          </a:stretch>
        </p:blipFill>
        <p:spPr>
          <a:xfrm>
            <a:off x="1547664" y="1916832"/>
            <a:ext cx="7164288" cy="4224460"/>
          </a:xfrm>
          <a:prstGeom prst="rect">
            <a:avLst/>
          </a:prstGeom>
        </p:spPr>
      </p:pic>
    </p:spTree>
    <p:extLst>
      <p:ext uri="{BB962C8B-B14F-4D97-AF65-F5344CB8AC3E}">
        <p14:creationId xmlns:p14="http://schemas.microsoft.com/office/powerpoint/2010/main" val="2115221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2F1B7-801C-BE7C-1842-50701B0FB4C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8F3C7AF-2347-1077-B572-849E3A029CD8}"/>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173BEDCA-7FDD-A8FA-6592-13DBBCDDF03C}"/>
              </a:ext>
            </a:extLst>
          </p:cNvPr>
          <p:cNvPicPr>
            <a:picLocks noChangeAspect="1"/>
          </p:cNvPicPr>
          <p:nvPr/>
        </p:nvPicPr>
        <p:blipFill>
          <a:blip r:embed="rId2"/>
          <a:stretch>
            <a:fillRect/>
          </a:stretch>
        </p:blipFill>
        <p:spPr>
          <a:xfrm>
            <a:off x="1475656" y="1844824"/>
            <a:ext cx="7236296" cy="4247526"/>
          </a:xfrm>
          <a:prstGeom prst="rect">
            <a:avLst/>
          </a:prstGeom>
        </p:spPr>
      </p:pic>
    </p:spTree>
    <p:extLst>
      <p:ext uri="{BB962C8B-B14F-4D97-AF65-F5344CB8AC3E}">
        <p14:creationId xmlns:p14="http://schemas.microsoft.com/office/powerpoint/2010/main" val="34518959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FF586-3450-C7C5-6DBD-49BCF999FCC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24A8740-376F-7B0F-1509-F42ACE938884}"/>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45FE7A82-1B18-80E4-AE16-8DA00F577C73}"/>
              </a:ext>
            </a:extLst>
          </p:cNvPr>
          <p:cNvPicPr>
            <a:picLocks noChangeAspect="1"/>
          </p:cNvPicPr>
          <p:nvPr/>
        </p:nvPicPr>
        <p:blipFill>
          <a:blip r:embed="rId2"/>
          <a:stretch>
            <a:fillRect/>
          </a:stretch>
        </p:blipFill>
        <p:spPr>
          <a:xfrm>
            <a:off x="1403648" y="1916832"/>
            <a:ext cx="7164288" cy="4183796"/>
          </a:xfrm>
          <a:prstGeom prst="rect">
            <a:avLst/>
          </a:prstGeom>
        </p:spPr>
      </p:pic>
    </p:spTree>
    <p:extLst>
      <p:ext uri="{BB962C8B-B14F-4D97-AF65-F5344CB8AC3E}">
        <p14:creationId xmlns:p14="http://schemas.microsoft.com/office/powerpoint/2010/main" val="1460388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EE18A-F638-B087-CA48-865379A7F97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135B23-06DC-37A8-E3F4-F738AB993084}"/>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033E317E-E90B-13D6-1B2F-ADC6BC935BF9}"/>
              </a:ext>
            </a:extLst>
          </p:cNvPr>
          <p:cNvPicPr>
            <a:picLocks noChangeAspect="1"/>
          </p:cNvPicPr>
          <p:nvPr/>
        </p:nvPicPr>
        <p:blipFill>
          <a:blip r:embed="rId2"/>
          <a:stretch>
            <a:fillRect/>
          </a:stretch>
        </p:blipFill>
        <p:spPr>
          <a:xfrm>
            <a:off x="1547664" y="2060848"/>
            <a:ext cx="6876256" cy="3792141"/>
          </a:xfrm>
          <a:prstGeom prst="rect">
            <a:avLst/>
          </a:prstGeom>
        </p:spPr>
      </p:pic>
    </p:spTree>
    <p:extLst>
      <p:ext uri="{BB962C8B-B14F-4D97-AF65-F5344CB8AC3E}">
        <p14:creationId xmlns:p14="http://schemas.microsoft.com/office/powerpoint/2010/main" val="4277469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89C5E-14E2-4806-CAB9-46890E23DA06}"/>
              </a:ext>
            </a:extLst>
          </p:cNvPr>
          <p:cNvSpPr>
            <a:spLocks noGrp="1"/>
          </p:cNvSpPr>
          <p:nvPr>
            <p:ph type="title"/>
          </p:nvPr>
        </p:nvSpPr>
        <p:spPr>
          <a:xfrm>
            <a:off x="3779912" y="260648"/>
            <a:ext cx="5256584" cy="1008112"/>
          </a:xfrm>
        </p:spPr>
        <p:txBody>
          <a:bodyPr>
            <a:normAutofit fontScale="90000"/>
          </a:bodyPr>
          <a:lstStyle/>
          <a:p>
            <a:pPr marL="0" indent="0" algn="ctr"/>
            <a:r>
              <a:rPr lang="fr-FR" sz="2700" b="1" dirty="0">
                <a:latin typeface="Arial" panose="020B0604020202020204" pitchFamily="34" charset="0"/>
                <a:ea typeface="Times New Roman" panose="02020603050405020304" pitchFamily="18" charset="0"/>
              </a:rPr>
              <a:t>Actualités conventionnelles</a:t>
            </a:r>
            <a:br>
              <a:rPr lang="fr-FR" sz="2700" b="1" dirty="0">
                <a:latin typeface="Arial" panose="020B0604020202020204" pitchFamily="34" charset="0"/>
                <a:ea typeface="Times New Roman" panose="02020603050405020304" pitchFamily="18" charset="0"/>
              </a:rPr>
            </a:br>
            <a:r>
              <a:rPr lang="fr-FR" sz="2700" b="1" dirty="0">
                <a:latin typeface="Arial" panose="020B0604020202020204" pitchFamily="34" charset="0"/>
                <a:ea typeface="Times New Roman" panose="02020603050405020304" pitchFamily="18" charset="0"/>
              </a:rPr>
              <a:t>CPN 25/02/2026</a:t>
            </a:r>
            <a:br>
              <a:rPr lang="fr-FR" sz="2800" b="1" dirty="0">
                <a:latin typeface="Arial" panose="020B0604020202020204" pitchFamily="34" charset="0"/>
                <a:ea typeface="Times New Roman" panose="02020603050405020304" pitchFamily="18" charset="0"/>
              </a:rPr>
            </a:br>
            <a:endParaRPr lang="fr-FR" dirty="0"/>
          </a:p>
        </p:txBody>
      </p:sp>
      <p:pic>
        <p:nvPicPr>
          <p:cNvPr id="2050" name="Picture 2">
            <a:extLst>
              <a:ext uri="{FF2B5EF4-FFF2-40B4-BE49-F238E27FC236}">
                <a16:creationId xmlns:a16="http://schemas.microsoft.com/office/drawing/2014/main" id="{18960270-522B-33FB-6C2F-45A5350D77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224756"/>
            <a:ext cx="7188765"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6E47E26C-EAFE-8CF0-D38D-365C92B730B7}"/>
              </a:ext>
            </a:extLst>
          </p:cNvPr>
          <p:cNvPicPr>
            <a:picLocks noChangeAspect="1"/>
          </p:cNvPicPr>
          <p:nvPr/>
        </p:nvPicPr>
        <p:blipFill>
          <a:blip r:embed="rId3"/>
          <a:stretch>
            <a:fillRect/>
          </a:stretch>
        </p:blipFill>
        <p:spPr>
          <a:xfrm>
            <a:off x="2843808" y="1484784"/>
            <a:ext cx="4648849" cy="523948"/>
          </a:xfrm>
          <a:prstGeom prst="rect">
            <a:avLst/>
          </a:prstGeom>
        </p:spPr>
      </p:pic>
    </p:spTree>
    <p:extLst>
      <p:ext uri="{BB962C8B-B14F-4D97-AF65-F5344CB8AC3E}">
        <p14:creationId xmlns:p14="http://schemas.microsoft.com/office/powerpoint/2010/main" val="2402756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FAB65-97A9-5FFF-C501-7D737D5349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9DEC10-73F1-3C8F-FEC7-F6C9394FB7C6}"/>
              </a:ext>
            </a:extLst>
          </p:cNvPr>
          <p:cNvSpPr>
            <a:spLocks noGrp="1"/>
          </p:cNvSpPr>
          <p:nvPr>
            <p:ph type="title"/>
          </p:nvPr>
        </p:nvSpPr>
        <p:spPr>
          <a:xfrm>
            <a:off x="3779912" y="260648"/>
            <a:ext cx="5256584" cy="1008112"/>
          </a:xfrm>
        </p:spPr>
        <p:txBody>
          <a:bodyPr>
            <a:normAutofit fontScale="90000"/>
          </a:bodyPr>
          <a:lstStyle/>
          <a:p>
            <a:pPr marL="0" indent="0" algn="ctr"/>
            <a:r>
              <a:rPr lang="fr-FR" sz="2700" b="1" dirty="0">
                <a:latin typeface="Arial" panose="020B0604020202020204" pitchFamily="34" charset="0"/>
                <a:ea typeface="Times New Roman" panose="02020603050405020304" pitchFamily="18" charset="0"/>
              </a:rPr>
              <a:t>Actualités conventionnelles</a:t>
            </a:r>
            <a:br>
              <a:rPr lang="fr-FR" sz="2700" b="1" dirty="0">
                <a:latin typeface="Arial" panose="020B0604020202020204" pitchFamily="34" charset="0"/>
                <a:ea typeface="Times New Roman" panose="02020603050405020304" pitchFamily="18" charset="0"/>
              </a:rPr>
            </a:br>
            <a:r>
              <a:rPr lang="fr-FR" sz="2700" b="1" dirty="0">
                <a:latin typeface="Arial" panose="020B0604020202020204" pitchFamily="34" charset="0"/>
                <a:ea typeface="Times New Roman" panose="02020603050405020304" pitchFamily="18" charset="0"/>
              </a:rPr>
              <a:t>CPN 25/02/2026</a:t>
            </a:r>
            <a:br>
              <a:rPr lang="fr-FR" sz="2800" b="1" dirty="0">
                <a:latin typeface="Arial" panose="020B0604020202020204" pitchFamily="34" charset="0"/>
                <a:ea typeface="Times New Roman" panose="02020603050405020304" pitchFamily="18" charset="0"/>
              </a:rPr>
            </a:br>
            <a:endParaRPr lang="fr-FR" dirty="0"/>
          </a:p>
        </p:txBody>
      </p:sp>
      <p:pic>
        <p:nvPicPr>
          <p:cNvPr id="5" name="Image 4">
            <a:extLst>
              <a:ext uri="{FF2B5EF4-FFF2-40B4-BE49-F238E27FC236}">
                <a16:creationId xmlns:a16="http://schemas.microsoft.com/office/drawing/2014/main" id="{619E82D9-8452-BAA0-8351-8A4C85C26EFF}"/>
              </a:ext>
            </a:extLst>
          </p:cNvPr>
          <p:cNvPicPr>
            <a:picLocks noChangeAspect="1"/>
          </p:cNvPicPr>
          <p:nvPr/>
        </p:nvPicPr>
        <p:blipFill>
          <a:blip r:embed="rId2"/>
          <a:stretch>
            <a:fillRect/>
          </a:stretch>
        </p:blipFill>
        <p:spPr>
          <a:xfrm>
            <a:off x="2843808" y="1484784"/>
            <a:ext cx="4648849" cy="523948"/>
          </a:xfrm>
          <a:prstGeom prst="rect">
            <a:avLst/>
          </a:prstGeom>
        </p:spPr>
      </p:pic>
      <p:pic>
        <p:nvPicPr>
          <p:cNvPr id="3074" name="Picture 2">
            <a:extLst>
              <a:ext uri="{FF2B5EF4-FFF2-40B4-BE49-F238E27FC236}">
                <a16:creationId xmlns:a16="http://schemas.microsoft.com/office/drawing/2014/main" id="{76A7AF72-BBA2-7747-BB67-C16FB0841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224756"/>
            <a:ext cx="7208845"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731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A3F0F-390E-AFF9-8C81-F7C4BEEF88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5B6A7A-26A1-91A0-6EF3-1FE8AB7A7453}"/>
              </a:ext>
            </a:extLst>
          </p:cNvPr>
          <p:cNvSpPr>
            <a:spLocks noGrp="1"/>
          </p:cNvSpPr>
          <p:nvPr>
            <p:ph type="title"/>
          </p:nvPr>
        </p:nvSpPr>
        <p:spPr>
          <a:xfrm>
            <a:off x="3779912" y="260648"/>
            <a:ext cx="5256584" cy="1008112"/>
          </a:xfrm>
        </p:spPr>
        <p:txBody>
          <a:bodyPr>
            <a:normAutofit fontScale="90000"/>
          </a:bodyPr>
          <a:lstStyle/>
          <a:p>
            <a:pPr marL="0" indent="0" algn="ctr"/>
            <a:r>
              <a:rPr lang="fr-FR" sz="2700" b="1" dirty="0">
                <a:latin typeface="Arial" panose="020B0604020202020204" pitchFamily="34" charset="0"/>
                <a:ea typeface="Times New Roman" panose="02020603050405020304" pitchFamily="18" charset="0"/>
              </a:rPr>
              <a:t>Actualités conventionnelles</a:t>
            </a:r>
            <a:br>
              <a:rPr lang="fr-FR" sz="2700" b="1" dirty="0">
                <a:latin typeface="Arial" panose="020B0604020202020204" pitchFamily="34" charset="0"/>
                <a:ea typeface="Times New Roman" panose="02020603050405020304" pitchFamily="18" charset="0"/>
              </a:rPr>
            </a:br>
            <a:r>
              <a:rPr lang="fr-FR" sz="2700" b="1" dirty="0">
                <a:latin typeface="Arial" panose="020B0604020202020204" pitchFamily="34" charset="0"/>
                <a:ea typeface="Times New Roman" panose="02020603050405020304" pitchFamily="18" charset="0"/>
              </a:rPr>
              <a:t>CPN 25/02/2026</a:t>
            </a:r>
            <a:br>
              <a:rPr lang="fr-FR" sz="2800" b="1" dirty="0">
                <a:latin typeface="Arial" panose="020B0604020202020204" pitchFamily="34" charset="0"/>
                <a:ea typeface="Times New Roman" panose="02020603050405020304" pitchFamily="18" charset="0"/>
              </a:rPr>
            </a:br>
            <a:endParaRPr lang="fr-FR" dirty="0"/>
          </a:p>
        </p:txBody>
      </p:sp>
      <p:pic>
        <p:nvPicPr>
          <p:cNvPr id="5" name="Image 4">
            <a:extLst>
              <a:ext uri="{FF2B5EF4-FFF2-40B4-BE49-F238E27FC236}">
                <a16:creationId xmlns:a16="http://schemas.microsoft.com/office/drawing/2014/main" id="{A0914968-A04F-195A-BFD5-9665E323E121}"/>
              </a:ext>
            </a:extLst>
          </p:cNvPr>
          <p:cNvPicPr>
            <a:picLocks noChangeAspect="1"/>
          </p:cNvPicPr>
          <p:nvPr/>
        </p:nvPicPr>
        <p:blipFill>
          <a:blip r:embed="rId2"/>
          <a:stretch>
            <a:fillRect/>
          </a:stretch>
        </p:blipFill>
        <p:spPr>
          <a:xfrm>
            <a:off x="2843808" y="1484784"/>
            <a:ext cx="4648849" cy="523948"/>
          </a:xfrm>
          <a:prstGeom prst="rect">
            <a:avLst/>
          </a:prstGeom>
        </p:spPr>
      </p:pic>
      <p:pic>
        <p:nvPicPr>
          <p:cNvPr id="4098" name="Picture 2">
            <a:extLst>
              <a:ext uri="{FF2B5EF4-FFF2-40B4-BE49-F238E27FC236}">
                <a16:creationId xmlns:a16="http://schemas.microsoft.com/office/drawing/2014/main" id="{B2E9A767-D419-F05E-5B25-98B9AD0E2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0977" y="2224756"/>
            <a:ext cx="7557404" cy="415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684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95726-EF02-5C55-BF5D-62F80BAF268E}"/>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6A8B77E-F77B-1B41-DD0F-A8D05E5CA90B}"/>
              </a:ext>
            </a:extLst>
          </p:cNvPr>
          <p:cNvSpPr>
            <a:spLocks noGrp="1"/>
          </p:cNvSpPr>
          <p:nvPr>
            <p:ph idx="1"/>
          </p:nvPr>
        </p:nvSpPr>
        <p:spPr>
          <a:xfrm>
            <a:off x="2987824" y="332656"/>
            <a:ext cx="5976664" cy="1008112"/>
          </a:xfrm>
        </p:spPr>
        <p:txBody>
          <a:bodyPr>
            <a:normAutofit lnSpcReduction="10000"/>
          </a:bodyPr>
          <a:lstStyle/>
          <a:p>
            <a:pPr marL="0" indent="0" algn="ctr">
              <a:buNone/>
            </a:pPr>
            <a:r>
              <a:rPr lang="fr-FR" sz="2800" b="1" dirty="0">
                <a:effectLst/>
                <a:latin typeface="Arial" panose="020B0604020202020204" pitchFamily="34" charset="0"/>
                <a:ea typeface="Times New Roman" panose="02020603050405020304" pitchFamily="18" charset="0"/>
              </a:rPr>
              <a:t>Actualités conventionnelles</a:t>
            </a:r>
          </a:p>
          <a:p>
            <a:pPr marL="0" indent="0" algn="ctr">
              <a:buNone/>
            </a:pPr>
            <a:r>
              <a:rPr lang="fr-FR" sz="2800" b="1" dirty="0">
                <a:latin typeface="Arial" panose="020B0604020202020204" pitchFamily="34" charset="0"/>
                <a:ea typeface="Times New Roman" panose="02020603050405020304" pitchFamily="18" charset="0"/>
              </a:rPr>
              <a:t>CPN 25/02/2026</a:t>
            </a:r>
            <a:endParaRPr lang="fr-FR" sz="20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D8D6060A-91B6-5B01-07ED-4F6E3437D21F}"/>
              </a:ext>
            </a:extLst>
          </p:cNvPr>
          <p:cNvPicPr>
            <a:picLocks noChangeAspect="1"/>
          </p:cNvPicPr>
          <p:nvPr/>
        </p:nvPicPr>
        <p:blipFill>
          <a:blip r:embed="rId2"/>
          <a:stretch>
            <a:fillRect/>
          </a:stretch>
        </p:blipFill>
        <p:spPr>
          <a:xfrm>
            <a:off x="1259631" y="1844824"/>
            <a:ext cx="7415861" cy="4248472"/>
          </a:xfrm>
          <a:prstGeom prst="rect">
            <a:avLst/>
          </a:prstGeom>
        </p:spPr>
      </p:pic>
    </p:spTree>
    <p:extLst>
      <p:ext uri="{BB962C8B-B14F-4D97-AF65-F5344CB8AC3E}">
        <p14:creationId xmlns:p14="http://schemas.microsoft.com/office/powerpoint/2010/main" val="2242085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EF2C-F958-8356-3390-DB73BDC43D4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E79E514-9660-CE4E-6EB3-691F9E505855}"/>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E1A36153-C46F-68DD-45B9-F5A1E2A7C98B}"/>
              </a:ext>
            </a:extLst>
          </p:cNvPr>
          <p:cNvPicPr>
            <a:picLocks noChangeAspect="1"/>
          </p:cNvPicPr>
          <p:nvPr/>
        </p:nvPicPr>
        <p:blipFill>
          <a:blip r:embed="rId2"/>
          <a:stretch>
            <a:fillRect/>
          </a:stretch>
        </p:blipFill>
        <p:spPr>
          <a:xfrm>
            <a:off x="1547664" y="1844824"/>
            <a:ext cx="7092280" cy="4232966"/>
          </a:xfrm>
          <a:prstGeom prst="rect">
            <a:avLst/>
          </a:prstGeom>
        </p:spPr>
      </p:pic>
    </p:spTree>
    <p:extLst>
      <p:ext uri="{BB962C8B-B14F-4D97-AF65-F5344CB8AC3E}">
        <p14:creationId xmlns:p14="http://schemas.microsoft.com/office/powerpoint/2010/main" val="895008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D50DF-B7DF-3A36-FCA8-6E5162309BA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12D1A74-2A13-D399-2BBE-9B38487F942B}"/>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4D827527-A56A-EE2F-E625-CA90DD069BC5}"/>
              </a:ext>
            </a:extLst>
          </p:cNvPr>
          <p:cNvPicPr>
            <a:picLocks noChangeAspect="1"/>
          </p:cNvPicPr>
          <p:nvPr/>
        </p:nvPicPr>
        <p:blipFill>
          <a:blip r:embed="rId2"/>
          <a:stretch>
            <a:fillRect/>
          </a:stretch>
        </p:blipFill>
        <p:spPr>
          <a:xfrm>
            <a:off x="1403647" y="1844824"/>
            <a:ext cx="7383645" cy="4320480"/>
          </a:xfrm>
          <a:prstGeom prst="rect">
            <a:avLst/>
          </a:prstGeom>
        </p:spPr>
      </p:pic>
    </p:spTree>
    <p:extLst>
      <p:ext uri="{BB962C8B-B14F-4D97-AF65-F5344CB8AC3E}">
        <p14:creationId xmlns:p14="http://schemas.microsoft.com/office/powerpoint/2010/main" val="3937411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52664-8199-C7E2-EEA5-69619EFD1DDF}"/>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D035A4E-775F-58D1-6F91-552A31756252}"/>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5F919FCB-6716-AFCD-C275-01D54DB1B758}"/>
              </a:ext>
            </a:extLst>
          </p:cNvPr>
          <p:cNvPicPr>
            <a:picLocks noChangeAspect="1"/>
          </p:cNvPicPr>
          <p:nvPr/>
        </p:nvPicPr>
        <p:blipFill>
          <a:blip r:embed="rId2"/>
          <a:stretch>
            <a:fillRect/>
          </a:stretch>
        </p:blipFill>
        <p:spPr>
          <a:xfrm>
            <a:off x="1584176" y="2060848"/>
            <a:ext cx="6804248" cy="3938700"/>
          </a:xfrm>
          <a:prstGeom prst="rect">
            <a:avLst/>
          </a:prstGeom>
        </p:spPr>
      </p:pic>
    </p:spTree>
    <p:extLst>
      <p:ext uri="{BB962C8B-B14F-4D97-AF65-F5344CB8AC3E}">
        <p14:creationId xmlns:p14="http://schemas.microsoft.com/office/powerpoint/2010/main" val="3171781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CDC13-F5E5-3910-E374-18919DB3B9A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AFBDF7-23E4-AE74-8D1D-6CB8D2F73FBD}"/>
              </a:ext>
            </a:extLst>
          </p:cNvPr>
          <p:cNvSpPr>
            <a:spLocks noGrp="1"/>
          </p:cNvSpPr>
          <p:nvPr>
            <p:ph idx="1"/>
          </p:nvPr>
        </p:nvSpPr>
        <p:spPr>
          <a:xfrm>
            <a:off x="2987824" y="548680"/>
            <a:ext cx="6048672" cy="792088"/>
          </a:xfrm>
        </p:spPr>
        <p:txBody>
          <a:bodyPr>
            <a:normAutofit fontScale="700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CPN 25/02/2026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0BEF429F-5A3A-12A4-EB26-57D44069596D}"/>
              </a:ext>
            </a:extLst>
          </p:cNvPr>
          <p:cNvPicPr>
            <a:picLocks noChangeAspect="1"/>
          </p:cNvPicPr>
          <p:nvPr/>
        </p:nvPicPr>
        <p:blipFill>
          <a:blip r:embed="rId2"/>
          <a:stretch>
            <a:fillRect/>
          </a:stretch>
        </p:blipFill>
        <p:spPr>
          <a:xfrm>
            <a:off x="1691679" y="1988840"/>
            <a:ext cx="6654569" cy="3816424"/>
          </a:xfrm>
          <a:prstGeom prst="rect">
            <a:avLst/>
          </a:prstGeom>
        </p:spPr>
      </p:pic>
    </p:spTree>
    <p:extLst>
      <p:ext uri="{BB962C8B-B14F-4D97-AF65-F5344CB8AC3E}">
        <p14:creationId xmlns:p14="http://schemas.microsoft.com/office/powerpoint/2010/main" val="27486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0B76623B-D1EE-40EB-D6CF-0142F83CD02A}"/>
              </a:ext>
            </a:extLst>
          </p:cNvPr>
          <p:cNvPicPr>
            <a:picLocks noChangeAspect="1"/>
          </p:cNvPicPr>
          <p:nvPr/>
        </p:nvPicPr>
        <p:blipFill>
          <a:blip r:embed="rId2"/>
          <a:stretch>
            <a:fillRect/>
          </a:stretch>
        </p:blipFill>
        <p:spPr>
          <a:xfrm>
            <a:off x="1475656" y="2060848"/>
            <a:ext cx="7092280" cy="3782926"/>
          </a:xfrm>
          <a:prstGeom prst="rect">
            <a:avLst/>
          </a:prstGeom>
        </p:spPr>
      </p:pic>
    </p:spTree>
    <p:extLst>
      <p:ext uri="{BB962C8B-B14F-4D97-AF65-F5344CB8AC3E}">
        <p14:creationId xmlns:p14="http://schemas.microsoft.com/office/powerpoint/2010/main" val="1662122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818F3-C613-7C5B-E16A-56755D4E585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94D14DD-D2F6-957F-24F2-922DA9F24355}"/>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3EECFE6B-0B8E-94ED-9989-B922835E3CF3}"/>
              </a:ext>
            </a:extLst>
          </p:cNvPr>
          <p:cNvPicPr>
            <a:picLocks noChangeAspect="1"/>
          </p:cNvPicPr>
          <p:nvPr/>
        </p:nvPicPr>
        <p:blipFill>
          <a:blip r:embed="rId2"/>
          <a:stretch>
            <a:fillRect/>
          </a:stretch>
        </p:blipFill>
        <p:spPr>
          <a:xfrm>
            <a:off x="1331640" y="1988840"/>
            <a:ext cx="7452320" cy="4036673"/>
          </a:xfrm>
          <a:prstGeom prst="rect">
            <a:avLst/>
          </a:prstGeom>
        </p:spPr>
      </p:pic>
    </p:spTree>
    <p:extLst>
      <p:ext uri="{BB962C8B-B14F-4D97-AF65-F5344CB8AC3E}">
        <p14:creationId xmlns:p14="http://schemas.microsoft.com/office/powerpoint/2010/main" val="2929972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31634-7B29-50D4-8C45-C1ACC648CD0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53ECF5C-973C-C9F1-E306-BA84BBB858FE}"/>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D47F9E4F-EB3D-4286-35E4-244E8C119778}"/>
              </a:ext>
            </a:extLst>
          </p:cNvPr>
          <p:cNvPicPr>
            <a:picLocks noChangeAspect="1"/>
          </p:cNvPicPr>
          <p:nvPr/>
        </p:nvPicPr>
        <p:blipFill>
          <a:blip r:embed="rId2"/>
          <a:stretch>
            <a:fillRect/>
          </a:stretch>
        </p:blipFill>
        <p:spPr>
          <a:xfrm>
            <a:off x="971600" y="1916832"/>
            <a:ext cx="7596336" cy="4249907"/>
          </a:xfrm>
          <a:prstGeom prst="rect">
            <a:avLst/>
          </a:prstGeom>
        </p:spPr>
      </p:pic>
    </p:spTree>
    <p:extLst>
      <p:ext uri="{BB962C8B-B14F-4D97-AF65-F5344CB8AC3E}">
        <p14:creationId xmlns:p14="http://schemas.microsoft.com/office/powerpoint/2010/main" val="20016403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41DA2-0D90-F944-1AB6-01A48461108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0DDE2C0-A843-6A11-EA2D-3D6DC8644AF8}"/>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2584CABA-435B-34F9-1A78-51A534A34E73}"/>
              </a:ext>
            </a:extLst>
          </p:cNvPr>
          <p:cNvPicPr>
            <a:picLocks noChangeAspect="1"/>
          </p:cNvPicPr>
          <p:nvPr/>
        </p:nvPicPr>
        <p:blipFill>
          <a:blip r:embed="rId2"/>
          <a:stretch>
            <a:fillRect/>
          </a:stretch>
        </p:blipFill>
        <p:spPr>
          <a:xfrm>
            <a:off x="1043608" y="1846013"/>
            <a:ext cx="7812360" cy="4463307"/>
          </a:xfrm>
          <a:prstGeom prst="rect">
            <a:avLst/>
          </a:prstGeom>
        </p:spPr>
      </p:pic>
    </p:spTree>
    <p:extLst>
      <p:ext uri="{BB962C8B-B14F-4D97-AF65-F5344CB8AC3E}">
        <p14:creationId xmlns:p14="http://schemas.microsoft.com/office/powerpoint/2010/main" val="4429417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8AC27-9CA2-9571-3C9D-B3C82E7B48CE}"/>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D803F1B-B537-5D75-8A2A-C681662AE8BC}"/>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EFC29831-366F-AC64-8B60-58B7ABC66BEE}"/>
              </a:ext>
            </a:extLst>
          </p:cNvPr>
          <p:cNvPicPr>
            <a:picLocks noChangeAspect="1"/>
          </p:cNvPicPr>
          <p:nvPr/>
        </p:nvPicPr>
        <p:blipFill>
          <a:blip r:embed="rId2"/>
          <a:stretch>
            <a:fillRect/>
          </a:stretch>
        </p:blipFill>
        <p:spPr>
          <a:xfrm>
            <a:off x="1115616" y="1970559"/>
            <a:ext cx="7596336" cy="4272207"/>
          </a:xfrm>
          <a:prstGeom prst="rect">
            <a:avLst/>
          </a:prstGeom>
        </p:spPr>
      </p:pic>
    </p:spTree>
    <p:extLst>
      <p:ext uri="{BB962C8B-B14F-4D97-AF65-F5344CB8AC3E}">
        <p14:creationId xmlns:p14="http://schemas.microsoft.com/office/powerpoint/2010/main" val="3931352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B4217-4573-280F-9085-B3C85872784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242745A-77CB-9E73-0C15-287A55B2A5E8}"/>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5408B73B-AAE9-7372-BB66-A37315064162}"/>
              </a:ext>
            </a:extLst>
          </p:cNvPr>
          <p:cNvPicPr>
            <a:picLocks noChangeAspect="1"/>
          </p:cNvPicPr>
          <p:nvPr/>
        </p:nvPicPr>
        <p:blipFill>
          <a:blip r:embed="rId2"/>
          <a:stretch>
            <a:fillRect/>
          </a:stretch>
        </p:blipFill>
        <p:spPr>
          <a:xfrm>
            <a:off x="1259632" y="2013913"/>
            <a:ext cx="7524328" cy="4295407"/>
          </a:xfrm>
          <a:prstGeom prst="rect">
            <a:avLst/>
          </a:prstGeom>
        </p:spPr>
      </p:pic>
    </p:spTree>
    <p:extLst>
      <p:ext uri="{BB962C8B-B14F-4D97-AF65-F5344CB8AC3E}">
        <p14:creationId xmlns:p14="http://schemas.microsoft.com/office/powerpoint/2010/main" val="981892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7AF6-98F9-2B4A-C82E-6F8A3A301B3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4036A94-8CE2-7BEF-7219-E389EF906A1B}"/>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D2FA0067-37F5-593E-D462-F46808461390}"/>
              </a:ext>
            </a:extLst>
          </p:cNvPr>
          <p:cNvPicPr>
            <a:picLocks noChangeAspect="1"/>
          </p:cNvPicPr>
          <p:nvPr/>
        </p:nvPicPr>
        <p:blipFill>
          <a:blip r:embed="rId2"/>
          <a:stretch>
            <a:fillRect/>
          </a:stretch>
        </p:blipFill>
        <p:spPr>
          <a:xfrm>
            <a:off x="1043608" y="1844824"/>
            <a:ext cx="7812360" cy="4293770"/>
          </a:xfrm>
          <a:prstGeom prst="rect">
            <a:avLst/>
          </a:prstGeom>
        </p:spPr>
      </p:pic>
    </p:spTree>
    <p:extLst>
      <p:ext uri="{BB962C8B-B14F-4D97-AF65-F5344CB8AC3E}">
        <p14:creationId xmlns:p14="http://schemas.microsoft.com/office/powerpoint/2010/main" val="36272055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A2D0-2D33-B2A8-A521-F0A36968186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2C3E28B-AA65-D6E6-91C4-B9DBBDA2110B}"/>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6" name="Image 5">
            <a:extLst>
              <a:ext uri="{FF2B5EF4-FFF2-40B4-BE49-F238E27FC236}">
                <a16:creationId xmlns:a16="http://schemas.microsoft.com/office/drawing/2014/main" id="{37AA21C6-A200-B5A6-87F1-644C2C9BF35C}"/>
              </a:ext>
            </a:extLst>
          </p:cNvPr>
          <p:cNvPicPr>
            <a:picLocks noChangeAspect="1"/>
          </p:cNvPicPr>
          <p:nvPr/>
        </p:nvPicPr>
        <p:blipFill>
          <a:blip r:embed="rId2"/>
          <a:stretch>
            <a:fillRect/>
          </a:stretch>
        </p:blipFill>
        <p:spPr>
          <a:xfrm>
            <a:off x="1187624" y="1940358"/>
            <a:ext cx="7668344" cy="4368962"/>
          </a:xfrm>
          <a:prstGeom prst="rect">
            <a:avLst/>
          </a:prstGeom>
        </p:spPr>
      </p:pic>
    </p:spTree>
    <p:extLst>
      <p:ext uri="{BB962C8B-B14F-4D97-AF65-F5344CB8AC3E}">
        <p14:creationId xmlns:p14="http://schemas.microsoft.com/office/powerpoint/2010/main" val="2964302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C877-D89E-5B35-AAC3-EDD2919B733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4767EEF-8DE8-2A35-E6A0-92D33153613E}"/>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AC03FEE3-C684-50D7-1869-D94B501C1FB1}"/>
              </a:ext>
            </a:extLst>
          </p:cNvPr>
          <p:cNvPicPr>
            <a:picLocks noChangeAspect="1"/>
          </p:cNvPicPr>
          <p:nvPr/>
        </p:nvPicPr>
        <p:blipFill>
          <a:blip r:embed="rId2"/>
          <a:stretch>
            <a:fillRect/>
          </a:stretch>
        </p:blipFill>
        <p:spPr>
          <a:xfrm>
            <a:off x="1259632" y="1916832"/>
            <a:ext cx="7430525" cy="4248472"/>
          </a:xfrm>
          <a:prstGeom prst="rect">
            <a:avLst/>
          </a:prstGeom>
        </p:spPr>
      </p:pic>
    </p:spTree>
    <p:extLst>
      <p:ext uri="{BB962C8B-B14F-4D97-AF65-F5344CB8AC3E}">
        <p14:creationId xmlns:p14="http://schemas.microsoft.com/office/powerpoint/2010/main" val="27428300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DCFD2-4B3A-95E8-FF02-4FA93AD5829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B3ED70C-79F0-CED4-F944-0735C22C2D0E}"/>
              </a:ext>
            </a:extLst>
          </p:cNvPr>
          <p:cNvSpPr>
            <a:spLocks noGrp="1"/>
          </p:cNvSpPr>
          <p:nvPr>
            <p:ph idx="1"/>
          </p:nvPr>
        </p:nvSpPr>
        <p:spPr>
          <a:xfrm>
            <a:off x="2987824" y="548680"/>
            <a:ext cx="6048672" cy="864096"/>
          </a:xfrm>
        </p:spPr>
        <p:txBody>
          <a:bodyPr>
            <a:normAutofit fontScale="77500" lnSpcReduction="20000"/>
          </a:bodyPr>
          <a:lstStyle/>
          <a:p>
            <a:pPr marL="0" indent="0" algn="ctr">
              <a:buNone/>
            </a:pPr>
            <a:r>
              <a:rPr lang="fr-FR" sz="3200" b="1" dirty="0">
                <a:effectLst/>
                <a:latin typeface="Arial" panose="020B0604020202020204" pitchFamily="34" charset="0"/>
                <a:ea typeface="Times New Roman" panose="02020603050405020304" pitchFamily="18" charset="0"/>
              </a:rPr>
              <a:t>Actualités conventionnelles</a:t>
            </a:r>
          </a:p>
          <a:p>
            <a:pPr marL="0" indent="0" algn="ctr">
              <a:buNone/>
            </a:pPr>
            <a:r>
              <a:rPr lang="fr-FR" sz="3200" b="1" dirty="0">
                <a:latin typeface="Arial" panose="020B0604020202020204" pitchFamily="34" charset="0"/>
                <a:ea typeface="Times New Roman" panose="02020603050405020304" pitchFamily="18" charset="0"/>
              </a:rPr>
              <a:t>ACI MSP 26/02/2026</a:t>
            </a:r>
            <a:endParaRPr lang="fr-FR" sz="2400" b="1"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0C5DA46B-0C0F-B1C4-3C48-8D9D3F5E5B48}"/>
              </a:ext>
            </a:extLst>
          </p:cNvPr>
          <p:cNvPicPr>
            <a:picLocks noChangeAspect="1"/>
          </p:cNvPicPr>
          <p:nvPr/>
        </p:nvPicPr>
        <p:blipFill>
          <a:blip r:embed="rId2"/>
          <a:stretch>
            <a:fillRect/>
          </a:stretch>
        </p:blipFill>
        <p:spPr>
          <a:xfrm>
            <a:off x="899592" y="1848669"/>
            <a:ext cx="7884368" cy="4460651"/>
          </a:xfrm>
          <a:prstGeom prst="rect">
            <a:avLst/>
          </a:prstGeom>
        </p:spPr>
      </p:pic>
    </p:spTree>
    <p:extLst>
      <p:ext uri="{BB962C8B-B14F-4D97-AF65-F5344CB8AC3E}">
        <p14:creationId xmlns:p14="http://schemas.microsoft.com/office/powerpoint/2010/main" val="3291285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7C88-D815-EE72-BBE4-E759DE34B83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379187F-4E52-CDE3-1483-48B4B1CF49FE}"/>
              </a:ext>
            </a:extLst>
          </p:cNvPr>
          <p:cNvSpPr>
            <a:spLocks noGrp="1"/>
          </p:cNvSpPr>
          <p:nvPr>
            <p:ph idx="1"/>
          </p:nvPr>
        </p:nvSpPr>
        <p:spPr>
          <a:xfrm>
            <a:off x="2771800" y="548680"/>
            <a:ext cx="6372200" cy="792088"/>
          </a:xfrm>
        </p:spPr>
        <p:txBody>
          <a:bodyPr>
            <a:normAutofit/>
          </a:bodyPr>
          <a:lstStyle/>
          <a:p>
            <a:pPr marL="400050" lvl="1" indent="0" algn="r">
              <a:buNone/>
            </a:pPr>
            <a:r>
              <a:rPr lang="fr-FR" sz="36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6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8EF85070-0B89-94AD-B09E-6A11AFF52DE0}"/>
              </a:ext>
            </a:extLst>
          </p:cNvPr>
          <p:cNvSpPr txBox="1"/>
          <p:nvPr/>
        </p:nvSpPr>
        <p:spPr>
          <a:xfrm>
            <a:off x="2771800" y="2924944"/>
            <a:ext cx="4968552" cy="707886"/>
          </a:xfrm>
          <a:prstGeom prst="rect">
            <a:avLst/>
          </a:prstGeom>
          <a:noFill/>
        </p:spPr>
        <p:txBody>
          <a:bodyPr wrap="square">
            <a:spAutoFit/>
          </a:bodyPr>
          <a:lstStyle/>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Docteurs Juniors</a:t>
            </a:r>
          </a:p>
        </p:txBody>
      </p:sp>
    </p:spTree>
    <p:extLst>
      <p:ext uri="{BB962C8B-B14F-4D97-AF65-F5344CB8AC3E}">
        <p14:creationId xmlns:p14="http://schemas.microsoft.com/office/powerpoint/2010/main" val="52428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3CF2-04D9-16B7-BD39-D0F8663FDD6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E82EE8-D9A0-59B1-2F78-40B1C6B52C5E}"/>
              </a:ext>
            </a:extLst>
          </p:cNvPr>
          <p:cNvSpPr>
            <a:spLocks noGrp="1"/>
          </p:cNvSpPr>
          <p:nvPr>
            <p:ph idx="1"/>
          </p:nvPr>
        </p:nvSpPr>
        <p:spPr>
          <a:xfrm>
            <a:off x="899592" y="2852936"/>
            <a:ext cx="8136904" cy="2016224"/>
          </a:xfrm>
        </p:spPr>
        <p:txBody>
          <a:bodyPr>
            <a:normAutofit lnSpcReduction="10000"/>
          </a:bodyPr>
          <a:lstStyle/>
          <a:p>
            <a:pPr marL="0" indent="0" algn="ctr">
              <a:buNone/>
            </a:pPr>
            <a:r>
              <a:rPr lang="fr-FR" sz="3200" b="1" dirty="0">
                <a:latin typeface="Arial" panose="020B0604020202020204" pitchFamily="34" charset="0"/>
                <a:ea typeface="Calibri" panose="020F0502020204030204" pitchFamily="34" charset="0"/>
                <a:cs typeface="Times New Roman" panose="02020603050405020304" pitchFamily="18" charset="0"/>
              </a:rPr>
              <a:t>FORMATIONS ACFM</a:t>
            </a:r>
          </a:p>
          <a:p>
            <a:pPr marL="0" indent="0" algn="ctr">
              <a:buNone/>
            </a:pPr>
            <a:endParaRPr lang="fr-FR" sz="2800" b="1" dirty="0">
              <a:latin typeface="Arial" panose="020B0604020202020204" pitchFamily="34" charset="0"/>
              <a:ea typeface="Calibri" panose="020F0502020204030204" pitchFamily="34" charset="0"/>
              <a:cs typeface="Times New Roman" panose="02020603050405020304" pitchFamily="18" charset="0"/>
            </a:endParaRPr>
          </a:p>
          <a:p>
            <a:pPr marL="0" indent="0" algn="ctr">
              <a:buNone/>
            </a:pPr>
            <a:r>
              <a:rPr lang="fr-FR" sz="2800" b="1" dirty="0">
                <a:latin typeface="Arial" panose="020B0604020202020204" pitchFamily="34" charset="0"/>
                <a:ea typeface="Calibri" panose="020F0502020204030204" pitchFamily="34" charset="0"/>
                <a:cs typeface="Times New Roman" panose="02020603050405020304" pitchFamily="18" charset="0"/>
              </a:rPr>
              <a:t>Intervention du Dr Isabelle CARAYON, directrice scientifique</a:t>
            </a:r>
          </a:p>
          <a:p>
            <a:pPr marL="0" indent="0" algn="ctr">
              <a:buNone/>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ctr">
              <a:buNone/>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5" name="Image 4" descr="Une image contenant Graphique, Police, logo, graphisme&#10;&#10;Le contenu généré par l’IA peut être incorrect.">
            <a:extLst>
              <a:ext uri="{FF2B5EF4-FFF2-40B4-BE49-F238E27FC236}">
                <a16:creationId xmlns:a16="http://schemas.microsoft.com/office/drawing/2014/main" id="{C7401DBE-DF61-A5A5-F2A7-724EB43B77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47559"/>
            <a:ext cx="2448272" cy="2448272"/>
          </a:xfrm>
          <a:prstGeom prst="rect">
            <a:avLst/>
          </a:prstGeom>
        </p:spPr>
      </p:pic>
    </p:spTree>
    <p:extLst>
      <p:ext uri="{BB962C8B-B14F-4D97-AF65-F5344CB8AC3E}">
        <p14:creationId xmlns:p14="http://schemas.microsoft.com/office/powerpoint/2010/main" val="41105295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547664" y="1916831"/>
            <a:ext cx="6768752" cy="2592289"/>
          </a:xfrm>
        </p:spPr>
        <p:txBody>
          <a:bodyPr>
            <a:normAutofit/>
          </a:bodyPr>
          <a:lstStyle/>
          <a:p>
            <a:pPr marL="0" indent="0" algn="ctr">
              <a:buNone/>
            </a:pPr>
            <a:endParaRPr lang="fr-FR" sz="4000" b="1" dirty="0"/>
          </a:p>
          <a:p>
            <a:pPr marL="0" indent="0" algn="ctr">
              <a:buNone/>
            </a:pPr>
            <a:r>
              <a:rPr lang="fr-FR" sz="4000" b="1" dirty="0"/>
              <a:t>Questions diverses</a:t>
            </a:r>
            <a:endParaRPr lang="fr-FR" sz="7200" b="1" dirty="0"/>
          </a:p>
          <a:p>
            <a:pPr marL="0" indent="0" algn="ctr">
              <a:buNone/>
            </a:pPr>
            <a:endParaRPr lang="fr-FR" sz="4400" dirty="0">
              <a:solidFill>
                <a:srgbClr val="FF0000"/>
              </a:solidFill>
            </a:endParaRPr>
          </a:p>
        </p:txBody>
      </p:sp>
    </p:spTree>
    <p:extLst>
      <p:ext uri="{BB962C8B-B14F-4D97-AF65-F5344CB8AC3E}">
        <p14:creationId xmlns:p14="http://schemas.microsoft.com/office/powerpoint/2010/main" val="162949680"/>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1547</Words>
  <Application>Microsoft Office PowerPoint</Application>
  <PresentationFormat>Affichage à l'écran (4:3)</PresentationFormat>
  <Paragraphs>378</Paragraphs>
  <Slides>64</Slides>
  <Notes>3</Notes>
  <HiddenSlides>1</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64</vt:i4>
      </vt:variant>
    </vt:vector>
  </HeadingPairs>
  <TitlesOfParts>
    <vt:vector size="75" baseType="lpstr">
      <vt:lpstr>Aptos</vt:lpstr>
      <vt:lpstr>Aptos Display</vt:lpstr>
      <vt:lpstr>Arial</vt:lpstr>
      <vt:lpstr>Calibri</vt:lpstr>
      <vt:lpstr>Century Gothic</vt:lpstr>
      <vt:lpstr>Times New Roman</vt:lpstr>
      <vt:lpstr>Verdana</vt:lpstr>
      <vt:lpstr>Wingdings 3</vt:lpstr>
      <vt:lpstr>Conception personnalisée</vt:lpstr>
      <vt:lpstr>Brin</vt:lpstr>
      <vt:lpstr>1_Conception personnalisée</vt:lpstr>
      <vt:lpstr> Assemblée générale ordinaire  et Comité directeur</vt:lpstr>
      <vt:lpstr>DEROULE</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Comité directeur</vt:lpstr>
      <vt:lpstr>Présentation PowerPoint</vt:lpstr>
      <vt:lpstr>Proposition de 2 nouveaux membres pour le Bureau </vt:lpstr>
      <vt:lpstr>Présentation PowerPoint</vt:lpstr>
      <vt:lpstr>Présentation PowerPoint</vt:lpstr>
      <vt:lpstr>Présentation PowerPoint</vt:lpstr>
      <vt:lpstr>Présentation PowerPoint</vt:lpstr>
      <vt:lpstr>Présentation PowerPoint</vt:lpstr>
      <vt:lpstr>Présentation PowerPoint</vt:lpstr>
      <vt:lpstr> SYNDICAT DES MEDECINS COORDONNATEURS, EHPAD ET AUTRES STRUCTURES,  ET DES MEDECINS CONCERNES PAR LA GERIATRIE   Dr Pascal MEYVAERT, Président, absent ce jour mais présent demain si besoin  voir dernière circulaire et bulletin adhésion 2026 disponible sur le porte document et dans le hall d’accueil Adhésion ou cotisation de soutien  </vt:lpstr>
      <vt:lpstr>Informations sur le porte documents</vt:lpstr>
      <vt:lpstr>PARTENAIRE</vt:lpstr>
      <vt:lpst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Actualités conventionnelles CPN 25/02/2026 </vt:lpstr>
      <vt:lpstr>Actualités conventionnelles CPN 25/02/2026 </vt:lpstr>
      <vt:lpstr>Actualités conventionnelles CPN 25/02/2026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Beatrice</dc:creator>
  <cp:lastModifiedBy>Les Généralistes CSMF</cp:lastModifiedBy>
  <cp:revision>660</cp:revision>
  <cp:lastPrinted>2022-01-31T13:05:14Z</cp:lastPrinted>
  <dcterms:created xsi:type="dcterms:W3CDTF">2016-09-30T16:03:07Z</dcterms:created>
  <dcterms:modified xsi:type="dcterms:W3CDTF">2026-03-17T14:10:27Z</dcterms:modified>
</cp:coreProperties>
</file>