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28"/>
  </p:notesMasterIdLst>
  <p:handoutMasterIdLst>
    <p:handoutMasterId r:id="rId29"/>
  </p:handoutMasterIdLst>
  <p:sldIdLst>
    <p:sldId id="668" r:id="rId2"/>
    <p:sldId id="690" r:id="rId3"/>
    <p:sldId id="689" r:id="rId4"/>
    <p:sldId id="678" r:id="rId5"/>
    <p:sldId id="679" r:id="rId6"/>
    <p:sldId id="680" r:id="rId7"/>
    <p:sldId id="691" r:id="rId8"/>
    <p:sldId id="692" r:id="rId9"/>
    <p:sldId id="698" r:id="rId10"/>
    <p:sldId id="699" r:id="rId11"/>
    <p:sldId id="696" r:id="rId12"/>
    <p:sldId id="703" r:id="rId13"/>
    <p:sldId id="704" r:id="rId14"/>
    <p:sldId id="701" r:id="rId15"/>
    <p:sldId id="705" r:id="rId16"/>
    <p:sldId id="706" r:id="rId17"/>
    <p:sldId id="707" r:id="rId18"/>
    <p:sldId id="708" r:id="rId19"/>
    <p:sldId id="709" r:id="rId20"/>
    <p:sldId id="688" r:id="rId21"/>
    <p:sldId id="682" r:id="rId22"/>
    <p:sldId id="683" r:id="rId23"/>
    <p:sldId id="684" r:id="rId24"/>
    <p:sldId id="686" r:id="rId25"/>
    <p:sldId id="675" r:id="rId26"/>
    <p:sldId id="710"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verture" id="{459E2E5D-FCF9-45B0-825F-3F0E3D5542CE}">
          <p14:sldIdLst>
            <p14:sldId id="668"/>
          </p14:sldIdLst>
        </p14:section>
        <p14:section name="Slides génériques" id="{AF974EF0-0F4D-465A-BF26-A8C9F9292B5D}">
          <p14:sldIdLst>
            <p14:sldId id="690"/>
            <p14:sldId id="689"/>
            <p14:sldId id="678"/>
            <p14:sldId id="679"/>
            <p14:sldId id="680"/>
            <p14:sldId id="691"/>
            <p14:sldId id="692"/>
            <p14:sldId id="698"/>
            <p14:sldId id="699"/>
            <p14:sldId id="696"/>
            <p14:sldId id="703"/>
            <p14:sldId id="704"/>
            <p14:sldId id="701"/>
            <p14:sldId id="705"/>
            <p14:sldId id="706"/>
            <p14:sldId id="707"/>
            <p14:sldId id="708"/>
            <p14:sldId id="709"/>
            <p14:sldId id="688"/>
            <p14:sldId id="682"/>
            <p14:sldId id="683"/>
            <p14:sldId id="684"/>
            <p14:sldId id="686"/>
            <p14:sldId id="675"/>
            <p14:sldId id="710"/>
          </p14:sldIdLst>
        </p14:section>
      </p14:sectionLst>
    </p:ext>
    <p:ext uri="{EFAFB233-063F-42B5-8137-9DF3F51BA10A}">
      <p15:sldGuideLst xmlns:p15="http://schemas.microsoft.com/office/powerpoint/2012/main">
        <p15:guide id="1" orient="horz" pos="2160" userDrawn="1">
          <p15:clr>
            <a:srgbClr val="A4A3A4"/>
          </p15:clr>
        </p15:guide>
        <p15:guide id="2" pos="3840">
          <p15:clr>
            <a:srgbClr val="A4A3A4"/>
          </p15:clr>
        </p15:guide>
        <p15:guide id="3" orient="horz" pos="3719">
          <p15:clr>
            <a:srgbClr val="A4A3A4"/>
          </p15:clr>
        </p15:guide>
        <p15:guide id="4" pos="7370">
          <p15:clr>
            <a:srgbClr val="A4A3A4"/>
          </p15:clr>
        </p15:guide>
        <p15:guide id="5" orient="horz" pos="338">
          <p15:clr>
            <a:srgbClr val="A4A3A4"/>
          </p15:clr>
        </p15:guide>
        <p15:guide id="6" orient="horz" pos="3717">
          <p15:clr>
            <a:srgbClr val="A4A3A4"/>
          </p15:clr>
        </p15:guide>
        <p15:guide id="7" orient="horz" pos="3166">
          <p15:clr>
            <a:srgbClr val="A4A3A4"/>
          </p15:clr>
        </p15:guide>
        <p15:guide id="8" orient="horz" pos="1026">
          <p15:clr>
            <a:srgbClr val="A4A3A4"/>
          </p15:clr>
        </p15:guide>
        <p15:guide id="9" orient="horz" pos="2470">
          <p15:clr>
            <a:srgbClr val="A4A3A4"/>
          </p15:clr>
        </p15:guide>
        <p15:guide id="10" pos="3847">
          <p15:clr>
            <a:srgbClr val="A4A3A4"/>
          </p15:clr>
        </p15:guide>
        <p15:guide id="11" pos="325">
          <p15:clr>
            <a:srgbClr val="A4A3A4"/>
          </p15:clr>
        </p15:guide>
        <p15:guide id="12" pos="1191">
          <p15:clr>
            <a:srgbClr val="A4A3A4"/>
          </p15:clr>
        </p15:guide>
        <p15:guide id="13" pos="737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RTHY LUCIE (CNAM / Paris)" initials="DL(/P" lastIdx="80" clrIdx="0"/>
  <p:cmAuthor id="1" name="MAISTRE MARION (CNAM / Paris)" initials="MM(/P" lastIdx="11" clrIdx="1"/>
  <p:cmAuthor id="2" name="ALVES CLARISSE (CNAM / Paris)" initials="CA" lastIdx="17" clrIdx="2"/>
  <p:cmAuthor id="3" name="DPROF (CNAM)" initials="DPROF" lastIdx="4" clrIdx="3">
    <p:extLst>
      <p:ext uri="{19B8F6BF-5375-455C-9EA6-DF929625EA0E}">
        <p15:presenceInfo xmlns:p15="http://schemas.microsoft.com/office/powerpoint/2012/main" userId="DPROF (CNAM)" providerId="None"/>
      </p:ext>
    </p:extLst>
  </p:cmAuthor>
  <p:cmAuthor id="4" name="DE JOANNIS PIERRE-EMMANUEL (CNAM / Paris)" initials="DJP(/P" lastIdx="4" clrIdx="4">
    <p:extLst>
      <p:ext uri="{19B8F6BF-5375-455C-9EA6-DF929625EA0E}">
        <p15:presenceInfo xmlns:p15="http://schemas.microsoft.com/office/powerpoint/2012/main" userId="S-1-5-21-221657151-1568348028-1356926495-1429508" providerId="AD"/>
      </p:ext>
    </p:extLst>
  </p:cmAuthor>
  <p:cmAuthor id="5" name="Clémentine Robert-Vignes (CNAM / Paris)" initials="CRV" lastIdx="2" clrIdx="5">
    <p:extLst>
      <p:ext uri="{19B8F6BF-5375-455C-9EA6-DF929625EA0E}">
        <p15:presenceInfo xmlns:p15="http://schemas.microsoft.com/office/powerpoint/2012/main" userId="Clémentine Robert-Vignes (CNAM / Par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B323"/>
    <a:srgbClr val="E11A81"/>
    <a:srgbClr val="008972"/>
    <a:srgbClr val="0084B2"/>
    <a:srgbClr val="E04F39"/>
    <a:srgbClr val="006386"/>
    <a:srgbClr val="00AB8E"/>
    <a:srgbClr val="56C271"/>
    <a:srgbClr val="00A5DF"/>
    <a:srgbClr val="758C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5274" autoAdjust="0"/>
  </p:normalViewPr>
  <p:slideViewPr>
    <p:cSldViewPr snapToGrid="0" showGuides="1">
      <p:cViewPr varScale="1">
        <p:scale>
          <a:sx n="91" d="100"/>
          <a:sy n="91" d="100"/>
        </p:scale>
        <p:origin x="230" y="72"/>
      </p:cViewPr>
      <p:guideLst>
        <p:guide orient="horz" pos="2160"/>
        <p:guide pos="3840"/>
        <p:guide orient="horz" pos="3719"/>
        <p:guide pos="7370"/>
        <p:guide orient="horz" pos="338"/>
        <p:guide orient="horz" pos="3717"/>
        <p:guide orient="horz" pos="3166"/>
        <p:guide orient="horz" pos="1026"/>
        <p:guide orient="horz" pos="2470"/>
        <p:guide pos="3847"/>
        <p:guide pos="325"/>
        <p:guide pos="1191"/>
        <p:guide pos="7371"/>
      </p:guideLst>
    </p:cSldViewPr>
  </p:slideViewPr>
  <p:outlineViewPr>
    <p:cViewPr>
      <p:scale>
        <a:sx n="33" d="100"/>
        <a:sy n="33" d="100"/>
      </p:scale>
      <p:origin x="0" y="-18488"/>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CC9FEC9-2CDD-134F-840A-8F57484A29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EC13CF4C-D8D8-324F-AFA7-772950C2248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AB692F-B762-CF4B-A8A8-22AAB26BA03B}" type="datetimeFigureOut">
              <a:rPr lang="fr-FR" smtClean="0"/>
              <a:t>26/02/2026</a:t>
            </a:fld>
            <a:endParaRPr lang="fr-FR"/>
          </a:p>
        </p:txBody>
      </p:sp>
      <p:sp>
        <p:nvSpPr>
          <p:cNvPr id="4" name="Espace réservé du pied de page 3">
            <a:extLst>
              <a:ext uri="{FF2B5EF4-FFF2-40B4-BE49-F238E27FC236}">
                <a16:creationId xmlns:a16="http://schemas.microsoft.com/office/drawing/2014/main" id="{EC31A6AC-A6A7-3248-B6E6-95946088A4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802CA66-22E3-C34E-89C6-B4B2A67C39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F41BAA-598B-594C-8490-B89944D016A3}" type="slidenum">
              <a:rPr lang="fr-FR" smtClean="0"/>
              <a:t>‹N°›</a:t>
            </a:fld>
            <a:endParaRPr lang="fr-FR"/>
          </a:p>
        </p:txBody>
      </p:sp>
    </p:spTree>
    <p:extLst>
      <p:ext uri="{BB962C8B-B14F-4D97-AF65-F5344CB8AC3E}">
        <p14:creationId xmlns:p14="http://schemas.microsoft.com/office/powerpoint/2010/main" val="3793620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73A9EE-EAD2-0C48-AEF4-C2D4DC6DFEA0}" type="datetimeFigureOut">
              <a:rPr lang="fr-FR" smtClean="0"/>
              <a:t>26/02/2026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73AB8B-6D17-C244-B144-C2D3D1B3AB3D}" type="slidenum">
              <a:rPr lang="fr-FR" smtClean="0"/>
              <a:t>‹N°›</a:t>
            </a:fld>
            <a:endParaRPr lang="fr-FR"/>
          </a:p>
        </p:txBody>
      </p:sp>
    </p:spTree>
    <p:extLst>
      <p:ext uri="{BB962C8B-B14F-4D97-AF65-F5344CB8AC3E}">
        <p14:creationId xmlns:p14="http://schemas.microsoft.com/office/powerpoint/2010/main" val="2113593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3</a:t>
            </a:fld>
            <a:endParaRPr lang="fr-FR"/>
          </a:p>
        </p:txBody>
      </p:sp>
    </p:spTree>
    <p:extLst>
      <p:ext uri="{BB962C8B-B14F-4D97-AF65-F5344CB8AC3E}">
        <p14:creationId xmlns:p14="http://schemas.microsoft.com/office/powerpoint/2010/main" val="672019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5</a:t>
            </a:fld>
            <a:endParaRPr lang="fr-FR" dirty="0"/>
          </a:p>
        </p:txBody>
      </p:sp>
    </p:spTree>
    <p:extLst>
      <p:ext uri="{BB962C8B-B14F-4D97-AF65-F5344CB8AC3E}">
        <p14:creationId xmlns:p14="http://schemas.microsoft.com/office/powerpoint/2010/main" val="173273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6</a:t>
            </a:fld>
            <a:endParaRPr lang="fr-FR" dirty="0"/>
          </a:p>
        </p:txBody>
      </p:sp>
    </p:spTree>
    <p:extLst>
      <p:ext uri="{BB962C8B-B14F-4D97-AF65-F5344CB8AC3E}">
        <p14:creationId xmlns:p14="http://schemas.microsoft.com/office/powerpoint/2010/main" val="3619083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7</a:t>
            </a:fld>
            <a:endParaRPr lang="fr-FR"/>
          </a:p>
        </p:txBody>
      </p:sp>
    </p:spTree>
    <p:extLst>
      <p:ext uri="{BB962C8B-B14F-4D97-AF65-F5344CB8AC3E}">
        <p14:creationId xmlns:p14="http://schemas.microsoft.com/office/powerpoint/2010/main" val="1023877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11</a:t>
            </a:fld>
            <a:endParaRPr lang="fr-FR"/>
          </a:p>
        </p:txBody>
      </p:sp>
    </p:spTree>
    <p:extLst>
      <p:ext uri="{BB962C8B-B14F-4D97-AF65-F5344CB8AC3E}">
        <p14:creationId xmlns:p14="http://schemas.microsoft.com/office/powerpoint/2010/main" val="1207947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18</a:t>
            </a:fld>
            <a:endParaRPr lang="fr-FR"/>
          </a:p>
        </p:txBody>
      </p:sp>
    </p:spTree>
    <p:extLst>
      <p:ext uri="{BB962C8B-B14F-4D97-AF65-F5344CB8AC3E}">
        <p14:creationId xmlns:p14="http://schemas.microsoft.com/office/powerpoint/2010/main" val="587557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20</a:t>
            </a:fld>
            <a:endParaRPr lang="fr-FR" dirty="0"/>
          </a:p>
        </p:txBody>
      </p:sp>
    </p:spTree>
    <p:extLst>
      <p:ext uri="{BB962C8B-B14F-4D97-AF65-F5344CB8AC3E}">
        <p14:creationId xmlns:p14="http://schemas.microsoft.com/office/powerpoint/2010/main" val="996533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Photo_AM">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68"/>
            <a:ext cx="11193074"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t>26/02/2026</a:t>
            </a:fld>
            <a:endParaRPr lang="fr-FR" dirty="0"/>
          </a:p>
        </p:txBody>
      </p:sp>
      <p:sp>
        <p:nvSpPr>
          <p:cNvPr id="7" name="Espace réservé du texte 13"/>
          <p:cNvSpPr>
            <a:spLocks noGrp="1"/>
          </p:cNvSpPr>
          <p:nvPr>
            <p:ph type="body" sz="quarter" idx="12" hasCustomPrompt="1"/>
          </p:nvPr>
        </p:nvSpPr>
        <p:spPr>
          <a:xfrm>
            <a:off x="736518" y="5031320"/>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20" y="5943568"/>
            <a:ext cx="7276241" cy="386894"/>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794098575"/>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26/02/2026</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24769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bleu">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26/02/2026</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2959818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ert">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26/02/2026</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889185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iolet">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26/02/2026</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379780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briqu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3"/>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26/02/2026</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1016478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ros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4"/>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26/02/2026</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792829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parme">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5"/>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26/02/2026</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459704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 + Photo_AM_vertclair">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accent6"/>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26/02/2026</a:t>
            </a:fld>
            <a:endParaRPr lang="fr-FR" dirty="0"/>
          </a:p>
        </p:txBody>
      </p:sp>
      <p:sp>
        <p:nvSpPr>
          <p:cNvPr id="6" name="Espace réservé du texte 13"/>
          <p:cNvSpPr>
            <a:spLocks noGrp="1"/>
          </p:cNvSpPr>
          <p:nvPr>
            <p:ph type="body" sz="quarter" idx="12" hasCustomPrompt="1"/>
          </p:nvPr>
        </p:nvSpPr>
        <p:spPr>
          <a:xfrm>
            <a:off x="701459" y="4989120"/>
            <a:ext cx="5724394"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28"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a:t>
            </a:r>
            <a:r>
              <a:rPr lang="fr-FR" dirty="0" smtClean="0"/>
              <a:t>texte (nom de l’entité émettrice)</a:t>
            </a:r>
            <a:endParaRPr lang="fr-FR" dirty="0"/>
          </a:p>
        </p:txBody>
      </p:sp>
    </p:spTree>
    <p:extLst>
      <p:ext uri="{BB962C8B-B14F-4D97-AF65-F5344CB8AC3E}">
        <p14:creationId xmlns:p14="http://schemas.microsoft.com/office/powerpoint/2010/main" val="3731663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26/02/2026</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71889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bleu">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26/02/2026</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50232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ert">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26/02/2026</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847880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iolet">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2"/>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26/02/2026</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178577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briqu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3"/>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26/02/2026</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2862972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ros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4"/>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26/02/2026</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697584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parme">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5"/>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26/02/2026</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1816252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uverture fond couleur_AM_vertclair">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accent6"/>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26/02/2026</a:t>
            </a:fld>
            <a:endParaRPr lang="fr-FR" dirty="0"/>
          </a:p>
        </p:txBody>
      </p:sp>
      <p:sp>
        <p:nvSpPr>
          <p:cNvPr id="8" name="Espace réservé du texte 13"/>
          <p:cNvSpPr>
            <a:spLocks noGrp="1"/>
          </p:cNvSpPr>
          <p:nvPr>
            <p:ph type="body" sz="quarter" idx="12" hasCustomPrompt="1"/>
          </p:nvPr>
        </p:nvSpPr>
        <p:spPr>
          <a:xfrm>
            <a:off x="701458" y="483437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2" y="597170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a:t>
            </a:r>
            <a:r>
              <a:rPr lang="fr-FR" dirty="0" smtClean="0"/>
              <a:t>texte (nom de l’entité émettrice)</a:t>
            </a:r>
          </a:p>
          <a:p>
            <a:pPr lvl="0"/>
            <a:endParaRPr lang="fr-FR" dirty="0"/>
          </a:p>
        </p:txBody>
      </p:sp>
    </p:spTree>
    <p:extLst>
      <p:ext uri="{BB962C8B-B14F-4D97-AF65-F5344CB8AC3E}">
        <p14:creationId xmlns:p14="http://schemas.microsoft.com/office/powerpoint/2010/main" val="3051481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82903"/>
            <a:ext cx="11186809" cy="5406942"/>
          </a:xfrm>
          <a:prstGeom prst="rect">
            <a:avLst/>
          </a:prstGeom>
          <a:solidFill>
            <a:schemeClr val="tx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5"/>
            <a:ext cx="1080000" cy="552732"/>
          </a:xfrm>
          <a:prstGeom prst="rect">
            <a:avLst/>
          </a:prstGeom>
        </p:spPr>
        <p:txBody>
          <a:bodyPr anchor="t">
            <a:noAutofit/>
          </a:bodyPr>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167377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ommaire_bleu">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rgbClr val="0084B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561984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mmaire_vert">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rgbClr val="00897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990626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mmaire_violet">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106742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ommaire_briqu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rgbClr val="E04F39"/>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5409404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ommaire_ros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rgbClr val="E11A8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2083665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ommaire_parm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5"/>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7401964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mmaire_vertclair">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406942"/>
          </a:xfrm>
          <a:prstGeom prst="rect">
            <a:avLst/>
          </a:prstGeom>
          <a:solidFill>
            <a:schemeClr val="accent6"/>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999461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8"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a:xfrm>
            <a:off x="395469" y="6229647"/>
            <a:ext cx="720000" cy="288000"/>
          </a:xfrm>
        </p:spPr>
        <p:txBody>
          <a:bodyPr/>
          <a:lstStyle/>
          <a:p>
            <a:fld id="{975A587B-5814-4D9B-9598-FE9CB954CB01}" type="slidenum">
              <a:rPr lang="fr-FR" smtClean="0"/>
              <a:pPr/>
              <a:t>‹N°›</a:t>
            </a:fld>
            <a:endParaRPr lang="fr-FR" dirty="0"/>
          </a:p>
        </p:txBody>
      </p:sp>
    </p:spTree>
    <p:extLst>
      <p:ext uri="{BB962C8B-B14F-4D97-AF65-F5344CB8AC3E}">
        <p14:creationId xmlns:p14="http://schemas.microsoft.com/office/powerpoint/2010/main" val="31540802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uverture de chapitre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0084B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825750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uverture de chapitre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0"/>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396896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uverture de chapitre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5222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5278507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uverture de chapitre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6563317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uverture de chapitre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1639778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uverture de chapitre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1903421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uverture de chapitre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522200"/>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4328881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a:t>
            </a:r>
            <a:r>
              <a:rPr lang="fr-FR" dirty="0" smtClean="0"/>
              <a:t>DE LA SOUS-PARTIE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404973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uverture de sous-partie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0373289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uverture de sous-partie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0"/>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7730113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uverture de sous-partie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726316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uverture de sous-partie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606047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uverture de sous-partie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611038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uverture de sous-partie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0059358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uverture de sous-partie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a:t>
            </a:r>
            <a:r>
              <a:rPr lang="fr-FR" dirty="0" smtClean="0"/>
              <a:t>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60"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7124144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2995245103"/>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e_bleu">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0084B2"/>
          </a:solidFill>
        </p:spPr>
        <p:txBody>
          <a:bodyPr/>
          <a:lstStyle/>
          <a:p>
            <a:r>
              <a:rPr lang="fr-FR" dirty="0"/>
              <a:t>Cliquez pour ajouter un titre</a:t>
            </a:r>
          </a:p>
        </p:txBody>
      </p:sp>
    </p:spTree>
    <p:extLst>
      <p:ext uri="{BB962C8B-B14F-4D97-AF65-F5344CB8AC3E}">
        <p14:creationId xmlns:p14="http://schemas.microsoft.com/office/powerpoint/2010/main" val="3928303824"/>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e_vert">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008972"/>
          </a:solidFill>
        </p:spPr>
        <p:txBody>
          <a:bodyPr/>
          <a:lstStyle/>
          <a:p>
            <a:r>
              <a:rPr lang="fr-FR" dirty="0"/>
              <a:t>Cliquez pour ajouter un titre</a:t>
            </a:r>
          </a:p>
        </p:txBody>
      </p:sp>
    </p:spTree>
    <p:extLst>
      <p:ext uri="{BB962C8B-B14F-4D97-AF65-F5344CB8AC3E}">
        <p14:creationId xmlns:p14="http://schemas.microsoft.com/office/powerpoint/2010/main" val="2384524922"/>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e_viole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444192222"/>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e_briqu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7" name="Titre 1">
            <a:extLst>
              <a:ext uri="{FF2B5EF4-FFF2-40B4-BE49-F238E27FC236}">
                <a16:creationId xmlns:a16="http://schemas.microsoft.com/office/drawing/2014/main" id="{D70E81EC-A4CC-46F3-8A94-BB7AD42F7DA0}"/>
              </a:ext>
            </a:extLst>
          </p:cNvPr>
          <p:cNvSpPr>
            <a:spLocks noGrp="1"/>
          </p:cNvSpPr>
          <p:nvPr>
            <p:ph type="title" hasCustomPrompt="1"/>
          </p:nvPr>
        </p:nvSpPr>
        <p:spPr>
          <a:xfrm>
            <a:off x="509166" y="489518"/>
            <a:ext cx="11196000" cy="1114817"/>
          </a:xfrm>
          <a:solidFill>
            <a:srgbClr val="E04F39"/>
          </a:solidFill>
          <a:ln>
            <a:noFill/>
          </a:ln>
        </p:spPr>
        <p:txBody>
          <a:bodyPr/>
          <a:lstStyle/>
          <a:p>
            <a:r>
              <a:rPr lang="fr-FR" dirty="0"/>
              <a:t>Cliquez pour ajouter un titre</a:t>
            </a:r>
          </a:p>
        </p:txBody>
      </p:sp>
    </p:spTree>
    <p:extLst>
      <p:ext uri="{BB962C8B-B14F-4D97-AF65-F5344CB8AC3E}">
        <p14:creationId xmlns:p14="http://schemas.microsoft.com/office/powerpoint/2010/main" val="2169715932"/>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e_ros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011133968"/>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e_parm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325572721"/>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e_vertclair">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4" y="2087563"/>
            <a:ext cx="10422019" cy="376713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4040640925"/>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3"/>
            <a:ext cx="5220000" cy="381635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3453228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e + Photo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30FA6ADF-24F5-4136-844C-F6784D4250A1}"/>
              </a:ext>
            </a:extLst>
          </p:cNvPr>
          <p:cNvSpPr>
            <a:spLocks noGrp="1"/>
          </p:cNvSpPr>
          <p:nvPr>
            <p:ph type="body" sz="quarter" idx="18"/>
          </p:nvPr>
        </p:nvSpPr>
        <p:spPr>
          <a:xfrm>
            <a:off x="498661" y="2087563"/>
            <a:ext cx="5220000" cy="381635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3754329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e + Photo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ADE6774-34F3-49AC-A02F-D0366059DC4D}"/>
              </a:ext>
            </a:extLst>
          </p:cNvPr>
          <p:cNvSpPr>
            <a:spLocks noGrp="1"/>
          </p:cNvSpPr>
          <p:nvPr>
            <p:ph type="body" sz="quarter" idx="18"/>
          </p:nvPr>
        </p:nvSpPr>
        <p:spPr>
          <a:xfrm>
            <a:off x="498661" y="2087563"/>
            <a:ext cx="5220000" cy="381635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0247403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e + Photo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40135521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e + Photo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a:ln>
            <a:noFill/>
          </a:ln>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10128072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e + Photo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294400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e + Photo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31562894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e + Photo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0" y="1609595"/>
            <a:ext cx="5595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a:t>
            </a:r>
            <a:r>
              <a:rPr lang="fr-FR" dirty="0" smtClean="0"/>
              <a:t>niveau</a:t>
            </a:r>
            <a:endParaRPr lang="fr-FR" dirty="0"/>
          </a:p>
        </p:txBody>
      </p:sp>
    </p:spTree>
    <p:extLst>
      <p:ext uri="{BB962C8B-B14F-4D97-AF65-F5344CB8AC3E}">
        <p14:creationId xmlns:p14="http://schemas.microsoft.com/office/powerpoint/2010/main" val="28387447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9584039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edia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5369632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Media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6696992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Media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583532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Media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6352207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edia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327722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Media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42676993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Media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0" y="1609595"/>
            <a:ext cx="11193938"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6283726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Tree>
    <p:extLst>
      <p:ext uri="{BB962C8B-B14F-4D97-AF65-F5344CB8AC3E}">
        <p14:creationId xmlns:p14="http://schemas.microsoft.com/office/powerpoint/2010/main" val="42290876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 media_bleu">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4B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lang="fr-FR" sz="1400" b="0" kern="1200" dirty="0">
                <a:solidFill>
                  <a:schemeClr val="tx2"/>
                </a:solidFill>
                <a:latin typeface="+mn-lt"/>
                <a:ea typeface="+mn-ea"/>
                <a:cs typeface="+mn-cs"/>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566701564"/>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 media_ver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00897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3791813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 media_violet">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1051846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media_briqu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04F39"/>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42293195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media_ros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rgbClr val="E11A81"/>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11368551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 media_parme">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5"/>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952673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 media_vertclair">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6"/>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smtClean="0"/>
              <a:t>Modifier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3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4052458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e - Titre horizontal">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2476695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e_Titre horizontal_bleu">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a:solidFill>
            <a:srgbClr val="0084B2"/>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1519606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e_Titre horizontal_vert">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a:solidFill>
            <a:srgbClr val="008972"/>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0613386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e_Titre horizontal_violet">
    <p:spTree>
      <p:nvGrpSpPr>
        <p:cNvPr id="1" name=""/>
        <p:cNvGrpSpPr/>
        <p:nvPr/>
      </p:nvGrpSpPr>
      <p:grpSpPr>
        <a:xfrm>
          <a:off x="0" y="0"/>
          <a:ext cx="0" cy="0"/>
          <a:chOff x="0" y="0"/>
          <a:chExt cx="0" cy="0"/>
        </a:xfrm>
      </p:grpSpPr>
      <p:sp>
        <p:nvSpPr>
          <p:cNvPr id="2" name="Titre 1"/>
          <p:cNvSpPr>
            <a:spLocks noGrp="1"/>
          </p:cNvSpPr>
          <p:nvPr>
            <p:ph type="title"/>
          </p:nvPr>
        </p:nvSpPr>
        <p:spPr>
          <a:xfrm>
            <a:off x="498660" y="477839"/>
            <a:ext cx="1372343" cy="5391150"/>
          </a:xfrm>
          <a:solidFill>
            <a:schemeClr val="accent2"/>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6891521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e_Titre horizontal_brique">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a:solidFill>
            <a:srgbClr val="E04F39"/>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259505405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e_Titre horizontal_rose">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a:solidFill>
            <a:srgbClr val="E11A81"/>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0065160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e_Titre horizontal_parme">
    <p:spTree>
      <p:nvGrpSpPr>
        <p:cNvPr id="1" name=""/>
        <p:cNvGrpSpPr/>
        <p:nvPr/>
      </p:nvGrpSpPr>
      <p:grpSpPr>
        <a:xfrm>
          <a:off x="0" y="0"/>
          <a:ext cx="0" cy="0"/>
          <a:chOff x="0" y="0"/>
          <a:chExt cx="0" cy="0"/>
        </a:xfrm>
      </p:grpSpPr>
      <p:sp>
        <p:nvSpPr>
          <p:cNvPr id="2" name="Titre 1"/>
          <p:cNvSpPr>
            <a:spLocks noGrp="1"/>
          </p:cNvSpPr>
          <p:nvPr>
            <p:ph type="title"/>
          </p:nvPr>
        </p:nvSpPr>
        <p:spPr>
          <a:xfrm>
            <a:off x="498660" y="465139"/>
            <a:ext cx="1372343" cy="5391150"/>
          </a:xfrm>
          <a:solidFill>
            <a:schemeClr val="accent5"/>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30851087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e_Titre horizontal_vertclair">
    <p:spTree>
      <p:nvGrpSpPr>
        <p:cNvPr id="1" name=""/>
        <p:cNvGrpSpPr/>
        <p:nvPr/>
      </p:nvGrpSpPr>
      <p:grpSpPr>
        <a:xfrm>
          <a:off x="0" y="0"/>
          <a:ext cx="0" cy="0"/>
          <a:chOff x="0" y="0"/>
          <a:chExt cx="0" cy="0"/>
        </a:xfrm>
      </p:grpSpPr>
      <p:sp>
        <p:nvSpPr>
          <p:cNvPr id="2" name="Titre 1"/>
          <p:cNvSpPr>
            <a:spLocks noGrp="1"/>
          </p:cNvSpPr>
          <p:nvPr>
            <p:ph type="title"/>
          </p:nvPr>
        </p:nvSpPr>
        <p:spPr>
          <a:xfrm>
            <a:off x="498660" y="477839"/>
            <a:ext cx="1372343" cy="5391150"/>
          </a:xfrm>
          <a:solidFill>
            <a:schemeClr val="accent6"/>
          </a:solidFill>
        </p:spPr>
        <p:txBody>
          <a:bodyPr vert="vert270" lIns="0" tIns="0" anchor="ctr" anchorCtr="1"/>
          <a:lstStyle/>
          <a:p>
            <a:r>
              <a:rPr lang="fr-FR" smtClean="0"/>
              <a:t>Modifiez le style du titre</a:t>
            </a:r>
            <a:endParaRPr lang="fr-FR" dirty="0"/>
          </a:p>
        </p:txBody>
      </p:sp>
      <p:sp>
        <p:nvSpPr>
          <p:cNvPr id="4" name="Espace réservé du numéro de diapositive 3"/>
          <p:cNvSpPr>
            <a:spLocks noGrp="1"/>
          </p:cNvSpPr>
          <p:nvPr>
            <p:ph type="sldNum" sz="quarter" idx="11"/>
          </p:nvPr>
        </p:nvSpPr>
        <p:spPr/>
        <p:txBody>
          <a:bodyPr/>
          <a:lstStyle/>
          <a:p>
            <a:fld id="{975A587B-5814-4D9B-9598-FE9CB954CB01}" type="slidenum">
              <a:rPr lang="fr-FR" smtClean="0"/>
              <a:pPr/>
              <a:t>‹N°›</a:t>
            </a:fld>
            <a:endParaRPr lang="fr-FR" dirty="0"/>
          </a:p>
        </p:txBody>
      </p:sp>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2207172" y="465138"/>
            <a:ext cx="9487941" cy="538956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35033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 name="Espace réservé du texte 2"/>
          <p:cNvSpPr>
            <a:spLocks noGrp="1"/>
          </p:cNvSpPr>
          <p:nvPr>
            <p:ph type="body" sz="quarter" idx="29" hasCustomPrompt="1"/>
          </p:nvPr>
        </p:nvSpPr>
        <p:spPr>
          <a:xfrm>
            <a:off x="1663700" y="1155700"/>
            <a:ext cx="7632700" cy="3644900"/>
          </a:xfrm>
        </p:spPr>
        <p:txBody>
          <a:bodyPr>
            <a:normAutofit/>
          </a:bodyPr>
          <a:lstStyle>
            <a:lvl1pPr>
              <a:defRPr lang="fr-FR" sz="3800" b="0"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26993023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itation_bleu">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0084B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572" y="1813353"/>
            <a:ext cx="1513490" cy="1518603"/>
          </a:xfrm>
          <a:prstGeom prst="rect">
            <a:avLst/>
          </a:prstGeom>
        </p:spPr>
      </p:pic>
    </p:spTree>
    <p:extLst>
      <p:ext uri="{BB962C8B-B14F-4D97-AF65-F5344CB8AC3E}">
        <p14:creationId xmlns:p14="http://schemas.microsoft.com/office/powerpoint/2010/main" val="6444833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itation_ver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58700"/>
            <a:ext cx="11185200" cy="5407113"/>
          </a:xfrm>
          <a:prstGeom prst="rect">
            <a:avLst/>
          </a:prstGeom>
          <a:solidFill>
            <a:srgbClr val="00897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28528526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itation_violet">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230711887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itation_briqu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04F39"/>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12867761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itation_ros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rgbClr val="E11A8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1245476"/>
            <a:ext cx="7560000" cy="3446573"/>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CITATION SUR PLUSIEURS LIGNES</a:t>
            </a:r>
            <a:endParaRPr lang="fr-FR" dirty="0"/>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31040" y="1182417"/>
            <a:ext cx="46800" cy="35640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19539606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itation_parm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5"/>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3" name="Espace réservé du texte 2"/>
          <p:cNvSpPr>
            <a:spLocks noGrp="1"/>
          </p:cNvSpPr>
          <p:nvPr>
            <p:ph type="body" sz="quarter" idx="29" hasCustomPrompt="1"/>
          </p:nvPr>
        </p:nvSpPr>
        <p:spPr>
          <a:xfrm>
            <a:off x="1285326" y="1157395"/>
            <a:ext cx="7632700" cy="3644900"/>
          </a:xfrm>
        </p:spPr>
        <p:txBody>
          <a:bodyPr anchor="ctr" anchorCtr="0">
            <a:normAutofit/>
          </a:bodyPr>
          <a:lstStyle>
            <a:lvl1pPr algn="l">
              <a:defRPr lang="fr-FR" sz="3800" b="0" i="1"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352759970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itation_vertclair">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accent6"/>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3" name="Espace réservé du texte 2"/>
          <p:cNvSpPr>
            <a:spLocks noGrp="1"/>
          </p:cNvSpPr>
          <p:nvPr>
            <p:ph type="body" sz="quarter" idx="29" hasCustomPrompt="1"/>
          </p:nvPr>
        </p:nvSpPr>
        <p:spPr>
          <a:xfrm>
            <a:off x="1285326" y="1157395"/>
            <a:ext cx="7632700" cy="3644900"/>
          </a:xfrm>
        </p:spPr>
        <p:txBody>
          <a:bodyPr anchor="ctr" anchorCtr="0">
            <a:normAutofit/>
          </a:bodyPr>
          <a:lstStyle>
            <a:lvl1pPr algn="l">
              <a:defRPr lang="fr-FR" sz="3800" b="0" i="1" kern="1200" cap="all" baseline="0" dirty="0">
                <a:solidFill>
                  <a:schemeClr val="bg1"/>
                </a:solidFill>
                <a:latin typeface="+mn-lt"/>
                <a:ea typeface="+mn-ea"/>
                <a:cs typeface="+mn-cs"/>
              </a:defRPr>
            </a:lvl1pPr>
          </a:lstStyle>
          <a:p>
            <a:pPr lvl="0"/>
            <a:r>
              <a:rPr lang="fr-FR" dirty="0" smtClean="0"/>
              <a:t>CITATION SUR PLUSIEURS LIGNES</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53448" y="741298"/>
            <a:ext cx="1513490" cy="1518603"/>
          </a:xfrm>
          <a:prstGeom prst="rect">
            <a:avLst/>
          </a:prstGeom>
        </p:spPr>
      </p:pic>
    </p:spTree>
    <p:extLst>
      <p:ext uri="{BB962C8B-B14F-4D97-AF65-F5344CB8AC3E}">
        <p14:creationId xmlns:p14="http://schemas.microsoft.com/office/powerpoint/2010/main" val="39927824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1" y="1437861"/>
            <a:ext cx="50599" cy="134343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3" y="1438275"/>
            <a:ext cx="7156450" cy="1343025"/>
          </a:xfrm>
          <a:prstGeom prst="rect">
            <a:avLst/>
          </a:prstGeom>
        </p:spPr>
        <p:txBody>
          <a:bodyPr/>
          <a:lstStyle>
            <a:lvl1pPr>
              <a:defRPr sz="36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0"/>
            <a:ext cx="2998787" cy="1638300"/>
          </a:xfrm>
          <a:prstGeom prst="rect">
            <a:avLst/>
          </a:prstGeo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4107950827"/>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5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4"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smtClean="0"/>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1"/>
          </a:solidFill>
        </p:spPr>
        <p:txBody>
          <a:bodyPr/>
          <a:lstStyle/>
          <a:p>
            <a:r>
              <a:rPr lang="fr-FR" smtClean="0"/>
              <a:t>Modifiez le style du titre</a:t>
            </a:r>
            <a:endParaRPr lang="fr-FR"/>
          </a:p>
        </p:txBody>
      </p:sp>
    </p:spTree>
    <p:extLst>
      <p:ext uri="{BB962C8B-B14F-4D97-AF65-F5344CB8AC3E}">
        <p14:creationId xmlns:p14="http://schemas.microsoft.com/office/powerpoint/2010/main" val="3004745774"/>
      </p:ext>
    </p:extLst>
  </p:cSld>
  <p:clrMapOvr>
    <a:masterClrMapping/>
  </p:clrMapOvr>
  <p:extLst mod="1">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image" Target="../media/image1.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theme" Target="../theme/theme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93"/>
          <a:stretch>
            <a:fillRect/>
          </a:stretch>
        </p:blipFill>
        <p:spPr>
          <a:xfrm>
            <a:off x="9595390" y="5907628"/>
            <a:ext cx="2099671" cy="961074"/>
          </a:xfrm>
          <a:prstGeom prst="rect">
            <a:avLst/>
          </a:prstGeom>
        </p:spPr>
      </p:pic>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fld id="{A860558D-47B3-CE46-BCFD-EEB8EC94E2E9}" type="datetime1">
              <a:rPr lang="fr-FR" smtClean="0"/>
              <a:t>26/02/2026</a:t>
            </a:fld>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fld id="{975A587B-5814-4D9B-9598-FE9CB954CB01}" type="slidenum">
              <a:rPr lang="fr-FR" smtClean="0"/>
              <a:pPr/>
              <a:t>‹N°›</a:t>
            </a:fld>
            <a:endParaRPr lang="fr-FR" dirty="0"/>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78"/>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5" y="2087731"/>
            <a:ext cx="10421565" cy="3780000"/>
          </a:xfrm>
          <a:prstGeom prst="rect">
            <a:avLst/>
          </a:prstGeom>
          <a:ln w="3175">
            <a:noFill/>
          </a:ln>
        </p:spPr>
        <p:txBody>
          <a:bodyPr vert="horz" lIns="91440" tIns="45720" rIns="91440" bIns="45720" rtlCol="0">
            <a:normAutofit/>
          </a:bodyPr>
          <a:lstStyle/>
          <a:p>
            <a:pPr lvl="0"/>
            <a:r>
              <a:rPr lang="fr-FR" dirty="0" smtClean="0"/>
              <a:t>Cliquez pour modifier les styles du texte du masque</a:t>
            </a:r>
            <a:endParaRPr lang="fr-FR" dirty="0"/>
          </a:p>
          <a:p>
            <a:pPr lvl="1"/>
            <a:r>
              <a:rPr lang="fr-FR" dirty="0"/>
              <a:t>Deuxième niveau</a:t>
            </a:r>
          </a:p>
          <a:p>
            <a:pPr lvl="2"/>
            <a:r>
              <a:rPr lang="fr-FR" dirty="0"/>
              <a:t>Troisième niveau</a:t>
            </a:r>
          </a:p>
          <a:p>
            <a:pPr lvl="3"/>
            <a:r>
              <a:rPr lang="fr-FR" dirty="0"/>
              <a:t>Quatrième </a:t>
            </a:r>
            <a:r>
              <a:rPr lang="fr-FR" dirty="0" smtClean="0"/>
              <a:t>niveau</a:t>
            </a:r>
          </a:p>
          <a:p>
            <a:pPr lvl="3"/>
            <a:endParaRPr lang="fr-FR" dirty="0" smtClean="0"/>
          </a:p>
          <a:p>
            <a:pPr lvl="4"/>
            <a:endParaRPr lang="fr-FR" dirty="0"/>
          </a:p>
        </p:txBody>
      </p:sp>
    </p:spTree>
    <p:extLst>
      <p:ext uri="{BB962C8B-B14F-4D97-AF65-F5344CB8AC3E}">
        <p14:creationId xmlns:p14="http://schemas.microsoft.com/office/powerpoint/2010/main" val="223165451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4156" r:id="rId3"/>
    <p:sldLayoutId id="2147484155" r:id="rId4"/>
    <p:sldLayoutId id="2147484154" r:id="rId5"/>
    <p:sldLayoutId id="2147484157" r:id="rId6"/>
    <p:sldLayoutId id="2147484158" r:id="rId7"/>
    <p:sldLayoutId id="2147484162" r:id="rId8"/>
    <p:sldLayoutId id="2147484163" r:id="rId9"/>
    <p:sldLayoutId id="2147483703" r:id="rId10"/>
    <p:sldLayoutId id="2147484149" r:id="rId11"/>
    <p:sldLayoutId id="2147484152" r:id="rId12"/>
    <p:sldLayoutId id="2147484151" r:id="rId13"/>
    <p:sldLayoutId id="2147484150" r:id="rId14"/>
    <p:sldLayoutId id="2147484159" r:id="rId15"/>
    <p:sldLayoutId id="2147484160" r:id="rId16"/>
    <p:sldLayoutId id="2147484161" r:id="rId17"/>
    <p:sldLayoutId id="2147483704" r:id="rId18"/>
    <p:sldLayoutId id="2147483705" r:id="rId19"/>
    <p:sldLayoutId id="2147483706" r:id="rId20"/>
    <p:sldLayoutId id="2147484143" r:id="rId21"/>
    <p:sldLayoutId id="2147484129" r:id="rId22"/>
    <p:sldLayoutId id="2147483708" r:id="rId23"/>
    <p:sldLayoutId id="2147484164" r:id="rId24"/>
    <p:sldLayoutId id="2147484165" r:id="rId25"/>
    <p:sldLayoutId id="2147483709" r:id="rId26"/>
    <p:sldLayoutId id="2147483710" r:id="rId27"/>
    <p:sldLayoutId id="2147484040" r:id="rId28"/>
    <p:sldLayoutId id="2147484142" r:id="rId29"/>
    <p:sldLayoutId id="2147484130" r:id="rId30"/>
    <p:sldLayoutId id="2147483713" r:id="rId31"/>
    <p:sldLayoutId id="2147484166" r:id="rId32"/>
    <p:sldLayoutId id="2147484167" r:id="rId33"/>
    <p:sldLayoutId id="2147483741" r:id="rId34"/>
    <p:sldLayoutId id="2147484141" r:id="rId35"/>
    <p:sldLayoutId id="2147483743" r:id="rId36"/>
    <p:sldLayoutId id="2147483744" r:id="rId37"/>
    <p:sldLayoutId id="2147483742" r:id="rId38"/>
    <p:sldLayoutId id="2147483745" r:id="rId39"/>
    <p:sldLayoutId id="2147484168" r:id="rId40"/>
    <p:sldLayoutId id="2147484169" r:id="rId41"/>
    <p:sldLayoutId id="2147483714" r:id="rId42"/>
    <p:sldLayoutId id="2147483715" r:id="rId43"/>
    <p:sldLayoutId id="2147483716" r:id="rId44"/>
    <p:sldLayoutId id="2147484144" r:id="rId45"/>
    <p:sldLayoutId id="2147484120" r:id="rId46"/>
    <p:sldLayoutId id="2147483718" r:id="rId47"/>
    <p:sldLayoutId id="2147484170" r:id="rId48"/>
    <p:sldLayoutId id="2147484171" r:id="rId49"/>
    <p:sldLayoutId id="2147483719" r:id="rId50"/>
    <p:sldLayoutId id="2147483720" r:id="rId51"/>
    <p:sldLayoutId id="2147483721" r:id="rId52"/>
    <p:sldLayoutId id="2147484145" r:id="rId53"/>
    <p:sldLayoutId id="2147484131" r:id="rId54"/>
    <p:sldLayoutId id="2147483723" r:id="rId55"/>
    <p:sldLayoutId id="2147484172" r:id="rId56"/>
    <p:sldLayoutId id="2147484173" r:id="rId57"/>
    <p:sldLayoutId id="2147483724" r:id="rId58"/>
    <p:sldLayoutId id="2147483725" r:id="rId59"/>
    <p:sldLayoutId id="2147483726" r:id="rId60"/>
    <p:sldLayoutId id="2147484146" r:id="rId61"/>
    <p:sldLayoutId id="2147484133" r:id="rId62"/>
    <p:sldLayoutId id="2147483728" r:id="rId63"/>
    <p:sldLayoutId id="2147484174" r:id="rId64"/>
    <p:sldLayoutId id="2147484175" r:id="rId65"/>
    <p:sldLayoutId id="2147483729" r:id="rId66"/>
    <p:sldLayoutId id="2147483730" r:id="rId67"/>
    <p:sldLayoutId id="2147483731" r:id="rId68"/>
    <p:sldLayoutId id="2147484148" r:id="rId69"/>
    <p:sldLayoutId id="2147483733" r:id="rId70"/>
    <p:sldLayoutId id="2147484138" r:id="rId71"/>
    <p:sldLayoutId id="2147484176" r:id="rId72"/>
    <p:sldLayoutId id="2147484177" r:id="rId73"/>
    <p:sldLayoutId id="2147483757" r:id="rId74"/>
    <p:sldLayoutId id="2147484089" r:id="rId75"/>
    <p:sldLayoutId id="2147484091" r:id="rId76"/>
    <p:sldLayoutId id="2147484095" r:id="rId77"/>
    <p:sldLayoutId id="2147484093" r:id="rId78"/>
    <p:sldLayoutId id="2147484139" r:id="rId79"/>
    <p:sldLayoutId id="2147484178" r:id="rId80"/>
    <p:sldLayoutId id="2147484179" r:id="rId81"/>
    <p:sldLayoutId id="2147484029" r:id="rId82"/>
    <p:sldLayoutId id="2147484081" r:id="rId83"/>
    <p:sldLayoutId id="2147484082" r:id="rId84"/>
    <p:sldLayoutId id="2147484140" r:id="rId85"/>
    <p:sldLayoutId id="2147484085" r:id="rId86"/>
    <p:sldLayoutId id="2147484088" r:id="rId87"/>
    <p:sldLayoutId id="2147484180" r:id="rId88"/>
    <p:sldLayoutId id="2147484181" r:id="rId89"/>
    <p:sldLayoutId id="2147483734" r:id="rId90"/>
    <p:sldLayoutId id="2147484182" r:id="rId91"/>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600"/>
        </a:spcBef>
        <a:spcAft>
          <a:spcPts val="0"/>
        </a:spcAft>
        <a:buClr>
          <a:schemeClr val="tx2"/>
        </a:buClr>
        <a:buFont typeface="Symbol" panose="05050102010706020507" pitchFamily="18" charset="2"/>
        <a:buNone/>
        <a:defRPr sz="2000" b="0" kern="1200">
          <a:solidFill>
            <a:schemeClr val="tx2"/>
          </a:solidFill>
          <a:latin typeface="+mn-lt"/>
          <a:ea typeface="+mn-ea"/>
          <a:cs typeface="+mn-cs"/>
        </a:defRPr>
      </a:lvl1pPr>
      <a:lvl2pPr marL="174625" indent="-174625" algn="l" defTabSz="914400" rtl="0" eaLnBrk="1" latinLnBrk="0" hangingPunct="1">
        <a:lnSpc>
          <a:spcPct val="110000"/>
        </a:lnSpc>
        <a:spcBef>
          <a:spcPts val="600"/>
        </a:spcBef>
        <a:spcAft>
          <a:spcPts val="0"/>
        </a:spcAft>
        <a:buClr>
          <a:schemeClr val="tx2"/>
        </a:buClr>
        <a:buSzPct val="120000"/>
        <a:buFont typeface="Arial" panose="020B0604020202020204" pitchFamily="34" charset="0"/>
        <a:buChar char="•"/>
        <a:defRPr sz="1600" b="1" i="0" kern="1200">
          <a:solidFill>
            <a:schemeClr val="tx1"/>
          </a:solidFill>
          <a:latin typeface="+mn-lt"/>
          <a:ea typeface="+mn-ea"/>
          <a:cs typeface="+mn-cs"/>
        </a:defRPr>
      </a:lvl2pPr>
      <a:lvl3pPr marL="358775" indent="-184150" algn="l" defTabSz="914400" rtl="0" eaLnBrk="1" latinLnBrk="0" hangingPunct="1">
        <a:lnSpc>
          <a:spcPct val="110000"/>
        </a:lnSpc>
        <a:spcBef>
          <a:spcPts val="300"/>
        </a:spcBef>
        <a:spcAft>
          <a:spcPts val="0"/>
        </a:spcAft>
        <a:buClr>
          <a:schemeClr val="tx2"/>
        </a:buClr>
        <a:buFont typeface="Arial" panose="020B0604020202020204" pitchFamily="34" charset="0"/>
        <a:buChar char="-"/>
        <a:defRPr sz="1600" b="0" kern="1200">
          <a:solidFill>
            <a:schemeClr val="tx1"/>
          </a:solidFill>
          <a:latin typeface="+mn-lt"/>
          <a:ea typeface="+mn-ea"/>
          <a:cs typeface="+mn-cs"/>
        </a:defRPr>
      </a:lvl3pPr>
      <a:lvl4pPr marL="530225" indent="-171450" algn="l" defTabSz="914400" rtl="0" eaLnBrk="1" latinLnBrk="0" hangingPunct="1">
        <a:lnSpc>
          <a:spcPct val="110000"/>
        </a:lnSpc>
        <a:spcBef>
          <a:spcPts val="0"/>
        </a:spcBef>
        <a:spcAft>
          <a:spcPts val="0"/>
        </a:spcAft>
        <a:buClr>
          <a:schemeClr val="tx2"/>
        </a:buClr>
        <a:buSzPct val="100000"/>
        <a:buFont typeface="Arial" panose="020B0604020202020204" pitchFamily="34" charset="0"/>
        <a:buChar char="•"/>
        <a:defRPr sz="1200" b="0" kern="1200">
          <a:solidFill>
            <a:schemeClr val="tx1"/>
          </a:solidFill>
          <a:latin typeface="+mn-lt"/>
          <a:ea typeface="+mn-ea"/>
          <a:cs typeface="+mn-cs"/>
        </a:defRPr>
      </a:lvl4pPr>
      <a:lvl5pPr marL="538163" indent="-80963" algn="l" defTabSz="914400" rtl="0" eaLnBrk="1" latinLnBrk="0" hangingPunct="1">
        <a:lnSpc>
          <a:spcPct val="110000"/>
        </a:lnSpc>
        <a:spcBef>
          <a:spcPts val="0"/>
        </a:spcBef>
        <a:spcAft>
          <a:spcPts val="0"/>
        </a:spcAft>
        <a:buFont typeface="Arial" panose="020B0604020202020204" pitchFamily="34" charset="0"/>
        <a:buNone/>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3" Type="http://schemas.openxmlformats.org/officeDocument/2006/relationships/hyperlink" Target="https://sante.gouv.fr/systeme-de-sante/segur-de-la-sante/le-service-d-acces-aux-soins-sas/article/tout-savoir-sur-le-sas-service-d-acces-aux-soins" TargetMode="External"/><Relationship Id="rId2" Type="http://schemas.openxmlformats.org/officeDocument/2006/relationships/notesSlide" Target="../notesSlides/notesSlide3.xml"/><Relationship Id="rId1" Type="http://schemas.openxmlformats.org/officeDocument/2006/relationships/slideLayout" Target="../slideLayouts/slideLayout4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hyperlink" Target="https://sante.gouv.fr/systeme-de-sante/segur-de-la-sante/le-service-d-acces-aux-soins-sas/article/tout-savoir-sur-le-sas-service-d-acces-aux-soins" TargetMode="External"/><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Négociations conventionnelles ACI MSP</a:t>
            </a:r>
          </a:p>
        </p:txBody>
      </p:sp>
      <p:sp>
        <p:nvSpPr>
          <p:cNvPr id="3" name="Espace réservé de la date 2"/>
          <p:cNvSpPr>
            <a:spLocks noGrp="1"/>
          </p:cNvSpPr>
          <p:nvPr>
            <p:ph type="dt" sz="half" idx="10"/>
          </p:nvPr>
        </p:nvSpPr>
        <p:spPr/>
        <p:txBody>
          <a:bodyPr/>
          <a:lstStyle/>
          <a:p>
            <a:fld id="{283CFBEF-98C3-6C4D-AECE-A89E43EA2455}" type="datetime1">
              <a:rPr lang="fr-FR" smtClean="0"/>
              <a:t>26/02/2026</a:t>
            </a:fld>
            <a:endParaRPr lang="fr-FR" dirty="0"/>
          </a:p>
        </p:txBody>
      </p:sp>
      <p:sp>
        <p:nvSpPr>
          <p:cNvPr id="4" name="Espace réservé du texte 3"/>
          <p:cNvSpPr>
            <a:spLocks noGrp="1"/>
          </p:cNvSpPr>
          <p:nvPr>
            <p:ph type="body" sz="quarter" idx="12"/>
          </p:nvPr>
        </p:nvSpPr>
        <p:spPr/>
        <p:txBody>
          <a:bodyPr>
            <a:normAutofit/>
          </a:bodyPr>
          <a:lstStyle/>
          <a:p>
            <a:r>
              <a:rPr lang="fr-FR" dirty="0" smtClean="0"/>
              <a:t>Séance </a:t>
            </a:r>
            <a:r>
              <a:rPr lang="fr-FR" dirty="0"/>
              <a:t>d’ouverture – </a:t>
            </a:r>
            <a:r>
              <a:rPr lang="fr-FR" dirty="0" smtClean="0"/>
              <a:t>26 février 2026</a:t>
            </a:r>
            <a:endParaRPr lang="fr-FR" dirty="0"/>
          </a:p>
        </p:txBody>
      </p:sp>
      <p:sp>
        <p:nvSpPr>
          <p:cNvPr id="5" name="Espace réservé du texte 4"/>
          <p:cNvSpPr>
            <a:spLocks noGrp="1"/>
          </p:cNvSpPr>
          <p:nvPr>
            <p:ph type="body" sz="quarter" idx="13"/>
          </p:nvPr>
        </p:nvSpPr>
        <p:spPr>
          <a:xfrm>
            <a:off x="4867422" y="5957635"/>
            <a:ext cx="6797939" cy="316555"/>
          </a:xfrm>
        </p:spPr>
        <p:txBody>
          <a:bodyPr>
            <a:normAutofit fontScale="92500" lnSpcReduction="20000"/>
          </a:bodyPr>
          <a:lstStyle/>
          <a:p>
            <a:r>
              <a:rPr lang="fr-FR" dirty="0" smtClean="0"/>
              <a:t>DDGOS/DOS</a:t>
            </a:r>
            <a:endParaRPr lang="fr-FR" dirty="0"/>
          </a:p>
        </p:txBody>
      </p:sp>
    </p:spTree>
    <p:extLst>
      <p:ext uri="{BB962C8B-B14F-4D97-AF65-F5344CB8AC3E}">
        <p14:creationId xmlns:p14="http://schemas.microsoft.com/office/powerpoint/2010/main" val="1329380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469" y="521275"/>
            <a:ext cx="11186809" cy="5406942"/>
          </a:xfrm>
        </p:spPr>
        <p:txBody>
          <a:bodyPr/>
          <a:lstStyle/>
          <a:p>
            <a:r>
              <a:rPr lang="fr-FR" dirty="0" smtClean="0">
                <a:latin typeface="Calibri" panose="020F0502020204030204" pitchFamily="34" charset="0"/>
                <a:cs typeface="Calibri" panose="020F0502020204030204" pitchFamily="34" charset="0"/>
              </a:rPr>
              <a:t> </a:t>
            </a:r>
            <a:endParaRPr lang="fr-FR" dirty="0">
              <a:latin typeface="Calibri" panose="020F0502020204030204" pitchFamily="34" charset="0"/>
              <a:cs typeface="Calibri" panose="020F0502020204030204" pitchFamily="34" charset="0"/>
            </a:endParaRPr>
          </a:p>
        </p:txBody>
      </p:sp>
      <p:sp>
        <p:nvSpPr>
          <p:cNvPr id="5" name="Espace réservé du texte 4"/>
          <p:cNvSpPr>
            <a:spLocks noGrp="1"/>
          </p:cNvSpPr>
          <p:nvPr>
            <p:ph type="body" idx="13"/>
          </p:nvPr>
        </p:nvSpPr>
        <p:spPr>
          <a:xfrm>
            <a:off x="3304638" y="1133116"/>
            <a:ext cx="1080000" cy="552732"/>
          </a:xfrm>
        </p:spPr>
        <p:txBody>
          <a:bodyPr>
            <a:normAutofit fontScale="92500" lnSpcReduction="20000"/>
          </a:bodyPr>
          <a:lstStyle/>
          <a:p>
            <a:r>
              <a:rPr lang="fr-FR" dirty="0" smtClean="0"/>
              <a:t>01.</a:t>
            </a:r>
            <a:endParaRPr lang="fr-FR" dirty="0"/>
          </a:p>
        </p:txBody>
      </p:sp>
      <p:sp>
        <p:nvSpPr>
          <p:cNvPr id="7" name="Espace réservé du texte 6"/>
          <p:cNvSpPr>
            <a:spLocks noGrp="1"/>
          </p:cNvSpPr>
          <p:nvPr>
            <p:ph type="body" idx="15"/>
          </p:nvPr>
        </p:nvSpPr>
        <p:spPr>
          <a:xfrm>
            <a:off x="3304638" y="2284795"/>
            <a:ext cx="1080000" cy="552732"/>
          </a:xfrm>
        </p:spPr>
        <p:txBody>
          <a:bodyPr>
            <a:normAutofit fontScale="92500" lnSpcReduction="20000"/>
          </a:bodyPr>
          <a:lstStyle/>
          <a:p>
            <a:r>
              <a:rPr lang="fr-FR" dirty="0" smtClean="0"/>
              <a:t>02.</a:t>
            </a:r>
            <a:endParaRPr lang="fr-FR" dirty="0"/>
          </a:p>
        </p:txBody>
      </p:sp>
      <p:sp>
        <p:nvSpPr>
          <p:cNvPr id="17" name="Espace réservé du numéro de diapositive 16"/>
          <p:cNvSpPr>
            <a:spLocks noGrp="1"/>
          </p:cNvSpPr>
          <p:nvPr>
            <p:ph type="sldNum" sz="quarter" idx="28"/>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29" name="Espace réservé du texte 15"/>
          <p:cNvSpPr txBox="1">
            <a:spLocks/>
          </p:cNvSpPr>
          <p:nvPr/>
        </p:nvSpPr>
        <p:spPr>
          <a:xfrm>
            <a:off x="7320989" y="5221144"/>
            <a:ext cx="3600000" cy="843063"/>
          </a:xfrm>
          <a:prstGeom prst="rect">
            <a:avLst/>
          </a:prstGeom>
          <a:ln w="3175">
            <a:noFill/>
          </a:ln>
        </p:spPr>
        <p:txBody>
          <a:bodyPr vert="horz" lIns="91440" tIns="45720" rIns="91440" bIns="45720" rtlCol="0" anchor="t">
            <a:normAutofit/>
          </a:bodyPr>
          <a:lstStyle>
            <a:lvl1pPr marL="0" indent="0" algn="l" defTabSz="914400" rtl="0" eaLnBrk="1" latinLnBrk="0" hangingPunct="1">
              <a:lnSpc>
                <a:spcPct val="110000"/>
              </a:lnSpc>
              <a:spcBef>
                <a:spcPts val="600"/>
              </a:spcBef>
              <a:spcAft>
                <a:spcPts val="0"/>
              </a:spcAft>
              <a:buClr>
                <a:schemeClr val="tx2"/>
              </a:buClr>
              <a:buFont typeface="Symbol" panose="05050102010706020507" pitchFamily="18" charset="2"/>
              <a:buNone/>
              <a:defRPr sz="1600" b="1" kern="1200" cap="all" baseline="0">
                <a:solidFill>
                  <a:schemeClr val="bg1"/>
                </a:solidFill>
                <a:latin typeface="+mn-lt"/>
                <a:ea typeface="+mn-ea"/>
                <a:cs typeface="+mn-cs"/>
              </a:defRPr>
            </a:lvl1pPr>
            <a:lvl2pPr marL="457200" indent="0" algn="l" defTabSz="914400" rtl="0" eaLnBrk="1" latinLnBrk="0" hangingPunct="1">
              <a:lnSpc>
                <a:spcPct val="110000"/>
              </a:lnSpc>
              <a:spcBef>
                <a:spcPts val="600"/>
              </a:spcBef>
              <a:spcAft>
                <a:spcPts val="0"/>
              </a:spcAft>
              <a:buClr>
                <a:schemeClr val="tx2"/>
              </a:buClr>
              <a:buSzPct val="120000"/>
              <a:buFont typeface="Arial" panose="020B0604020202020204" pitchFamily="34" charset="0"/>
              <a:buNone/>
              <a:defRPr sz="2000" b="1" i="0" kern="1200">
                <a:solidFill>
                  <a:schemeClr val="tx1"/>
                </a:solidFill>
                <a:latin typeface="+mn-lt"/>
                <a:ea typeface="+mn-ea"/>
                <a:cs typeface="+mn-cs"/>
              </a:defRPr>
            </a:lvl2pPr>
            <a:lvl3pPr marL="914400" indent="0" algn="l" defTabSz="914400" rtl="0" eaLnBrk="1" latinLnBrk="0" hangingPunct="1">
              <a:lnSpc>
                <a:spcPct val="110000"/>
              </a:lnSpc>
              <a:spcBef>
                <a:spcPts val="300"/>
              </a:spcBef>
              <a:spcAft>
                <a:spcPts val="0"/>
              </a:spcAft>
              <a:buClr>
                <a:schemeClr val="tx2"/>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0"/>
              </a:spcAft>
              <a:buClr>
                <a:schemeClr val="tx2"/>
              </a:buClr>
              <a:buSzPct val="100000"/>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10000"/>
              </a:lnSpc>
              <a:spcBef>
                <a:spcPts val="0"/>
              </a:spcBef>
              <a:spcAft>
                <a:spcPts val="0"/>
              </a:spcAft>
              <a:buFont typeface="Arial" panose="020B0604020202020204" pitchFamily="34" charset="0"/>
              <a:buNone/>
              <a:defRPr sz="1600" b="1" kern="1200" baseline="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600"/>
              </a:spcBef>
              <a:spcAft>
                <a:spcPts val="0"/>
              </a:spcAft>
              <a:buClr>
                <a:srgbClr val="007FAD"/>
              </a:buClr>
              <a:buSzTx/>
              <a:buFont typeface="Symbol" panose="05050102010706020507" pitchFamily="18" charset="2"/>
              <a:buNone/>
              <a:tabLst/>
              <a:defRPr/>
            </a:pPr>
            <a:endParaRPr kumimoji="0" lang="fr-FR" sz="1600" b="1" i="0" u="none" strike="noStrike" kern="1200" cap="all" spc="0" normalizeH="0" baseline="0" noProof="0" dirty="0">
              <a:ln>
                <a:noFill/>
              </a:ln>
              <a:solidFill>
                <a:prstClr val="white"/>
              </a:solidFill>
              <a:effectLst/>
              <a:uLnTx/>
              <a:uFillTx/>
              <a:latin typeface="Arial" panose="020B0604020202020204"/>
              <a:ea typeface="+mn-ea"/>
              <a:cs typeface="+mn-cs"/>
            </a:endParaRPr>
          </a:p>
        </p:txBody>
      </p:sp>
      <p:sp>
        <p:nvSpPr>
          <p:cNvPr id="12" name="Espace réservé du texte 5"/>
          <p:cNvSpPr>
            <a:spLocks noGrp="1"/>
          </p:cNvSpPr>
          <p:nvPr>
            <p:ph type="body" sz="quarter" idx="14"/>
          </p:nvPr>
        </p:nvSpPr>
        <p:spPr>
          <a:xfrm>
            <a:off x="3304638" y="1681302"/>
            <a:ext cx="5449218" cy="360000"/>
          </a:xfrm>
        </p:spPr>
        <p:txBody>
          <a:bodyPr>
            <a:normAutofit/>
          </a:bodyPr>
          <a:lstStyle/>
          <a:p>
            <a:r>
              <a:rPr lang="fr-FR" dirty="0" smtClean="0"/>
              <a:t>Contexte de la négociation</a:t>
            </a:r>
            <a:endParaRPr lang="fr-FR" dirty="0"/>
          </a:p>
        </p:txBody>
      </p:sp>
      <p:sp>
        <p:nvSpPr>
          <p:cNvPr id="9" name="Espace réservé du texte 5"/>
          <p:cNvSpPr>
            <a:spLocks noGrp="1"/>
          </p:cNvSpPr>
          <p:nvPr>
            <p:ph type="body" sz="quarter" idx="14"/>
          </p:nvPr>
        </p:nvSpPr>
        <p:spPr>
          <a:xfrm>
            <a:off x="3304638" y="2864746"/>
            <a:ext cx="5896512" cy="360000"/>
          </a:xfrm>
        </p:spPr>
        <p:txBody>
          <a:bodyPr>
            <a:normAutofit/>
          </a:bodyPr>
          <a:lstStyle/>
          <a:p>
            <a:r>
              <a:rPr lang="fr-FR" dirty="0" smtClean="0"/>
              <a:t>Orientations des négociations</a:t>
            </a:r>
            <a:endParaRPr lang="fr-FR" dirty="0"/>
          </a:p>
        </p:txBody>
      </p:sp>
      <p:sp>
        <p:nvSpPr>
          <p:cNvPr id="10" name="Espace réservé du texte 5"/>
          <p:cNvSpPr>
            <a:spLocks noGrp="1"/>
          </p:cNvSpPr>
          <p:nvPr>
            <p:ph type="body" sz="quarter" idx="14"/>
          </p:nvPr>
        </p:nvSpPr>
        <p:spPr>
          <a:xfrm>
            <a:off x="3304637" y="4052954"/>
            <a:ext cx="6673551" cy="360000"/>
          </a:xfrm>
        </p:spPr>
        <p:txBody>
          <a:bodyPr>
            <a:normAutofit fontScale="92500"/>
          </a:bodyPr>
          <a:lstStyle/>
          <a:p>
            <a:r>
              <a:rPr lang="fr-FR" dirty="0"/>
              <a:t>Propositions d’articulation entre France santé et </a:t>
            </a:r>
            <a:r>
              <a:rPr lang="fr-FR" dirty="0" err="1"/>
              <a:t>l’aci</a:t>
            </a:r>
            <a:endParaRPr lang="fr-FR" dirty="0"/>
          </a:p>
        </p:txBody>
      </p:sp>
      <p:sp>
        <p:nvSpPr>
          <p:cNvPr id="11" name="Espace réservé du texte 6"/>
          <p:cNvSpPr>
            <a:spLocks noGrp="1"/>
          </p:cNvSpPr>
          <p:nvPr>
            <p:ph type="body" idx="15"/>
          </p:nvPr>
        </p:nvSpPr>
        <p:spPr>
          <a:xfrm>
            <a:off x="3304638" y="3412731"/>
            <a:ext cx="1080000" cy="552732"/>
          </a:xfrm>
        </p:spPr>
        <p:txBody>
          <a:bodyPr>
            <a:normAutofit fontScale="92500" lnSpcReduction="20000"/>
          </a:bodyPr>
          <a:lstStyle/>
          <a:p>
            <a:r>
              <a:rPr lang="fr-FR" dirty="0" smtClean="0"/>
              <a:t>03.</a:t>
            </a:r>
            <a:endParaRPr lang="fr-FR" dirty="0"/>
          </a:p>
        </p:txBody>
      </p:sp>
      <p:sp>
        <p:nvSpPr>
          <p:cNvPr id="13" name="Espace réservé du texte 6"/>
          <p:cNvSpPr>
            <a:spLocks noGrp="1"/>
          </p:cNvSpPr>
          <p:nvPr>
            <p:ph type="body" idx="15"/>
          </p:nvPr>
        </p:nvSpPr>
        <p:spPr>
          <a:xfrm>
            <a:off x="3318229" y="4668412"/>
            <a:ext cx="1080000" cy="552732"/>
          </a:xfrm>
        </p:spPr>
        <p:txBody>
          <a:bodyPr>
            <a:normAutofit fontScale="92500" lnSpcReduction="20000"/>
          </a:bodyPr>
          <a:lstStyle/>
          <a:p>
            <a:r>
              <a:rPr lang="fr-FR" dirty="0" smtClean="0"/>
              <a:t>04.</a:t>
            </a:r>
            <a:endParaRPr lang="fr-FR" dirty="0"/>
          </a:p>
        </p:txBody>
      </p:sp>
      <p:sp>
        <p:nvSpPr>
          <p:cNvPr id="14" name="Espace réservé du texte 5"/>
          <p:cNvSpPr>
            <a:spLocks noGrp="1"/>
          </p:cNvSpPr>
          <p:nvPr>
            <p:ph type="body" sz="quarter" idx="14"/>
          </p:nvPr>
        </p:nvSpPr>
        <p:spPr>
          <a:xfrm>
            <a:off x="3318229" y="5241162"/>
            <a:ext cx="5896512" cy="360000"/>
          </a:xfrm>
        </p:spPr>
        <p:txBody>
          <a:bodyPr>
            <a:normAutofit/>
          </a:bodyPr>
          <a:lstStyle/>
          <a:p>
            <a:r>
              <a:rPr lang="fr-FR" dirty="0" smtClean="0"/>
              <a:t>Calendrier des négociations</a:t>
            </a:r>
            <a:endParaRPr lang="fr-FR" dirty="0"/>
          </a:p>
        </p:txBody>
      </p:sp>
    </p:spTree>
    <p:extLst>
      <p:ext uri="{BB962C8B-B14F-4D97-AF65-F5344CB8AC3E}">
        <p14:creationId xmlns:p14="http://schemas.microsoft.com/office/powerpoint/2010/main" val="7535735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normAutofit fontScale="92500" lnSpcReduction="20000"/>
          </a:bodyPr>
          <a:lstStyle/>
          <a:p>
            <a:r>
              <a:rPr lang="fr-FR" dirty="0"/>
              <a:t>1</a:t>
            </a:r>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8" y="2904564"/>
            <a:ext cx="10223136" cy="2330823"/>
          </a:xfrm>
        </p:spPr>
        <p:txBody>
          <a:bodyPr/>
          <a:lstStyle/>
          <a:p>
            <a:r>
              <a:rPr lang="fr-FR" dirty="0" smtClean="0"/>
              <a:t>Contexte de la négociation</a:t>
            </a:r>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3</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3111579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p:cNvSpPr>
            <a:spLocks noGrp="1"/>
          </p:cNvSpPr>
          <p:nvPr>
            <p:ph type="body" sz="quarter" idx="16"/>
          </p:nvPr>
        </p:nvSpPr>
        <p:spPr>
          <a:xfrm>
            <a:off x="498660" y="1828797"/>
            <a:ext cx="11196453" cy="4508738"/>
          </a:xfrm>
        </p:spPr>
        <p:txBody>
          <a:bodyPr>
            <a:normAutofit fontScale="92500" lnSpcReduction="20000"/>
          </a:bodyPr>
          <a:lstStyle/>
          <a:p>
            <a:pPr algn="just"/>
            <a:r>
              <a:rPr lang="fr-FR" dirty="0" smtClean="0">
                <a:solidFill>
                  <a:schemeClr val="tx1"/>
                </a:solidFill>
              </a:rPr>
              <a:t>L’article 63 de la LFSS pour 2026, prévoit des négociations pour la mise en place d’un réseau France Santé (articles L. 6330-1 et 2 du CSP).</a:t>
            </a:r>
          </a:p>
          <a:p>
            <a:endParaRPr lang="fr-FR" dirty="0" smtClean="0">
              <a:solidFill>
                <a:schemeClr val="tx1"/>
              </a:solidFill>
            </a:endParaRPr>
          </a:p>
          <a:p>
            <a:pPr algn="just"/>
            <a:r>
              <a:rPr lang="fr-FR" b="1" dirty="0" smtClean="0">
                <a:solidFill>
                  <a:schemeClr val="tx1"/>
                </a:solidFill>
              </a:rPr>
              <a:t>Ce réseau doit répondre à un double objectif : répondre aux enjeux d’accès aux soins et améliorer la lisibilité de l’offre</a:t>
            </a:r>
          </a:p>
          <a:p>
            <a:r>
              <a:rPr lang="fr-FR" dirty="0">
                <a:solidFill>
                  <a:schemeClr val="tx1"/>
                </a:solidFill>
              </a:rPr>
              <a:t>	</a:t>
            </a:r>
            <a:endParaRPr lang="fr-FR" dirty="0" smtClean="0">
              <a:solidFill>
                <a:schemeClr val="tx1"/>
              </a:solidFill>
            </a:endParaRPr>
          </a:p>
          <a:p>
            <a:r>
              <a:rPr lang="fr-FR" dirty="0" smtClean="0">
                <a:solidFill>
                  <a:schemeClr val="tx1"/>
                </a:solidFill>
              </a:rPr>
              <a:t>Les structures France Santé doivent disposer d’une offre de service socle.</a:t>
            </a:r>
          </a:p>
          <a:p>
            <a:r>
              <a:rPr lang="fr-FR" dirty="0">
                <a:solidFill>
                  <a:schemeClr val="tx1"/>
                </a:solidFill>
              </a:rPr>
              <a:t>	</a:t>
            </a:r>
            <a:endParaRPr lang="fr-FR" dirty="0" smtClean="0">
              <a:solidFill>
                <a:schemeClr val="tx1"/>
              </a:solidFill>
            </a:endParaRPr>
          </a:p>
          <a:p>
            <a:r>
              <a:rPr lang="fr-FR" dirty="0" smtClean="0">
                <a:solidFill>
                  <a:schemeClr val="tx1"/>
                </a:solidFill>
              </a:rPr>
              <a:t>Cette offre socle, la nature des engagements et les financements doivent être définis par des accords </a:t>
            </a:r>
            <a:r>
              <a:rPr lang="fr-FR" sz="2100" dirty="0">
                <a:solidFill>
                  <a:schemeClr val="tx1"/>
                </a:solidFill>
              </a:rPr>
              <a:t>conventionnels pour les MSP et CDS.</a:t>
            </a:r>
          </a:p>
          <a:p>
            <a:endParaRPr lang="fr-FR" dirty="0">
              <a:solidFill>
                <a:schemeClr val="tx1"/>
              </a:solidFill>
            </a:endParaRPr>
          </a:p>
          <a:p>
            <a:r>
              <a:rPr lang="fr-FR" dirty="0" smtClean="0">
                <a:solidFill>
                  <a:schemeClr val="tx1"/>
                </a:solidFill>
              </a:rPr>
              <a:t>Les structures peuvent être de natures diverses :</a:t>
            </a:r>
          </a:p>
          <a:p>
            <a:pPr marL="342900" indent="-342900">
              <a:buFontTx/>
              <a:buChar char="-"/>
            </a:pPr>
            <a:r>
              <a:rPr lang="fr-FR" b="1" dirty="0" smtClean="0">
                <a:solidFill>
                  <a:schemeClr val="tx1"/>
                </a:solidFill>
              </a:rPr>
              <a:t>MSP et CDS </a:t>
            </a:r>
          </a:p>
          <a:p>
            <a:pPr marL="342900" indent="-342900">
              <a:buFontTx/>
              <a:buChar char="-"/>
            </a:pPr>
            <a:r>
              <a:rPr lang="fr-FR" dirty="0" smtClean="0">
                <a:solidFill>
                  <a:schemeClr val="tx1">
                    <a:lumMod val="40000"/>
                    <a:lumOff val="60000"/>
                  </a:schemeClr>
                </a:solidFill>
              </a:rPr>
              <a:t>Mais également : Etablissements (notamment </a:t>
            </a:r>
            <a:r>
              <a:rPr lang="fr-FR" dirty="0" err="1" smtClean="0">
                <a:solidFill>
                  <a:schemeClr val="tx1">
                    <a:lumMod val="40000"/>
                    <a:lumOff val="60000"/>
                  </a:schemeClr>
                </a:solidFill>
              </a:rPr>
              <a:t>Hprox</a:t>
            </a:r>
            <a:r>
              <a:rPr lang="fr-FR" dirty="0" smtClean="0">
                <a:solidFill>
                  <a:schemeClr val="tx1">
                    <a:lumMod val="40000"/>
                    <a:lumOff val="60000"/>
                  </a:schemeClr>
                </a:solidFill>
              </a:rPr>
              <a:t>), </a:t>
            </a:r>
            <a:r>
              <a:rPr lang="fr-FR" dirty="0" err="1" smtClean="0">
                <a:solidFill>
                  <a:schemeClr val="tx1">
                    <a:lumMod val="40000"/>
                    <a:lumOff val="60000"/>
                  </a:schemeClr>
                </a:solidFill>
              </a:rPr>
              <a:t>Medicobus</a:t>
            </a:r>
            <a:r>
              <a:rPr lang="fr-FR" dirty="0" smtClean="0">
                <a:solidFill>
                  <a:schemeClr val="tx1">
                    <a:lumMod val="40000"/>
                    <a:lumOff val="60000"/>
                  </a:schemeClr>
                </a:solidFill>
              </a:rPr>
              <a:t>, Cabinets de groupes </a:t>
            </a:r>
          </a:p>
          <a:p>
            <a:endParaRPr lang="fr-FR" dirty="0">
              <a:solidFill>
                <a:schemeClr val="tx1"/>
              </a:solidFill>
            </a:endParaRPr>
          </a:p>
          <a:p>
            <a:endParaRPr lang="fr-FR" dirty="0">
              <a:solidFill>
                <a:schemeClr val="tx1"/>
              </a:solidFill>
            </a:endParaRPr>
          </a:p>
        </p:txBody>
      </p:sp>
      <p:sp>
        <p:nvSpPr>
          <p:cNvPr id="5" name="Espace réservé du numéro de diapositive 4"/>
          <p:cNvSpPr>
            <a:spLocks noGrp="1"/>
          </p:cNvSpPr>
          <p:nvPr>
            <p:ph type="sldNum" sz="quarter" idx="15"/>
          </p:nvPr>
        </p:nvSpPr>
        <p:spPr/>
        <p:txBody>
          <a:bodyPr/>
          <a:lstStyle/>
          <a:p>
            <a:fld id="{975A587B-5814-4D9B-9598-FE9CB954CB01}" type="slidenum">
              <a:rPr lang="fr-FR" smtClean="0"/>
              <a:pPr/>
              <a:t>4</a:t>
            </a:fld>
            <a:endParaRPr lang="fr-FR" dirty="0"/>
          </a:p>
        </p:txBody>
      </p:sp>
      <p:sp>
        <p:nvSpPr>
          <p:cNvPr id="7" name="Titre 6"/>
          <p:cNvSpPr>
            <a:spLocks noGrp="1"/>
          </p:cNvSpPr>
          <p:nvPr>
            <p:ph type="title"/>
          </p:nvPr>
        </p:nvSpPr>
        <p:spPr/>
        <p:txBody>
          <a:bodyPr/>
          <a:lstStyle/>
          <a:p>
            <a:r>
              <a:rPr lang="fr-FR" dirty="0" smtClean="0"/>
              <a:t>Instauration d’un Réseau « France Santé »</a:t>
            </a:r>
            <a:endParaRPr lang="fr-FR" dirty="0"/>
          </a:p>
        </p:txBody>
      </p:sp>
    </p:spTree>
    <p:extLst>
      <p:ext uri="{BB962C8B-B14F-4D97-AF65-F5344CB8AC3E}">
        <p14:creationId xmlns:p14="http://schemas.microsoft.com/office/powerpoint/2010/main" val="388055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6"/>
          </p:nvPr>
        </p:nvSpPr>
        <p:spPr>
          <a:xfrm>
            <a:off x="105909" y="6511587"/>
            <a:ext cx="720000" cy="288000"/>
          </a:xfrm>
        </p:spPr>
        <p:txBody>
          <a:bodyPr/>
          <a:lstStyle/>
          <a:p>
            <a:fld id="{975A587B-5814-4D9B-9598-FE9CB954CB01}" type="slidenum">
              <a:rPr lang="fr-FR" smtClean="0"/>
              <a:pPr/>
              <a:t>5</a:t>
            </a:fld>
            <a:endParaRPr lang="fr-FR" dirty="0"/>
          </a:p>
        </p:txBody>
      </p:sp>
      <p:sp>
        <p:nvSpPr>
          <p:cNvPr id="3" name="Titre 2"/>
          <p:cNvSpPr>
            <a:spLocks noGrp="1"/>
          </p:cNvSpPr>
          <p:nvPr>
            <p:ph type="title"/>
          </p:nvPr>
        </p:nvSpPr>
        <p:spPr>
          <a:xfrm>
            <a:off x="465909" y="189978"/>
            <a:ext cx="11196000" cy="1114817"/>
          </a:xfrm>
          <a:solidFill>
            <a:schemeClr val="tx1"/>
          </a:solidFill>
          <a:ln w="3175">
            <a:noFill/>
          </a:ln>
        </p:spPr>
        <p:txBody>
          <a:bodyPr vert="horz" lIns="864000" tIns="72000" rIns="72000" bIns="72000" rtlCol="0" anchor="ctr">
            <a:normAutofit/>
          </a:bodyPr>
          <a:lstStyle/>
          <a:p>
            <a:r>
              <a:rPr lang="fr-FR" dirty="0" smtClean="0"/>
              <a:t>LFSS 2026 : Réseau France santé </a:t>
            </a:r>
            <a:endParaRPr lang="fr-FR" dirty="0"/>
          </a:p>
        </p:txBody>
      </p:sp>
      <p:sp>
        <p:nvSpPr>
          <p:cNvPr id="5" name="ZoneTexte 4"/>
          <p:cNvSpPr txBox="1"/>
          <p:nvPr/>
        </p:nvSpPr>
        <p:spPr>
          <a:xfrm>
            <a:off x="465909" y="1445978"/>
            <a:ext cx="11102340" cy="5016758"/>
          </a:xfrm>
          <a:prstGeom prst="rect">
            <a:avLst/>
          </a:prstGeom>
          <a:noFill/>
        </p:spPr>
        <p:txBody>
          <a:bodyPr wrap="square" rtlCol="0">
            <a:spAutoFit/>
          </a:bodyPr>
          <a:lstStyle/>
          <a:p>
            <a:pPr algn="just"/>
            <a:r>
              <a:rPr lang="fr-FR" sz="1600" b="1" dirty="0" smtClean="0"/>
              <a:t>LFSS pour 2026, titre III « Réseau France Santé » : « </a:t>
            </a:r>
            <a:r>
              <a:rPr lang="fr-FR" sz="1600" i="1" dirty="0"/>
              <a:t> Art. L. 6330-1</a:t>
            </a:r>
            <a:r>
              <a:rPr lang="fr-FR" sz="1600" dirty="0"/>
              <a:t>. Les structures “France santé”, lorsqu’elles fournissent une </a:t>
            </a:r>
            <a:r>
              <a:rPr lang="fr-FR" sz="1600" b="1" u="sng" dirty="0"/>
              <a:t>offre de service socle</a:t>
            </a:r>
            <a:r>
              <a:rPr lang="fr-FR" sz="1600" dirty="0"/>
              <a:t>, peuvent conclure avec les agences régionales de santé et les organismes gestionnaires de régime de base d’assurance maladie une convention précisant les engagements de la structure et les financements dont elle peut bénéficier en application de l’article L. 6330-2</a:t>
            </a:r>
            <a:r>
              <a:rPr lang="fr-FR" sz="1600" dirty="0" smtClean="0"/>
              <a:t>. »</a:t>
            </a:r>
          </a:p>
          <a:p>
            <a:pPr algn="just"/>
            <a:endParaRPr lang="fr-FR" sz="1600" dirty="0" smtClean="0"/>
          </a:p>
          <a:p>
            <a:r>
              <a:rPr lang="fr-FR" sz="1600" dirty="0"/>
              <a:t>« </a:t>
            </a:r>
            <a:r>
              <a:rPr lang="fr-FR" sz="1600" i="1" dirty="0"/>
              <a:t>Art. L. 6330-2</a:t>
            </a:r>
            <a:r>
              <a:rPr lang="fr-FR" sz="1600" dirty="0"/>
              <a:t>. – L’offre de service socle des structures “France santé”, qui peut être organisée de manière itinérante ou comporter pour partie des modes d’accès dématérialisés, la </a:t>
            </a:r>
            <a:r>
              <a:rPr lang="fr-FR" sz="1600" b="1" dirty="0"/>
              <a:t>nature des engagements ainsi que les financements dont les structures peuvent bénéficier à ce titre sont définis par les accords </a:t>
            </a:r>
            <a:r>
              <a:rPr lang="fr-FR" sz="1600" dirty="0"/>
              <a:t>prévus au II de l’article L. 162-14-1 et à l’article L. 162-32-1 du code de la sécurité sociale. </a:t>
            </a:r>
          </a:p>
          <a:p>
            <a:r>
              <a:rPr lang="fr-FR" sz="1600" dirty="0"/>
              <a:t>« Pour </a:t>
            </a:r>
            <a:r>
              <a:rPr lang="fr-FR" sz="1600" b="1" dirty="0"/>
              <a:t>les structures qui ne relèvent pas des accords </a:t>
            </a:r>
            <a:r>
              <a:rPr lang="fr-FR" sz="1600" dirty="0"/>
              <a:t>mentionnés au premier alinéa du présent article, les financements sont définis dans le cadre du </a:t>
            </a:r>
            <a:r>
              <a:rPr lang="fr-FR" sz="1600" b="1" dirty="0"/>
              <a:t>fonds d’intervention régional </a:t>
            </a:r>
            <a:r>
              <a:rPr lang="fr-FR" sz="1600" dirty="0"/>
              <a:t>prévu à l’article L. 1435-8. » </a:t>
            </a:r>
          </a:p>
          <a:p>
            <a:pPr lvl="1" algn="just"/>
            <a:endParaRPr lang="fr-FR" sz="1600" dirty="0"/>
          </a:p>
          <a:p>
            <a:pPr algn="just"/>
            <a:endParaRPr lang="fr-FR" sz="1600" dirty="0" smtClean="0"/>
          </a:p>
          <a:p>
            <a:pPr algn="just"/>
            <a:endParaRPr lang="fr-FR" sz="1600" dirty="0" smtClean="0"/>
          </a:p>
          <a:p>
            <a:pPr algn="just"/>
            <a:r>
              <a:rPr lang="fr-FR" sz="1600" dirty="0"/>
              <a:t>Objectif = définir l’offre de service socle, la nature des engagements et les financements, dans le cadre des négociations conventionnelles MSP, CDS.</a:t>
            </a:r>
          </a:p>
          <a:p>
            <a:pPr algn="just"/>
            <a:endParaRPr lang="fr-FR" sz="1600" dirty="0" smtClean="0"/>
          </a:p>
          <a:p>
            <a:pPr algn="just"/>
            <a:r>
              <a:rPr lang="fr-FR" sz="1600" b="1" dirty="0" smtClean="0"/>
              <a:t>A compter de la publication : </a:t>
            </a:r>
            <a:endParaRPr lang="fr-FR" sz="1600" b="1" dirty="0"/>
          </a:p>
          <a:p>
            <a:pPr marL="285750" indent="-285750" algn="just">
              <a:buFont typeface="Wingdings" panose="05000000000000000000" pitchFamily="2" charset="2"/>
              <a:buChar char="ü"/>
            </a:pPr>
            <a:r>
              <a:rPr lang="fr-FR" sz="1600" dirty="0"/>
              <a:t>Délai de 2 mois </a:t>
            </a:r>
            <a:r>
              <a:rPr lang="fr-FR" sz="1600" dirty="0" smtClean="0"/>
              <a:t>pour </a:t>
            </a:r>
            <a:r>
              <a:rPr lang="fr-FR" sz="1600" dirty="0"/>
              <a:t>ouvrir les négociations conventionnelles MSP et CDS</a:t>
            </a:r>
          </a:p>
          <a:p>
            <a:pPr marL="285750" indent="-285750" algn="just">
              <a:buFont typeface="Wingdings" panose="05000000000000000000" pitchFamily="2" charset="2"/>
              <a:buChar char="ü"/>
            </a:pPr>
            <a:r>
              <a:rPr lang="fr-FR" sz="1600" dirty="0"/>
              <a:t>Délai de 6 mois </a:t>
            </a:r>
            <a:r>
              <a:rPr lang="fr-FR" sz="1600" dirty="0" smtClean="0"/>
              <a:t>pour </a:t>
            </a:r>
            <a:r>
              <a:rPr lang="fr-FR" sz="1600" dirty="0"/>
              <a:t>ouvrir les négociations conventionnelles CPTS</a:t>
            </a:r>
          </a:p>
        </p:txBody>
      </p:sp>
      <p:sp>
        <p:nvSpPr>
          <p:cNvPr id="6" name="Flèche droite 5"/>
          <p:cNvSpPr/>
          <p:nvPr/>
        </p:nvSpPr>
        <p:spPr>
          <a:xfrm rot="5400000">
            <a:off x="5533713" y="4317112"/>
            <a:ext cx="517750" cy="542641"/>
          </a:xfrm>
          <a:prstGeom prst="rightArrow">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8971264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
          <p:cNvSpPr>
            <a:spLocks noChangeArrowheads="1"/>
          </p:cNvSpPr>
          <p:nvPr/>
        </p:nvSpPr>
        <p:spPr bwMode="auto">
          <a:xfrm>
            <a:off x="621562" y="4301119"/>
            <a:ext cx="10299117" cy="2062103"/>
          </a:xfrm>
          <a:prstGeom prst="rect">
            <a:avLst/>
          </a:prstGeom>
          <a:noFill/>
          <a:ln>
            <a:noFill/>
          </a:ln>
          <a:effectLs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smtClean="0">
              <a:ln>
                <a:noFill/>
              </a:ln>
              <a:solidFill>
                <a:schemeClr val="tx1"/>
              </a:solidFill>
              <a:effectLst/>
              <a:latin typeface="Arial" panose="020B0604020202020204" pitchFamily="34" charset="0"/>
            </a:endParaRPr>
          </a:p>
          <a:p>
            <a:pPr marL="285750" indent="-285750" eaLnBrk="0" fontAlgn="base" hangingPunct="0">
              <a:spcBef>
                <a:spcPct val="0"/>
              </a:spcBef>
              <a:spcAft>
                <a:spcPct val="0"/>
              </a:spcAft>
              <a:buFont typeface="Wingdings" panose="05000000000000000000" pitchFamily="2" charset="2"/>
              <a:buChar char="§"/>
            </a:pPr>
            <a:r>
              <a:rPr lang="fr-FR" sz="1600" dirty="0" smtClean="0">
                <a:solidFill>
                  <a:srgbClr val="0C419A"/>
                </a:solidFill>
              </a:rPr>
              <a:t>disposer </a:t>
            </a:r>
            <a:r>
              <a:rPr lang="fr-FR" sz="1600" dirty="0">
                <a:solidFill>
                  <a:srgbClr val="0C419A"/>
                </a:solidFill>
              </a:rPr>
              <a:t>d’un </a:t>
            </a:r>
            <a:r>
              <a:rPr lang="fr-FR" sz="1600" b="1" dirty="0">
                <a:solidFill>
                  <a:srgbClr val="0C419A"/>
                </a:solidFill>
              </a:rPr>
              <a:t>médecin généraliste ayant une patientèle « médecin traitant » </a:t>
            </a:r>
            <a:r>
              <a:rPr lang="fr-FR" sz="1600" dirty="0">
                <a:solidFill>
                  <a:srgbClr val="0C419A"/>
                </a:solidFill>
              </a:rPr>
              <a:t>constituée (ou en cours de constitution en cas d’installation récente) </a:t>
            </a:r>
            <a:endParaRPr lang="fr-FR" altLang="fr-FR" sz="1600" dirty="0" smtClean="0"/>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fr-FR" altLang="fr-FR" sz="1600" dirty="0" smtClean="0"/>
              <a:t>garantir </a:t>
            </a:r>
            <a:r>
              <a:rPr lang="fr-FR" altLang="fr-FR" sz="1600" dirty="0"/>
              <a:t>la présence d’un </a:t>
            </a:r>
            <a:r>
              <a:rPr lang="fr-FR" altLang="fr-FR" sz="1600" b="1" dirty="0"/>
              <a:t>infirmier</a:t>
            </a:r>
            <a:r>
              <a:rPr lang="fr-FR" altLang="fr-FR" sz="1600" dirty="0"/>
              <a:t>, au sein de la structure ou à proximité </a:t>
            </a:r>
            <a:r>
              <a:rPr lang="fr-FR" altLang="fr-FR" sz="1600" dirty="0" smtClean="0"/>
              <a: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fr-FR" altLang="fr-FR" sz="1600" dirty="0" smtClean="0"/>
              <a:t>être ouvert </a:t>
            </a:r>
            <a:r>
              <a:rPr lang="fr-FR" altLang="fr-FR" sz="1600" dirty="0"/>
              <a:t>au public au moins </a:t>
            </a:r>
            <a:r>
              <a:rPr lang="fr-FR" altLang="fr-FR" sz="1600" b="1" dirty="0"/>
              <a:t>5 jours par semaine </a:t>
            </a:r>
            <a:r>
              <a:rPr lang="fr-FR" altLang="fr-FR" sz="1600" dirty="0" smtClean="0"/>
              <a: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fr-FR" altLang="fr-FR" sz="1600" dirty="0" smtClean="0"/>
              <a:t>appliquer les tarifs opposables, </a:t>
            </a:r>
            <a:r>
              <a:rPr lang="fr-FR" altLang="fr-FR" sz="1600" b="1" dirty="0" smtClean="0"/>
              <a:t>sans </a:t>
            </a:r>
            <a:r>
              <a:rPr lang="fr-FR" altLang="fr-FR" sz="1600" b="1" dirty="0"/>
              <a:t>dépassement d’honoraires</a:t>
            </a:r>
            <a:r>
              <a:rPr lang="fr-FR" altLang="fr-FR" sz="1600" dirty="0"/>
              <a:t> </a:t>
            </a:r>
            <a:r>
              <a:rPr lang="fr-FR" altLang="fr-FR" sz="1600" dirty="0" smtClean="0"/>
              <a: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fr-FR" altLang="fr-FR" sz="1600" dirty="0" smtClean="0"/>
              <a:t>proposer </a:t>
            </a:r>
            <a:r>
              <a:rPr lang="fr-FR" altLang="fr-FR" sz="1600" dirty="0"/>
              <a:t>des rendez-vous dans les 48h lorsque l’état de santé des patients le </a:t>
            </a:r>
            <a:r>
              <a:rPr lang="fr-FR" altLang="fr-FR" sz="1600" dirty="0" smtClean="0"/>
              <a:t>nécessite</a:t>
            </a:r>
            <a:r>
              <a:rPr lang="fr-FR" altLang="fr-FR" sz="1600" dirty="0"/>
              <a:t> </a:t>
            </a:r>
            <a:r>
              <a:rPr lang="fr-FR" altLang="fr-FR" sz="1600" b="1" dirty="0" smtClean="0"/>
              <a:t>en s’articulant </a:t>
            </a:r>
            <a:r>
              <a:rPr lang="fr-FR" altLang="fr-FR" sz="1600" b="1" dirty="0"/>
              <a:t>au </a:t>
            </a:r>
            <a:r>
              <a:rPr lang="fr-FR" altLang="fr-FR" sz="1600" b="1" dirty="0">
                <a:hlinkClick r:id="rId3"/>
              </a:rPr>
              <a:t>service d’accès aux soins (</a:t>
            </a:r>
            <a:r>
              <a:rPr lang="fr-FR" altLang="fr-FR" sz="1600" b="1" dirty="0" smtClean="0">
                <a:hlinkClick r:id="rId3"/>
              </a:rPr>
              <a:t>SAS)</a:t>
            </a:r>
            <a:r>
              <a:rPr lang="fr-FR" altLang="fr-FR" sz="1600" b="1" dirty="0"/>
              <a:t> </a:t>
            </a:r>
            <a:r>
              <a:rPr lang="fr-FR" altLang="fr-FR" sz="1600" b="1" dirty="0" smtClean="0"/>
              <a:t>et/ou à la </a:t>
            </a:r>
            <a:r>
              <a:rPr lang="fr-FR" altLang="fr-FR" sz="1600" b="1" u="sng" dirty="0" smtClean="0"/>
              <a:t>permanence </a:t>
            </a:r>
            <a:r>
              <a:rPr lang="fr-FR" altLang="fr-FR" sz="1600" b="1" u="sng" dirty="0"/>
              <a:t>des soins </a:t>
            </a:r>
            <a:r>
              <a:rPr lang="fr-FR" altLang="fr-FR" sz="1600" b="1" u="sng" dirty="0" smtClean="0"/>
              <a:t>ambulatoire (PDSA)</a:t>
            </a:r>
            <a:r>
              <a:rPr lang="fr-FR" altLang="fr-FR" sz="1600" dirty="0" smtClean="0"/>
              <a:t>. </a:t>
            </a:r>
            <a:endParaRPr lang="fr-FR" altLang="fr-FR" sz="1600" dirty="0"/>
          </a:p>
        </p:txBody>
      </p:sp>
      <p:sp>
        <p:nvSpPr>
          <p:cNvPr id="3" name="Titre 2">
            <a:extLst>
              <a:ext uri="{FF2B5EF4-FFF2-40B4-BE49-F238E27FC236}">
                <a16:creationId xmlns:a16="http://schemas.microsoft.com/office/drawing/2014/main" id="{CF572CAA-ECF7-F0D0-5B71-73F8A48D7432}"/>
              </a:ext>
            </a:extLst>
          </p:cNvPr>
          <p:cNvSpPr>
            <a:spLocks noGrp="1"/>
          </p:cNvSpPr>
          <p:nvPr>
            <p:ph type="title"/>
          </p:nvPr>
        </p:nvSpPr>
        <p:spPr/>
        <p:txBody>
          <a:bodyPr/>
          <a:lstStyle/>
          <a:p>
            <a:r>
              <a:rPr lang="fr-FR" dirty="0" smtClean="0"/>
              <a:t>Engagements socles </a:t>
            </a:r>
            <a:endParaRPr lang="fr-FR" dirty="0"/>
          </a:p>
        </p:txBody>
      </p:sp>
      <p:sp>
        <p:nvSpPr>
          <p:cNvPr id="9" name="ZoneTexte 8">
            <a:extLst>
              <a:ext uri="{FF2B5EF4-FFF2-40B4-BE49-F238E27FC236}">
                <a16:creationId xmlns:a16="http://schemas.microsoft.com/office/drawing/2014/main" id="{0268894A-C7FD-B76C-8BFC-6A739F7E4214}"/>
              </a:ext>
            </a:extLst>
          </p:cNvPr>
          <p:cNvSpPr txBox="1"/>
          <p:nvPr/>
        </p:nvSpPr>
        <p:spPr>
          <a:xfrm>
            <a:off x="498660" y="1846840"/>
            <a:ext cx="10422019" cy="646331"/>
          </a:xfrm>
          <a:prstGeom prst="rect">
            <a:avLst/>
          </a:prstGeom>
          <a:noFill/>
        </p:spPr>
        <p:txBody>
          <a:bodyPr wrap="square">
            <a:spAutoFit/>
          </a:bodyPr>
          <a:lstStyle/>
          <a:p>
            <a:r>
              <a:rPr lang="fr-FR" b="1" dirty="0">
                <a:solidFill>
                  <a:schemeClr val="accent4"/>
                </a:solidFill>
              </a:rPr>
              <a:t>Renforcer la présence de soins accessibles sur l’ensemble du territoire</a:t>
            </a:r>
          </a:p>
          <a:p>
            <a:endParaRPr lang="fr-FR" b="1" dirty="0">
              <a:solidFill>
                <a:schemeClr val="accent4"/>
              </a:solidFill>
            </a:endParaRPr>
          </a:p>
        </p:txBody>
      </p:sp>
      <p:pic>
        <p:nvPicPr>
          <p:cNvPr id="12" name="Image 11">
            <a:extLst>
              <a:ext uri="{FF2B5EF4-FFF2-40B4-BE49-F238E27FC236}">
                <a16:creationId xmlns:a16="http://schemas.microsoft.com/office/drawing/2014/main" id="{C0636CB2-5F14-DA94-7F3A-FA1D70C1B518}"/>
              </a:ext>
            </a:extLst>
          </p:cNvPr>
          <p:cNvPicPr>
            <a:picLocks noChangeAspect="1"/>
          </p:cNvPicPr>
          <p:nvPr/>
        </p:nvPicPr>
        <p:blipFill>
          <a:blip r:embed="rId4">
            <a:duotone>
              <a:schemeClr val="accent4">
                <a:shade val="45000"/>
                <a:satMod val="135000"/>
              </a:schemeClr>
              <a:prstClr val="white"/>
            </a:duotone>
          </a:blip>
          <a:stretch>
            <a:fillRect/>
          </a:stretch>
        </p:blipFill>
        <p:spPr>
          <a:xfrm>
            <a:off x="11103666" y="1756115"/>
            <a:ext cx="612740" cy="607119"/>
          </a:xfrm>
          <a:prstGeom prst="rect">
            <a:avLst/>
          </a:prstGeom>
        </p:spPr>
      </p:pic>
      <p:sp>
        <p:nvSpPr>
          <p:cNvPr id="22" name="Espace réservé du numéro de diapositive 21">
            <a:extLst>
              <a:ext uri="{FF2B5EF4-FFF2-40B4-BE49-F238E27FC236}">
                <a16:creationId xmlns:a16="http://schemas.microsoft.com/office/drawing/2014/main" id="{7A4B45AA-986F-081E-9931-4CD22E42116F}"/>
              </a:ext>
            </a:extLst>
          </p:cNvPr>
          <p:cNvSpPr>
            <a:spLocks noGrp="1"/>
          </p:cNvSpPr>
          <p:nvPr>
            <p:ph type="sldNum" sz="quarter" idx="15"/>
          </p:nvPr>
        </p:nvSpPr>
        <p:spPr>
          <a:xfrm>
            <a:off x="395469" y="6363222"/>
            <a:ext cx="720000" cy="288000"/>
          </a:xfrm>
        </p:spPr>
        <p:txBody>
          <a:bodyPr/>
          <a:lstStyle/>
          <a:p>
            <a:fld id="{975A587B-5814-4D9B-9598-FE9CB954CB01}" type="slidenum">
              <a:rPr lang="fr-FR" smtClean="0"/>
              <a:pPr/>
              <a:t>6</a:t>
            </a:fld>
            <a:endParaRPr lang="fr-FR" dirty="0"/>
          </a:p>
        </p:txBody>
      </p:sp>
      <p:cxnSp>
        <p:nvCxnSpPr>
          <p:cNvPr id="15" name="Connecteur droit 14">
            <a:extLst>
              <a:ext uri="{FF2B5EF4-FFF2-40B4-BE49-F238E27FC236}">
                <a16:creationId xmlns:a16="http://schemas.microsoft.com/office/drawing/2014/main" id="{EBE5FB05-7B92-C11A-E120-5A636A2E6609}"/>
              </a:ext>
            </a:extLst>
          </p:cNvPr>
          <p:cNvCxnSpPr>
            <a:cxnSpLocks/>
          </p:cNvCxnSpPr>
          <p:nvPr/>
        </p:nvCxnSpPr>
        <p:spPr>
          <a:xfrm flipV="1">
            <a:off x="8819537" y="2044331"/>
            <a:ext cx="1978240" cy="30686"/>
          </a:xfrm>
          <a:prstGeom prst="line">
            <a:avLst/>
          </a:prstGeom>
          <a:ln>
            <a:tailEnd type="oval" w="lg" len="lg"/>
          </a:ln>
        </p:spPr>
        <p:style>
          <a:lnRef idx="1">
            <a:schemeClr val="accent4"/>
          </a:lnRef>
          <a:fillRef idx="0">
            <a:schemeClr val="accent4"/>
          </a:fillRef>
          <a:effectRef idx="0">
            <a:schemeClr val="accent4"/>
          </a:effectRef>
          <a:fontRef idx="minor">
            <a:schemeClr val="tx1"/>
          </a:fontRef>
        </p:style>
      </p:cxnSp>
      <p:sp>
        <p:nvSpPr>
          <p:cNvPr id="6" name="Rectangle 5"/>
          <p:cNvSpPr/>
          <p:nvPr/>
        </p:nvSpPr>
        <p:spPr>
          <a:xfrm>
            <a:off x="621562" y="2229438"/>
            <a:ext cx="9440583" cy="1569660"/>
          </a:xfrm>
          <a:prstGeom prst="rect">
            <a:avLst/>
          </a:prstGeom>
        </p:spPr>
        <p:txBody>
          <a:bodyPr wrap="square">
            <a:spAutoFit/>
          </a:bodyPr>
          <a:lstStyle/>
          <a:p>
            <a:r>
              <a:rPr lang="fr-FR" sz="1600" dirty="0"/>
              <a:t>Le dispositif a été lancé pour </a:t>
            </a:r>
            <a:r>
              <a:rPr lang="fr-FR" sz="1600" b="1" dirty="0"/>
              <a:t>répondre aux difficultés d’accès aux soins</a:t>
            </a:r>
            <a:r>
              <a:rPr lang="fr-FR" sz="1600" dirty="0"/>
              <a:t> en </a:t>
            </a:r>
            <a:r>
              <a:rPr lang="fr-FR" sz="1600" dirty="0" smtClean="0"/>
              <a:t>:</a:t>
            </a:r>
          </a:p>
          <a:p>
            <a:endParaRPr lang="fr-FR" sz="1600" dirty="0"/>
          </a:p>
          <a:p>
            <a:pPr marL="285750" indent="-285750">
              <a:buFont typeface="Wingdings" panose="05000000000000000000" pitchFamily="2" charset="2"/>
              <a:buChar char="§"/>
            </a:pPr>
            <a:r>
              <a:rPr lang="fr-FR" sz="1600" dirty="0"/>
              <a:t>augmentant le niveau d’accessibilité et de qualité des soins de proximité </a:t>
            </a:r>
            <a:r>
              <a:rPr lang="fr-FR" sz="1600" dirty="0" smtClean="0"/>
              <a:t>;</a:t>
            </a:r>
          </a:p>
          <a:p>
            <a:pPr marL="285750" indent="-285750">
              <a:buFont typeface="Wingdings" panose="05000000000000000000" pitchFamily="2" charset="2"/>
              <a:buChar char="§"/>
            </a:pPr>
            <a:r>
              <a:rPr lang="fr-FR" sz="1600" dirty="0" smtClean="0"/>
              <a:t>améliorant </a:t>
            </a:r>
            <a:r>
              <a:rPr lang="fr-FR" sz="1600" dirty="0"/>
              <a:t>la lisibilité de l’offre de soins sur les territoires </a:t>
            </a:r>
            <a:r>
              <a:rPr lang="fr-FR" sz="1600" dirty="0" smtClean="0"/>
              <a:t>;</a:t>
            </a:r>
          </a:p>
          <a:p>
            <a:pPr marL="285750" indent="-285750">
              <a:buFont typeface="Wingdings" panose="05000000000000000000" pitchFamily="2" charset="2"/>
              <a:buChar char="§"/>
            </a:pPr>
            <a:r>
              <a:rPr lang="fr-FR" sz="1600" dirty="0" smtClean="0"/>
              <a:t>améliorant </a:t>
            </a:r>
            <a:r>
              <a:rPr lang="fr-FR" sz="1600" dirty="0"/>
              <a:t>la prise en charge des patients </a:t>
            </a:r>
            <a:r>
              <a:rPr lang="fr-FR" sz="1600" dirty="0" smtClean="0"/>
              <a:t>;</a:t>
            </a:r>
          </a:p>
          <a:p>
            <a:pPr marL="285750" indent="-285750">
              <a:buFont typeface="Wingdings" panose="05000000000000000000" pitchFamily="2" charset="2"/>
              <a:buChar char="§"/>
            </a:pPr>
            <a:r>
              <a:rPr lang="fr-FR" sz="1600" dirty="0"/>
              <a:t>d</a:t>
            </a:r>
            <a:r>
              <a:rPr lang="fr-FR" sz="1600" dirty="0" smtClean="0"/>
              <a:t>évelopper une </a:t>
            </a:r>
            <a:r>
              <a:rPr lang="fr-FR" sz="1600" dirty="0"/>
              <a:t>offre de soins dans les territoires qui en sont dépourvus.</a:t>
            </a:r>
          </a:p>
        </p:txBody>
      </p:sp>
      <p:cxnSp>
        <p:nvCxnSpPr>
          <p:cNvPr id="20" name="Connecteur droit 19">
            <a:extLst>
              <a:ext uri="{FF2B5EF4-FFF2-40B4-BE49-F238E27FC236}">
                <a16:creationId xmlns:a16="http://schemas.microsoft.com/office/drawing/2014/main" id="{EBE5FB05-7B92-C11A-E120-5A636A2E6609}"/>
              </a:ext>
            </a:extLst>
          </p:cNvPr>
          <p:cNvCxnSpPr>
            <a:cxnSpLocks/>
          </p:cNvCxnSpPr>
          <p:nvPr/>
        </p:nvCxnSpPr>
        <p:spPr>
          <a:xfrm>
            <a:off x="5663381" y="4321224"/>
            <a:ext cx="5257298" cy="3728"/>
          </a:xfrm>
          <a:prstGeom prst="line">
            <a:avLst/>
          </a:prstGeom>
          <a:ln w="12700">
            <a:solidFill>
              <a:schemeClr val="accent1"/>
            </a:solidFill>
            <a:tailEnd type="oval" w="lg" len="lg"/>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71837BDD-7794-3AA7-FDEF-E07361C753F7}"/>
              </a:ext>
            </a:extLst>
          </p:cNvPr>
          <p:cNvSpPr txBox="1"/>
          <p:nvPr/>
        </p:nvSpPr>
        <p:spPr>
          <a:xfrm>
            <a:off x="498660" y="4158279"/>
            <a:ext cx="6098240" cy="369332"/>
          </a:xfrm>
          <a:prstGeom prst="rect">
            <a:avLst/>
          </a:prstGeom>
          <a:noFill/>
        </p:spPr>
        <p:txBody>
          <a:bodyPr wrap="square">
            <a:spAutoFit/>
          </a:bodyPr>
          <a:lstStyle/>
          <a:p>
            <a:r>
              <a:rPr lang="fr-FR" b="1" dirty="0" smtClean="0">
                <a:solidFill>
                  <a:schemeClr val="accent1"/>
                </a:solidFill>
              </a:rPr>
              <a:t>Un label qui repose sur des critères simples</a:t>
            </a:r>
            <a:endParaRPr lang="fr-FR" b="1" dirty="0">
              <a:solidFill>
                <a:schemeClr val="accent1"/>
              </a:solidFill>
            </a:endParaRPr>
          </a:p>
        </p:txBody>
      </p:sp>
      <p:pic>
        <p:nvPicPr>
          <p:cNvPr id="24" name="Image 23">
            <a:extLst>
              <a:ext uri="{FF2B5EF4-FFF2-40B4-BE49-F238E27FC236}">
                <a16:creationId xmlns:a16="http://schemas.microsoft.com/office/drawing/2014/main" id="{2FD4A996-D02D-763F-9DA7-C1C4FB57B595}"/>
              </a:ext>
            </a:extLst>
          </p:cNvPr>
          <p:cNvPicPr>
            <a:picLocks noChangeAspect="1"/>
          </p:cNvPicPr>
          <p:nvPr/>
        </p:nvPicPr>
        <p:blipFill>
          <a:blip r:embed="rId4">
            <a:duotone>
              <a:schemeClr val="accent1">
                <a:shade val="45000"/>
                <a:satMod val="135000"/>
              </a:schemeClr>
              <a:prstClr val="white"/>
            </a:duotone>
          </a:blip>
          <a:stretch>
            <a:fillRect/>
          </a:stretch>
        </p:blipFill>
        <p:spPr>
          <a:xfrm>
            <a:off x="11148254" y="4105158"/>
            <a:ext cx="612740" cy="607119"/>
          </a:xfrm>
          <a:prstGeom prst="rect">
            <a:avLst/>
          </a:prstGeom>
        </p:spPr>
      </p:pic>
    </p:spTree>
    <p:extLst>
      <p:ext uri="{BB962C8B-B14F-4D97-AF65-F5344CB8AC3E}">
        <p14:creationId xmlns:p14="http://schemas.microsoft.com/office/powerpoint/2010/main" val="920795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normAutofit fontScale="92500" lnSpcReduction="20000"/>
          </a:bodyPr>
          <a:lstStyle/>
          <a:p>
            <a:r>
              <a:rPr lang="fr-FR" dirty="0"/>
              <a:t>2</a:t>
            </a:r>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8" y="2904564"/>
            <a:ext cx="10223136" cy="2330823"/>
          </a:xfrm>
        </p:spPr>
        <p:txBody>
          <a:bodyPr/>
          <a:lstStyle/>
          <a:p>
            <a:r>
              <a:rPr lang="fr-FR" dirty="0" smtClean="0"/>
              <a:t>Orientations des négociations</a:t>
            </a:r>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7</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17231954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97339" y="235619"/>
            <a:ext cx="11196000" cy="788303"/>
          </a:xfrm>
          <a:solidFill>
            <a:schemeClr val="tx1"/>
          </a:solidFill>
        </p:spPr>
        <p:txBody>
          <a:bodyPr/>
          <a:lstStyle/>
          <a:p>
            <a:r>
              <a:rPr lang="fr-FR" dirty="0" smtClean="0"/>
              <a:t>3 orientations pour la négociation</a:t>
            </a:r>
            <a:endParaRPr lang="fr-FR" dirty="0"/>
          </a:p>
        </p:txBody>
      </p:sp>
      <p:sp>
        <p:nvSpPr>
          <p:cNvPr id="4" name="Espace réservé du numéro de diapositive 3"/>
          <p:cNvSpPr>
            <a:spLocks noGrp="1"/>
          </p:cNvSpPr>
          <p:nvPr>
            <p:ph type="sldNum" sz="quarter" idx="4294967295"/>
          </p:nvPr>
        </p:nvSpPr>
        <p:spPr>
          <a:xfrm>
            <a:off x="10444109" y="6820289"/>
            <a:ext cx="2844800" cy="476250"/>
          </a:xfrm>
          <a:prstGeom prst="rect">
            <a:avLst/>
          </a:prstGeom>
        </p:spPr>
        <p:txBody>
          <a:bodyPr/>
          <a:lstStyle/>
          <a:p>
            <a:pPr>
              <a:defRPr/>
            </a:pPr>
            <a:fld id="{CB2DC0DD-3145-40C2-9A0F-F68A5A095109}" type="slidenum">
              <a:rPr lang="fr-FR" smtClean="0"/>
              <a:pPr>
                <a:defRPr/>
              </a:pPr>
              <a:t>8</a:t>
            </a:fld>
            <a:endParaRPr lang="fr-FR"/>
          </a:p>
        </p:txBody>
      </p:sp>
      <p:sp>
        <p:nvSpPr>
          <p:cNvPr id="5" name="Espace réservé du numéro de diapositive 2">
            <a:extLst>
              <a:ext uri="{FF2B5EF4-FFF2-40B4-BE49-F238E27FC236}">
                <a16:creationId xmlns:a16="http://schemas.microsoft.com/office/drawing/2014/main" id="{B3E52801-4929-4DDE-9C71-3871E855B8DE}"/>
              </a:ext>
            </a:extLst>
          </p:cNvPr>
          <p:cNvSpPr txBox="1">
            <a:spLocks/>
          </p:cNvSpPr>
          <p:nvPr/>
        </p:nvSpPr>
        <p:spPr>
          <a:xfrm>
            <a:off x="370144" y="6257805"/>
            <a:ext cx="720000" cy="288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975A587B-5814-4D9B-9598-FE9CB954CB01}" type="slidenum">
              <a:rPr lang="fr-FR" sz="1200" smtClean="0">
                <a:solidFill>
                  <a:srgbClr val="0C419A"/>
                </a:solidFill>
                <a:latin typeface="Arial" panose="020B0604020202020204"/>
              </a:rPr>
              <a:pPr>
                <a:defRPr/>
              </a:pPr>
              <a:t>8</a:t>
            </a:fld>
            <a:endParaRPr lang="fr-FR" sz="1200" dirty="0">
              <a:solidFill>
                <a:srgbClr val="0C419A"/>
              </a:solidFill>
              <a:latin typeface="Arial" panose="020B0604020202020204"/>
            </a:endParaRPr>
          </a:p>
        </p:txBody>
      </p:sp>
      <p:sp>
        <p:nvSpPr>
          <p:cNvPr id="26" name="ZoneTexte 25"/>
          <p:cNvSpPr txBox="1"/>
          <p:nvPr/>
        </p:nvSpPr>
        <p:spPr>
          <a:xfrm>
            <a:off x="1695143" y="2737898"/>
            <a:ext cx="9744188" cy="923330"/>
          </a:xfrm>
          <a:prstGeom prst="rect">
            <a:avLst/>
          </a:prstGeom>
          <a:noFill/>
        </p:spPr>
        <p:txBody>
          <a:bodyPr wrap="square">
            <a:spAutoFit/>
          </a:bodyPr>
          <a:lstStyle>
            <a:defPPr>
              <a:defRPr lang="fr-FR"/>
            </a:defPPr>
            <a:lvl1pPr>
              <a:defRPr sz="2000" b="1"/>
            </a:lvl1pPr>
          </a:lstStyle>
          <a:p>
            <a:pPr algn="just">
              <a:lnSpc>
                <a:spcPct val="100000"/>
              </a:lnSpc>
            </a:pPr>
            <a:r>
              <a:rPr lang="fr-FR" sz="1800" dirty="0"/>
              <a:t>Définir un cadre de rémunération socle pour les structures répondant aux objectifs du label « France santé » afin de favoriser la couverture en médecin traitant et renforcer la prise en charge régulée et coordonnée des soins non programmés</a:t>
            </a:r>
          </a:p>
        </p:txBody>
      </p:sp>
      <p:sp>
        <p:nvSpPr>
          <p:cNvPr id="32" name="ZoneTexte 31"/>
          <p:cNvSpPr txBox="1"/>
          <p:nvPr/>
        </p:nvSpPr>
        <p:spPr>
          <a:xfrm>
            <a:off x="1766616" y="5429759"/>
            <a:ext cx="9672715" cy="646331"/>
          </a:xfrm>
          <a:prstGeom prst="rect">
            <a:avLst/>
          </a:prstGeom>
          <a:noFill/>
        </p:spPr>
        <p:txBody>
          <a:bodyPr wrap="square">
            <a:spAutoFit/>
          </a:bodyPr>
          <a:lstStyle>
            <a:defPPr>
              <a:defRPr lang="fr-FR"/>
            </a:defPPr>
            <a:lvl1pPr>
              <a:defRPr sz="2000" b="1"/>
            </a:lvl1pPr>
            <a:lvl2pPr lvl="1">
              <a:defRPr b="1"/>
            </a:lvl2pPr>
          </a:lstStyle>
          <a:p>
            <a:pPr algn="just"/>
            <a:r>
              <a:rPr lang="fr-FR" sz="1800" dirty="0"/>
              <a:t>Prolonger le travail de simplification du modèle de rémunération existant pour les MSP afin de favoriser le travail coordonné en équipe</a:t>
            </a:r>
          </a:p>
        </p:txBody>
      </p:sp>
      <p:sp>
        <p:nvSpPr>
          <p:cNvPr id="2" name="ZoneTexte 1"/>
          <p:cNvSpPr txBox="1"/>
          <p:nvPr/>
        </p:nvSpPr>
        <p:spPr>
          <a:xfrm>
            <a:off x="1766615" y="3945329"/>
            <a:ext cx="9744480" cy="1200329"/>
          </a:xfrm>
          <a:prstGeom prst="rect">
            <a:avLst/>
          </a:prstGeom>
          <a:noFill/>
        </p:spPr>
        <p:txBody>
          <a:bodyPr wrap="square">
            <a:spAutoFit/>
          </a:bodyPr>
          <a:lstStyle>
            <a:defPPr>
              <a:defRPr lang="fr-FR"/>
            </a:defPPr>
            <a:lvl1pPr>
              <a:defRPr sz="2000" b="1"/>
            </a:lvl1pPr>
            <a:lvl2pPr lvl="1">
              <a:defRPr b="1"/>
            </a:lvl2pPr>
          </a:lstStyle>
          <a:p>
            <a:pPr algn="just">
              <a:lnSpc>
                <a:spcPct val="100000"/>
              </a:lnSpc>
            </a:pPr>
            <a:r>
              <a:rPr lang="fr-FR" sz="1800" dirty="0"/>
              <a:t>Mettre en place des options d’engagements complémentaires pour soutenir les actions des structures en faveur de la prévention, de la prise en charge d’assurés particulièrement vulnérables et dépendants ou pour des actions visant à particulièrement renforcer l’accès aux soins de la population du territoire </a:t>
            </a:r>
          </a:p>
        </p:txBody>
      </p:sp>
      <p:sp>
        <p:nvSpPr>
          <p:cNvPr id="36" name="Flowchart: Preparation 13">
            <a:extLst>
              <a:ext uri="{FF2B5EF4-FFF2-40B4-BE49-F238E27FC236}">
                <a16:creationId xmlns:a16="http://schemas.microsoft.com/office/drawing/2014/main" id="{E4459C6B-C41E-4A14-8B6E-290233ED727E}"/>
              </a:ext>
            </a:extLst>
          </p:cNvPr>
          <p:cNvSpPr/>
          <p:nvPr/>
        </p:nvSpPr>
        <p:spPr>
          <a:xfrm>
            <a:off x="950020" y="2737898"/>
            <a:ext cx="648000" cy="648000"/>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1</a:t>
            </a:r>
          </a:p>
        </p:txBody>
      </p:sp>
      <p:sp>
        <p:nvSpPr>
          <p:cNvPr id="37" name="Flowchart: Preparation 13">
            <a:extLst>
              <a:ext uri="{FF2B5EF4-FFF2-40B4-BE49-F238E27FC236}">
                <a16:creationId xmlns:a16="http://schemas.microsoft.com/office/drawing/2014/main" id="{E4459C6B-C41E-4A14-8B6E-290233ED727E}"/>
              </a:ext>
            </a:extLst>
          </p:cNvPr>
          <p:cNvSpPr/>
          <p:nvPr/>
        </p:nvSpPr>
        <p:spPr>
          <a:xfrm>
            <a:off x="971466" y="4107195"/>
            <a:ext cx="648000" cy="648000"/>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2</a:t>
            </a:r>
          </a:p>
        </p:txBody>
      </p:sp>
      <p:sp>
        <p:nvSpPr>
          <p:cNvPr id="38" name="Flowchart: Preparation 13">
            <a:extLst>
              <a:ext uri="{FF2B5EF4-FFF2-40B4-BE49-F238E27FC236}">
                <a16:creationId xmlns:a16="http://schemas.microsoft.com/office/drawing/2014/main" id="{E4459C6B-C41E-4A14-8B6E-290233ED727E}"/>
              </a:ext>
            </a:extLst>
          </p:cNvPr>
          <p:cNvSpPr/>
          <p:nvPr/>
        </p:nvSpPr>
        <p:spPr>
          <a:xfrm>
            <a:off x="950020" y="5428090"/>
            <a:ext cx="648000" cy="648000"/>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rPr>
              <a:t>3</a:t>
            </a:r>
          </a:p>
        </p:txBody>
      </p:sp>
      <p:sp>
        <p:nvSpPr>
          <p:cNvPr id="6" name="ZoneTexte 5"/>
          <p:cNvSpPr txBox="1"/>
          <p:nvPr/>
        </p:nvSpPr>
        <p:spPr>
          <a:xfrm>
            <a:off x="497339" y="1324947"/>
            <a:ext cx="11384438" cy="1200329"/>
          </a:xfrm>
          <a:prstGeom prst="rect">
            <a:avLst/>
          </a:prstGeom>
          <a:noFill/>
        </p:spPr>
        <p:txBody>
          <a:bodyPr wrap="square" rtlCol="0">
            <a:spAutoFit/>
          </a:bodyPr>
          <a:lstStyle/>
          <a:p>
            <a:r>
              <a:rPr lang="fr-FR" dirty="0" smtClean="0"/>
              <a:t>Une lettre de cadrage a été adressée par la Ministre </a:t>
            </a:r>
            <a:r>
              <a:rPr lang="fr-FR" dirty="0"/>
              <a:t>de la Santé, des Familles, de l'Autonomie et des Personnes </a:t>
            </a:r>
            <a:r>
              <a:rPr lang="fr-FR" dirty="0" smtClean="0"/>
              <a:t>handicapées le 30 janvier 2026.</a:t>
            </a:r>
          </a:p>
          <a:p>
            <a:endParaRPr lang="fr-FR" dirty="0">
              <a:solidFill>
                <a:srgbClr val="FF0000"/>
              </a:solidFill>
            </a:endParaRPr>
          </a:p>
          <a:p>
            <a:r>
              <a:rPr lang="fr-FR" dirty="0" smtClean="0"/>
              <a:t>3 grandes orientations pour cette négociation ont été votées au conseil de l’UNCAM le 5 Février :</a:t>
            </a:r>
            <a:endParaRPr lang="fr-FR" dirty="0"/>
          </a:p>
        </p:txBody>
      </p:sp>
    </p:spTree>
    <p:extLst>
      <p:ext uri="{BB962C8B-B14F-4D97-AF65-F5344CB8AC3E}">
        <p14:creationId xmlns:p14="http://schemas.microsoft.com/office/powerpoint/2010/main" val="28535950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31491" y="2222000"/>
            <a:ext cx="11216507" cy="3061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p:nvPr>
        </p:nvSpPr>
        <p:spPr>
          <a:xfrm>
            <a:off x="0" y="0"/>
            <a:ext cx="12192000" cy="1017099"/>
          </a:xfrm>
          <a:solidFill>
            <a:schemeClr val="tx1"/>
          </a:solidFill>
        </p:spPr>
        <p:txBody>
          <a:bodyPr>
            <a:normAutofit/>
          </a:bodyPr>
          <a:lstStyle/>
          <a:p>
            <a:pPr algn="just">
              <a:lnSpc>
                <a:spcPct val="100000"/>
              </a:lnSpc>
            </a:pPr>
            <a:r>
              <a:rPr lang="fr-FR" sz="2400" dirty="0" smtClean="0"/>
              <a:t>Définir </a:t>
            </a:r>
            <a:r>
              <a:rPr lang="fr-FR" sz="2400" dirty="0"/>
              <a:t>un cadre de rémunération pour les structures répondant aux objectifs du label « France santé »</a:t>
            </a:r>
          </a:p>
        </p:txBody>
      </p:sp>
      <p:sp>
        <p:nvSpPr>
          <p:cNvPr id="5" name="Espace réservé du numéro de diapositive 2">
            <a:extLst>
              <a:ext uri="{FF2B5EF4-FFF2-40B4-BE49-F238E27FC236}">
                <a16:creationId xmlns:a16="http://schemas.microsoft.com/office/drawing/2014/main" id="{B3E52801-4929-4DDE-9C71-3871E855B8DE}"/>
              </a:ext>
            </a:extLst>
          </p:cNvPr>
          <p:cNvSpPr txBox="1">
            <a:spLocks/>
          </p:cNvSpPr>
          <p:nvPr/>
        </p:nvSpPr>
        <p:spPr>
          <a:xfrm>
            <a:off x="100214" y="6432443"/>
            <a:ext cx="720000" cy="288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975A587B-5814-4D9B-9598-FE9CB954CB01}" type="slidenum">
              <a:rPr lang="fr-FR" sz="1200" smtClean="0">
                <a:solidFill>
                  <a:srgbClr val="0C419A"/>
                </a:solidFill>
                <a:latin typeface="Arial" panose="020B0604020202020204"/>
              </a:rPr>
              <a:pPr>
                <a:defRPr/>
              </a:pPr>
              <a:t>9</a:t>
            </a:fld>
            <a:endParaRPr lang="fr-FR" sz="1200" dirty="0">
              <a:solidFill>
                <a:srgbClr val="0C419A"/>
              </a:solidFill>
              <a:latin typeface="Arial" panose="020B0604020202020204"/>
            </a:endParaRPr>
          </a:p>
        </p:txBody>
      </p:sp>
      <p:sp>
        <p:nvSpPr>
          <p:cNvPr id="25" name="ZoneTexte 24"/>
          <p:cNvSpPr txBox="1"/>
          <p:nvPr/>
        </p:nvSpPr>
        <p:spPr>
          <a:xfrm>
            <a:off x="431491" y="1358983"/>
            <a:ext cx="11196898" cy="523220"/>
          </a:xfrm>
          <a:prstGeom prst="rect">
            <a:avLst/>
          </a:prstGeom>
          <a:solidFill>
            <a:schemeClr val="tx1"/>
          </a:solidFill>
        </p:spPr>
        <p:txBody>
          <a:bodyPr wrap="square">
            <a:spAutoFit/>
          </a:bodyPr>
          <a:lstStyle>
            <a:defPPr>
              <a:defRPr lang="fr-FR"/>
            </a:defPPr>
            <a:lvl1pPr algn="ctr">
              <a:defRPr sz="1600" b="1">
                <a:latin typeface="+mj-lt"/>
                <a:ea typeface="Calibri" panose="020F0502020204030204" pitchFamily="34" charset="0"/>
                <a:cs typeface="Calibri" panose="020F0502020204030204" pitchFamily="34" charset="0"/>
              </a:defRPr>
            </a:lvl1pPr>
          </a:lstStyle>
          <a:p>
            <a:r>
              <a:rPr lang="fr-FR" sz="1400" dirty="0" smtClean="0">
                <a:solidFill>
                  <a:schemeClr val="bg1"/>
                </a:solidFill>
              </a:rPr>
              <a:t>Les deux premières orientations consistent à définir les engagements et les financements dont les structures pourront bénéficier dans le cadre du réseau France Santé</a:t>
            </a:r>
            <a:endParaRPr lang="fr-FR" sz="1400" dirty="0">
              <a:solidFill>
                <a:schemeClr val="bg1"/>
              </a:solidFill>
            </a:endParaRPr>
          </a:p>
        </p:txBody>
      </p:sp>
      <p:sp>
        <p:nvSpPr>
          <p:cNvPr id="22" name="TextBox 21">
            <a:extLst>
              <a:ext uri="{FF2B5EF4-FFF2-40B4-BE49-F238E27FC236}">
                <a16:creationId xmlns:a16="http://schemas.microsoft.com/office/drawing/2014/main" id="{46FED868-27F9-4897-850A-20847149AADD}"/>
              </a:ext>
            </a:extLst>
          </p:cNvPr>
          <p:cNvSpPr txBox="1"/>
          <p:nvPr/>
        </p:nvSpPr>
        <p:spPr>
          <a:xfrm>
            <a:off x="1149361" y="3051865"/>
            <a:ext cx="10479028" cy="769441"/>
          </a:xfrm>
          <a:prstGeom prst="rect">
            <a:avLst/>
          </a:prstGeom>
          <a:noFill/>
        </p:spPr>
        <p:txBody>
          <a:bodyPr wrap="square">
            <a:spAutoFit/>
          </a:bodyPr>
          <a:lstStyle/>
          <a:p>
            <a:pPr marL="285750" indent="-285750" algn="just">
              <a:spcBef>
                <a:spcPct val="0"/>
              </a:spcBef>
              <a:buFont typeface="Arial" panose="020B0604020202020204" pitchFamily="34" charset="0"/>
              <a:buChar char="•"/>
              <a:defRPr/>
            </a:pPr>
            <a:endParaRPr lang="fr-FR" sz="1400" i="1" dirty="0" smtClean="0"/>
          </a:p>
          <a:p>
            <a:pPr marL="285750" indent="-285750" algn="just">
              <a:spcBef>
                <a:spcPct val="0"/>
              </a:spcBef>
              <a:buFont typeface="Arial" panose="020B0604020202020204" pitchFamily="34" charset="0"/>
              <a:buChar char="•"/>
              <a:defRPr/>
            </a:pPr>
            <a:endParaRPr lang="fr-FR" sz="1400" i="1" dirty="0"/>
          </a:p>
          <a:p>
            <a:pPr algn="just">
              <a:spcBef>
                <a:spcPct val="0"/>
              </a:spcBef>
              <a:defRPr/>
            </a:pPr>
            <a:endParaRPr lang="fr-FR" sz="1600" b="1" dirty="0" smtClean="0"/>
          </a:p>
        </p:txBody>
      </p:sp>
      <p:sp>
        <p:nvSpPr>
          <p:cNvPr id="2" name="ZoneTexte 1"/>
          <p:cNvSpPr txBox="1"/>
          <p:nvPr/>
        </p:nvSpPr>
        <p:spPr>
          <a:xfrm>
            <a:off x="481240" y="2773658"/>
            <a:ext cx="11331452" cy="369332"/>
          </a:xfrm>
          <a:prstGeom prst="rect">
            <a:avLst/>
          </a:prstGeom>
          <a:noFill/>
        </p:spPr>
        <p:txBody>
          <a:bodyPr wrap="square" rtlCol="0">
            <a:spAutoFit/>
          </a:bodyPr>
          <a:lstStyle/>
          <a:p>
            <a:endParaRPr lang="fr-FR" dirty="0"/>
          </a:p>
        </p:txBody>
      </p:sp>
      <p:sp>
        <p:nvSpPr>
          <p:cNvPr id="33" name="Rectangle 32"/>
          <p:cNvSpPr/>
          <p:nvPr/>
        </p:nvSpPr>
        <p:spPr>
          <a:xfrm>
            <a:off x="4599404" y="2036297"/>
            <a:ext cx="3283165" cy="369332"/>
          </a:xfrm>
          <a:prstGeom prst="rect">
            <a:avLst/>
          </a:prstGeom>
          <a:solidFill>
            <a:schemeClr val="tx1"/>
          </a:solidFill>
        </p:spPr>
        <p:txBody>
          <a:bodyPr wrap="square">
            <a:spAutoFit/>
          </a:bodyPr>
          <a:lstStyle/>
          <a:p>
            <a:pPr algn="ctr"/>
            <a:r>
              <a:rPr lang="fr-FR" dirty="0" smtClean="0">
                <a:solidFill>
                  <a:schemeClr val="bg1"/>
                </a:solidFill>
              </a:rPr>
              <a:t>Contenu</a:t>
            </a:r>
            <a:endParaRPr lang="fr-FR" dirty="0">
              <a:solidFill>
                <a:schemeClr val="bg1"/>
              </a:solidFill>
            </a:endParaRPr>
          </a:p>
        </p:txBody>
      </p:sp>
      <p:sp>
        <p:nvSpPr>
          <p:cNvPr id="16" name="TextBox 21">
            <a:extLst>
              <a:ext uri="{FF2B5EF4-FFF2-40B4-BE49-F238E27FC236}">
                <a16:creationId xmlns:a16="http://schemas.microsoft.com/office/drawing/2014/main" id="{46FED868-27F9-4897-850A-20847149AADD}"/>
              </a:ext>
            </a:extLst>
          </p:cNvPr>
          <p:cNvSpPr txBox="1"/>
          <p:nvPr/>
        </p:nvSpPr>
        <p:spPr>
          <a:xfrm>
            <a:off x="431491" y="2652829"/>
            <a:ext cx="11196898" cy="2554545"/>
          </a:xfrm>
          <a:prstGeom prst="rect">
            <a:avLst/>
          </a:prstGeom>
          <a:noFill/>
        </p:spPr>
        <p:txBody>
          <a:bodyPr wrap="square">
            <a:spAutoFit/>
          </a:bodyPr>
          <a:lstStyle/>
          <a:p>
            <a:pPr algn="just"/>
            <a:r>
              <a:rPr lang="fr-FR" sz="1600" b="1" dirty="0" smtClean="0"/>
              <a:t>Mettre en place et valoriser une </a:t>
            </a:r>
            <a:r>
              <a:rPr lang="fr-FR" sz="1600" b="1" u="sng" dirty="0" smtClean="0"/>
              <a:t>offre de service socle </a:t>
            </a:r>
            <a:r>
              <a:rPr lang="fr-FR" sz="1600" b="1" dirty="0" smtClean="0"/>
              <a:t>qui s’appuie sur celle déjà prévue </a:t>
            </a:r>
            <a:r>
              <a:rPr lang="fr-FR" sz="1600" b="1" dirty="0"/>
              <a:t>par </a:t>
            </a:r>
            <a:r>
              <a:rPr lang="fr-FR" sz="1600" b="1" dirty="0" smtClean="0"/>
              <a:t>l’ACI afin d’améliorer l’organisation des soins non programmés par ces structures, de favoriser l’augmentation des patientèles suivies par un médecin traitant et d’augmenter l’offre de soin.</a:t>
            </a:r>
          </a:p>
          <a:p>
            <a:pPr algn="just"/>
            <a:endParaRPr lang="fr-FR" sz="1600" b="1" dirty="0" smtClean="0"/>
          </a:p>
          <a:p>
            <a:pPr algn="just"/>
            <a:endParaRPr lang="fr-FR" sz="1600" b="1" dirty="0"/>
          </a:p>
          <a:p>
            <a:pPr algn="just"/>
            <a:r>
              <a:rPr lang="fr-FR" sz="1600" b="1" dirty="0" smtClean="0"/>
              <a:t>Intégrer </a:t>
            </a:r>
            <a:r>
              <a:rPr lang="fr-FR" sz="1600" b="1" dirty="0"/>
              <a:t>une </a:t>
            </a:r>
            <a:r>
              <a:rPr lang="fr-FR" sz="1600" b="1" u="sng" dirty="0"/>
              <a:t>valorisation complémentaire</a:t>
            </a:r>
            <a:r>
              <a:rPr lang="fr-FR" sz="1600" b="1" dirty="0"/>
              <a:t> pour les « services » additionnels offerts par la structure (ex: prévention </a:t>
            </a:r>
            <a:r>
              <a:rPr lang="fr-FR" sz="1600" b="1" dirty="0" smtClean="0"/>
              <a:t>; accès aux soins </a:t>
            </a:r>
            <a:r>
              <a:rPr lang="fr-FR" sz="1600" b="1" dirty="0"/>
              <a:t>des patients dépendants ou </a:t>
            </a:r>
            <a:r>
              <a:rPr lang="fr-FR" sz="1600" b="1" dirty="0" smtClean="0"/>
              <a:t>vulnérables ; prise </a:t>
            </a:r>
            <a:r>
              <a:rPr lang="fr-FR" sz="1600" b="1" dirty="0"/>
              <a:t>en charge de soins non </a:t>
            </a:r>
            <a:r>
              <a:rPr lang="fr-FR" sz="1600" b="1" dirty="0" smtClean="0"/>
              <a:t>programmés ; accès aux soins pour la population du territoire…) en réponse aux principales difficultés rencontrées sur le territoire</a:t>
            </a:r>
            <a:endParaRPr lang="fr-FR" sz="1600" b="1" dirty="0"/>
          </a:p>
          <a:p>
            <a:r>
              <a:rPr lang="fr-FR" sz="1600" b="1" dirty="0" smtClean="0"/>
              <a:t> </a:t>
            </a:r>
            <a:endParaRPr lang="fr-FR" sz="1600" b="1" dirty="0"/>
          </a:p>
        </p:txBody>
      </p:sp>
    </p:spTree>
    <p:extLst>
      <p:ext uri="{BB962C8B-B14F-4D97-AF65-F5344CB8AC3E}">
        <p14:creationId xmlns:p14="http://schemas.microsoft.com/office/powerpoint/2010/main" val="4340601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31491" y="2222000"/>
            <a:ext cx="11216507" cy="24712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p:cNvSpPr>
            <a:spLocks noGrp="1"/>
          </p:cNvSpPr>
          <p:nvPr>
            <p:ph type="title"/>
          </p:nvPr>
        </p:nvSpPr>
        <p:spPr>
          <a:xfrm>
            <a:off x="0" y="-47938"/>
            <a:ext cx="12192000" cy="1017099"/>
          </a:xfrm>
          <a:solidFill>
            <a:schemeClr val="tx1"/>
          </a:solidFill>
        </p:spPr>
        <p:txBody>
          <a:bodyPr>
            <a:normAutofit/>
          </a:bodyPr>
          <a:lstStyle/>
          <a:p>
            <a:pPr>
              <a:lnSpc>
                <a:spcPct val="100000"/>
              </a:lnSpc>
            </a:pPr>
            <a:r>
              <a:rPr lang="fr-FR" sz="2400" dirty="0" smtClean="0"/>
              <a:t>Simplifier le modèle de rémunération existant pour les </a:t>
            </a:r>
            <a:r>
              <a:rPr lang="fr-FR" sz="2400" dirty="0" err="1" smtClean="0"/>
              <a:t>msp</a:t>
            </a:r>
            <a:r>
              <a:rPr lang="fr-FR" sz="2400" dirty="0" smtClean="0"/>
              <a:t> tout en reconnaissant la notion d’équipe</a:t>
            </a:r>
            <a:endParaRPr lang="fr-FR" sz="2400" dirty="0"/>
          </a:p>
        </p:txBody>
      </p:sp>
      <p:sp>
        <p:nvSpPr>
          <p:cNvPr id="5" name="Espace réservé du numéro de diapositive 2">
            <a:extLst>
              <a:ext uri="{FF2B5EF4-FFF2-40B4-BE49-F238E27FC236}">
                <a16:creationId xmlns:a16="http://schemas.microsoft.com/office/drawing/2014/main" id="{B3E52801-4929-4DDE-9C71-3871E855B8DE}"/>
              </a:ext>
            </a:extLst>
          </p:cNvPr>
          <p:cNvSpPr txBox="1">
            <a:spLocks/>
          </p:cNvSpPr>
          <p:nvPr/>
        </p:nvSpPr>
        <p:spPr>
          <a:xfrm>
            <a:off x="100214" y="6432443"/>
            <a:ext cx="720000" cy="288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975A587B-5814-4D9B-9598-FE9CB954CB01}" type="slidenum">
              <a:rPr lang="fr-FR" sz="1200" smtClean="0">
                <a:solidFill>
                  <a:srgbClr val="0C419A"/>
                </a:solidFill>
                <a:latin typeface="Arial" panose="020B0604020202020204"/>
              </a:rPr>
              <a:pPr>
                <a:defRPr/>
              </a:pPr>
              <a:t>10</a:t>
            </a:fld>
            <a:endParaRPr lang="fr-FR" sz="1200" dirty="0">
              <a:solidFill>
                <a:srgbClr val="0C419A"/>
              </a:solidFill>
              <a:latin typeface="Arial" panose="020B0604020202020204"/>
            </a:endParaRPr>
          </a:p>
        </p:txBody>
      </p:sp>
      <p:sp>
        <p:nvSpPr>
          <p:cNvPr id="22" name="TextBox 21">
            <a:extLst>
              <a:ext uri="{FF2B5EF4-FFF2-40B4-BE49-F238E27FC236}">
                <a16:creationId xmlns:a16="http://schemas.microsoft.com/office/drawing/2014/main" id="{46FED868-27F9-4897-850A-20847149AADD}"/>
              </a:ext>
            </a:extLst>
          </p:cNvPr>
          <p:cNvSpPr txBox="1"/>
          <p:nvPr/>
        </p:nvSpPr>
        <p:spPr>
          <a:xfrm>
            <a:off x="546793" y="2732598"/>
            <a:ext cx="10479028" cy="769441"/>
          </a:xfrm>
          <a:prstGeom prst="rect">
            <a:avLst/>
          </a:prstGeom>
          <a:noFill/>
        </p:spPr>
        <p:txBody>
          <a:bodyPr wrap="square">
            <a:spAutoFit/>
          </a:bodyPr>
          <a:lstStyle/>
          <a:p>
            <a:pPr marL="285750" indent="-285750" algn="just">
              <a:spcBef>
                <a:spcPct val="0"/>
              </a:spcBef>
              <a:buFont typeface="Arial" panose="020B0604020202020204" pitchFamily="34" charset="0"/>
              <a:buChar char="•"/>
              <a:defRPr/>
            </a:pPr>
            <a:endParaRPr lang="fr-FR" sz="1400" i="1" dirty="0" smtClean="0"/>
          </a:p>
          <a:p>
            <a:pPr marL="285750" indent="-285750" algn="just">
              <a:spcBef>
                <a:spcPct val="0"/>
              </a:spcBef>
              <a:buFont typeface="Arial" panose="020B0604020202020204" pitchFamily="34" charset="0"/>
              <a:buChar char="•"/>
              <a:defRPr/>
            </a:pPr>
            <a:endParaRPr lang="fr-FR" sz="1400" i="1" dirty="0"/>
          </a:p>
          <a:p>
            <a:pPr algn="just">
              <a:spcBef>
                <a:spcPct val="0"/>
              </a:spcBef>
              <a:defRPr/>
            </a:pPr>
            <a:endParaRPr lang="fr-FR" sz="1600" b="1" dirty="0" smtClean="0"/>
          </a:p>
        </p:txBody>
      </p:sp>
      <p:sp>
        <p:nvSpPr>
          <p:cNvPr id="33" name="Rectangle 32"/>
          <p:cNvSpPr/>
          <p:nvPr/>
        </p:nvSpPr>
        <p:spPr>
          <a:xfrm>
            <a:off x="4599404" y="2036297"/>
            <a:ext cx="3283165" cy="369332"/>
          </a:xfrm>
          <a:prstGeom prst="rect">
            <a:avLst/>
          </a:prstGeom>
          <a:solidFill>
            <a:schemeClr val="tx1"/>
          </a:solidFill>
        </p:spPr>
        <p:txBody>
          <a:bodyPr wrap="square">
            <a:spAutoFit/>
          </a:bodyPr>
          <a:lstStyle/>
          <a:p>
            <a:pPr algn="ctr"/>
            <a:r>
              <a:rPr lang="fr-FR" dirty="0" smtClean="0">
                <a:solidFill>
                  <a:schemeClr val="bg1"/>
                </a:solidFill>
              </a:rPr>
              <a:t>Contenu</a:t>
            </a:r>
            <a:endParaRPr lang="fr-FR" dirty="0">
              <a:solidFill>
                <a:schemeClr val="bg1"/>
              </a:solidFill>
            </a:endParaRPr>
          </a:p>
        </p:txBody>
      </p:sp>
      <p:sp>
        <p:nvSpPr>
          <p:cNvPr id="13" name="TextBox 21">
            <a:extLst>
              <a:ext uri="{FF2B5EF4-FFF2-40B4-BE49-F238E27FC236}">
                <a16:creationId xmlns:a16="http://schemas.microsoft.com/office/drawing/2014/main" id="{46FED868-27F9-4897-850A-20847149AADD}"/>
              </a:ext>
            </a:extLst>
          </p:cNvPr>
          <p:cNvSpPr txBox="1"/>
          <p:nvPr/>
        </p:nvSpPr>
        <p:spPr>
          <a:xfrm>
            <a:off x="431491" y="2672642"/>
            <a:ext cx="11216507" cy="1754326"/>
          </a:xfrm>
          <a:prstGeom prst="rect">
            <a:avLst/>
          </a:prstGeom>
          <a:noFill/>
        </p:spPr>
        <p:txBody>
          <a:bodyPr wrap="square">
            <a:spAutoFit/>
          </a:bodyPr>
          <a:lstStyle/>
          <a:p>
            <a:r>
              <a:rPr lang="fr-FR" b="1" dirty="0"/>
              <a:t>Simplifier le modèle de rémunération et mieux valoriser la coordination lorsqu’elle est objectivée</a:t>
            </a:r>
          </a:p>
          <a:p>
            <a:endParaRPr lang="fr-FR" b="1" dirty="0" smtClean="0"/>
          </a:p>
          <a:p>
            <a:r>
              <a:rPr lang="fr-FR" b="1" dirty="0" smtClean="0"/>
              <a:t>Tenir </a:t>
            </a:r>
            <a:r>
              <a:rPr lang="fr-FR" b="1" dirty="0"/>
              <a:t>compte des évolutions structurelles des </a:t>
            </a:r>
            <a:r>
              <a:rPr lang="fr-FR" b="1" dirty="0" smtClean="0"/>
              <a:t>MSP pour renforcer leur développement et améliorer le maillage territorial</a:t>
            </a:r>
          </a:p>
          <a:p>
            <a:endParaRPr lang="fr-FR" b="1" dirty="0"/>
          </a:p>
          <a:p>
            <a:r>
              <a:rPr lang="fr-FR" b="1" dirty="0"/>
              <a:t>Valoriser les actions prioritaires (telle que l’action 0 patients en ALD sans médecin traitant</a:t>
            </a:r>
            <a:r>
              <a:rPr lang="fr-FR" b="1" dirty="0" smtClean="0"/>
              <a:t>)</a:t>
            </a:r>
            <a:endParaRPr lang="fr-FR" b="1" dirty="0"/>
          </a:p>
        </p:txBody>
      </p:sp>
      <p:sp>
        <p:nvSpPr>
          <p:cNvPr id="20" name="ZoneTexte 19"/>
          <p:cNvSpPr txBox="1"/>
          <p:nvPr/>
        </p:nvSpPr>
        <p:spPr>
          <a:xfrm>
            <a:off x="431491" y="1358983"/>
            <a:ext cx="11196898" cy="307777"/>
          </a:xfrm>
          <a:prstGeom prst="rect">
            <a:avLst/>
          </a:prstGeom>
          <a:solidFill>
            <a:schemeClr val="tx1"/>
          </a:solidFill>
        </p:spPr>
        <p:txBody>
          <a:bodyPr wrap="square">
            <a:spAutoFit/>
          </a:bodyPr>
          <a:lstStyle>
            <a:defPPr>
              <a:defRPr lang="fr-FR"/>
            </a:defPPr>
            <a:lvl1pPr algn="ctr">
              <a:defRPr sz="1600" b="1">
                <a:latin typeface="+mj-lt"/>
                <a:ea typeface="Calibri" panose="020F0502020204030204" pitchFamily="34" charset="0"/>
                <a:cs typeface="Calibri" panose="020F0502020204030204" pitchFamily="34" charset="0"/>
              </a:defRPr>
            </a:lvl1pPr>
          </a:lstStyle>
          <a:p>
            <a:r>
              <a:rPr lang="fr-FR" sz="1400" dirty="0" smtClean="0">
                <a:solidFill>
                  <a:schemeClr val="bg1"/>
                </a:solidFill>
              </a:rPr>
              <a:t>La troisième orientation s’inscrit dans le prolongement des négociations ACI MSP ouvertes en décembre 2024 </a:t>
            </a:r>
            <a:endParaRPr lang="fr-FR" sz="1400" dirty="0">
              <a:solidFill>
                <a:schemeClr val="bg1"/>
              </a:solidFill>
            </a:endParaRPr>
          </a:p>
        </p:txBody>
      </p:sp>
    </p:spTree>
    <p:extLst>
      <p:ext uri="{BB962C8B-B14F-4D97-AF65-F5344CB8AC3E}">
        <p14:creationId xmlns:p14="http://schemas.microsoft.com/office/powerpoint/2010/main" val="2702647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normAutofit fontScale="92500" lnSpcReduction="20000"/>
          </a:bodyPr>
          <a:lstStyle/>
          <a:p>
            <a:r>
              <a:rPr lang="fr-FR" dirty="0"/>
              <a:t>3</a:t>
            </a:r>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8" y="2904564"/>
            <a:ext cx="10223136" cy="2330823"/>
          </a:xfrm>
        </p:spPr>
        <p:txBody>
          <a:bodyPr/>
          <a:lstStyle/>
          <a:p>
            <a:r>
              <a:rPr lang="fr-FR" dirty="0" smtClean="0"/>
              <a:t>Propositions d’articulation entre France santé et </a:t>
            </a:r>
            <a:r>
              <a:rPr lang="fr-FR" dirty="0" err="1" smtClean="0"/>
              <a:t>l’aci</a:t>
            </a:r>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11</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19246450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12</a:t>
            </a:fld>
            <a:endParaRPr lang="fr-FR" dirty="0"/>
          </a:p>
        </p:txBody>
      </p:sp>
      <p:sp>
        <p:nvSpPr>
          <p:cNvPr id="13" name="Titre 3"/>
          <p:cNvSpPr>
            <a:spLocks noGrp="1"/>
          </p:cNvSpPr>
          <p:nvPr>
            <p:ph type="title"/>
          </p:nvPr>
        </p:nvSpPr>
        <p:spPr>
          <a:xfrm>
            <a:off x="0" y="-31767"/>
            <a:ext cx="12192000" cy="720000"/>
          </a:xfrm>
        </p:spPr>
        <p:txBody>
          <a:bodyPr>
            <a:normAutofit/>
          </a:bodyPr>
          <a:lstStyle/>
          <a:p>
            <a:r>
              <a:rPr lang="fr-FR" dirty="0" smtClean="0"/>
              <a:t>Valoriser l’engagement dans France santé</a:t>
            </a:r>
            <a:endParaRPr lang="fr-FR" dirty="0"/>
          </a:p>
        </p:txBody>
      </p:sp>
      <p:sp>
        <p:nvSpPr>
          <p:cNvPr id="4" name="ZoneTexte 3"/>
          <p:cNvSpPr txBox="1"/>
          <p:nvPr/>
        </p:nvSpPr>
        <p:spPr>
          <a:xfrm>
            <a:off x="0" y="981512"/>
            <a:ext cx="12192000" cy="646331"/>
          </a:xfrm>
          <a:prstGeom prst="rect">
            <a:avLst/>
          </a:prstGeom>
          <a:noFill/>
        </p:spPr>
        <p:txBody>
          <a:bodyPr wrap="square" rtlCol="0">
            <a:spAutoFit/>
          </a:bodyPr>
          <a:lstStyle/>
          <a:p>
            <a:pPr algn="ctr"/>
            <a:r>
              <a:rPr lang="fr-FR" b="1" dirty="0" smtClean="0">
                <a:solidFill>
                  <a:srgbClr val="00B0F0"/>
                </a:solidFill>
                <a:latin typeface="Corbel" panose="020B0503020204020204" pitchFamily="34" charset="0"/>
              </a:rPr>
              <a:t>La </a:t>
            </a:r>
            <a:r>
              <a:rPr lang="fr-FR" b="1" dirty="0">
                <a:solidFill>
                  <a:srgbClr val="00B0F0"/>
                </a:solidFill>
                <a:latin typeface="Corbel" panose="020B0503020204020204" pitchFamily="34" charset="0"/>
              </a:rPr>
              <a:t>négociation vise à inclure autant que possible </a:t>
            </a:r>
            <a:r>
              <a:rPr lang="fr-FR" b="1" dirty="0" smtClean="0">
                <a:solidFill>
                  <a:srgbClr val="00B0F0"/>
                </a:solidFill>
                <a:latin typeface="Corbel" panose="020B0503020204020204" pitchFamily="34" charset="0"/>
              </a:rPr>
              <a:t>les composantes de France Santé dans les éléments déjà existants de l’ACI MSP</a:t>
            </a:r>
            <a:endParaRPr lang="fr-FR" b="1" dirty="0">
              <a:solidFill>
                <a:srgbClr val="00B0F0"/>
              </a:solidFill>
              <a:latin typeface="Corbel" panose="020B0503020204020204" pitchFamily="34" charset="0"/>
            </a:endParaRPr>
          </a:p>
        </p:txBody>
      </p:sp>
      <p:sp>
        <p:nvSpPr>
          <p:cNvPr id="8" name="ZoneTexte 7"/>
          <p:cNvSpPr txBox="1"/>
          <p:nvPr/>
        </p:nvSpPr>
        <p:spPr>
          <a:xfrm>
            <a:off x="395469" y="1844842"/>
            <a:ext cx="11491731" cy="4524315"/>
          </a:xfrm>
          <a:prstGeom prst="rect">
            <a:avLst/>
          </a:prstGeom>
          <a:noFill/>
        </p:spPr>
        <p:txBody>
          <a:bodyPr wrap="square" rtlCol="0">
            <a:spAutoFit/>
          </a:bodyPr>
          <a:lstStyle/>
          <a:p>
            <a:r>
              <a:rPr lang="fr-FR" dirty="0" smtClean="0"/>
              <a:t>La négociation doit permettre de développer un réseau de proximité structurant et lisible.</a:t>
            </a:r>
          </a:p>
          <a:p>
            <a:endParaRPr lang="fr-FR" dirty="0" smtClean="0"/>
          </a:p>
          <a:p>
            <a:endParaRPr lang="fr-FR" dirty="0"/>
          </a:p>
          <a:p>
            <a:r>
              <a:rPr lang="fr-FR" dirty="0" smtClean="0"/>
              <a:t>Le réseau France Santé doit renforcer l’offre disponible en s’appuyant sur l’offre de service socle, dont les critères sont quasiment tous déjà présents dans les critères socles de l’ACI.</a:t>
            </a:r>
          </a:p>
          <a:p>
            <a:endParaRPr lang="fr-FR" dirty="0" smtClean="0"/>
          </a:p>
          <a:p>
            <a:endParaRPr lang="fr-FR" dirty="0"/>
          </a:p>
          <a:p>
            <a:r>
              <a:rPr lang="fr-FR" dirty="0" smtClean="0"/>
              <a:t>Les MSP engagées dans France Santé doivent bénéficier de financement complémentaires pour leur permettre de renforcer leurs actions.</a:t>
            </a:r>
          </a:p>
          <a:p>
            <a:endParaRPr lang="fr-FR" dirty="0"/>
          </a:p>
          <a:p>
            <a:r>
              <a:rPr lang="fr-FR" dirty="0"/>
              <a:t>Les </a:t>
            </a:r>
            <a:r>
              <a:rPr lang="fr-FR" dirty="0" smtClean="0"/>
              <a:t>MSP qui </a:t>
            </a:r>
            <a:r>
              <a:rPr lang="fr-FR" dirty="0"/>
              <a:t>ne souhaitent pas s’engager dans France Santé peuvent continuer de bénéficier de </a:t>
            </a:r>
            <a:r>
              <a:rPr lang="fr-FR" dirty="0" smtClean="0"/>
              <a:t>l’ACI.</a:t>
            </a:r>
          </a:p>
          <a:p>
            <a:endParaRPr lang="fr-FR" dirty="0" smtClean="0"/>
          </a:p>
          <a:p>
            <a:endParaRPr lang="fr-FR" b="1" dirty="0" smtClean="0"/>
          </a:p>
          <a:p>
            <a:pPr algn="ctr"/>
            <a:r>
              <a:rPr lang="fr-FR" b="1" dirty="0" smtClean="0"/>
              <a:t>Les nouvelles dispositions de France Santé viennent se fondre autant que possible dans l’ACI connu des acteurs de santé</a:t>
            </a:r>
            <a:endParaRPr lang="fr-FR" b="1" dirty="0"/>
          </a:p>
          <a:p>
            <a:endParaRPr lang="fr-FR" dirty="0"/>
          </a:p>
        </p:txBody>
      </p:sp>
    </p:spTree>
    <p:extLst>
      <p:ext uri="{BB962C8B-B14F-4D97-AF65-F5344CB8AC3E}">
        <p14:creationId xmlns:p14="http://schemas.microsoft.com/office/powerpoint/2010/main" val="3514636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13</a:t>
            </a:fld>
            <a:endParaRPr lang="fr-FR" dirty="0"/>
          </a:p>
        </p:txBody>
      </p:sp>
      <p:sp>
        <p:nvSpPr>
          <p:cNvPr id="13" name="Titre 3"/>
          <p:cNvSpPr>
            <a:spLocks noGrp="1"/>
          </p:cNvSpPr>
          <p:nvPr>
            <p:ph type="title"/>
          </p:nvPr>
        </p:nvSpPr>
        <p:spPr>
          <a:xfrm>
            <a:off x="0" y="-31767"/>
            <a:ext cx="12192000" cy="720000"/>
          </a:xfrm>
        </p:spPr>
        <p:txBody>
          <a:bodyPr>
            <a:normAutofit/>
          </a:bodyPr>
          <a:lstStyle/>
          <a:p>
            <a:r>
              <a:rPr lang="fr-FR" dirty="0" smtClean="0"/>
              <a:t>Un SOCLE France Santé complémentaire à l’ACI (1/2)</a:t>
            </a:r>
            <a:endParaRPr lang="fr-FR" dirty="0"/>
          </a:p>
        </p:txBody>
      </p:sp>
      <p:sp>
        <p:nvSpPr>
          <p:cNvPr id="4" name="ZoneTexte 3"/>
          <p:cNvSpPr txBox="1"/>
          <p:nvPr/>
        </p:nvSpPr>
        <p:spPr>
          <a:xfrm>
            <a:off x="0" y="981512"/>
            <a:ext cx="12192000" cy="646331"/>
          </a:xfrm>
          <a:prstGeom prst="rect">
            <a:avLst/>
          </a:prstGeom>
          <a:noFill/>
        </p:spPr>
        <p:txBody>
          <a:bodyPr wrap="square" rtlCol="0">
            <a:spAutoFit/>
          </a:bodyPr>
          <a:lstStyle/>
          <a:p>
            <a:pPr algn="ctr"/>
            <a:r>
              <a:rPr lang="fr-FR" b="1" dirty="0" smtClean="0">
                <a:solidFill>
                  <a:srgbClr val="00B0F0"/>
                </a:solidFill>
                <a:latin typeface="Corbel" panose="020B0503020204020204" pitchFamily="34" charset="0"/>
              </a:rPr>
              <a:t>En s’appuyant sur un socle ACI pré existant, l’engagement des structures dans les critères</a:t>
            </a:r>
            <a:r>
              <a:rPr lang="fr-FR" b="1" dirty="0" smtClean="0">
                <a:solidFill>
                  <a:srgbClr val="FF0000"/>
                </a:solidFill>
                <a:latin typeface="Corbel" panose="020B0503020204020204" pitchFamily="34" charset="0"/>
              </a:rPr>
              <a:t> </a:t>
            </a:r>
            <a:r>
              <a:rPr lang="fr-FR" b="1" dirty="0" smtClean="0">
                <a:solidFill>
                  <a:srgbClr val="00B0F0"/>
                </a:solidFill>
                <a:latin typeface="Corbel" panose="020B0503020204020204" pitchFamily="34" charset="0"/>
              </a:rPr>
              <a:t>de France Santé débloque un complément de rémunération</a:t>
            </a:r>
            <a:endParaRPr lang="fr-FR" b="1" dirty="0">
              <a:solidFill>
                <a:srgbClr val="00B0F0"/>
              </a:solidFill>
              <a:latin typeface="Corbel" panose="020B0503020204020204" pitchFamily="34" charset="0"/>
            </a:endParaRPr>
          </a:p>
        </p:txBody>
      </p:sp>
      <p:sp>
        <p:nvSpPr>
          <p:cNvPr id="8" name="ZoneTexte 7"/>
          <p:cNvSpPr txBox="1"/>
          <p:nvPr/>
        </p:nvSpPr>
        <p:spPr>
          <a:xfrm>
            <a:off x="395469" y="2173705"/>
            <a:ext cx="11491731" cy="3754874"/>
          </a:xfrm>
          <a:prstGeom prst="rect">
            <a:avLst/>
          </a:prstGeom>
          <a:noFill/>
        </p:spPr>
        <p:txBody>
          <a:bodyPr wrap="square" rtlCol="0">
            <a:spAutoFit/>
          </a:bodyPr>
          <a:lstStyle/>
          <a:p>
            <a:r>
              <a:rPr lang="fr-FR" dirty="0" smtClean="0"/>
              <a:t>Valider les critères socles</a:t>
            </a:r>
            <a:r>
              <a:rPr lang="fr-FR" dirty="0" smtClean="0">
                <a:solidFill>
                  <a:srgbClr val="FF0000"/>
                </a:solidFill>
              </a:rPr>
              <a:t> </a:t>
            </a:r>
            <a:r>
              <a:rPr lang="fr-FR" dirty="0" smtClean="0"/>
              <a:t>de France Santé agit comme un accélérateur : cela débloque un complément de rémunération qui vient directement bonifier le socle de base</a:t>
            </a:r>
          </a:p>
          <a:p>
            <a:endParaRPr lang="fr-FR" b="1" dirty="0"/>
          </a:p>
          <a:p>
            <a:r>
              <a:rPr lang="fr-FR" sz="1400" u="sng" dirty="0" smtClean="0"/>
              <a:t>Rappel des critères prévus </a:t>
            </a:r>
            <a:r>
              <a:rPr lang="fr-FR" sz="1400" dirty="0" smtClean="0"/>
              <a:t>:</a:t>
            </a:r>
          </a:p>
          <a:p>
            <a:pPr marL="285750" indent="-285750" eaLnBrk="0" fontAlgn="base" hangingPunct="0">
              <a:spcBef>
                <a:spcPct val="0"/>
              </a:spcBef>
              <a:spcAft>
                <a:spcPct val="0"/>
              </a:spcAft>
              <a:buFont typeface="Wingdings" panose="05000000000000000000" pitchFamily="2" charset="2"/>
              <a:buChar char="§"/>
            </a:pPr>
            <a:r>
              <a:rPr lang="fr-FR" sz="1400" dirty="0">
                <a:solidFill>
                  <a:srgbClr val="0C419A"/>
                </a:solidFill>
              </a:rPr>
              <a:t>disposer d’un </a:t>
            </a:r>
            <a:r>
              <a:rPr lang="fr-FR" sz="1400" b="1" dirty="0">
                <a:solidFill>
                  <a:srgbClr val="0C419A"/>
                </a:solidFill>
              </a:rPr>
              <a:t>médecin généraliste ayant une patientèle « médecin traitant » </a:t>
            </a:r>
            <a:r>
              <a:rPr lang="fr-FR" sz="1400" dirty="0">
                <a:solidFill>
                  <a:srgbClr val="0C419A"/>
                </a:solidFill>
              </a:rPr>
              <a:t>constituée (ou en cours de constitution en cas d’installation récente) </a:t>
            </a:r>
            <a:endParaRPr lang="fr-FR" altLang="fr-FR" sz="1400" dirty="0"/>
          </a:p>
          <a:p>
            <a:pPr marL="285750" lvl="0" indent="-285750" eaLnBrk="0" fontAlgn="base" hangingPunct="0">
              <a:spcBef>
                <a:spcPct val="0"/>
              </a:spcBef>
              <a:spcAft>
                <a:spcPct val="0"/>
              </a:spcAft>
              <a:buFont typeface="Wingdings" panose="05000000000000000000" pitchFamily="2" charset="2"/>
              <a:buChar char="§"/>
            </a:pPr>
            <a:r>
              <a:rPr lang="fr-FR" altLang="fr-FR" sz="1400" dirty="0" smtClean="0"/>
              <a:t>être </a:t>
            </a:r>
            <a:r>
              <a:rPr lang="fr-FR" altLang="fr-FR" sz="1400" dirty="0"/>
              <a:t>ouvert au public au moins </a:t>
            </a:r>
            <a:r>
              <a:rPr lang="fr-FR" altLang="fr-FR" sz="1400" b="1" dirty="0"/>
              <a:t>5 jours par semaine </a:t>
            </a:r>
            <a:r>
              <a:rPr lang="fr-FR" altLang="fr-FR" sz="1400" dirty="0"/>
              <a:t>;</a:t>
            </a:r>
          </a:p>
          <a:p>
            <a:pPr marL="285750" lvl="0" indent="-285750" eaLnBrk="0" fontAlgn="base" hangingPunct="0">
              <a:spcBef>
                <a:spcPct val="0"/>
              </a:spcBef>
              <a:spcAft>
                <a:spcPct val="0"/>
              </a:spcAft>
              <a:buFont typeface="Wingdings" panose="05000000000000000000" pitchFamily="2" charset="2"/>
              <a:buChar char="§"/>
            </a:pPr>
            <a:r>
              <a:rPr lang="fr-FR" altLang="fr-FR" sz="1400" dirty="0"/>
              <a:t>appliquer les tarifs opposables, </a:t>
            </a:r>
            <a:r>
              <a:rPr lang="fr-FR" altLang="fr-FR" sz="1400" b="1" dirty="0"/>
              <a:t>sans dépassement d’honoraires</a:t>
            </a:r>
            <a:r>
              <a:rPr lang="fr-FR" altLang="fr-FR" sz="1400" dirty="0"/>
              <a:t> </a:t>
            </a:r>
            <a:r>
              <a:rPr lang="fr-FR" altLang="fr-FR" sz="1400" dirty="0" smtClean="0"/>
              <a:t>;</a:t>
            </a:r>
          </a:p>
          <a:p>
            <a:pPr marL="285750" indent="-285750" eaLnBrk="0" fontAlgn="base" hangingPunct="0">
              <a:spcBef>
                <a:spcPct val="0"/>
              </a:spcBef>
              <a:spcAft>
                <a:spcPct val="0"/>
              </a:spcAft>
              <a:buFont typeface="Wingdings" panose="05000000000000000000" pitchFamily="2" charset="2"/>
              <a:buChar char="§"/>
            </a:pPr>
            <a:r>
              <a:rPr lang="fr-FR" altLang="fr-FR" sz="1400" dirty="0" smtClean="0"/>
              <a:t>garantir </a:t>
            </a:r>
            <a:r>
              <a:rPr lang="fr-FR" altLang="fr-FR" sz="1400" dirty="0"/>
              <a:t>la présence d’un </a:t>
            </a:r>
            <a:r>
              <a:rPr lang="fr-FR" altLang="fr-FR" sz="1400" b="1" dirty="0"/>
              <a:t>infirmier</a:t>
            </a:r>
            <a:r>
              <a:rPr lang="fr-FR" altLang="fr-FR" sz="1400" dirty="0"/>
              <a:t>, au sein de la structure ou à proximité ;</a:t>
            </a:r>
          </a:p>
          <a:p>
            <a:pPr marL="285750" lvl="0" indent="-285750" eaLnBrk="0" fontAlgn="base" hangingPunct="0">
              <a:spcBef>
                <a:spcPct val="0"/>
              </a:spcBef>
              <a:spcAft>
                <a:spcPct val="0"/>
              </a:spcAft>
              <a:buFont typeface="Wingdings" panose="05000000000000000000" pitchFamily="2" charset="2"/>
              <a:buChar char="§"/>
            </a:pPr>
            <a:r>
              <a:rPr lang="fr-FR" altLang="fr-FR" sz="1400" dirty="0" smtClean="0"/>
              <a:t>proposer </a:t>
            </a:r>
            <a:r>
              <a:rPr lang="fr-FR" altLang="fr-FR" sz="1400" dirty="0"/>
              <a:t>des rendez-vous dans les 48h lorsque l’état de santé des patients le nécessite </a:t>
            </a:r>
            <a:r>
              <a:rPr lang="fr-FR" altLang="fr-FR" sz="1400" b="1" dirty="0"/>
              <a:t>via une participation au </a:t>
            </a:r>
            <a:r>
              <a:rPr lang="fr-FR" altLang="fr-FR" sz="1400" b="1" dirty="0">
                <a:hlinkClick r:id="rId2"/>
              </a:rPr>
              <a:t>service d’accès aux soins (SAS)</a:t>
            </a:r>
            <a:r>
              <a:rPr lang="fr-FR" altLang="fr-FR" sz="1400" b="1" dirty="0"/>
              <a:t> et/ou à la </a:t>
            </a:r>
            <a:r>
              <a:rPr lang="fr-FR" altLang="fr-FR" sz="1400" b="1" u="sng" dirty="0"/>
              <a:t>permanence des soins </a:t>
            </a:r>
            <a:r>
              <a:rPr lang="fr-FR" altLang="fr-FR" sz="1400" b="1" u="sng" dirty="0" smtClean="0"/>
              <a:t>ambulatoire (PDSA)</a:t>
            </a:r>
            <a:r>
              <a:rPr lang="fr-FR" altLang="fr-FR" sz="1400" dirty="0" smtClean="0"/>
              <a:t>. </a:t>
            </a:r>
            <a:endParaRPr lang="fr-FR" altLang="fr-FR" sz="1400" dirty="0"/>
          </a:p>
          <a:p>
            <a:endParaRPr lang="fr-FR" dirty="0" smtClean="0"/>
          </a:p>
          <a:p>
            <a:endParaRPr lang="fr-FR" dirty="0"/>
          </a:p>
          <a:p>
            <a:endParaRPr lang="fr-FR" dirty="0" smtClean="0"/>
          </a:p>
          <a:p>
            <a:pPr algn="ctr"/>
            <a:r>
              <a:rPr lang="fr-FR" b="1" dirty="0" smtClean="0"/>
              <a:t>La majorité des critères sont déjà prévus par l’ACI ou structurellement déjà atteints par les MSP</a:t>
            </a:r>
            <a:endParaRPr lang="fr-FR" b="1" dirty="0"/>
          </a:p>
        </p:txBody>
      </p:sp>
    </p:spTree>
    <p:extLst>
      <p:ext uri="{BB962C8B-B14F-4D97-AF65-F5344CB8AC3E}">
        <p14:creationId xmlns:p14="http://schemas.microsoft.com/office/powerpoint/2010/main" val="101245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5910276" y="850232"/>
            <a:ext cx="3223961" cy="2542673"/>
          </a:xfrm>
          <a:prstGeom prst="rect">
            <a:avLst/>
          </a:prstGeom>
          <a:solidFill>
            <a:srgbClr val="E7ED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50000"/>
                </a:schemeClr>
              </a:solidFill>
            </a:endParaRPr>
          </a:p>
        </p:txBody>
      </p:sp>
      <p:sp>
        <p:nvSpPr>
          <p:cNvPr id="3" name="Espace réservé du numéro de diapositive 2"/>
          <p:cNvSpPr>
            <a:spLocks noGrp="1"/>
          </p:cNvSpPr>
          <p:nvPr>
            <p:ph type="sldNum" sz="quarter" idx="15"/>
          </p:nvPr>
        </p:nvSpPr>
        <p:spPr>
          <a:xfrm>
            <a:off x="151574" y="6472838"/>
            <a:ext cx="720000" cy="288000"/>
          </a:xfrm>
        </p:spPr>
        <p:txBody>
          <a:bodyPr/>
          <a:lstStyle/>
          <a:p>
            <a:fld id="{975A587B-5814-4D9B-9598-FE9CB954CB01}" type="slidenum">
              <a:rPr lang="fr-FR" smtClean="0"/>
              <a:pPr/>
              <a:t>14</a:t>
            </a:fld>
            <a:endParaRPr lang="fr-FR" dirty="0"/>
          </a:p>
        </p:txBody>
      </p:sp>
      <p:sp>
        <p:nvSpPr>
          <p:cNvPr id="4" name="Titre 3"/>
          <p:cNvSpPr>
            <a:spLocks noGrp="1"/>
          </p:cNvSpPr>
          <p:nvPr>
            <p:ph type="title"/>
          </p:nvPr>
        </p:nvSpPr>
        <p:spPr>
          <a:xfrm>
            <a:off x="0" y="0"/>
            <a:ext cx="12192000" cy="720000"/>
          </a:xfrm>
          <a:solidFill>
            <a:schemeClr val="tx1"/>
          </a:solidFill>
        </p:spPr>
        <p:txBody>
          <a:bodyPr/>
          <a:lstStyle/>
          <a:p>
            <a:r>
              <a:rPr lang="fr-FR" dirty="0"/>
              <a:t>Un SOCLE France Santé complémentaire à </a:t>
            </a:r>
            <a:r>
              <a:rPr lang="fr-FR" dirty="0" smtClean="0"/>
              <a:t>l’ACI (2/2)</a:t>
            </a:r>
            <a:endParaRPr lang="fr-FR" sz="2000" dirty="0"/>
          </a:p>
        </p:txBody>
      </p:sp>
      <p:sp>
        <p:nvSpPr>
          <p:cNvPr id="7" name="Rectangle 6"/>
          <p:cNvSpPr/>
          <p:nvPr/>
        </p:nvSpPr>
        <p:spPr>
          <a:xfrm>
            <a:off x="2623106" y="850232"/>
            <a:ext cx="2767426" cy="4927999"/>
          </a:xfrm>
          <a:prstGeom prst="rect">
            <a:avLst/>
          </a:prstGeom>
          <a:solidFill>
            <a:srgbClr val="E7ED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2862499" y="1293420"/>
            <a:ext cx="2382981" cy="684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Horaire d’ouverture</a:t>
            </a:r>
            <a:endParaRPr lang="fr-FR" b="1" dirty="0"/>
          </a:p>
        </p:txBody>
      </p:sp>
      <p:sp>
        <p:nvSpPr>
          <p:cNvPr id="9" name="Rectangle 8"/>
          <p:cNvSpPr/>
          <p:nvPr/>
        </p:nvSpPr>
        <p:spPr>
          <a:xfrm>
            <a:off x="2862498" y="2018911"/>
            <a:ext cx="2382981" cy="684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Organisation SNP</a:t>
            </a:r>
            <a:endParaRPr lang="fr-FR" b="1" dirty="0"/>
          </a:p>
        </p:txBody>
      </p:sp>
      <p:sp>
        <p:nvSpPr>
          <p:cNvPr id="10" name="Rectangle 9"/>
          <p:cNvSpPr/>
          <p:nvPr/>
        </p:nvSpPr>
        <p:spPr>
          <a:xfrm>
            <a:off x="2862497" y="3555923"/>
            <a:ext cx="2382981" cy="684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Plan de réponse crise sanitaire</a:t>
            </a:r>
            <a:endParaRPr lang="fr-FR" b="1" dirty="0"/>
          </a:p>
        </p:txBody>
      </p:sp>
      <p:sp>
        <p:nvSpPr>
          <p:cNvPr id="11" name="Rectangle 10"/>
          <p:cNvSpPr/>
          <p:nvPr/>
        </p:nvSpPr>
        <p:spPr>
          <a:xfrm>
            <a:off x="2862497" y="2826993"/>
            <a:ext cx="2382981" cy="684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Fonction de coordination</a:t>
            </a:r>
            <a:endParaRPr lang="fr-FR" b="1" dirty="0"/>
          </a:p>
        </p:txBody>
      </p:sp>
      <p:sp>
        <p:nvSpPr>
          <p:cNvPr id="12" name="Rectangle 11"/>
          <p:cNvSpPr/>
          <p:nvPr/>
        </p:nvSpPr>
        <p:spPr>
          <a:xfrm>
            <a:off x="2862497" y="5016685"/>
            <a:ext cx="2382981" cy="684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SI au niveau Ségur</a:t>
            </a:r>
            <a:endParaRPr lang="fr-FR" b="1" dirty="0"/>
          </a:p>
        </p:txBody>
      </p:sp>
      <p:sp>
        <p:nvSpPr>
          <p:cNvPr id="13" name="Rectangle 12"/>
          <p:cNvSpPr/>
          <p:nvPr/>
        </p:nvSpPr>
        <p:spPr>
          <a:xfrm>
            <a:off x="6003522" y="1619739"/>
            <a:ext cx="2988078" cy="684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Tarif opposable</a:t>
            </a:r>
            <a:endParaRPr lang="fr-FR" b="1" dirty="0"/>
          </a:p>
        </p:txBody>
      </p:sp>
      <p:sp>
        <p:nvSpPr>
          <p:cNvPr id="14" name="Rectangle 13"/>
          <p:cNvSpPr/>
          <p:nvPr/>
        </p:nvSpPr>
        <p:spPr>
          <a:xfrm>
            <a:off x="6003522" y="2484993"/>
            <a:ext cx="2988078" cy="684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Présence IDE</a:t>
            </a:r>
            <a:endParaRPr lang="fr-FR" b="1" dirty="0"/>
          </a:p>
        </p:txBody>
      </p:sp>
      <p:sp>
        <p:nvSpPr>
          <p:cNvPr id="16" name="Rectangle 15"/>
          <p:cNvSpPr/>
          <p:nvPr/>
        </p:nvSpPr>
        <p:spPr>
          <a:xfrm>
            <a:off x="331574" y="1293420"/>
            <a:ext cx="360000" cy="360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17" name="Rectangle 16"/>
          <p:cNvSpPr/>
          <p:nvPr/>
        </p:nvSpPr>
        <p:spPr>
          <a:xfrm>
            <a:off x="331574" y="2826530"/>
            <a:ext cx="360000" cy="360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18" name="Rectangle 17"/>
          <p:cNvSpPr/>
          <p:nvPr/>
        </p:nvSpPr>
        <p:spPr>
          <a:xfrm>
            <a:off x="10889701" y="1617420"/>
            <a:ext cx="360000" cy="360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19" name="ZoneTexte 18"/>
          <p:cNvSpPr txBox="1"/>
          <p:nvPr/>
        </p:nvSpPr>
        <p:spPr>
          <a:xfrm>
            <a:off x="691573" y="1280554"/>
            <a:ext cx="1804247" cy="400110"/>
          </a:xfrm>
          <a:prstGeom prst="rect">
            <a:avLst/>
          </a:prstGeom>
          <a:noFill/>
        </p:spPr>
        <p:txBody>
          <a:bodyPr wrap="square" rtlCol="0">
            <a:spAutoFit/>
          </a:bodyPr>
          <a:lstStyle/>
          <a:p>
            <a:r>
              <a:rPr lang="fr-FR" sz="1000" b="1" dirty="0" smtClean="0">
                <a:latin typeface="Corbel" panose="020B0503020204020204" pitchFamily="34" charset="0"/>
              </a:rPr>
              <a:t>Critères socles ACI à adapter pour France Santé</a:t>
            </a:r>
            <a:endParaRPr lang="fr-FR" sz="1000" b="1" dirty="0">
              <a:latin typeface="Corbel" panose="020B0503020204020204" pitchFamily="34" charset="0"/>
            </a:endParaRPr>
          </a:p>
        </p:txBody>
      </p:sp>
      <p:sp>
        <p:nvSpPr>
          <p:cNvPr id="20" name="ZoneTexte 19"/>
          <p:cNvSpPr txBox="1"/>
          <p:nvPr/>
        </p:nvSpPr>
        <p:spPr>
          <a:xfrm>
            <a:off x="691573" y="2736785"/>
            <a:ext cx="1804247" cy="553998"/>
          </a:xfrm>
          <a:prstGeom prst="rect">
            <a:avLst/>
          </a:prstGeom>
          <a:noFill/>
        </p:spPr>
        <p:txBody>
          <a:bodyPr wrap="square" rtlCol="0">
            <a:spAutoFit/>
          </a:bodyPr>
          <a:lstStyle/>
          <a:p>
            <a:r>
              <a:rPr lang="fr-FR" sz="1000" b="1" dirty="0" smtClean="0">
                <a:latin typeface="Corbel" panose="020B0503020204020204" pitchFamily="34" charset="0"/>
              </a:rPr>
              <a:t>Critères socles ACI inchangés (ou modifiés dans le cadre des travaux sur le modèle 2)</a:t>
            </a:r>
            <a:endParaRPr lang="fr-FR" sz="1000" b="1" dirty="0">
              <a:latin typeface="Corbel" panose="020B0503020204020204" pitchFamily="34" charset="0"/>
            </a:endParaRPr>
          </a:p>
        </p:txBody>
      </p:sp>
      <p:sp>
        <p:nvSpPr>
          <p:cNvPr id="21" name="ZoneTexte 20"/>
          <p:cNvSpPr txBox="1"/>
          <p:nvPr/>
        </p:nvSpPr>
        <p:spPr>
          <a:xfrm>
            <a:off x="9591869" y="1599195"/>
            <a:ext cx="1297832" cy="400110"/>
          </a:xfrm>
          <a:prstGeom prst="rect">
            <a:avLst/>
          </a:prstGeom>
          <a:noFill/>
        </p:spPr>
        <p:txBody>
          <a:bodyPr wrap="square" rtlCol="0">
            <a:spAutoFit/>
          </a:bodyPr>
          <a:lstStyle/>
          <a:p>
            <a:pPr algn="r"/>
            <a:r>
              <a:rPr lang="fr-FR" sz="1000" b="1" dirty="0" smtClean="0">
                <a:latin typeface="Corbel" panose="020B0503020204020204" pitchFamily="34" charset="0"/>
              </a:rPr>
              <a:t>Critères spécifiques  à France Santé</a:t>
            </a:r>
            <a:endParaRPr lang="fr-FR" sz="1000" b="1" dirty="0">
              <a:latin typeface="Corbel" panose="020B0503020204020204" pitchFamily="34" charset="0"/>
            </a:endParaRPr>
          </a:p>
        </p:txBody>
      </p:sp>
      <p:sp>
        <p:nvSpPr>
          <p:cNvPr id="22" name="Rectangle 21"/>
          <p:cNvSpPr/>
          <p:nvPr/>
        </p:nvSpPr>
        <p:spPr>
          <a:xfrm>
            <a:off x="2862497" y="4284048"/>
            <a:ext cx="2382981" cy="684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PPP</a:t>
            </a:r>
            <a:endParaRPr lang="fr-FR" b="1" dirty="0"/>
          </a:p>
        </p:txBody>
      </p:sp>
      <p:sp>
        <p:nvSpPr>
          <p:cNvPr id="2" name="ZoneTexte 1"/>
          <p:cNvSpPr txBox="1"/>
          <p:nvPr/>
        </p:nvSpPr>
        <p:spPr>
          <a:xfrm>
            <a:off x="2762608" y="788262"/>
            <a:ext cx="2582758" cy="369332"/>
          </a:xfrm>
          <a:prstGeom prst="rect">
            <a:avLst/>
          </a:prstGeom>
          <a:noFill/>
        </p:spPr>
        <p:txBody>
          <a:bodyPr wrap="none" rtlCol="0">
            <a:spAutoFit/>
          </a:bodyPr>
          <a:lstStyle/>
          <a:p>
            <a:r>
              <a:rPr lang="fr-FR" dirty="0" smtClean="0"/>
              <a:t>Critères socles de l’ACI</a:t>
            </a:r>
            <a:endParaRPr lang="fr-FR" dirty="0"/>
          </a:p>
        </p:txBody>
      </p:sp>
      <p:sp>
        <p:nvSpPr>
          <p:cNvPr id="23" name="ZoneTexte 22"/>
          <p:cNvSpPr txBox="1"/>
          <p:nvPr/>
        </p:nvSpPr>
        <p:spPr>
          <a:xfrm>
            <a:off x="5687328" y="1119975"/>
            <a:ext cx="3621729" cy="338554"/>
          </a:xfrm>
          <a:prstGeom prst="rect">
            <a:avLst/>
          </a:prstGeom>
          <a:noFill/>
        </p:spPr>
        <p:txBody>
          <a:bodyPr wrap="square" rtlCol="0">
            <a:spAutoFit/>
          </a:bodyPr>
          <a:lstStyle/>
          <a:p>
            <a:pPr algn="ctr"/>
            <a:r>
              <a:rPr lang="fr-FR" sz="1600" dirty="0" smtClean="0"/>
              <a:t>(Critères non présents dans l’ACI)</a:t>
            </a:r>
            <a:endParaRPr lang="fr-FR" sz="1600" dirty="0"/>
          </a:p>
        </p:txBody>
      </p:sp>
      <p:sp>
        <p:nvSpPr>
          <p:cNvPr id="5" name="ZoneTexte 4"/>
          <p:cNvSpPr txBox="1"/>
          <p:nvPr/>
        </p:nvSpPr>
        <p:spPr>
          <a:xfrm>
            <a:off x="5517818" y="4013941"/>
            <a:ext cx="6240141" cy="1384995"/>
          </a:xfrm>
          <a:prstGeom prst="rect">
            <a:avLst/>
          </a:prstGeom>
          <a:noFill/>
        </p:spPr>
        <p:txBody>
          <a:bodyPr wrap="square" rtlCol="0">
            <a:spAutoFit/>
          </a:bodyPr>
          <a:lstStyle/>
          <a:p>
            <a:r>
              <a:rPr lang="fr-FR" sz="1400" dirty="0"/>
              <a:t>La brique France Santé ne sera pas débloquée automatiquement mais après demande formelle de la structure qui souhaite s’engager.</a:t>
            </a:r>
          </a:p>
          <a:p>
            <a:endParaRPr lang="fr-FR" sz="1400" dirty="0"/>
          </a:p>
          <a:p>
            <a:r>
              <a:rPr lang="fr-FR" sz="1400" b="1" dirty="0" smtClean="0"/>
              <a:t>Un complément de rémunération socle serait proposé en sus de la rémunération déjà prévue par l’ACI.</a:t>
            </a:r>
          </a:p>
          <a:p>
            <a:endParaRPr lang="fr-FR" sz="1400" dirty="0"/>
          </a:p>
        </p:txBody>
      </p:sp>
      <p:sp>
        <p:nvSpPr>
          <p:cNvPr id="6" name="ZoneTexte 5"/>
          <p:cNvSpPr txBox="1"/>
          <p:nvPr/>
        </p:nvSpPr>
        <p:spPr>
          <a:xfrm>
            <a:off x="5910276" y="836309"/>
            <a:ext cx="3223959" cy="369332"/>
          </a:xfrm>
          <a:prstGeom prst="rect">
            <a:avLst/>
          </a:prstGeom>
          <a:noFill/>
        </p:spPr>
        <p:txBody>
          <a:bodyPr wrap="none" rtlCol="0">
            <a:spAutoFit/>
          </a:bodyPr>
          <a:lstStyle/>
          <a:p>
            <a:r>
              <a:rPr lang="fr-FR" dirty="0">
                <a:solidFill>
                  <a:schemeClr val="tx1">
                    <a:lumMod val="50000"/>
                  </a:schemeClr>
                </a:solidFill>
              </a:rPr>
              <a:t>Critères socles France Santé </a:t>
            </a:r>
          </a:p>
        </p:txBody>
      </p:sp>
    </p:spTree>
    <p:extLst>
      <p:ext uri="{BB962C8B-B14F-4D97-AF65-F5344CB8AC3E}">
        <p14:creationId xmlns:p14="http://schemas.microsoft.com/office/powerpoint/2010/main" val="2660328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15</a:t>
            </a:fld>
            <a:endParaRPr lang="fr-FR" dirty="0"/>
          </a:p>
        </p:txBody>
      </p:sp>
      <p:sp>
        <p:nvSpPr>
          <p:cNvPr id="13" name="Titre 3"/>
          <p:cNvSpPr>
            <a:spLocks noGrp="1"/>
          </p:cNvSpPr>
          <p:nvPr>
            <p:ph type="title"/>
          </p:nvPr>
        </p:nvSpPr>
        <p:spPr>
          <a:xfrm>
            <a:off x="0" y="-31767"/>
            <a:ext cx="12192000" cy="720000"/>
          </a:xfrm>
        </p:spPr>
        <p:txBody>
          <a:bodyPr>
            <a:normAutofit/>
          </a:bodyPr>
          <a:lstStyle/>
          <a:p>
            <a:r>
              <a:rPr lang="fr-FR" dirty="0" smtClean="0"/>
              <a:t>La valorisation additionnelle d’un engagement renforcé (1/2)</a:t>
            </a:r>
            <a:endParaRPr lang="fr-FR" dirty="0"/>
          </a:p>
        </p:txBody>
      </p:sp>
      <p:sp>
        <p:nvSpPr>
          <p:cNvPr id="4" name="ZoneTexte 3"/>
          <p:cNvSpPr txBox="1"/>
          <p:nvPr/>
        </p:nvSpPr>
        <p:spPr>
          <a:xfrm>
            <a:off x="0" y="981512"/>
            <a:ext cx="12192000" cy="646331"/>
          </a:xfrm>
          <a:prstGeom prst="rect">
            <a:avLst/>
          </a:prstGeom>
          <a:noFill/>
        </p:spPr>
        <p:txBody>
          <a:bodyPr wrap="square" rtlCol="0">
            <a:spAutoFit/>
          </a:bodyPr>
          <a:lstStyle/>
          <a:p>
            <a:pPr algn="ctr"/>
            <a:r>
              <a:rPr lang="fr-FR" b="1" dirty="0" smtClean="0">
                <a:solidFill>
                  <a:srgbClr val="00B0F0"/>
                </a:solidFill>
                <a:latin typeface="Corbel" panose="020B0503020204020204" pitchFamily="34" charset="0"/>
              </a:rPr>
              <a:t>L’engagement renforcé des structures </a:t>
            </a:r>
            <a:r>
              <a:rPr lang="fr-FR" b="1" dirty="0">
                <a:solidFill>
                  <a:srgbClr val="00B0F0"/>
                </a:solidFill>
                <a:latin typeface="Corbel" panose="020B0503020204020204" pitchFamily="34" charset="0"/>
              </a:rPr>
              <a:t>France santé </a:t>
            </a:r>
            <a:r>
              <a:rPr lang="fr-FR" b="1" dirty="0" smtClean="0">
                <a:solidFill>
                  <a:srgbClr val="00B0F0"/>
                </a:solidFill>
                <a:latin typeface="Corbel" panose="020B0503020204020204" pitchFamily="34" charset="0"/>
              </a:rPr>
              <a:t>permettra de dégager des ressources financières additionnelles </a:t>
            </a:r>
          </a:p>
          <a:p>
            <a:pPr algn="ctr"/>
            <a:r>
              <a:rPr lang="fr-FR" b="1" dirty="0" smtClean="0">
                <a:solidFill>
                  <a:srgbClr val="00B0F0"/>
                </a:solidFill>
                <a:latin typeface="Corbel" panose="020B0503020204020204" pitchFamily="34" charset="0"/>
              </a:rPr>
              <a:t>à celles prévues par les indicateurs optionnels de l’ACI</a:t>
            </a:r>
            <a:endParaRPr lang="fr-FR" b="1" dirty="0">
              <a:solidFill>
                <a:srgbClr val="00B0F0"/>
              </a:solidFill>
              <a:latin typeface="Corbel" panose="020B0503020204020204" pitchFamily="34" charset="0"/>
            </a:endParaRPr>
          </a:p>
        </p:txBody>
      </p:sp>
      <p:sp>
        <p:nvSpPr>
          <p:cNvPr id="8" name="ZoneTexte 7"/>
          <p:cNvSpPr txBox="1"/>
          <p:nvPr/>
        </p:nvSpPr>
        <p:spPr>
          <a:xfrm>
            <a:off x="395469" y="2173705"/>
            <a:ext cx="11491731" cy="2585323"/>
          </a:xfrm>
          <a:prstGeom prst="rect">
            <a:avLst/>
          </a:prstGeom>
          <a:noFill/>
        </p:spPr>
        <p:txBody>
          <a:bodyPr wrap="square" rtlCol="0">
            <a:spAutoFit/>
          </a:bodyPr>
          <a:lstStyle/>
          <a:p>
            <a:r>
              <a:rPr lang="fr-FR" dirty="0"/>
              <a:t>De nouveaux indicateurs sont à construire conventionnellement. Ils s’ajoutent aux critères optionnels de l’ACI</a:t>
            </a:r>
          </a:p>
          <a:p>
            <a:endParaRPr lang="fr-FR" b="1" dirty="0" smtClean="0"/>
          </a:p>
          <a:p>
            <a:r>
              <a:rPr lang="fr-FR" dirty="0" smtClean="0"/>
              <a:t>Ces nouveaux indicateurs doivent permettre de valoriser les actions engagées, notamment en faveur des thématiques prévues par la lettre de cadrage : Prévention, Accès aux soins des patients dépendants ou vulnérables, Prise en charge des soins non programmés</a:t>
            </a:r>
          </a:p>
          <a:p>
            <a:pPr marL="285750" indent="-285750">
              <a:buFont typeface="Arial" panose="020B0604020202020204" pitchFamily="34" charset="0"/>
              <a:buChar char="•"/>
            </a:pPr>
            <a:endParaRPr lang="fr-FR" dirty="0" smtClean="0"/>
          </a:p>
          <a:p>
            <a:r>
              <a:rPr lang="fr-FR" dirty="0" smtClean="0"/>
              <a:t>Il est proposé de travailler autour de cinq thématiques principales</a:t>
            </a:r>
            <a:endParaRPr lang="fr-FR" dirty="0"/>
          </a:p>
          <a:p>
            <a:endParaRPr lang="fr-FR" dirty="0"/>
          </a:p>
          <a:p>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3273174785"/>
              </p:ext>
            </p:extLst>
          </p:nvPr>
        </p:nvGraphicFramePr>
        <p:xfrm>
          <a:off x="1358750" y="4692890"/>
          <a:ext cx="6480000" cy="612000"/>
        </p:xfrm>
        <a:graphic>
          <a:graphicData uri="http://schemas.openxmlformats.org/drawingml/2006/table">
            <a:tbl>
              <a:tblPr firstRow="1" bandRow="1">
                <a:tableStyleId>{16D9F66E-5EB9-4882-86FB-DCBF35E3C3E4}</a:tableStyleId>
              </a:tblPr>
              <a:tblGrid>
                <a:gridCol w="1620000">
                  <a:extLst>
                    <a:ext uri="{9D8B030D-6E8A-4147-A177-3AD203B41FA5}">
                      <a16:colId xmlns:a16="http://schemas.microsoft.com/office/drawing/2014/main" val="1015050338"/>
                    </a:ext>
                  </a:extLst>
                </a:gridCol>
                <a:gridCol w="1620000">
                  <a:extLst>
                    <a:ext uri="{9D8B030D-6E8A-4147-A177-3AD203B41FA5}">
                      <a16:colId xmlns:a16="http://schemas.microsoft.com/office/drawing/2014/main" val="993678513"/>
                    </a:ext>
                  </a:extLst>
                </a:gridCol>
                <a:gridCol w="1620000">
                  <a:extLst>
                    <a:ext uri="{9D8B030D-6E8A-4147-A177-3AD203B41FA5}">
                      <a16:colId xmlns:a16="http://schemas.microsoft.com/office/drawing/2014/main" val="4008143225"/>
                    </a:ext>
                  </a:extLst>
                </a:gridCol>
                <a:gridCol w="1620000">
                  <a:extLst>
                    <a:ext uri="{9D8B030D-6E8A-4147-A177-3AD203B41FA5}">
                      <a16:colId xmlns:a16="http://schemas.microsoft.com/office/drawing/2014/main" val="2717769588"/>
                    </a:ext>
                  </a:extLst>
                </a:gridCol>
              </a:tblGrid>
              <a:tr h="612000">
                <a:tc>
                  <a:txBody>
                    <a:bodyPr/>
                    <a:lstStyle/>
                    <a:p>
                      <a:pPr algn="ctr"/>
                      <a:r>
                        <a:rPr lang="fr-FR" sz="1100" dirty="0" smtClean="0"/>
                        <a:t>Accès</a:t>
                      </a:r>
                      <a:r>
                        <a:rPr lang="fr-FR" sz="1100" baseline="0" dirty="0" smtClean="0"/>
                        <a:t> aux soins</a:t>
                      </a:r>
                      <a:endParaRPr lang="fr-FR"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fr-FR" sz="1100" dirty="0" smtClean="0"/>
                        <a:t>Prévention</a:t>
                      </a:r>
                      <a:endParaRPr lang="fr-FR"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fr-FR" sz="1100" dirty="0" smtClean="0"/>
                        <a:t>Précarité</a:t>
                      </a:r>
                      <a:endParaRPr lang="fr-FR"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fr-FR" sz="1100" dirty="0" smtClean="0"/>
                        <a:t>Parcours</a:t>
                      </a:r>
                      <a:endParaRPr lang="fr-FR"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1466717256"/>
                  </a:ext>
                </a:extLst>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2285932532"/>
              </p:ext>
            </p:extLst>
          </p:nvPr>
        </p:nvGraphicFramePr>
        <p:xfrm>
          <a:off x="8719847" y="4692890"/>
          <a:ext cx="1690890" cy="594360"/>
        </p:xfrm>
        <a:graphic>
          <a:graphicData uri="http://schemas.openxmlformats.org/drawingml/2006/table">
            <a:tbl>
              <a:tblPr firstRow="1" bandRow="1">
                <a:tableStyleId>{16D9F66E-5EB9-4882-86FB-DCBF35E3C3E4}</a:tableStyleId>
              </a:tblPr>
              <a:tblGrid>
                <a:gridCol w="1690890">
                  <a:extLst>
                    <a:ext uri="{9D8B030D-6E8A-4147-A177-3AD203B41FA5}">
                      <a16:colId xmlns:a16="http://schemas.microsoft.com/office/drawing/2014/main" val="1015050338"/>
                    </a:ext>
                  </a:extLst>
                </a:gridCol>
              </a:tblGrid>
              <a:tr h="370840">
                <a:tc>
                  <a:txBody>
                    <a:bodyPr/>
                    <a:lstStyle/>
                    <a:p>
                      <a:pPr algn="ctr"/>
                      <a:r>
                        <a:rPr lang="fr-FR" sz="1100" dirty="0" smtClean="0"/>
                        <a:t>Incitation</a:t>
                      </a:r>
                      <a:r>
                        <a:rPr lang="fr-FR" sz="1100" baseline="0" dirty="0" smtClean="0"/>
                        <a:t> populationnelle (modèle </a:t>
                      </a:r>
                      <a:r>
                        <a:rPr lang="fr-FR" sz="1100" dirty="0" smtClean="0"/>
                        <a:t>IPEP)</a:t>
                      </a:r>
                      <a:endParaRPr lang="fr-FR" sz="1100" dirty="0"/>
                    </a:p>
                  </a:txBody>
                  <a:tcPr anchor="ctr"/>
                </a:tc>
                <a:extLst>
                  <a:ext uri="{0D108BD9-81ED-4DB2-BD59-A6C34878D82A}">
                    <a16:rowId xmlns:a16="http://schemas.microsoft.com/office/drawing/2014/main" val="1466717256"/>
                  </a:ext>
                </a:extLst>
              </a:tr>
            </a:tbl>
          </a:graphicData>
        </a:graphic>
      </p:graphicFrame>
      <p:cxnSp>
        <p:nvCxnSpPr>
          <p:cNvPr id="9" name="Connecteur droit 8"/>
          <p:cNvCxnSpPr/>
          <p:nvPr/>
        </p:nvCxnSpPr>
        <p:spPr>
          <a:xfrm>
            <a:off x="8262152" y="4638033"/>
            <a:ext cx="0" cy="721713"/>
          </a:xfrm>
          <a:prstGeom prst="line">
            <a:avLst/>
          </a:prstGeom>
          <a:ln w="285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741605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16</a:t>
            </a:fld>
            <a:endParaRPr lang="fr-FR" dirty="0"/>
          </a:p>
        </p:txBody>
      </p:sp>
      <p:sp>
        <p:nvSpPr>
          <p:cNvPr id="13" name="Titre 3"/>
          <p:cNvSpPr>
            <a:spLocks noGrp="1"/>
          </p:cNvSpPr>
          <p:nvPr>
            <p:ph type="title"/>
          </p:nvPr>
        </p:nvSpPr>
        <p:spPr>
          <a:xfrm>
            <a:off x="0" y="-31767"/>
            <a:ext cx="12192000" cy="720000"/>
          </a:xfrm>
        </p:spPr>
        <p:txBody>
          <a:bodyPr>
            <a:normAutofit/>
          </a:bodyPr>
          <a:lstStyle/>
          <a:p>
            <a:r>
              <a:rPr lang="fr-FR" dirty="0" smtClean="0"/>
              <a:t>La valorisation additionnelle d’un engagement renforcé (2/2)</a:t>
            </a:r>
            <a:endParaRPr lang="fr-FR" dirty="0"/>
          </a:p>
        </p:txBody>
      </p:sp>
      <p:sp>
        <p:nvSpPr>
          <p:cNvPr id="8" name="ZoneTexte 7"/>
          <p:cNvSpPr txBox="1"/>
          <p:nvPr/>
        </p:nvSpPr>
        <p:spPr>
          <a:xfrm>
            <a:off x="395469" y="2715455"/>
            <a:ext cx="11491731" cy="3139321"/>
          </a:xfrm>
          <a:prstGeom prst="rect">
            <a:avLst/>
          </a:prstGeom>
          <a:noFill/>
        </p:spPr>
        <p:txBody>
          <a:bodyPr wrap="square" rtlCol="0">
            <a:spAutoFit/>
          </a:bodyPr>
          <a:lstStyle/>
          <a:p>
            <a:r>
              <a:rPr lang="fr-FR" dirty="0" smtClean="0"/>
              <a:t>En sus des critères optionnels de l’ACI, ces thématiques doivent permettre de valoriser économiquement les actions engagées par les MSP en faveur de l’amélioration d’indicateurs à construire conventionnellement.</a:t>
            </a:r>
          </a:p>
          <a:p>
            <a:endParaRPr lang="fr-FR" dirty="0" smtClean="0"/>
          </a:p>
          <a:p>
            <a:r>
              <a:rPr lang="fr-FR" dirty="0" smtClean="0"/>
              <a:t>Dans chaque brique, des indicateurs « simples » seraient déterminés. L’atteinte des indicateurs d’une brique permettrait à la MSP de bénéficier de la rémunération associée à cette brique.</a:t>
            </a:r>
          </a:p>
          <a:p>
            <a:endParaRPr lang="fr-FR" dirty="0"/>
          </a:p>
          <a:p>
            <a:r>
              <a:rPr lang="fr-FR" dirty="0" smtClean="0"/>
              <a:t>Pour certaines structures, une brique additionnelle d’incitation populationnelle, se fondant sur le modèle IPEP, </a:t>
            </a:r>
            <a:r>
              <a:rPr lang="fr-FR" dirty="0"/>
              <a:t>serait proposée sur la base des propositions faites lors de la précédente négociation.</a:t>
            </a:r>
          </a:p>
          <a:p>
            <a:endParaRPr lang="fr-FR" dirty="0"/>
          </a:p>
          <a:p>
            <a:pPr algn="ctr"/>
            <a:r>
              <a:rPr lang="fr-FR" b="1" dirty="0" smtClean="0"/>
              <a:t>En s’appuyant sur ses actions et les moyens qu’elle souhaite, la MSP pourra atteindre les indicateurs déterminés conventionnellement et débloquer des ressources financières liées à France Santé</a:t>
            </a:r>
            <a:endParaRPr lang="fr-FR" b="1" dirty="0"/>
          </a:p>
        </p:txBody>
      </p:sp>
      <p:graphicFrame>
        <p:nvGraphicFramePr>
          <p:cNvPr id="9" name="Tableau 8"/>
          <p:cNvGraphicFramePr>
            <a:graphicFrameLocks noGrp="1"/>
          </p:cNvGraphicFramePr>
          <p:nvPr>
            <p:extLst>
              <p:ext uri="{D42A27DB-BD31-4B8C-83A1-F6EECF244321}">
                <p14:modId xmlns:p14="http://schemas.microsoft.com/office/powerpoint/2010/main" val="3420752516"/>
              </p:ext>
            </p:extLst>
          </p:nvPr>
        </p:nvGraphicFramePr>
        <p:xfrm>
          <a:off x="1602030" y="1588160"/>
          <a:ext cx="6480000" cy="612000"/>
        </p:xfrm>
        <a:graphic>
          <a:graphicData uri="http://schemas.openxmlformats.org/drawingml/2006/table">
            <a:tbl>
              <a:tblPr firstRow="1" bandRow="1">
                <a:tableStyleId>{16D9F66E-5EB9-4882-86FB-DCBF35E3C3E4}</a:tableStyleId>
              </a:tblPr>
              <a:tblGrid>
                <a:gridCol w="1620000">
                  <a:extLst>
                    <a:ext uri="{9D8B030D-6E8A-4147-A177-3AD203B41FA5}">
                      <a16:colId xmlns:a16="http://schemas.microsoft.com/office/drawing/2014/main" val="1015050338"/>
                    </a:ext>
                  </a:extLst>
                </a:gridCol>
                <a:gridCol w="1620000">
                  <a:extLst>
                    <a:ext uri="{9D8B030D-6E8A-4147-A177-3AD203B41FA5}">
                      <a16:colId xmlns:a16="http://schemas.microsoft.com/office/drawing/2014/main" val="993678513"/>
                    </a:ext>
                  </a:extLst>
                </a:gridCol>
                <a:gridCol w="1620000">
                  <a:extLst>
                    <a:ext uri="{9D8B030D-6E8A-4147-A177-3AD203B41FA5}">
                      <a16:colId xmlns:a16="http://schemas.microsoft.com/office/drawing/2014/main" val="4008143225"/>
                    </a:ext>
                  </a:extLst>
                </a:gridCol>
                <a:gridCol w="1620000">
                  <a:extLst>
                    <a:ext uri="{9D8B030D-6E8A-4147-A177-3AD203B41FA5}">
                      <a16:colId xmlns:a16="http://schemas.microsoft.com/office/drawing/2014/main" val="2717769588"/>
                    </a:ext>
                  </a:extLst>
                </a:gridCol>
              </a:tblGrid>
              <a:tr h="612000">
                <a:tc>
                  <a:txBody>
                    <a:bodyPr/>
                    <a:lstStyle/>
                    <a:p>
                      <a:pPr algn="ctr"/>
                      <a:r>
                        <a:rPr lang="fr-FR" sz="1100" dirty="0" smtClean="0"/>
                        <a:t>Accès</a:t>
                      </a:r>
                      <a:r>
                        <a:rPr lang="fr-FR" sz="1100" baseline="0" dirty="0" smtClean="0"/>
                        <a:t> aux soins</a:t>
                      </a:r>
                      <a:endParaRPr lang="fr-FR"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fr-FR" sz="1100" dirty="0" smtClean="0"/>
                        <a:t>Prévention</a:t>
                      </a:r>
                      <a:endParaRPr lang="fr-FR"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fr-FR" sz="1100" dirty="0" smtClean="0"/>
                        <a:t>Précarité</a:t>
                      </a:r>
                      <a:endParaRPr lang="fr-FR"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fr-FR" sz="1100" dirty="0" smtClean="0"/>
                        <a:t>Parcours</a:t>
                      </a:r>
                      <a:endParaRPr lang="fr-FR"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1466717256"/>
                  </a:ext>
                </a:extLst>
              </a:tr>
            </a:tbl>
          </a:graphicData>
        </a:graphic>
      </p:graphicFrame>
      <p:graphicFrame>
        <p:nvGraphicFramePr>
          <p:cNvPr id="14" name="Tableau 13"/>
          <p:cNvGraphicFramePr>
            <a:graphicFrameLocks noGrp="1"/>
          </p:cNvGraphicFramePr>
          <p:nvPr>
            <p:extLst>
              <p:ext uri="{D42A27DB-BD31-4B8C-83A1-F6EECF244321}">
                <p14:modId xmlns:p14="http://schemas.microsoft.com/office/powerpoint/2010/main" val="2141915165"/>
              </p:ext>
            </p:extLst>
          </p:nvPr>
        </p:nvGraphicFramePr>
        <p:xfrm>
          <a:off x="8963127" y="1588160"/>
          <a:ext cx="1690890" cy="594360"/>
        </p:xfrm>
        <a:graphic>
          <a:graphicData uri="http://schemas.openxmlformats.org/drawingml/2006/table">
            <a:tbl>
              <a:tblPr firstRow="1" bandRow="1">
                <a:tableStyleId>{16D9F66E-5EB9-4882-86FB-DCBF35E3C3E4}</a:tableStyleId>
              </a:tblPr>
              <a:tblGrid>
                <a:gridCol w="1690890">
                  <a:extLst>
                    <a:ext uri="{9D8B030D-6E8A-4147-A177-3AD203B41FA5}">
                      <a16:colId xmlns:a16="http://schemas.microsoft.com/office/drawing/2014/main" val="1015050338"/>
                    </a:ext>
                  </a:extLst>
                </a:gridCol>
              </a:tblGrid>
              <a:tr h="370840">
                <a:tc>
                  <a:txBody>
                    <a:bodyPr/>
                    <a:lstStyle/>
                    <a:p>
                      <a:pPr algn="ctr"/>
                      <a:r>
                        <a:rPr lang="fr-FR" sz="1100" dirty="0" smtClean="0"/>
                        <a:t>Incitation</a:t>
                      </a:r>
                      <a:r>
                        <a:rPr lang="fr-FR" sz="1100" baseline="0" dirty="0" smtClean="0"/>
                        <a:t> populationnelle (modèle </a:t>
                      </a:r>
                      <a:r>
                        <a:rPr lang="fr-FR" sz="1100" dirty="0" smtClean="0"/>
                        <a:t>IPEP)</a:t>
                      </a:r>
                      <a:endParaRPr lang="fr-FR" sz="1100" dirty="0"/>
                    </a:p>
                  </a:txBody>
                  <a:tcPr anchor="ctr"/>
                </a:tc>
                <a:extLst>
                  <a:ext uri="{0D108BD9-81ED-4DB2-BD59-A6C34878D82A}">
                    <a16:rowId xmlns:a16="http://schemas.microsoft.com/office/drawing/2014/main" val="1466717256"/>
                  </a:ext>
                </a:extLst>
              </a:tr>
            </a:tbl>
          </a:graphicData>
        </a:graphic>
      </p:graphicFrame>
      <p:cxnSp>
        <p:nvCxnSpPr>
          <p:cNvPr id="15" name="Connecteur droit 14"/>
          <p:cNvCxnSpPr/>
          <p:nvPr/>
        </p:nvCxnSpPr>
        <p:spPr>
          <a:xfrm>
            <a:off x="8505432" y="1533303"/>
            <a:ext cx="0" cy="721713"/>
          </a:xfrm>
          <a:prstGeom prst="line">
            <a:avLst/>
          </a:prstGeom>
          <a:ln w="285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115025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17</a:t>
            </a:fld>
            <a:endParaRPr lang="fr-FR" dirty="0"/>
          </a:p>
        </p:txBody>
      </p:sp>
      <p:sp>
        <p:nvSpPr>
          <p:cNvPr id="13" name="Titre 3"/>
          <p:cNvSpPr>
            <a:spLocks noGrp="1"/>
          </p:cNvSpPr>
          <p:nvPr>
            <p:ph type="title"/>
          </p:nvPr>
        </p:nvSpPr>
        <p:spPr>
          <a:xfrm>
            <a:off x="0" y="-31767"/>
            <a:ext cx="12192000" cy="720000"/>
          </a:xfrm>
        </p:spPr>
        <p:txBody>
          <a:bodyPr>
            <a:normAutofit/>
          </a:bodyPr>
          <a:lstStyle/>
          <a:p>
            <a:r>
              <a:rPr lang="fr-FR" dirty="0" smtClean="0"/>
              <a:t>France Santé s’appuiera sur un ACI modernisé</a:t>
            </a:r>
            <a:endParaRPr lang="fr-FR" dirty="0"/>
          </a:p>
        </p:txBody>
      </p:sp>
      <p:sp>
        <p:nvSpPr>
          <p:cNvPr id="4" name="ZoneTexte 3"/>
          <p:cNvSpPr txBox="1"/>
          <p:nvPr/>
        </p:nvSpPr>
        <p:spPr>
          <a:xfrm>
            <a:off x="0" y="981512"/>
            <a:ext cx="12192000" cy="369332"/>
          </a:xfrm>
          <a:prstGeom prst="rect">
            <a:avLst/>
          </a:prstGeom>
          <a:noFill/>
        </p:spPr>
        <p:txBody>
          <a:bodyPr wrap="square" rtlCol="0">
            <a:spAutoFit/>
          </a:bodyPr>
          <a:lstStyle/>
          <a:p>
            <a:pPr algn="ctr"/>
            <a:r>
              <a:rPr lang="fr-FR" b="1" dirty="0" smtClean="0">
                <a:solidFill>
                  <a:srgbClr val="00B0F0"/>
                </a:solidFill>
                <a:latin typeface="Corbel" panose="020B0503020204020204" pitchFamily="34" charset="0"/>
              </a:rPr>
              <a:t>Les nouveaux éléments France </a:t>
            </a:r>
            <a:r>
              <a:rPr lang="fr-FR" b="1" dirty="0">
                <a:solidFill>
                  <a:srgbClr val="00B0F0"/>
                </a:solidFill>
                <a:latin typeface="Corbel" panose="020B0503020204020204" pitchFamily="34" charset="0"/>
              </a:rPr>
              <a:t>Santé s’insèrent dans un ACI </a:t>
            </a:r>
            <a:r>
              <a:rPr lang="fr-FR" b="1" dirty="0" smtClean="0">
                <a:solidFill>
                  <a:srgbClr val="00B0F0"/>
                </a:solidFill>
                <a:latin typeface="Corbel" panose="020B0503020204020204" pitchFamily="34" charset="0"/>
              </a:rPr>
              <a:t>rénové, suite aux discussions suspendues ces derniers mois</a:t>
            </a:r>
            <a:endParaRPr lang="fr-FR" b="1" dirty="0">
              <a:solidFill>
                <a:srgbClr val="00B0F0"/>
              </a:solidFill>
              <a:latin typeface="Corbel" panose="020B0503020204020204" pitchFamily="34" charset="0"/>
            </a:endParaRPr>
          </a:p>
        </p:txBody>
      </p:sp>
      <p:sp>
        <p:nvSpPr>
          <p:cNvPr id="8" name="ZoneTexte 7"/>
          <p:cNvSpPr txBox="1"/>
          <p:nvPr/>
        </p:nvSpPr>
        <p:spPr>
          <a:xfrm>
            <a:off x="395469" y="2173705"/>
            <a:ext cx="11491731" cy="4031873"/>
          </a:xfrm>
          <a:prstGeom prst="rect">
            <a:avLst/>
          </a:prstGeom>
          <a:noFill/>
        </p:spPr>
        <p:txBody>
          <a:bodyPr wrap="square" rtlCol="0">
            <a:spAutoFit/>
          </a:bodyPr>
          <a:lstStyle/>
          <a:p>
            <a:r>
              <a:rPr lang="fr-FR" dirty="0" smtClean="0"/>
              <a:t>L’ensemble des éléments France </a:t>
            </a:r>
            <a:r>
              <a:rPr lang="fr-FR" dirty="0"/>
              <a:t>Santé s’inscrirait dans un </a:t>
            </a:r>
            <a:r>
              <a:rPr lang="fr-FR" dirty="0" smtClean="0"/>
              <a:t>ACI modernisé, clôturant ainsi les discussions engagées avant l’été 2025</a:t>
            </a:r>
          </a:p>
          <a:p>
            <a:endParaRPr lang="fr-FR" dirty="0" smtClean="0"/>
          </a:p>
          <a:p>
            <a:r>
              <a:rPr lang="fr-FR" sz="1600" dirty="0" smtClean="0"/>
              <a:t>Une partie des modifications proposées à l’été pourront servir de base pour les discussions et notamment :</a:t>
            </a:r>
          </a:p>
          <a:p>
            <a:pPr marL="285750" indent="-285750">
              <a:buFont typeface="Arial" panose="020B0604020202020204" pitchFamily="34" charset="0"/>
              <a:buChar char="•"/>
            </a:pPr>
            <a:r>
              <a:rPr lang="fr-FR" sz="1600" dirty="0" smtClean="0"/>
              <a:t>Améliorer la lisibilité : parler exclusivement de critères socles ; suppression du fonctionnement à points</a:t>
            </a:r>
          </a:p>
          <a:p>
            <a:pPr marL="285750" indent="-285750">
              <a:buFont typeface="Arial" panose="020B0604020202020204" pitchFamily="34" charset="0"/>
              <a:buChar char="•"/>
            </a:pPr>
            <a:r>
              <a:rPr lang="fr-FR" sz="1600" dirty="0" smtClean="0"/>
              <a:t>Renforcer la coordination : indicateur file active d’équipe, refonte du fonctionnement des protocoles </a:t>
            </a:r>
            <a:r>
              <a:rPr lang="fr-FR" sz="1600" dirty="0" err="1" smtClean="0"/>
              <a:t>pluripro</a:t>
            </a:r>
            <a:r>
              <a:rPr lang="fr-FR" sz="1600" dirty="0" smtClean="0"/>
              <a:t>, </a:t>
            </a:r>
            <a:r>
              <a:rPr lang="fr-FR" sz="1600" dirty="0" err="1" smtClean="0"/>
              <a:t>etc</a:t>
            </a:r>
            <a:endParaRPr lang="fr-FR" sz="1600" dirty="0" smtClean="0"/>
          </a:p>
          <a:p>
            <a:pPr marL="285750" indent="-285750">
              <a:buFont typeface="Arial" panose="020B0604020202020204" pitchFamily="34" charset="0"/>
              <a:buChar char="•"/>
            </a:pPr>
            <a:r>
              <a:rPr lang="fr-FR" sz="1600" dirty="0" smtClean="0"/>
              <a:t>Nouveaux indicateurs ou nouvelles définitions : redéfinir l’attendu sur les soins non programmés, favoriser l’engagement environnemental, forfait de santé publique portant sur vaccination et dépistage, </a:t>
            </a:r>
            <a:r>
              <a:rPr lang="fr-FR" sz="1600" dirty="0" err="1" smtClean="0"/>
              <a:t>etc</a:t>
            </a:r>
            <a:endParaRPr lang="fr-FR" sz="1600" dirty="0" smtClean="0"/>
          </a:p>
          <a:p>
            <a:pPr marL="285750" indent="-285750">
              <a:buFont typeface="Arial" panose="020B0604020202020204" pitchFamily="34" charset="0"/>
              <a:buChar char="•"/>
            </a:pPr>
            <a:endParaRPr lang="fr-FR" sz="1600" dirty="0"/>
          </a:p>
          <a:p>
            <a:endParaRPr lang="fr-FR" sz="1600" dirty="0" smtClean="0"/>
          </a:p>
          <a:p>
            <a:pPr algn="ctr"/>
            <a:r>
              <a:rPr lang="fr-FR" b="1" dirty="0" smtClean="0"/>
              <a:t>L’objectif est de pouvoir s’appuyer sur un cadre conventionnel cohérent, lisible et favoriser le développement des </a:t>
            </a:r>
            <a:r>
              <a:rPr lang="fr-FR" b="1" dirty="0"/>
              <a:t>équipes travaillant en exercice </a:t>
            </a:r>
            <a:r>
              <a:rPr lang="fr-FR" b="1" dirty="0" smtClean="0"/>
              <a:t>coordonné présentes dans les MSP, sur l’ensemble du territoire.</a:t>
            </a:r>
            <a:endParaRPr lang="fr-FR" b="1" dirty="0"/>
          </a:p>
          <a:p>
            <a:endParaRPr lang="fr-FR" dirty="0"/>
          </a:p>
          <a:p>
            <a:endParaRPr lang="fr-FR" dirty="0"/>
          </a:p>
        </p:txBody>
      </p:sp>
    </p:spTree>
    <p:extLst>
      <p:ext uri="{BB962C8B-B14F-4D97-AF65-F5344CB8AC3E}">
        <p14:creationId xmlns:p14="http://schemas.microsoft.com/office/powerpoint/2010/main" val="2249852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normAutofit fontScale="92500" lnSpcReduction="20000"/>
          </a:bodyPr>
          <a:lstStyle/>
          <a:p>
            <a:r>
              <a:rPr lang="fr-FR" dirty="0"/>
              <a:t>4</a:t>
            </a:r>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8" y="2904564"/>
            <a:ext cx="10223136" cy="2330823"/>
          </a:xfrm>
        </p:spPr>
        <p:txBody>
          <a:bodyPr/>
          <a:lstStyle/>
          <a:p>
            <a:r>
              <a:rPr lang="fr-FR" dirty="0" smtClean="0"/>
              <a:t>Calendrier des négociations</a:t>
            </a:r>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18</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a:p>
        </p:txBody>
      </p:sp>
    </p:spTree>
    <p:extLst>
      <p:ext uri="{BB962C8B-B14F-4D97-AF65-F5344CB8AC3E}">
        <p14:creationId xmlns:p14="http://schemas.microsoft.com/office/powerpoint/2010/main" val="16731513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0"/>
            <a:ext cx="12192000" cy="720000"/>
          </a:xfrm>
          <a:solidFill>
            <a:schemeClr val="tx1"/>
          </a:solidFill>
        </p:spPr>
        <p:txBody>
          <a:bodyPr>
            <a:normAutofit/>
          </a:bodyPr>
          <a:lstStyle/>
          <a:p>
            <a:pPr>
              <a:lnSpc>
                <a:spcPct val="100000"/>
              </a:lnSpc>
            </a:pPr>
            <a:r>
              <a:rPr lang="fr-FR" dirty="0" smtClean="0"/>
              <a:t>Proposition de calendrier </a:t>
            </a:r>
            <a:endParaRPr lang="fr-FR" sz="2400" dirty="0"/>
          </a:p>
        </p:txBody>
      </p:sp>
      <p:sp>
        <p:nvSpPr>
          <p:cNvPr id="5" name="Espace réservé du numéro de diapositive 2">
            <a:extLst>
              <a:ext uri="{FF2B5EF4-FFF2-40B4-BE49-F238E27FC236}">
                <a16:creationId xmlns:a16="http://schemas.microsoft.com/office/drawing/2014/main" id="{B3E52801-4929-4DDE-9C71-3871E855B8DE}"/>
              </a:ext>
            </a:extLst>
          </p:cNvPr>
          <p:cNvSpPr txBox="1">
            <a:spLocks/>
          </p:cNvSpPr>
          <p:nvPr/>
        </p:nvSpPr>
        <p:spPr>
          <a:xfrm>
            <a:off x="100214" y="6432443"/>
            <a:ext cx="720000" cy="28800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975A587B-5814-4D9B-9598-FE9CB954CB01}" type="slidenum">
              <a:rPr lang="fr-FR" sz="1200" smtClean="0">
                <a:solidFill>
                  <a:srgbClr val="0C419A"/>
                </a:solidFill>
                <a:latin typeface="Arial" panose="020B0604020202020204"/>
              </a:rPr>
              <a:pPr>
                <a:defRPr/>
              </a:pPr>
              <a:t>19</a:t>
            </a:fld>
            <a:endParaRPr lang="fr-FR" sz="1200" dirty="0">
              <a:solidFill>
                <a:srgbClr val="0C419A"/>
              </a:solidFill>
              <a:latin typeface="Arial" panose="020B0604020202020204"/>
            </a:endParaRPr>
          </a:p>
        </p:txBody>
      </p:sp>
      <p:pic>
        <p:nvPicPr>
          <p:cNvPr id="15" name="Picture 17">
            <a:extLst>
              <a:ext uri="{FF2B5EF4-FFF2-40B4-BE49-F238E27FC236}">
                <a16:creationId xmlns:a16="http://schemas.microsoft.com/office/drawing/2014/main" id="{A8D11DFB-F074-8D45-573B-9F6B443ECAD3}"/>
              </a:ext>
            </a:extLst>
          </p:cNvPr>
          <p:cNvPicPr>
            <a:picLocks noChangeAspect="1"/>
          </p:cNvPicPr>
          <p:nvPr/>
        </p:nvPicPr>
        <p:blipFill>
          <a:blip r:embed="rId2"/>
          <a:stretch>
            <a:fillRect/>
          </a:stretch>
        </p:blipFill>
        <p:spPr>
          <a:xfrm>
            <a:off x="11247090" y="360000"/>
            <a:ext cx="778341" cy="778341"/>
          </a:xfrm>
          <a:prstGeom prst="rect">
            <a:avLst/>
          </a:prstGeom>
        </p:spPr>
      </p:pic>
      <p:sp>
        <p:nvSpPr>
          <p:cNvPr id="10" name="CPTKTILIH3f08t01l00s01m00j0ca0cb01i01u00z14z14">
            <a:extLst>
              <a:ext uri="{FF2B5EF4-FFF2-40B4-BE49-F238E27FC236}">
                <a16:creationId xmlns:a16="http://schemas.microsoft.com/office/drawing/2014/main" id="{58353985-480E-4E20-9066-62A9BE9C0359}"/>
              </a:ext>
            </a:extLst>
          </p:cNvPr>
          <p:cNvSpPr/>
          <p:nvPr/>
        </p:nvSpPr>
        <p:spPr>
          <a:xfrm>
            <a:off x="6389651" y="3061759"/>
            <a:ext cx="2039816" cy="720725"/>
          </a:xfrm>
          <a:prstGeom prst="chevron">
            <a:avLst>
              <a:gd name="adj" fmla="val 30000"/>
            </a:avLst>
          </a:prstGeom>
          <a:solidFill>
            <a:schemeClr val="tx1">
              <a:lumMod val="60000"/>
              <a:lumOff val="40000"/>
            </a:schemeClr>
          </a:solidFill>
          <a:ln w="12700" cap="flat" cmpd="sng" algn="ctr">
            <a:noFill/>
            <a:prstDash val="solid"/>
            <a:miter lim="800000"/>
          </a:ln>
          <a:effectLst>
            <a:outerShdw blurRad="63500" dist="37357" dir="2700000" rotWithShape="0">
              <a:scrgbClr r="0" g="0" b="0">
                <a:alpha val="6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fr-FR" sz="1400" b="1" i="1" dirty="0" smtClean="0">
                <a:solidFill>
                  <a:schemeClr val="bg1"/>
                </a:solidFill>
                <a:latin typeface="Arial" panose="020B0604020202020204" pitchFamily="34" charset="0"/>
              </a:rPr>
              <a:t>Avril</a:t>
            </a:r>
            <a:endParaRPr lang="fr-FR" sz="1400" b="1" i="1" dirty="0">
              <a:solidFill>
                <a:schemeClr val="bg1"/>
              </a:solidFill>
              <a:latin typeface="Arial" panose="020B0604020202020204" pitchFamily="34" charset="0"/>
            </a:endParaRPr>
          </a:p>
        </p:txBody>
      </p:sp>
      <p:sp>
        <p:nvSpPr>
          <p:cNvPr id="12" name="CPTKTILIH3f08t01l00s01m00j0ca0cb01i01u00z14z14">
            <a:extLst>
              <a:ext uri="{FF2B5EF4-FFF2-40B4-BE49-F238E27FC236}">
                <a16:creationId xmlns:a16="http://schemas.microsoft.com/office/drawing/2014/main" id="{58353985-480E-4E20-9066-62A9BE9C0359}"/>
              </a:ext>
            </a:extLst>
          </p:cNvPr>
          <p:cNvSpPr/>
          <p:nvPr/>
        </p:nvSpPr>
        <p:spPr>
          <a:xfrm>
            <a:off x="9061491" y="3061759"/>
            <a:ext cx="2039816" cy="720725"/>
          </a:xfrm>
          <a:prstGeom prst="chevron">
            <a:avLst>
              <a:gd name="adj" fmla="val 30000"/>
            </a:avLst>
          </a:prstGeom>
          <a:solidFill>
            <a:schemeClr val="tx1">
              <a:lumMod val="40000"/>
              <a:lumOff val="60000"/>
            </a:schemeClr>
          </a:solidFill>
          <a:ln w="12700" cap="flat" cmpd="sng" algn="ctr">
            <a:noFill/>
            <a:prstDash val="solid"/>
            <a:miter lim="800000"/>
          </a:ln>
          <a:effectLst>
            <a:outerShdw blurRad="63500" dist="37357" dir="2700000" rotWithShape="0">
              <a:scrgbClr r="0" g="0" b="0">
                <a:alpha val="6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fr-FR" sz="1400" b="1" i="1" dirty="0" smtClean="0">
                <a:solidFill>
                  <a:schemeClr val="bg1"/>
                </a:solidFill>
                <a:latin typeface="Arial" panose="020B0604020202020204" pitchFamily="34" charset="0"/>
              </a:rPr>
              <a:t>Mai</a:t>
            </a:r>
            <a:endParaRPr lang="fr-FR" sz="1400" b="1" i="1" dirty="0">
              <a:solidFill>
                <a:schemeClr val="bg1"/>
              </a:solidFill>
              <a:latin typeface="Arial" panose="020B0604020202020204" pitchFamily="34" charset="0"/>
            </a:endParaRPr>
          </a:p>
        </p:txBody>
      </p:sp>
      <p:sp>
        <p:nvSpPr>
          <p:cNvPr id="13" name="CPTKTILIH3f08t01l00s01m00j0ca0cb01i01u00z14z14">
            <a:extLst>
              <a:ext uri="{FF2B5EF4-FFF2-40B4-BE49-F238E27FC236}">
                <a16:creationId xmlns:a16="http://schemas.microsoft.com/office/drawing/2014/main" id="{58353985-480E-4E20-9066-62A9BE9C0359}"/>
              </a:ext>
            </a:extLst>
          </p:cNvPr>
          <p:cNvSpPr/>
          <p:nvPr/>
        </p:nvSpPr>
        <p:spPr>
          <a:xfrm>
            <a:off x="3700863" y="3061758"/>
            <a:ext cx="2039816" cy="720725"/>
          </a:xfrm>
          <a:prstGeom prst="chevron">
            <a:avLst>
              <a:gd name="adj" fmla="val 30000"/>
            </a:avLst>
          </a:prstGeom>
          <a:solidFill>
            <a:schemeClr val="tx1">
              <a:lumMod val="75000"/>
            </a:schemeClr>
          </a:solidFill>
          <a:ln w="12700" cap="flat" cmpd="sng" algn="ctr">
            <a:noFill/>
            <a:prstDash val="solid"/>
            <a:miter lim="800000"/>
          </a:ln>
          <a:effectLst>
            <a:outerShdw blurRad="63500" dist="37357" dir="2700000" rotWithShape="0">
              <a:scrgbClr r="0" g="0" b="0">
                <a:alpha val="6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fr-FR" sz="1400" b="1" i="1" dirty="0" smtClean="0">
                <a:solidFill>
                  <a:schemeClr val="bg1"/>
                </a:solidFill>
                <a:latin typeface="Arial" panose="020B0604020202020204" pitchFamily="34" charset="0"/>
              </a:rPr>
              <a:t>Mars</a:t>
            </a:r>
            <a:endParaRPr lang="fr-FR" sz="1400" b="1" i="1" dirty="0">
              <a:solidFill>
                <a:schemeClr val="bg1"/>
              </a:solidFill>
              <a:latin typeface="Arial" panose="020B0604020202020204" pitchFamily="34" charset="0"/>
            </a:endParaRPr>
          </a:p>
        </p:txBody>
      </p:sp>
      <p:sp>
        <p:nvSpPr>
          <p:cNvPr id="14" name="CPTKTILIH3f08t01l00s01m00j0ca0cb01i01u00z14z14">
            <a:extLst>
              <a:ext uri="{FF2B5EF4-FFF2-40B4-BE49-F238E27FC236}">
                <a16:creationId xmlns:a16="http://schemas.microsoft.com/office/drawing/2014/main" id="{58353985-480E-4E20-9066-62A9BE9C0359}"/>
              </a:ext>
            </a:extLst>
          </p:cNvPr>
          <p:cNvSpPr/>
          <p:nvPr/>
        </p:nvSpPr>
        <p:spPr>
          <a:xfrm>
            <a:off x="1002883" y="3064805"/>
            <a:ext cx="2039816" cy="720725"/>
          </a:xfrm>
          <a:prstGeom prst="chevron">
            <a:avLst>
              <a:gd name="adj" fmla="val 30000"/>
            </a:avLst>
          </a:prstGeom>
          <a:solidFill>
            <a:schemeClr val="tx1">
              <a:lumMod val="50000"/>
            </a:schemeClr>
          </a:solidFill>
          <a:ln w="12700" cap="flat" cmpd="sng" algn="ctr">
            <a:noFill/>
            <a:prstDash val="solid"/>
            <a:miter lim="800000"/>
          </a:ln>
          <a:effectLst>
            <a:outerShdw blurRad="63500" dist="37357" dir="2700000" rotWithShape="0">
              <a:scrgbClr r="0" g="0" b="0">
                <a:alpha val="60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fr-FR" sz="1400" b="1" i="1" dirty="0" smtClean="0">
                <a:solidFill>
                  <a:schemeClr val="bg1"/>
                </a:solidFill>
                <a:latin typeface="Arial" panose="020B0604020202020204" pitchFamily="34" charset="0"/>
              </a:rPr>
              <a:t>Février</a:t>
            </a:r>
            <a:endParaRPr lang="fr-FR" sz="1400" b="1" i="1" dirty="0">
              <a:solidFill>
                <a:schemeClr val="bg1"/>
              </a:solidFill>
              <a:latin typeface="Arial" panose="020B0604020202020204" pitchFamily="34" charset="0"/>
            </a:endParaRPr>
          </a:p>
        </p:txBody>
      </p:sp>
      <p:sp>
        <p:nvSpPr>
          <p:cNvPr id="4" name="ZoneTexte 3"/>
          <p:cNvSpPr txBox="1"/>
          <p:nvPr/>
        </p:nvSpPr>
        <p:spPr>
          <a:xfrm>
            <a:off x="933970" y="3983963"/>
            <a:ext cx="2108729" cy="646331"/>
          </a:xfrm>
          <a:prstGeom prst="rect">
            <a:avLst/>
          </a:prstGeom>
          <a:noFill/>
        </p:spPr>
        <p:txBody>
          <a:bodyPr wrap="square" rtlCol="0">
            <a:spAutoFit/>
          </a:bodyPr>
          <a:lstStyle/>
          <a:p>
            <a:r>
              <a:rPr lang="fr-FR" b="1" dirty="0" smtClean="0">
                <a:solidFill>
                  <a:schemeClr val="tx1">
                    <a:lumMod val="50000"/>
                  </a:schemeClr>
                </a:solidFill>
                <a:latin typeface="Calibri" panose="020F0502020204030204" pitchFamily="34" charset="0"/>
                <a:ea typeface="Times New Roman" panose="02020603050405020304" pitchFamily="18" charset="0"/>
                <a:cs typeface="Times New Roman" panose="02020603050405020304" pitchFamily="18" charset="0"/>
              </a:rPr>
              <a:t>Séance d’ouverture  26/02/26</a:t>
            </a:r>
            <a:endParaRPr lang="fr-FR" b="1" dirty="0">
              <a:solidFill>
                <a:schemeClr val="tx1">
                  <a:lumMod val="50000"/>
                </a:schemeClr>
              </a:solidFill>
            </a:endParaRPr>
          </a:p>
        </p:txBody>
      </p:sp>
      <p:sp>
        <p:nvSpPr>
          <p:cNvPr id="16" name="TextBox 21">
            <a:extLst>
              <a:ext uri="{FF2B5EF4-FFF2-40B4-BE49-F238E27FC236}">
                <a16:creationId xmlns:a16="http://schemas.microsoft.com/office/drawing/2014/main" id="{46FED868-27F9-4897-850A-20847149AADD}"/>
              </a:ext>
            </a:extLst>
          </p:cNvPr>
          <p:cNvSpPr txBox="1"/>
          <p:nvPr/>
        </p:nvSpPr>
        <p:spPr>
          <a:xfrm>
            <a:off x="4509182" y="3576642"/>
            <a:ext cx="10479028" cy="769441"/>
          </a:xfrm>
          <a:prstGeom prst="rect">
            <a:avLst/>
          </a:prstGeom>
          <a:noFill/>
        </p:spPr>
        <p:txBody>
          <a:bodyPr wrap="square">
            <a:spAutoFit/>
          </a:bodyPr>
          <a:lstStyle/>
          <a:p>
            <a:pPr marL="285750" indent="-285750" algn="just">
              <a:spcBef>
                <a:spcPct val="0"/>
              </a:spcBef>
              <a:buFont typeface="Arial" panose="020B0604020202020204" pitchFamily="34" charset="0"/>
              <a:buChar char="•"/>
              <a:defRPr/>
            </a:pPr>
            <a:endParaRPr lang="fr-FR" sz="1400" i="1" dirty="0" smtClean="0"/>
          </a:p>
          <a:p>
            <a:pPr marL="285750" indent="-285750" algn="just">
              <a:spcBef>
                <a:spcPct val="0"/>
              </a:spcBef>
              <a:buFont typeface="Arial" panose="020B0604020202020204" pitchFamily="34" charset="0"/>
              <a:buChar char="•"/>
              <a:defRPr/>
            </a:pPr>
            <a:endParaRPr lang="fr-FR" sz="1400" i="1" dirty="0"/>
          </a:p>
          <a:p>
            <a:pPr algn="just">
              <a:spcBef>
                <a:spcPct val="0"/>
              </a:spcBef>
              <a:defRPr/>
            </a:pPr>
            <a:endParaRPr lang="fr-FR" sz="1600" b="1" dirty="0" smtClean="0"/>
          </a:p>
        </p:txBody>
      </p:sp>
      <p:sp>
        <p:nvSpPr>
          <p:cNvPr id="20" name="ZoneTexte 19"/>
          <p:cNvSpPr txBox="1"/>
          <p:nvPr/>
        </p:nvSpPr>
        <p:spPr>
          <a:xfrm>
            <a:off x="3721066" y="3983964"/>
            <a:ext cx="1999410" cy="646331"/>
          </a:xfrm>
          <a:prstGeom prst="rect">
            <a:avLst/>
          </a:prstGeom>
          <a:noFill/>
        </p:spPr>
        <p:txBody>
          <a:bodyPr wrap="square" rtlCol="0">
            <a:spAutoFit/>
          </a:bodyPr>
          <a:lstStyle/>
          <a:p>
            <a:r>
              <a:rPr lang="fr-FR" b="1" dirty="0" smtClean="0">
                <a:latin typeface="Calibri" panose="020F0502020204030204" pitchFamily="34" charset="0"/>
                <a:ea typeface="Times New Roman" panose="02020603050405020304" pitchFamily="18" charset="0"/>
                <a:cs typeface="Times New Roman" panose="02020603050405020304" pitchFamily="18" charset="0"/>
              </a:rPr>
              <a:t>2</a:t>
            </a:r>
            <a:r>
              <a:rPr lang="fr-FR" b="1" baseline="30000" dirty="0" smtClean="0">
                <a:latin typeface="Calibri" panose="020F0502020204030204" pitchFamily="34" charset="0"/>
                <a:ea typeface="Times New Roman" panose="02020603050405020304" pitchFamily="18" charset="0"/>
                <a:cs typeface="Times New Roman" panose="02020603050405020304" pitchFamily="18" charset="0"/>
              </a:rPr>
              <a:t>ème</a:t>
            </a:r>
            <a:r>
              <a:rPr lang="fr-FR" b="1" dirty="0" smtClean="0">
                <a:latin typeface="Calibri" panose="020F0502020204030204" pitchFamily="34" charset="0"/>
                <a:ea typeface="Times New Roman" panose="02020603050405020304" pitchFamily="18" charset="0"/>
                <a:cs typeface="Times New Roman" panose="02020603050405020304" pitchFamily="18" charset="0"/>
              </a:rPr>
              <a:t> séance</a:t>
            </a:r>
            <a:endParaRPr lang="fr-FR" b="1" dirty="0">
              <a:latin typeface="Calibri" panose="020F0502020204030204" pitchFamily="34" charset="0"/>
              <a:ea typeface="Times New Roman" panose="02020603050405020304" pitchFamily="18" charset="0"/>
              <a:cs typeface="Times New Roman" panose="02020603050405020304" pitchFamily="18" charset="0"/>
            </a:endParaRPr>
          </a:p>
          <a:p>
            <a:r>
              <a:rPr lang="fr-FR" b="1" dirty="0" smtClean="0">
                <a:latin typeface="Calibri" panose="020F0502020204030204" pitchFamily="34" charset="0"/>
                <a:ea typeface="Times New Roman" panose="02020603050405020304" pitchFamily="18" charset="0"/>
                <a:cs typeface="Times New Roman" panose="02020603050405020304" pitchFamily="18" charset="0"/>
              </a:rPr>
              <a:t>Groupes de travail</a:t>
            </a:r>
            <a:endParaRPr lang="fr-FR" b="1" dirty="0"/>
          </a:p>
        </p:txBody>
      </p:sp>
      <p:sp>
        <p:nvSpPr>
          <p:cNvPr id="21" name="ZoneTexte 20"/>
          <p:cNvSpPr txBox="1"/>
          <p:nvPr/>
        </p:nvSpPr>
        <p:spPr>
          <a:xfrm>
            <a:off x="6644711" y="3966079"/>
            <a:ext cx="1382854" cy="646331"/>
          </a:xfrm>
          <a:prstGeom prst="rect">
            <a:avLst/>
          </a:prstGeom>
          <a:noFill/>
        </p:spPr>
        <p:txBody>
          <a:bodyPr wrap="square" rtlCol="0">
            <a:spAutoFit/>
          </a:bodyPr>
          <a:lstStyle/>
          <a:p>
            <a:r>
              <a:rPr lang="fr-FR" b="1" dirty="0">
                <a:solidFill>
                  <a:schemeClr val="tx1">
                    <a:lumMod val="60000"/>
                    <a:lumOff val="40000"/>
                  </a:schemeClr>
                </a:solidFill>
                <a:latin typeface="Calibri" panose="020F0502020204030204" pitchFamily="34" charset="0"/>
                <a:ea typeface="Times New Roman" panose="02020603050405020304" pitchFamily="18" charset="0"/>
                <a:cs typeface="Times New Roman" panose="02020603050405020304" pitchFamily="18" charset="0"/>
              </a:rPr>
              <a:t>3</a:t>
            </a:r>
            <a:r>
              <a:rPr lang="fr-FR" b="1" baseline="30000" dirty="0" smtClean="0">
                <a:solidFill>
                  <a:schemeClr val="tx1">
                    <a:lumMod val="60000"/>
                    <a:lumOff val="40000"/>
                  </a:schemeClr>
                </a:solidFill>
                <a:latin typeface="Calibri" panose="020F0502020204030204" pitchFamily="34" charset="0"/>
                <a:ea typeface="Times New Roman" panose="02020603050405020304" pitchFamily="18" charset="0"/>
                <a:cs typeface="Times New Roman" panose="02020603050405020304" pitchFamily="18" charset="0"/>
              </a:rPr>
              <a:t>ème</a:t>
            </a:r>
            <a:r>
              <a:rPr lang="fr-FR" b="1" dirty="0" smtClean="0">
                <a:solidFill>
                  <a:schemeClr val="tx1">
                    <a:lumMod val="60000"/>
                    <a:lumOff val="40000"/>
                  </a:schemeClr>
                </a:solidFill>
                <a:latin typeface="Calibri" panose="020F0502020204030204" pitchFamily="34" charset="0"/>
                <a:ea typeface="Times New Roman" panose="02020603050405020304" pitchFamily="18" charset="0"/>
                <a:cs typeface="Times New Roman" panose="02020603050405020304" pitchFamily="18" charset="0"/>
              </a:rPr>
              <a:t> séance</a:t>
            </a:r>
            <a:endParaRPr lang="fr-FR" b="1" dirty="0">
              <a:solidFill>
                <a:schemeClr val="tx1">
                  <a:lumMod val="60000"/>
                  <a:lumOff val="40000"/>
                </a:schemeClr>
              </a:solidFill>
              <a:latin typeface="Calibri" panose="020F0502020204030204" pitchFamily="34" charset="0"/>
              <a:ea typeface="Times New Roman" panose="02020603050405020304" pitchFamily="18" charset="0"/>
              <a:cs typeface="Times New Roman" panose="02020603050405020304" pitchFamily="18" charset="0"/>
            </a:endParaRPr>
          </a:p>
          <a:p>
            <a:r>
              <a:rPr lang="fr-FR" b="1" dirty="0" smtClean="0">
                <a:solidFill>
                  <a:schemeClr val="tx1">
                    <a:lumMod val="60000"/>
                    <a:lumOff val="40000"/>
                  </a:schemeClr>
                </a:solidFill>
                <a:latin typeface="Calibri" panose="020F0502020204030204" pitchFamily="34" charset="0"/>
                <a:ea typeface="Times New Roman" panose="02020603050405020304" pitchFamily="18" charset="0"/>
                <a:cs typeface="Times New Roman" panose="02020603050405020304" pitchFamily="18" charset="0"/>
              </a:rPr>
              <a:t>4</a:t>
            </a:r>
            <a:r>
              <a:rPr lang="fr-FR" b="1" baseline="30000" dirty="0" smtClean="0">
                <a:solidFill>
                  <a:schemeClr val="tx1">
                    <a:lumMod val="60000"/>
                    <a:lumOff val="40000"/>
                  </a:schemeClr>
                </a:solidFill>
                <a:latin typeface="Calibri" panose="020F0502020204030204" pitchFamily="34" charset="0"/>
                <a:ea typeface="Times New Roman" panose="02020603050405020304" pitchFamily="18" charset="0"/>
                <a:cs typeface="Times New Roman" panose="02020603050405020304" pitchFamily="18" charset="0"/>
              </a:rPr>
              <a:t>ème</a:t>
            </a:r>
            <a:r>
              <a:rPr lang="fr-FR" b="1" dirty="0" smtClean="0">
                <a:solidFill>
                  <a:schemeClr val="tx1">
                    <a:lumMod val="60000"/>
                    <a:lumOff val="40000"/>
                  </a:schemeClr>
                </a:solidFill>
                <a:latin typeface="Calibri" panose="020F0502020204030204" pitchFamily="34" charset="0"/>
                <a:ea typeface="Times New Roman" panose="02020603050405020304" pitchFamily="18" charset="0"/>
                <a:cs typeface="Times New Roman" panose="02020603050405020304" pitchFamily="18" charset="0"/>
              </a:rPr>
              <a:t> séance</a:t>
            </a:r>
            <a:endParaRPr lang="fr-FR"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23" name="ZoneTexte 22"/>
          <p:cNvSpPr txBox="1"/>
          <p:nvPr/>
        </p:nvSpPr>
        <p:spPr>
          <a:xfrm>
            <a:off x="9437485" y="3970775"/>
            <a:ext cx="1287827" cy="646331"/>
          </a:xfrm>
          <a:prstGeom prst="rect">
            <a:avLst/>
          </a:prstGeom>
          <a:noFill/>
        </p:spPr>
        <p:txBody>
          <a:bodyPr wrap="square" rtlCol="0">
            <a:spAutoFit/>
          </a:bodyPr>
          <a:lstStyle/>
          <a:p>
            <a:r>
              <a:rPr lang="fr-FR" b="1" dirty="0" smtClean="0">
                <a:solidFill>
                  <a:schemeClr val="tx1">
                    <a:lumMod val="40000"/>
                    <a:lumOff val="60000"/>
                  </a:schemeClr>
                </a:solidFill>
                <a:latin typeface="Calibri" panose="020F0502020204030204" pitchFamily="34" charset="0"/>
                <a:ea typeface="Times New Roman" panose="02020603050405020304" pitchFamily="18" charset="0"/>
                <a:cs typeface="Times New Roman" panose="02020603050405020304" pitchFamily="18" charset="0"/>
              </a:rPr>
              <a:t>Objectif Signature</a:t>
            </a:r>
            <a:endParaRPr lang="fr-FR"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7" name="ZoneTexte 16"/>
          <p:cNvSpPr txBox="1"/>
          <p:nvPr/>
        </p:nvSpPr>
        <p:spPr>
          <a:xfrm>
            <a:off x="0" y="1520024"/>
            <a:ext cx="12192000" cy="646331"/>
          </a:xfrm>
          <a:prstGeom prst="rect">
            <a:avLst/>
          </a:prstGeom>
          <a:noFill/>
        </p:spPr>
        <p:txBody>
          <a:bodyPr wrap="square" rtlCol="0">
            <a:spAutoFit/>
          </a:bodyPr>
          <a:lstStyle/>
          <a:p>
            <a:pPr algn="ctr"/>
            <a:r>
              <a:rPr lang="fr-FR" b="1" dirty="0" smtClean="0">
                <a:solidFill>
                  <a:srgbClr val="00B0F0"/>
                </a:solidFill>
                <a:latin typeface="Corbel" panose="020B0503020204020204" pitchFamily="34" charset="0"/>
              </a:rPr>
              <a:t>Il est proposé d’échanger régulièrement en cycle de GT ou séance de négociation avec pour objectif d’aboutir sur un avenant 2 MSP début mai</a:t>
            </a:r>
            <a:endParaRPr lang="fr-FR" b="1" dirty="0">
              <a:solidFill>
                <a:srgbClr val="00B0F0"/>
              </a:solidFill>
              <a:latin typeface="Corbel" panose="020B0503020204020204" pitchFamily="34" charset="0"/>
            </a:endParaRPr>
          </a:p>
        </p:txBody>
      </p:sp>
      <p:sp>
        <p:nvSpPr>
          <p:cNvPr id="18" name="ZoneTexte 17"/>
          <p:cNvSpPr txBox="1"/>
          <p:nvPr/>
        </p:nvSpPr>
        <p:spPr>
          <a:xfrm>
            <a:off x="-3416" y="5192770"/>
            <a:ext cx="12192000" cy="369332"/>
          </a:xfrm>
          <a:prstGeom prst="rect">
            <a:avLst/>
          </a:prstGeom>
          <a:noFill/>
        </p:spPr>
        <p:txBody>
          <a:bodyPr wrap="square" rtlCol="0">
            <a:spAutoFit/>
          </a:bodyPr>
          <a:lstStyle/>
          <a:p>
            <a:pPr algn="ctr"/>
            <a:r>
              <a:rPr lang="fr-FR" b="1" dirty="0" smtClean="0">
                <a:latin typeface="Corbel" panose="020B0503020204020204" pitchFamily="34" charset="0"/>
                <a:sym typeface="Wingdings" panose="05000000000000000000" pitchFamily="2" charset="2"/>
              </a:rPr>
              <a:t> </a:t>
            </a:r>
            <a:r>
              <a:rPr lang="fr-FR" b="1" dirty="0" smtClean="0">
                <a:latin typeface="Corbel" panose="020B0503020204020204" pitchFamily="34" charset="0"/>
              </a:rPr>
              <a:t>Des dates précises seront rapidement proposées</a:t>
            </a:r>
            <a:endParaRPr lang="fr-FR" b="1" dirty="0">
              <a:latin typeface="Corbel" panose="020B0503020204020204" pitchFamily="34" charset="0"/>
            </a:endParaRPr>
          </a:p>
        </p:txBody>
      </p:sp>
    </p:spTree>
    <p:extLst>
      <p:ext uri="{BB962C8B-B14F-4D97-AF65-F5344CB8AC3E}">
        <p14:creationId xmlns:p14="http://schemas.microsoft.com/office/powerpoint/2010/main" val="11170134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124CE48-D273-B746-95AF-AEA9C622EF1D}"/>
              </a:ext>
            </a:extLst>
          </p:cNvPr>
          <p:cNvSpPr>
            <a:spLocks noGrp="1"/>
          </p:cNvSpPr>
          <p:nvPr>
            <p:ph type="body" sz="quarter" idx="27"/>
          </p:nvPr>
        </p:nvSpPr>
        <p:spPr>
          <a:solidFill>
            <a:schemeClr val="tx1"/>
          </a:solidFill>
        </p:spPr>
        <p:txBody>
          <a:bodyPr/>
          <a:lstStyle/>
          <a:p>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8" y="2904564"/>
            <a:ext cx="10223136" cy="2330823"/>
          </a:xfrm>
        </p:spPr>
        <p:txBody>
          <a:bodyPr/>
          <a:lstStyle/>
          <a:p>
            <a:r>
              <a:rPr lang="fr-FR" dirty="0" smtClean="0"/>
              <a:t>ANNEXES</a:t>
            </a:r>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20</a:t>
            </a:fld>
            <a:endParaRPr lang="fr-FR" dirty="0"/>
          </a:p>
        </p:txBody>
      </p:sp>
      <p:sp>
        <p:nvSpPr>
          <p:cNvPr id="8" name="Espace réservé du texte 7">
            <a:extLst>
              <a:ext uri="{FF2B5EF4-FFF2-40B4-BE49-F238E27FC236}">
                <a16:creationId xmlns:a16="http://schemas.microsoft.com/office/drawing/2014/main" id="{16B97E5A-CC27-5940-B098-29DBD8EF1FB1}"/>
              </a:ext>
            </a:extLst>
          </p:cNvPr>
          <p:cNvSpPr>
            <a:spLocks noGrp="1"/>
          </p:cNvSpPr>
          <p:nvPr>
            <p:ph type="body" sz="quarter" idx="28"/>
          </p:nvPr>
        </p:nvSpPr>
        <p:spPr/>
        <p:txBody>
          <a:bodyPr/>
          <a:lstStyle/>
          <a:p>
            <a:endParaRPr lang="fr-FR" dirty="0"/>
          </a:p>
        </p:txBody>
      </p:sp>
    </p:spTree>
    <p:extLst>
      <p:ext uri="{BB962C8B-B14F-4D97-AF65-F5344CB8AC3E}">
        <p14:creationId xmlns:p14="http://schemas.microsoft.com/office/powerpoint/2010/main" val="19182842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21</a:t>
            </a:fld>
            <a:endParaRPr lang="fr-FR" dirty="0"/>
          </a:p>
        </p:txBody>
      </p:sp>
      <p:sp>
        <p:nvSpPr>
          <p:cNvPr id="4" name="Titre 3"/>
          <p:cNvSpPr>
            <a:spLocks noGrp="1"/>
          </p:cNvSpPr>
          <p:nvPr>
            <p:ph type="title"/>
          </p:nvPr>
        </p:nvSpPr>
        <p:spPr>
          <a:xfrm>
            <a:off x="0" y="0"/>
            <a:ext cx="12192000" cy="720000"/>
          </a:xfrm>
          <a:solidFill>
            <a:schemeClr val="tx1"/>
          </a:solidFill>
        </p:spPr>
        <p:txBody>
          <a:bodyPr/>
          <a:lstStyle/>
          <a:p>
            <a:r>
              <a:rPr lang="fr-FR" dirty="0" smtClean="0"/>
              <a:t>Déploiement sur les dernières années</a:t>
            </a:r>
            <a:endParaRPr lang="fr-FR" dirty="0"/>
          </a:p>
        </p:txBody>
      </p:sp>
      <p:sp>
        <p:nvSpPr>
          <p:cNvPr id="10" name="Rectangle 9"/>
          <p:cNvSpPr/>
          <p:nvPr/>
        </p:nvSpPr>
        <p:spPr>
          <a:xfrm>
            <a:off x="1000036" y="5543674"/>
            <a:ext cx="10930707" cy="338554"/>
          </a:xfrm>
          <a:prstGeom prst="rect">
            <a:avLst/>
          </a:prstGeom>
        </p:spPr>
        <p:txBody>
          <a:bodyPr wrap="square">
            <a:spAutoFit/>
          </a:bodyPr>
          <a:lstStyle/>
          <a:p>
            <a:r>
              <a:rPr lang="fr-FR" sz="1600" b="1" dirty="0" smtClean="0"/>
              <a:t>Au 31 décembre 2024, près de 2 300 MSP actives.</a:t>
            </a:r>
            <a:endParaRPr lang="fr-FR" sz="1600" dirty="0"/>
          </a:p>
        </p:txBody>
      </p:sp>
      <p:pic>
        <p:nvPicPr>
          <p:cNvPr id="2" name="Imag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38400" y="1758629"/>
            <a:ext cx="7365979" cy="3592026"/>
          </a:xfrm>
          <a:prstGeom prst="rect">
            <a:avLst/>
          </a:prstGeom>
        </p:spPr>
      </p:pic>
      <p:sp>
        <p:nvSpPr>
          <p:cNvPr id="5" name="ZoneTexte 4"/>
          <p:cNvSpPr txBox="1"/>
          <p:nvPr/>
        </p:nvSpPr>
        <p:spPr>
          <a:xfrm>
            <a:off x="395469" y="885371"/>
            <a:ext cx="11535274" cy="707886"/>
          </a:xfrm>
          <a:prstGeom prst="rect">
            <a:avLst/>
          </a:prstGeom>
          <a:noFill/>
        </p:spPr>
        <p:txBody>
          <a:bodyPr wrap="square" rtlCol="0">
            <a:spAutoFit/>
          </a:bodyPr>
          <a:lstStyle/>
          <a:p>
            <a:pPr algn="ctr"/>
            <a:r>
              <a:rPr lang="fr-FR" sz="2000" b="1" dirty="0" smtClean="0">
                <a:solidFill>
                  <a:srgbClr val="0070C0"/>
                </a:solidFill>
                <a:latin typeface="Corbel" panose="020B0503020204020204" pitchFamily="34" charset="0"/>
              </a:rPr>
              <a:t>Les structures d’exercice coordonnées se développent progressivement sur le territoire permettant de renforcer l’offre de soin et d’offrir un nouveau cadre d’exercice aux professionnels</a:t>
            </a:r>
            <a:endParaRPr lang="fr-FR" sz="2000" b="1" dirty="0">
              <a:solidFill>
                <a:srgbClr val="0070C0"/>
              </a:solidFill>
              <a:latin typeface="Corbel" panose="020B0503020204020204" pitchFamily="34" charset="0"/>
            </a:endParaRPr>
          </a:p>
        </p:txBody>
      </p:sp>
    </p:spTree>
    <p:extLst>
      <p:ext uri="{BB962C8B-B14F-4D97-AF65-F5344CB8AC3E}">
        <p14:creationId xmlns:p14="http://schemas.microsoft.com/office/powerpoint/2010/main" val="40462113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22</a:t>
            </a:fld>
            <a:endParaRPr lang="fr-FR" dirty="0"/>
          </a:p>
        </p:txBody>
      </p:sp>
      <p:sp>
        <p:nvSpPr>
          <p:cNvPr id="4" name="Titre 3"/>
          <p:cNvSpPr>
            <a:spLocks noGrp="1"/>
          </p:cNvSpPr>
          <p:nvPr>
            <p:ph type="title"/>
          </p:nvPr>
        </p:nvSpPr>
        <p:spPr>
          <a:xfrm>
            <a:off x="0" y="0"/>
            <a:ext cx="12192000" cy="720000"/>
          </a:xfrm>
          <a:solidFill>
            <a:schemeClr val="tx1"/>
          </a:solidFill>
        </p:spPr>
        <p:txBody>
          <a:bodyPr/>
          <a:lstStyle/>
          <a:p>
            <a:r>
              <a:rPr lang="fr-FR" dirty="0" smtClean="0"/>
              <a:t>Répartition territoriale</a:t>
            </a:r>
            <a:endParaRPr lang="fr-FR" dirty="0"/>
          </a:p>
        </p:txBody>
      </p:sp>
      <p:pic>
        <p:nvPicPr>
          <p:cNvPr id="5" name="Image 4"/>
          <p:cNvPicPr>
            <a:picLocks noChangeAspect="1"/>
          </p:cNvPicPr>
          <p:nvPr/>
        </p:nvPicPr>
        <p:blipFill rotWithShape="1">
          <a:blip r:embed="rId2" cstate="email">
            <a:extLst>
              <a:ext uri="{28A0092B-C50C-407E-A947-70E740481C1C}">
                <a14:useLocalDpi xmlns:a14="http://schemas.microsoft.com/office/drawing/2010/main"/>
              </a:ext>
            </a:extLst>
          </a:blip>
          <a:srcRect l="2082" r="717" b="654"/>
          <a:stretch/>
        </p:blipFill>
        <p:spPr>
          <a:xfrm>
            <a:off x="3036000" y="1943495"/>
            <a:ext cx="6120000" cy="4736339"/>
          </a:xfrm>
          <a:prstGeom prst="rect">
            <a:avLst/>
          </a:prstGeom>
        </p:spPr>
      </p:pic>
      <p:sp>
        <p:nvSpPr>
          <p:cNvPr id="7" name="ZoneTexte 6"/>
          <p:cNvSpPr txBox="1"/>
          <p:nvPr/>
        </p:nvSpPr>
        <p:spPr>
          <a:xfrm>
            <a:off x="328363" y="881849"/>
            <a:ext cx="11535274" cy="707886"/>
          </a:xfrm>
          <a:prstGeom prst="rect">
            <a:avLst/>
          </a:prstGeom>
          <a:noFill/>
        </p:spPr>
        <p:txBody>
          <a:bodyPr wrap="square" rtlCol="0">
            <a:spAutoFit/>
          </a:bodyPr>
          <a:lstStyle/>
          <a:p>
            <a:pPr algn="ctr"/>
            <a:r>
              <a:rPr lang="fr-FR" sz="2000" b="1" dirty="0" smtClean="0">
                <a:solidFill>
                  <a:srgbClr val="0070C0"/>
                </a:solidFill>
                <a:latin typeface="Corbel" panose="020B0503020204020204" pitchFamily="34" charset="0"/>
              </a:rPr>
              <a:t>Avec une présence sur l’ensemble du territoire, ces structures disposent d’un large maillage bien qu’il existe une répartition relativement inégale</a:t>
            </a:r>
            <a:endParaRPr lang="fr-FR" sz="2000" b="1" dirty="0">
              <a:solidFill>
                <a:srgbClr val="0070C0"/>
              </a:solidFill>
              <a:latin typeface="Corbel" panose="020B0503020204020204" pitchFamily="34" charset="0"/>
            </a:endParaRPr>
          </a:p>
        </p:txBody>
      </p:sp>
    </p:spTree>
    <p:extLst>
      <p:ext uri="{BB962C8B-B14F-4D97-AF65-F5344CB8AC3E}">
        <p14:creationId xmlns:p14="http://schemas.microsoft.com/office/powerpoint/2010/main" val="21991840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23</a:t>
            </a:fld>
            <a:endParaRPr lang="fr-FR" dirty="0"/>
          </a:p>
        </p:txBody>
      </p:sp>
      <p:sp>
        <p:nvSpPr>
          <p:cNvPr id="4" name="Titre 3"/>
          <p:cNvSpPr>
            <a:spLocks noGrp="1"/>
          </p:cNvSpPr>
          <p:nvPr>
            <p:ph type="title"/>
          </p:nvPr>
        </p:nvSpPr>
        <p:spPr>
          <a:xfrm>
            <a:off x="0" y="0"/>
            <a:ext cx="12191999" cy="720000"/>
          </a:xfrm>
          <a:solidFill>
            <a:schemeClr val="tx1"/>
          </a:solidFill>
        </p:spPr>
        <p:txBody>
          <a:bodyPr/>
          <a:lstStyle/>
          <a:p>
            <a:r>
              <a:rPr lang="fr-FR" dirty="0" smtClean="0"/>
              <a:t>Composition des professionnels</a:t>
            </a:r>
            <a:endParaRPr lang="fr-FR" dirty="0"/>
          </a:p>
        </p:txBody>
      </p:sp>
      <p:pic>
        <p:nvPicPr>
          <p:cNvPr id="5" name="Image 4"/>
          <p:cNvPicPr>
            <a:picLocks noChangeAspect="1"/>
          </p:cNvPicPr>
          <p:nvPr/>
        </p:nvPicPr>
        <p:blipFill rotWithShape="1">
          <a:blip r:embed="rId2"/>
          <a:srcRect b="36559"/>
          <a:stretch/>
        </p:blipFill>
        <p:spPr>
          <a:xfrm>
            <a:off x="3798264" y="2675319"/>
            <a:ext cx="5187692" cy="2204828"/>
          </a:xfrm>
          <a:prstGeom prst="rect">
            <a:avLst/>
          </a:prstGeom>
        </p:spPr>
      </p:pic>
      <p:sp>
        <p:nvSpPr>
          <p:cNvPr id="9" name="ZoneTexte 8"/>
          <p:cNvSpPr txBox="1"/>
          <p:nvPr/>
        </p:nvSpPr>
        <p:spPr>
          <a:xfrm>
            <a:off x="328363" y="881849"/>
            <a:ext cx="11535274" cy="707886"/>
          </a:xfrm>
          <a:prstGeom prst="rect">
            <a:avLst/>
          </a:prstGeom>
          <a:noFill/>
        </p:spPr>
        <p:txBody>
          <a:bodyPr wrap="square" rtlCol="0">
            <a:spAutoFit/>
          </a:bodyPr>
          <a:lstStyle/>
          <a:p>
            <a:pPr algn="ctr"/>
            <a:r>
              <a:rPr lang="fr-FR" sz="2000" b="1" dirty="0" smtClean="0">
                <a:solidFill>
                  <a:srgbClr val="0070C0"/>
                </a:solidFill>
                <a:latin typeface="Corbel" panose="020B0503020204020204" pitchFamily="34" charset="0"/>
              </a:rPr>
              <a:t>Avec une forte diversité de professionnels de santé, ces structures apportent une offre de soin coordonnée impliquant une part importante de l’offre libérale de MG (~25 %)</a:t>
            </a:r>
            <a:endParaRPr lang="fr-FR" sz="2000" b="1" dirty="0">
              <a:solidFill>
                <a:srgbClr val="0070C0"/>
              </a:solidFill>
              <a:latin typeface="Corbel" panose="020B0503020204020204" pitchFamily="34" charset="0"/>
            </a:endParaRPr>
          </a:p>
        </p:txBody>
      </p:sp>
      <p:sp>
        <p:nvSpPr>
          <p:cNvPr id="2" name="ZoneTexte 1"/>
          <p:cNvSpPr txBox="1"/>
          <p:nvPr/>
        </p:nvSpPr>
        <p:spPr>
          <a:xfrm>
            <a:off x="3798264" y="2325511"/>
            <a:ext cx="5187692" cy="307777"/>
          </a:xfrm>
          <a:prstGeom prst="rect">
            <a:avLst/>
          </a:prstGeom>
          <a:noFill/>
        </p:spPr>
        <p:txBody>
          <a:bodyPr wrap="square" rtlCol="0">
            <a:spAutoFit/>
          </a:bodyPr>
          <a:lstStyle/>
          <a:p>
            <a:pPr algn="ctr"/>
            <a:r>
              <a:rPr lang="fr-FR" sz="1400" b="1" u="sng" dirty="0" smtClean="0"/>
              <a:t>Maisons de santé</a:t>
            </a:r>
            <a:endParaRPr lang="fr-FR" sz="1400" b="1" u="sng" dirty="0"/>
          </a:p>
        </p:txBody>
      </p:sp>
      <p:sp>
        <p:nvSpPr>
          <p:cNvPr id="6" name="Rectangle 5"/>
          <p:cNvSpPr/>
          <p:nvPr/>
        </p:nvSpPr>
        <p:spPr>
          <a:xfrm>
            <a:off x="3624093" y="5483955"/>
            <a:ext cx="5366705" cy="523220"/>
          </a:xfrm>
          <a:prstGeom prst="rect">
            <a:avLst/>
          </a:prstGeom>
        </p:spPr>
        <p:txBody>
          <a:bodyPr wrap="square">
            <a:spAutoFit/>
          </a:bodyPr>
          <a:lstStyle/>
          <a:p>
            <a:pPr algn="ctr"/>
            <a:r>
              <a:rPr lang="fr-FR" sz="1400" dirty="0" smtClean="0"/>
              <a:t>Il y’a environ </a:t>
            </a:r>
            <a:r>
              <a:rPr lang="fr-FR" sz="1400" b="1" dirty="0"/>
              <a:t>17 professionnels de santé</a:t>
            </a:r>
            <a:r>
              <a:rPr lang="fr-FR" sz="1400" dirty="0"/>
              <a:t> associés en moyenne dans une </a:t>
            </a:r>
            <a:r>
              <a:rPr lang="fr-FR" sz="1400" dirty="0" smtClean="0"/>
              <a:t>MSP</a:t>
            </a:r>
            <a:endParaRPr lang="fr-FR" sz="1400" dirty="0"/>
          </a:p>
        </p:txBody>
      </p:sp>
    </p:spTree>
    <p:extLst>
      <p:ext uri="{BB962C8B-B14F-4D97-AF65-F5344CB8AC3E}">
        <p14:creationId xmlns:p14="http://schemas.microsoft.com/office/powerpoint/2010/main" val="30013464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24</a:t>
            </a:fld>
            <a:endParaRPr lang="fr-FR" dirty="0">
              <a:solidFill>
                <a:srgbClr val="0C419A"/>
              </a:solidFill>
            </a:endParaRPr>
          </a:p>
        </p:txBody>
      </p:sp>
      <p:sp>
        <p:nvSpPr>
          <p:cNvPr id="4" name="Titre 3"/>
          <p:cNvSpPr>
            <a:spLocks noGrp="1"/>
          </p:cNvSpPr>
          <p:nvPr>
            <p:ph type="title"/>
          </p:nvPr>
        </p:nvSpPr>
        <p:spPr>
          <a:xfrm>
            <a:off x="0" y="-24668"/>
            <a:ext cx="12192000" cy="720000"/>
          </a:xfrm>
          <a:solidFill>
            <a:schemeClr val="tx1"/>
          </a:solidFill>
        </p:spPr>
        <p:txBody>
          <a:bodyPr/>
          <a:lstStyle/>
          <a:p>
            <a:r>
              <a:rPr lang="fr-FR" dirty="0" smtClean="0"/>
              <a:t>Bilan des Rémunérations forfaitaires</a:t>
            </a:r>
            <a:endParaRPr lang="fr-FR" dirty="0"/>
          </a:p>
        </p:txBody>
      </p:sp>
      <p:sp>
        <p:nvSpPr>
          <p:cNvPr id="10" name="ZoneTexte 9"/>
          <p:cNvSpPr txBox="1"/>
          <p:nvPr/>
        </p:nvSpPr>
        <p:spPr>
          <a:xfrm>
            <a:off x="328363" y="881849"/>
            <a:ext cx="11535274" cy="707886"/>
          </a:xfrm>
          <a:prstGeom prst="rect">
            <a:avLst/>
          </a:prstGeom>
          <a:noFill/>
        </p:spPr>
        <p:txBody>
          <a:bodyPr wrap="square" rtlCol="0">
            <a:spAutoFit/>
          </a:bodyPr>
          <a:lstStyle/>
          <a:p>
            <a:pPr algn="ctr"/>
            <a:r>
              <a:rPr lang="fr-FR" sz="2000" b="1" dirty="0" smtClean="0">
                <a:solidFill>
                  <a:srgbClr val="0070C0"/>
                </a:solidFill>
                <a:latin typeface="Corbel" panose="020B0503020204020204" pitchFamily="34" charset="0"/>
              </a:rPr>
              <a:t>L’ACI MSP permet aux structures de bénéficier de financements (en sus des actes) afin d’accompagner leur développement et la coordination des soins. </a:t>
            </a:r>
            <a:endParaRPr lang="fr-FR" sz="2000" b="1" dirty="0">
              <a:solidFill>
                <a:srgbClr val="0070C0"/>
              </a:solidFill>
              <a:latin typeface="Corbel" panose="020B0503020204020204" pitchFamily="34" charset="0"/>
            </a:endParaRPr>
          </a:p>
        </p:txBody>
      </p:sp>
      <p:graphicFrame>
        <p:nvGraphicFramePr>
          <p:cNvPr id="14" name="Tableau 13"/>
          <p:cNvGraphicFramePr>
            <a:graphicFrameLocks noGrp="1"/>
          </p:cNvGraphicFramePr>
          <p:nvPr>
            <p:extLst/>
          </p:nvPr>
        </p:nvGraphicFramePr>
        <p:xfrm>
          <a:off x="3556000" y="2512879"/>
          <a:ext cx="5831118" cy="3346055"/>
        </p:xfrm>
        <a:graphic>
          <a:graphicData uri="http://schemas.openxmlformats.org/drawingml/2006/table">
            <a:tbl>
              <a:tblPr firstRow="1" bandRow="1">
                <a:tableStyleId>{5C22544A-7EE6-4342-B048-85BDC9FD1C3A}</a:tableStyleId>
              </a:tblPr>
              <a:tblGrid>
                <a:gridCol w="1203789">
                  <a:extLst>
                    <a:ext uri="{9D8B030D-6E8A-4147-A177-3AD203B41FA5}">
                      <a16:colId xmlns:a16="http://schemas.microsoft.com/office/drawing/2014/main" val="4206244234"/>
                    </a:ext>
                  </a:extLst>
                </a:gridCol>
                <a:gridCol w="1707501">
                  <a:extLst>
                    <a:ext uri="{9D8B030D-6E8A-4147-A177-3AD203B41FA5}">
                      <a16:colId xmlns:a16="http://schemas.microsoft.com/office/drawing/2014/main" val="3840626212"/>
                    </a:ext>
                  </a:extLst>
                </a:gridCol>
                <a:gridCol w="1161101">
                  <a:extLst>
                    <a:ext uri="{9D8B030D-6E8A-4147-A177-3AD203B41FA5}">
                      <a16:colId xmlns:a16="http://schemas.microsoft.com/office/drawing/2014/main" val="1125967394"/>
                    </a:ext>
                  </a:extLst>
                </a:gridCol>
                <a:gridCol w="1758727">
                  <a:extLst>
                    <a:ext uri="{9D8B030D-6E8A-4147-A177-3AD203B41FA5}">
                      <a16:colId xmlns:a16="http://schemas.microsoft.com/office/drawing/2014/main" val="3679071338"/>
                    </a:ext>
                  </a:extLst>
                </a:gridCol>
              </a:tblGrid>
              <a:tr h="830651">
                <a:tc>
                  <a:txBody>
                    <a:bodyPr/>
                    <a:lstStyle/>
                    <a:p>
                      <a:pPr algn="ctr"/>
                      <a:r>
                        <a:rPr lang="fr-FR" sz="1400" dirty="0" smtClean="0"/>
                        <a:t>Année</a:t>
                      </a:r>
                      <a:endParaRPr lang="fr-FR" sz="1400" dirty="0"/>
                    </a:p>
                  </a:txBody>
                  <a:tcPr anchor="ctr">
                    <a:solidFill>
                      <a:schemeClr val="tx1"/>
                    </a:solidFill>
                  </a:tcPr>
                </a:tc>
                <a:tc>
                  <a:txBody>
                    <a:bodyPr/>
                    <a:lstStyle/>
                    <a:p>
                      <a:pPr algn="ctr"/>
                      <a:r>
                        <a:rPr lang="fr-FR" sz="1400" dirty="0" smtClean="0"/>
                        <a:t>Rémunération</a:t>
                      </a:r>
                      <a:endParaRPr lang="fr-FR" sz="1400" dirty="0"/>
                    </a:p>
                  </a:txBody>
                  <a:tcPr anchor="ctr">
                    <a:solidFill>
                      <a:schemeClr val="tx1"/>
                    </a:solidFill>
                  </a:tcPr>
                </a:tc>
                <a:tc>
                  <a:txBody>
                    <a:bodyPr/>
                    <a:lstStyle/>
                    <a:p>
                      <a:pPr algn="ctr"/>
                      <a:r>
                        <a:rPr lang="fr-FR" sz="1400" dirty="0" smtClean="0"/>
                        <a:t>Variation N/N-1 </a:t>
                      </a:r>
                      <a:endParaRPr lang="fr-FR" sz="1400" dirty="0"/>
                    </a:p>
                  </a:txBody>
                  <a:tcPr anchor="ctr">
                    <a:solidFill>
                      <a:schemeClr val="tx1"/>
                    </a:solidFill>
                  </a:tcPr>
                </a:tc>
                <a:tc>
                  <a:txBody>
                    <a:bodyPr/>
                    <a:lstStyle/>
                    <a:p>
                      <a:pPr algn="ctr"/>
                      <a:r>
                        <a:rPr lang="fr-FR" sz="1400" dirty="0" smtClean="0"/>
                        <a:t>Rémunération moyenne</a:t>
                      </a:r>
                      <a:endParaRPr lang="fr-FR" sz="1400" dirty="0"/>
                    </a:p>
                  </a:txBody>
                  <a:tcPr anchor="ctr">
                    <a:solidFill>
                      <a:schemeClr val="tx1"/>
                    </a:solidFill>
                  </a:tcPr>
                </a:tc>
                <a:extLst>
                  <a:ext uri="{0D108BD9-81ED-4DB2-BD59-A6C34878D82A}">
                    <a16:rowId xmlns:a16="http://schemas.microsoft.com/office/drawing/2014/main" val="3967168816"/>
                  </a:ext>
                </a:extLst>
              </a:tr>
              <a:tr h="419234">
                <a:tc>
                  <a:txBody>
                    <a:bodyPr/>
                    <a:lstStyle/>
                    <a:p>
                      <a:pPr algn="ctr"/>
                      <a:r>
                        <a:rPr lang="fr-FR" sz="1400" dirty="0" smtClean="0"/>
                        <a:t>2019</a:t>
                      </a:r>
                      <a:endParaRPr lang="fr-FR" sz="1400" dirty="0"/>
                    </a:p>
                  </a:txBody>
                  <a:tcPr anchor="ctr"/>
                </a:tc>
                <a:tc>
                  <a:txBody>
                    <a:bodyPr/>
                    <a:lstStyle/>
                    <a:p>
                      <a:pPr algn="ctr"/>
                      <a:r>
                        <a:rPr lang="fr-FR" sz="1400" dirty="0" smtClean="0"/>
                        <a:t>55 585 538 €</a:t>
                      </a:r>
                      <a:endParaRPr lang="fr-FR" sz="1400" dirty="0"/>
                    </a:p>
                  </a:txBody>
                  <a:tcPr anchor="ctr"/>
                </a:tc>
                <a:tc>
                  <a:txBody>
                    <a:bodyPr/>
                    <a:lstStyle/>
                    <a:p>
                      <a:pPr algn="ctr"/>
                      <a:r>
                        <a:rPr lang="fr-FR" sz="1400" dirty="0" smtClean="0"/>
                        <a:t>19,19%</a:t>
                      </a:r>
                      <a:endParaRPr lang="fr-FR" sz="1400" dirty="0"/>
                    </a:p>
                  </a:txBody>
                  <a:tcPr anchor="ctr"/>
                </a:tc>
                <a:tc>
                  <a:txBody>
                    <a:bodyPr/>
                    <a:lstStyle/>
                    <a:p>
                      <a:pPr algn="ctr" fontAlgn="b"/>
                      <a:r>
                        <a:rPr lang="fr-FR" sz="1400" kern="1200" dirty="0">
                          <a:solidFill>
                            <a:schemeClr val="dk1"/>
                          </a:solidFill>
                          <a:latin typeface="+mn-lt"/>
                          <a:ea typeface="+mn-ea"/>
                          <a:cs typeface="+mn-cs"/>
                        </a:rPr>
                        <a:t>60 683 €</a:t>
                      </a:r>
                    </a:p>
                  </a:txBody>
                  <a:tcPr marL="9525" marR="9525" marT="9525" marB="0" anchor="ctr"/>
                </a:tc>
                <a:extLst>
                  <a:ext uri="{0D108BD9-81ED-4DB2-BD59-A6C34878D82A}">
                    <a16:rowId xmlns:a16="http://schemas.microsoft.com/office/drawing/2014/main" val="3239516441"/>
                  </a:ext>
                </a:extLst>
              </a:tr>
              <a:tr h="419234">
                <a:tc>
                  <a:txBody>
                    <a:bodyPr/>
                    <a:lstStyle/>
                    <a:p>
                      <a:pPr algn="ctr"/>
                      <a:r>
                        <a:rPr lang="fr-FR" sz="1400" dirty="0" smtClean="0"/>
                        <a:t>2020</a:t>
                      </a:r>
                      <a:endParaRPr lang="fr-FR" sz="1400" dirty="0"/>
                    </a:p>
                  </a:txBody>
                  <a:tcPr anchor="ctr"/>
                </a:tc>
                <a:tc>
                  <a:txBody>
                    <a:bodyPr/>
                    <a:lstStyle/>
                    <a:p>
                      <a:pPr algn="ctr"/>
                      <a:r>
                        <a:rPr lang="fr-FR" sz="1400" dirty="0" smtClean="0"/>
                        <a:t>72 397 890 €</a:t>
                      </a:r>
                      <a:endParaRPr lang="fr-FR" sz="1400" dirty="0"/>
                    </a:p>
                  </a:txBody>
                  <a:tcPr anchor="ctr"/>
                </a:tc>
                <a:tc>
                  <a:txBody>
                    <a:bodyPr/>
                    <a:lstStyle/>
                    <a:p>
                      <a:pPr algn="ctr"/>
                      <a:r>
                        <a:rPr lang="fr-FR" sz="1400" dirty="0" smtClean="0"/>
                        <a:t>30,25%</a:t>
                      </a:r>
                      <a:endParaRPr lang="fr-FR" sz="1400" dirty="0"/>
                    </a:p>
                  </a:txBody>
                  <a:tcPr anchor="ctr"/>
                </a:tc>
                <a:tc>
                  <a:txBody>
                    <a:bodyPr/>
                    <a:lstStyle/>
                    <a:p>
                      <a:pPr algn="ctr" fontAlgn="b"/>
                      <a:r>
                        <a:rPr lang="fr-FR" sz="1400" kern="1200" dirty="0">
                          <a:solidFill>
                            <a:schemeClr val="dk1"/>
                          </a:solidFill>
                          <a:latin typeface="+mn-lt"/>
                          <a:ea typeface="+mn-ea"/>
                          <a:cs typeface="+mn-cs"/>
                        </a:rPr>
                        <a:t>61 879 €</a:t>
                      </a:r>
                    </a:p>
                  </a:txBody>
                  <a:tcPr marL="9525" marR="9525" marT="9525" marB="0" anchor="ctr"/>
                </a:tc>
                <a:extLst>
                  <a:ext uri="{0D108BD9-81ED-4DB2-BD59-A6C34878D82A}">
                    <a16:rowId xmlns:a16="http://schemas.microsoft.com/office/drawing/2014/main" val="133157212"/>
                  </a:ext>
                </a:extLst>
              </a:tr>
              <a:tr h="419234">
                <a:tc>
                  <a:txBody>
                    <a:bodyPr/>
                    <a:lstStyle/>
                    <a:p>
                      <a:pPr algn="ctr"/>
                      <a:r>
                        <a:rPr lang="fr-FR" sz="1400" dirty="0" smtClean="0"/>
                        <a:t>2021</a:t>
                      </a:r>
                      <a:endParaRPr lang="fr-FR" sz="1400" dirty="0"/>
                    </a:p>
                  </a:txBody>
                  <a:tcPr anchor="ctr"/>
                </a:tc>
                <a:tc>
                  <a:txBody>
                    <a:bodyPr/>
                    <a:lstStyle/>
                    <a:p>
                      <a:pPr algn="ctr"/>
                      <a:r>
                        <a:rPr lang="fr-FR" sz="1400" dirty="0" smtClean="0"/>
                        <a:t>90 266 537 €</a:t>
                      </a:r>
                      <a:endParaRPr lang="fr-FR" sz="1400" dirty="0"/>
                    </a:p>
                  </a:txBody>
                  <a:tcPr anchor="ctr"/>
                </a:tc>
                <a:tc>
                  <a:txBody>
                    <a:bodyPr/>
                    <a:lstStyle/>
                    <a:p>
                      <a:pPr algn="ctr"/>
                      <a:r>
                        <a:rPr lang="fr-FR" sz="1400" dirty="0" smtClean="0"/>
                        <a:t>24,68%</a:t>
                      </a:r>
                      <a:endParaRPr lang="fr-FR" sz="1400" dirty="0"/>
                    </a:p>
                  </a:txBody>
                  <a:tcPr anchor="ctr"/>
                </a:tc>
                <a:tc>
                  <a:txBody>
                    <a:bodyPr/>
                    <a:lstStyle/>
                    <a:p>
                      <a:pPr algn="ctr" fontAlgn="b"/>
                      <a:r>
                        <a:rPr lang="fr-FR" sz="1400" kern="1200" dirty="0">
                          <a:solidFill>
                            <a:schemeClr val="dk1"/>
                          </a:solidFill>
                          <a:latin typeface="+mn-lt"/>
                          <a:ea typeface="+mn-ea"/>
                          <a:cs typeface="+mn-cs"/>
                        </a:rPr>
                        <a:t>62 039 €</a:t>
                      </a:r>
                    </a:p>
                  </a:txBody>
                  <a:tcPr marL="9525" marR="9525" marT="9525" marB="0" anchor="ctr"/>
                </a:tc>
                <a:extLst>
                  <a:ext uri="{0D108BD9-81ED-4DB2-BD59-A6C34878D82A}">
                    <a16:rowId xmlns:a16="http://schemas.microsoft.com/office/drawing/2014/main" val="3505980228"/>
                  </a:ext>
                </a:extLst>
              </a:tr>
              <a:tr h="419234">
                <a:tc>
                  <a:txBody>
                    <a:bodyPr/>
                    <a:lstStyle/>
                    <a:p>
                      <a:pPr algn="ctr"/>
                      <a:r>
                        <a:rPr lang="fr-FR" sz="1400" dirty="0" smtClean="0"/>
                        <a:t>2022</a:t>
                      </a:r>
                      <a:endParaRPr lang="fr-FR" sz="1400" dirty="0"/>
                    </a:p>
                  </a:txBody>
                  <a:tcPr anchor="ctr"/>
                </a:tc>
                <a:tc>
                  <a:txBody>
                    <a:bodyPr/>
                    <a:lstStyle/>
                    <a:p>
                      <a:pPr algn="ctr"/>
                      <a:r>
                        <a:rPr lang="fr-FR" sz="1400" dirty="0" smtClean="0"/>
                        <a:t>125 351 104 €</a:t>
                      </a:r>
                      <a:endParaRPr lang="fr-FR" sz="1400" dirty="0"/>
                    </a:p>
                  </a:txBody>
                  <a:tcPr anchor="ctr"/>
                </a:tc>
                <a:tc>
                  <a:txBody>
                    <a:bodyPr/>
                    <a:lstStyle/>
                    <a:p>
                      <a:pPr algn="ctr"/>
                      <a:r>
                        <a:rPr lang="fr-FR" sz="1400" dirty="0" smtClean="0"/>
                        <a:t>38,87%</a:t>
                      </a:r>
                      <a:endParaRPr lang="fr-FR" sz="1400" dirty="0"/>
                    </a:p>
                  </a:txBody>
                  <a:tcPr anchor="ctr"/>
                </a:tc>
                <a:tc>
                  <a:txBody>
                    <a:bodyPr/>
                    <a:lstStyle/>
                    <a:p>
                      <a:pPr algn="ctr" fontAlgn="b"/>
                      <a:r>
                        <a:rPr lang="fr-FR" sz="1400" kern="1200" dirty="0">
                          <a:solidFill>
                            <a:schemeClr val="dk1"/>
                          </a:solidFill>
                          <a:latin typeface="+mn-lt"/>
                          <a:ea typeface="+mn-ea"/>
                          <a:cs typeface="+mn-cs"/>
                        </a:rPr>
                        <a:t>72 415 €</a:t>
                      </a:r>
                    </a:p>
                  </a:txBody>
                  <a:tcPr marL="9525" marR="9525" marT="9525" marB="0" anchor="ctr"/>
                </a:tc>
                <a:extLst>
                  <a:ext uri="{0D108BD9-81ED-4DB2-BD59-A6C34878D82A}">
                    <a16:rowId xmlns:a16="http://schemas.microsoft.com/office/drawing/2014/main" val="2410905645"/>
                  </a:ext>
                </a:extLst>
              </a:tr>
              <a:tr h="419234">
                <a:tc>
                  <a:txBody>
                    <a:bodyPr/>
                    <a:lstStyle/>
                    <a:p>
                      <a:pPr algn="ctr"/>
                      <a:r>
                        <a:rPr lang="fr-FR" sz="1400" b="0" dirty="0" smtClean="0">
                          <a:solidFill>
                            <a:schemeClr val="tx1"/>
                          </a:solidFill>
                        </a:rPr>
                        <a:t>2023</a:t>
                      </a:r>
                      <a:endParaRPr lang="fr-FR" sz="1400" b="0" dirty="0">
                        <a:solidFill>
                          <a:schemeClr val="tx1"/>
                        </a:solidFill>
                      </a:endParaRPr>
                    </a:p>
                  </a:txBody>
                  <a:tcPr anchor="ctr"/>
                </a:tc>
                <a:tc>
                  <a:txBody>
                    <a:bodyPr/>
                    <a:lstStyle/>
                    <a:p>
                      <a:pPr algn="ctr"/>
                      <a:r>
                        <a:rPr lang="fr-FR" sz="1400" b="1" dirty="0" smtClean="0">
                          <a:solidFill>
                            <a:schemeClr val="tx1"/>
                          </a:solidFill>
                        </a:rPr>
                        <a:t>154 764 686 €</a:t>
                      </a:r>
                      <a:endParaRPr lang="fr-FR" sz="1400" b="1" dirty="0">
                        <a:solidFill>
                          <a:schemeClr val="tx1"/>
                        </a:solidFill>
                      </a:endParaRPr>
                    </a:p>
                  </a:txBody>
                  <a:tcPr anchor="ctr"/>
                </a:tc>
                <a:tc>
                  <a:txBody>
                    <a:bodyPr/>
                    <a:lstStyle/>
                    <a:p>
                      <a:pPr algn="ctr"/>
                      <a:r>
                        <a:rPr lang="fr-FR" sz="1400" b="0" dirty="0" smtClean="0">
                          <a:solidFill>
                            <a:schemeClr val="tx1"/>
                          </a:solidFill>
                        </a:rPr>
                        <a:t>23,46%</a:t>
                      </a:r>
                      <a:endParaRPr lang="fr-FR" sz="1400" b="0" dirty="0">
                        <a:solidFill>
                          <a:schemeClr val="tx1"/>
                        </a:solidFill>
                      </a:endParaRPr>
                    </a:p>
                  </a:txBody>
                  <a:tcPr anchor="ctr"/>
                </a:tc>
                <a:tc>
                  <a:txBody>
                    <a:bodyPr/>
                    <a:lstStyle/>
                    <a:p>
                      <a:pPr algn="ctr" fontAlgn="b"/>
                      <a:r>
                        <a:rPr lang="fr-FR" sz="1400" kern="1200" dirty="0">
                          <a:solidFill>
                            <a:schemeClr val="dk1"/>
                          </a:solidFill>
                          <a:latin typeface="+mn-lt"/>
                          <a:ea typeface="+mn-ea"/>
                          <a:cs typeface="+mn-cs"/>
                        </a:rPr>
                        <a:t>80 </a:t>
                      </a:r>
                      <a:r>
                        <a:rPr lang="fr-FR" sz="1400" kern="1200" dirty="0" smtClean="0">
                          <a:solidFill>
                            <a:schemeClr val="dk1"/>
                          </a:solidFill>
                          <a:latin typeface="+mn-lt"/>
                          <a:ea typeface="+mn-ea"/>
                          <a:cs typeface="+mn-cs"/>
                        </a:rPr>
                        <a:t>231 </a:t>
                      </a:r>
                      <a:r>
                        <a:rPr lang="fr-FR" sz="1400" kern="1200" dirty="0">
                          <a:solidFill>
                            <a:schemeClr val="dk1"/>
                          </a:solidFill>
                          <a:latin typeface="+mn-lt"/>
                          <a:ea typeface="+mn-ea"/>
                          <a:cs typeface="+mn-cs"/>
                        </a:rPr>
                        <a:t>€</a:t>
                      </a:r>
                    </a:p>
                  </a:txBody>
                  <a:tcPr marL="9525" marR="9525" marT="9525" marB="0" anchor="ctr"/>
                </a:tc>
                <a:extLst>
                  <a:ext uri="{0D108BD9-81ED-4DB2-BD59-A6C34878D82A}">
                    <a16:rowId xmlns:a16="http://schemas.microsoft.com/office/drawing/2014/main" val="1521794695"/>
                  </a:ext>
                </a:extLst>
              </a:tr>
              <a:tr h="419234">
                <a:tc>
                  <a:txBody>
                    <a:bodyPr/>
                    <a:lstStyle/>
                    <a:p>
                      <a:pPr algn="ctr"/>
                      <a:r>
                        <a:rPr lang="fr-FR" sz="1400" dirty="0" smtClean="0">
                          <a:solidFill>
                            <a:schemeClr val="tx1"/>
                          </a:solidFill>
                        </a:rPr>
                        <a:t>2024</a:t>
                      </a:r>
                      <a:endParaRPr lang="fr-FR" sz="1400" dirty="0">
                        <a:solidFill>
                          <a:schemeClr val="tx1"/>
                        </a:solidFill>
                      </a:endParaRPr>
                    </a:p>
                  </a:txBody>
                  <a:tcPr anchor="ctr"/>
                </a:tc>
                <a:tc>
                  <a:txBody>
                    <a:bodyPr/>
                    <a:lstStyle/>
                    <a:p>
                      <a:pPr algn="ctr"/>
                      <a:r>
                        <a:rPr lang="fr-FR" sz="1400" b="1" dirty="0" smtClean="0">
                          <a:solidFill>
                            <a:schemeClr val="tx1"/>
                          </a:solidFill>
                        </a:rPr>
                        <a:t>181 424 162</a:t>
                      </a:r>
                      <a:endParaRPr lang="fr-FR" sz="1400" b="1" dirty="0">
                        <a:solidFill>
                          <a:schemeClr val="tx1"/>
                        </a:solidFill>
                      </a:endParaRPr>
                    </a:p>
                  </a:txBody>
                  <a:tcPr anchor="ctr"/>
                </a:tc>
                <a:tc>
                  <a:txBody>
                    <a:bodyPr/>
                    <a:lstStyle/>
                    <a:p>
                      <a:pPr algn="ctr"/>
                      <a:r>
                        <a:rPr lang="fr-FR" sz="1400" dirty="0" smtClean="0">
                          <a:solidFill>
                            <a:schemeClr val="tx1"/>
                          </a:solidFill>
                        </a:rPr>
                        <a:t>17,23%</a:t>
                      </a:r>
                      <a:endParaRPr lang="fr-FR" sz="1400" dirty="0">
                        <a:solidFill>
                          <a:schemeClr val="tx1"/>
                        </a:solidFill>
                      </a:endParaRPr>
                    </a:p>
                  </a:txBody>
                  <a:tcPr anchor="ctr"/>
                </a:tc>
                <a:tc>
                  <a:txBody>
                    <a:bodyPr/>
                    <a:lstStyle/>
                    <a:p>
                      <a:pPr algn="ctr" fontAlgn="b"/>
                      <a:r>
                        <a:rPr lang="fr-FR" sz="1400" kern="1200" dirty="0" smtClean="0">
                          <a:solidFill>
                            <a:schemeClr val="dk1"/>
                          </a:solidFill>
                          <a:latin typeface="+mn-lt"/>
                          <a:ea typeface="+mn-ea"/>
                          <a:cs typeface="+mn-cs"/>
                        </a:rPr>
                        <a:t>81 102</a:t>
                      </a:r>
                      <a:r>
                        <a:rPr lang="fr-FR" sz="1400" kern="1200" baseline="0" dirty="0" smtClean="0">
                          <a:solidFill>
                            <a:schemeClr val="dk1"/>
                          </a:solidFill>
                          <a:latin typeface="+mn-lt"/>
                          <a:ea typeface="+mn-ea"/>
                          <a:cs typeface="+mn-cs"/>
                        </a:rPr>
                        <a:t> </a:t>
                      </a:r>
                      <a:r>
                        <a:rPr lang="fr-FR" sz="1400" kern="1200" dirty="0" smtClean="0">
                          <a:solidFill>
                            <a:schemeClr val="dk1"/>
                          </a:solidFill>
                          <a:latin typeface="+mn-lt"/>
                          <a:ea typeface="+mn-ea"/>
                          <a:cs typeface="+mn-cs"/>
                        </a:rPr>
                        <a:t>€</a:t>
                      </a:r>
                      <a:endParaRPr lang="fr-FR" sz="1400" kern="1200" dirty="0">
                        <a:solidFill>
                          <a:schemeClr val="dk1"/>
                        </a:solidFill>
                        <a:latin typeface="+mn-lt"/>
                        <a:ea typeface="+mn-ea"/>
                        <a:cs typeface="+mn-cs"/>
                      </a:endParaRPr>
                    </a:p>
                  </a:txBody>
                  <a:tcPr marL="9525" marR="9525" marT="9525" marB="0" anchor="ctr"/>
                </a:tc>
                <a:extLst>
                  <a:ext uri="{0D108BD9-81ED-4DB2-BD59-A6C34878D82A}">
                    <a16:rowId xmlns:a16="http://schemas.microsoft.com/office/drawing/2014/main" val="3945945530"/>
                  </a:ext>
                </a:extLst>
              </a:tr>
            </a:tbl>
          </a:graphicData>
        </a:graphic>
      </p:graphicFrame>
      <p:sp>
        <p:nvSpPr>
          <p:cNvPr id="15" name="ZoneTexte 14"/>
          <p:cNvSpPr txBox="1"/>
          <p:nvPr/>
        </p:nvSpPr>
        <p:spPr>
          <a:xfrm>
            <a:off x="3346062" y="2162626"/>
            <a:ext cx="5985016" cy="307777"/>
          </a:xfrm>
          <a:prstGeom prst="rect">
            <a:avLst/>
          </a:prstGeom>
          <a:noFill/>
        </p:spPr>
        <p:txBody>
          <a:bodyPr wrap="square" rtlCol="0">
            <a:spAutoFit/>
          </a:bodyPr>
          <a:lstStyle/>
          <a:p>
            <a:pPr algn="ctr"/>
            <a:r>
              <a:rPr lang="fr-FR" sz="1400" b="1" u="sng" dirty="0" smtClean="0"/>
              <a:t>Maisons de santé</a:t>
            </a:r>
            <a:endParaRPr lang="fr-FR" sz="1400" b="1" u="sng" dirty="0"/>
          </a:p>
        </p:txBody>
      </p:sp>
    </p:spTree>
    <p:extLst>
      <p:ext uri="{BB962C8B-B14F-4D97-AF65-F5344CB8AC3E}">
        <p14:creationId xmlns:p14="http://schemas.microsoft.com/office/powerpoint/2010/main" val="32942474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9914" y="0"/>
            <a:ext cx="12221914" cy="720000"/>
          </a:xfrm>
          <a:solidFill>
            <a:schemeClr val="accent1"/>
          </a:solidFill>
        </p:spPr>
        <p:txBody>
          <a:bodyPr/>
          <a:lstStyle/>
          <a:p>
            <a:r>
              <a:rPr lang="fr-FR" dirty="0" smtClean="0"/>
              <a:t>Architecture ACTUELLE de </a:t>
            </a:r>
            <a:r>
              <a:rPr lang="fr-FR" dirty="0" err="1" smtClean="0"/>
              <a:t>l’aci</a:t>
            </a:r>
            <a:endParaRPr lang="fr-FR" dirty="0"/>
          </a:p>
        </p:txBody>
      </p:sp>
      <p:sp>
        <p:nvSpPr>
          <p:cNvPr id="4" name="Rectangle 3"/>
          <p:cNvSpPr/>
          <p:nvPr/>
        </p:nvSpPr>
        <p:spPr>
          <a:xfrm>
            <a:off x="1692720" y="1299509"/>
            <a:ext cx="2880000" cy="612000"/>
          </a:xfrm>
          <a:prstGeom prst="rect">
            <a:avLst/>
          </a:prstGeom>
          <a:solidFill>
            <a:schemeClr val="tx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000" b="1" dirty="0" smtClean="0"/>
              <a:t>Prérequis</a:t>
            </a:r>
            <a:endParaRPr lang="fr-FR" sz="2000" b="1" dirty="0"/>
          </a:p>
        </p:txBody>
      </p:sp>
      <p:sp>
        <p:nvSpPr>
          <p:cNvPr id="5" name="ZoneTexte 4"/>
          <p:cNvSpPr txBox="1"/>
          <p:nvPr/>
        </p:nvSpPr>
        <p:spPr>
          <a:xfrm>
            <a:off x="1692720" y="1928322"/>
            <a:ext cx="3864077" cy="1492716"/>
          </a:xfrm>
          <a:prstGeom prst="rect">
            <a:avLst/>
          </a:prstGeom>
          <a:noFill/>
        </p:spPr>
        <p:txBody>
          <a:bodyPr wrap="square" rtlCol="0">
            <a:spAutoFit/>
          </a:bodyPr>
          <a:lstStyle/>
          <a:p>
            <a:r>
              <a:rPr lang="fr-FR" sz="1300" b="1" u="sng" dirty="0" smtClean="0"/>
              <a:t>Indicateurs en point fixe</a:t>
            </a:r>
            <a:endParaRPr lang="fr-FR" sz="1300" b="1" u="sng" strike="sngStrike" dirty="0" smtClean="0"/>
          </a:p>
          <a:p>
            <a:pPr marL="285750" indent="-285750">
              <a:buFont typeface="Arial" panose="020B0604020202020204" pitchFamily="34" charset="0"/>
              <a:buChar char="•"/>
            </a:pPr>
            <a:r>
              <a:rPr lang="fr-FR" sz="1300" dirty="0" smtClean="0"/>
              <a:t>Horaires d’ouverture et SNP </a:t>
            </a:r>
          </a:p>
          <a:p>
            <a:pPr marL="285750" indent="-285750">
              <a:buFont typeface="Arial" panose="020B0604020202020204" pitchFamily="34" charset="0"/>
              <a:buChar char="•"/>
            </a:pPr>
            <a:r>
              <a:rPr lang="fr-FR" sz="1300" dirty="0" smtClean="0"/>
              <a:t>Plan de crise sanitaire </a:t>
            </a:r>
          </a:p>
          <a:p>
            <a:endParaRPr lang="fr-FR" sz="1300" dirty="0"/>
          </a:p>
          <a:p>
            <a:r>
              <a:rPr lang="fr-FR" sz="1300" b="1" u="sng" dirty="0" smtClean="0"/>
              <a:t>Indicateurs avec point variable</a:t>
            </a:r>
            <a:endParaRPr lang="fr-FR" sz="1300" b="1" u="sng" strike="sngStrike" dirty="0" smtClean="0"/>
          </a:p>
          <a:p>
            <a:pPr marL="285750" indent="-285750">
              <a:buFont typeface="Arial" panose="020B0604020202020204" pitchFamily="34" charset="0"/>
              <a:buChar char="•"/>
            </a:pPr>
            <a:r>
              <a:rPr lang="fr-FR" sz="1300" dirty="0" smtClean="0"/>
              <a:t>SI niveau standard </a:t>
            </a:r>
          </a:p>
          <a:p>
            <a:pPr marL="285750" indent="-285750">
              <a:buFont typeface="Arial" panose="020B0604020202020204" pitchFamily="34" charset="0"/>
              <a:buChar char="•"/>
            </a:pPr>
            <a:r>
              <a:rPr lang="fr-FR" sz="1300" dirty="0" smtClean="0"/>
              <a:t>Fonction de coordination</a:t>
            </a:r>
            <a:endParaRPr lang="fr-FR" sz="1300" dirty="0"/>
          </a:p>
        </p:txBody>
      </p:sp>
      <p:sp>
        <p:nvSpPr>
          <p:cNvPr id="6" name="Rectangle 5"/>
          <p:cNvSpPr/>
          <p:nvPr/>
        </p:nvSpPr>
        <p:spPr>
          <a:xfrm>
            <a:off x="1692720" y="3916396"/>
            <a:ext cx="2880000" cy="612000"/>
          </a:xfrm>
          <a:prstGeom prst="rect">
            <a:avLst/>
          </a:pr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000" b="1" dirty="0" smtClean="0"/>
              <a:t>Socle</a:t>
            </a:r>
            <a:endParaRPr lang="fr-FR" sz="2000" b="1" dirty="0"/>
          </a:p>
        </p:txBody>
      </p:sp>
      <p:sp>
        <p:nvSpPr>
          <p:cNvPr id="7" name="ZoneTexte 6"/>
          <p:cNvSpPr txBox="1"/>
          <p:nvPr/>
        </p:nvSpPr>
        <p:spPr>
          <a:xfrm>
            <a:off x="1692720" y="4634474"/>
            <a:ext cx="3864077" cy="1092607"/>
          </a:xfrm>
          <a:prstGeom prst="rect">
            <a:avLst/>
          </a:prstGeom>
          <a:noFill/>
        </p:spPr>
        <p:txBody>
          <a:bodyPr wrap="square" rtlCol="0">
            <a:spAutoFit/>
          </a:bodyPr>
          <a:lstStyle/>
          <a:p>
            <a:r>
              <a:rPr lang="fr-FR" sz="1300" b="1" u="sng" dirty="0"/>
              <a:t>Indicateurs en point fixe</a:t>
            </a:r>
          </a:p>
          <a:p>
            <a:pPr marL="285750" indent="-285750">
              <a:buFont typeface="Arial" panose="020B0604020202020204" pitchFamily="34" charset="0"/>
              <a:buChar char="•"/>
            </a:pPr>
            <a:r>
              <a:rPr lang="fr-FR" sz="1300" dirty="0" smtClean="0"/>
              <a:t>Protocoles </a:t>
            </a:r>
            <a:r>
              <a:rPr lang="fr-FR" sz="1300" dirty="0" err="1" smtClean="0"/>
              <a:t>pluripro</a:t>
            </a:r>
            <a:r>
              <a:rPr lang="fr-FR" sz="1300" dirty="0" smtClean="0"/>
              <a:t> (PPP)</a:t>
            </a:r>
          </a:p>
          <a:p>
            <a:pPr marL="285750" indent="-285750">
              <a:buFont typeface="Arial" panose="020B0604020202020204" pitchFamily="34" charset="0"/>
              <a:buChar char="•"/>
            </a:pPr>
            <a:endParaRPr lang="fr-FR" sz="1300" dirty="0" smtClean="0"/>
          </a:p>
          <a:p>
            <a:r>
              <a:rPr lang="fr-FR" sz="1300" b="1" u="sng" dirty="0" smtClean="0"/>
              <a:t>Indicateurs </a:t>
            </a:r>
            <a:r>
              <a:rPr lang="fr-FR" sz="1300" b="1" u="sng" dirty="0"/>
              <a:t>avec point variable</a:t>
            </a:r>
          </a:p>
          <a:p>
            <a:pPr marL="285750" indent="-285750">
              <a:buFont typeface="Arial" panose="020B0604020202020204" pitchFamily="34" charset="0"/>
              <a:buChar char="•"/>
            </a:pPr>
            <a:r>
              <a:rPr lang="fr-FR" sz="1300" dirty="0"/>
              <a:t>Réunion de concertation </a:t>
            </a:r>
            <a:r>
              <a:rPr lang="fr-FR" sz="1300" dirty="0" err="1" smtClean="0"/>
              <a:t>pluripro</a:t>
            </a:r>
            <a:r>
              <a:rPr lang="fr-FR" sz="1300" dirty="0" smtClean="0"/>
              <a:t> (RCP)</a:t>
            </a:r>
            <a:endParaRPr lang="fr-FR" sz="1300" dirty="0"/>
          </a:p>
        </p:txBody>
      </p:sp>
      <p:sp>
        <p:nvSpPr>
          <p:cNvPr id="8" name="Rectangle 7"/>
          <p:cNvSpPr/>
          <p:nvPr/>
        </p:nvSpPr>
        <p:spPr>
          <a:xfrm>
            <a:off x="6829131" y="1299509"/>
            <a:ext cx="2880000" cy="61200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000" b="1" dirty="0" smtClean="0"/>
              <a:t>Missions optionnelles </a:t>
            </a:r>
            <a:endParaRPr lang="fr-FR" sz="2000" b="1" dirty="0"/>
          </a:p>
        </p:txBody>
      </p:sp>
      <p:sp>
        <p:nvSpPr>
          <p:cNvPr id="9" name="ZoneTexte 8"/>
          <p:cNvSpPr txBox="1"/>
          <p:nvPr/>
        </p:nvSpPr>
        <p:spPr>
          <a:xfrm>
            <a:off x="6829131" y="2010784"/>
            <a:ext cx="4183731" cy="3293209"/>
          </a:xfrm>
          <a:prstGeom prst="rect">
            <a:avLst/>
          </a:prstGeom>
          <a:solidFill>
            <a:schemeClr val="bg1"/>
          </a:solidFill>
        </p:spPr>
        <p:txBody>
          <a:bodyPr wrap="square" rtlCol="0">
            <a:spAutoFit/>
          </a:bodyPr>
          <a:lstStyle/>
          <a:p>
            <a:r>
              <a:rPr lang="fr-FR" sz="1300" b="1" u="sng" dirty="0"/>
              <a:t>Indicateurs en point fixe</a:t>
            </a:r>
          </a:p>
          <a:p>
            <a:pPr marL="285750" indent="-285750">
              <a:buFont typeface="Arial" panose="020B0604020202020204" pitchFamily="34" charset="0"/>
              <a:buChar char="•"/>
            </a:pPr>
            <a:r>
              <a:rPr lang="fr-FR" sz="1300" dirty="0" smtClean="0"/>
              <a:t>Formation des jeunes</a:t>
            </a:r>
          </a:p>
          <a:p>
            <a:pPr marL="285750" indent="-285750">
              <a:buFont typeface="Arial" panose="020B0604020202020204" pitchFamily="34" charset="0"/>
              <a:buChar char="•"/>
            </a:pPr>
            <a:r>
              <a:rPr lang="fr-FR" sz="1300" dirty="0" smtClean="0"/>
              <a:t>Parcours MRTC</a:t>
            </a:r>
          </a:p>
          <a:p>
            <a:pPr marL="285750" indent="-285750">
              <a:buFont typeface="Arial" panose="020B0604020202020204" pitchFamily="34" charset="0"/>
              <a:buChar char="•"/>
            </a:pPr>
            <a:r>
              <a:rPr lang="fr-FR" sz="1300" dirty="0" smtClean="0"/>
              <a:t>Diversité de PS</a:t>
            </a:r>
          </a:p>
          <a:p>
            <a:pPr marL="285750" indent="-285750">
              <a:buFont typeface="Arial" panose="020B0604020202020204" pitchFamily="34" charset="0"/>
              <a:buChar char="•"/>
            </a:pPr>
            <a:r>
              <a:rPr lang="fr-FR" sz="1300" dirty="0" smtClean="0"/>
              <a:t>Diversité des consultations de 2</a:t>
            </a:r>
            <a:r>
              <a:rPr lang="fr-FR" sz="1300" baseline="30000" dirty="0" smtClean="0"/>
              <a:t>nd</a:t>
            </a:r>
            <a:r>
              <a:rPr lang="fr-FR" sz="1300" dirty="0" smtClean="0"/>
              <a:t> recours</a:t>
            </a:r>
          </a:p>
          <a:p>
            <a:pPr marL="285750" indent="-285750">
              <a:buFont typeface="Arial" panose="020B0604020202020204" pitchFamily="34" charset="0"/>
              <a:buChar char="•"/>
            </a:pPr>
            <a:r>
              <a:rPr lang="fr-FR" sz="1300" dirty="0" smtClean="0"/>
              <a:t>Accueillir médecins dans le cadre de CSTM</a:t>
            </a:r>
          </a:p>
          <a:p>
            <a:pPr marL="285750" indent="-285750">
              <a:buFont typeface="Arial" panose="020B0604020202020204" pitchFamily="34" charset="0"/>
              <a:buChar char="•"/>
            </a:pPr>
            <a:r>
              <a:rPr lang="fr-FR" sz="1300" dirty="0" smtClean="0"/>
              <a:t>SNP en lien avec le SAS</a:t>
            </a:r>
          </a:p>
          <a:p>
            <a:pPr marL="285750" indent="-285750">
              <a:buFont typeface="Arial" panose="020B0604020202020204" pitchFamily="34" charset="0"/>
              <a:buChar char="•"/>
            </a:pPr>
            <a:r>
              <a:rPr lang="fr-FR" sz="1300" dirty="0" smtClean="0"/>
              <a:t>SI niveau avancé</a:t>
            </a:r>
          </a:p>
          <a:p>
            <a:pPr marL="285750" indent="-285750">
              <a:buFont typeface="Arial" panose="020B0604020202020204" pitchFamily="34" charset="0"/>
              <a:buChar char="•"/>
            </a:pPr>
            <a:r>
              <a:rPr lang="fr-FR" sz="1300" dirty="0" smtClean="0"/>
              <a:t>Protocole de coopération SNP</a:t>
            </a:r>
          </a:p>
          <a:p>
            <a:endParaRPr lang="fr-FR" sz="1300" dirty="0"/>
          </a:p>
          <a:p>
            <a:r>
              <a:rPr lang="fr-FR" sz="1300" b="1" u="sng" dirty="0" smtClean="0"/>
              <a:t>Indicateurs </a:t>
            </a:r>
            <a:r>
              <a:rPr lang="fr-FR" sz="1300" b="1" u="sng" dirty="0"/>
              <a:t>avec point variable</a:t>
            </a:r>
          </a:p>
          <a:p>
            <a:pPr marL="285750" indent="-285750">
              <a:buFont typeface="Arial" panose="020B0604020202020204" pitchFamily="34" charset="0"/>
              <a:buChar char="•"/>
            </a:pPr>
            <a:r>
              <a:rPr lang="fr-FR" sz="1300" dirty="0"/>
              <a:t>I</a:t>
            </a:r>
            <a:r>
              <a:rPr lang="fr-FR" sz="1300" dirty="0" smtClean="0"/>
              <a:t>mplication </a:t>
            </a:r>
            <a:r>
              <a:rPr lang="fr-FR" sz="1300" dirty="0"/>
              <a:t>des usagers </a:t>
            </a:r>
            <a:endParaRPr lang="fr-FR" sz="1300" dirty="0" smtClean="0"/>
          </a:p>
          <a:p>
            <a:pPr marL="285750" indent="-285750">
              <a:buFont typeface="Arial" panose="020B0604020202020204" pitchFamily="34" charset="0"/>
              <a:buChar char="•"/>
            </a:pPr>
            <a:r>
              <a:rPr lang="fr-FR" sz="1300" dirty="0" smtClean="0"/>
              <a:t>Démarche </a:t>
            </a:r>
            <a:r>
              <a:rPr lang="fr-FR" sz="1300" dirty="0"/>
              <a:t>qualité </a:t>
            </a:r>
            <a:endParaRPr lang="fr-FR" sz="1300" dirty="0" smtClean="0"/>
          </a:p>
          <a:p>
            <a:pPr marL="285750" indent="-285750">
              <a:buFont typeface="Arial" panose="020B0604020202020204" pitchFamily="34" charset="0"/>
              <a:buChar char="•"/>
            </a:pPr>
            <a:r>
              <a:rPr lang="fr-FR" sz="1300" dirty="0" smtClean="0"/>
              <a:t>Parcours </a:t>
            </a:r>
            <a:r>
              <a:rPr lang="fr-FR" sz="1300" dirty="0"/>
              <a:t>IC </a:t>
            </a:r>
          </a:p>
          <a:p>
            <a:pPr marL="285750" indent="-285750">
              <a:buFont typeface="Arial" panose="020B0604020202020204" pitchFamily="34" charset="0"/>
              <a:buChar char="•"/>
            </a:pPr>
            <a:r>
              <a:rPr lang="fr-FR" sz="1300" dirty="0" smtClean="0"/>
              <a:t>Coordination </a:t>
            </a:r>
            <a:r>
              <a:rPr lang="fr-FR" sz="1300" dirty="0"/>
              <a:t>externe </a:t>
            </a:r>
          </a:p>
          <a:p>
            <a:pPr marL="285750" indent="-285750">
              <a:buFont typeface="Arial" panose="020B0604020202020204" pitchFamily="34" charset="0"/>
              <a:buChar char="•"/>
            </a:pPr>
            <a:r>
              <a:rPr lang="fr-FR" sz="1300" dirty="0" smtClean="0"/>
              <a:t>Missions </a:t>
            </a:r>
            <a:r>
              <a:rPr lang="fr-FR" sz="1300" dirty="0"/>
              <a:t>de santé </a:t>
            </a:r>
            <a:r>
              <a:rPr lang="fr-FR" sz="1300" dirty="0" smtClean="0"/>
              <a:t>publique</a:t>
            </a:r>
            <a:endParaRPr lang="fr-FR" sz="1300" dirty="0"/>
          </a:p>
        </p:txBody>
      </p:sp>
    </p:spTree>
    <p:extLst>
      <p:ext uri="{BB962C8B-B14F-4D97-AF65-F5344CB8AC3E}">
        <p14:creationId xmlns:p14="http://schemas.microsoft.com/office/powerpoint/2010/main" val="21268854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810723" y="1983039"/>
            <a:ext cx="6156456" cy="3893374"/>
          </a:xfrm>
          <a:prstGeom prst="rect">
            <a:avLst/>
          </a:prstGeom>
          <a:solidFill>
            <a:schemeClr val="bg1"/>
          </a:solidFill>
        </p:spPr>
        <p:txBody>
          <a:bodyPr wrap="square" rtlCol="0">
            <a:spAutoFit/>
          </a:bodyPr>
          <a:lstStyle/>
          <a:p>
            <a:pPr marL="742950" lvl="1" indent="-285750">
              <a:buFont typeface="Arial" panose="020B0604020202020204" pitchFamily="34" charset="0"/>
              <a:buChar char="•"/>
            </a:pPr>
            <a:r>
              <a:rPr lang="fr-FR" sz="1300" dirty="0" smtClean="0"/>
              <a:t>Implication des usagers </a:t>
            </a:r>
          </a:p>
          <a:p>
            <a:pPr marL="742950" lvl="1" indent="-285750">
              <a:buFont typeface="Arial" panose="020B0604020202020204" pitchFamily="34" charset="0"/>
              <a:buChar char="•"/>
            </a:pPr>
            <a:r>
              <a:rPr lang="fr-FR" sz="1300" dirty="0" smtClean="0"/>
              <a:t>Mission </a:t>
            </a:r>
            <a:r>
              <a:rPr lang="fr-FR" sz="1300" dirty="0"/>
              <a:t>de santé </a:t>
            </a:r>
            <a:r>
              <a:rPr lang="fr-FR" sz="1300" dirty="0" smtClean="0"/>
              <a:t>publique </a:t>
            </a:r>
            <a:endParaRPr lang="fr-FR" sz="1300" dirty="0"/>
          </a:p>
          <a:p>
            <a:pPr marL="742950" lvl="1" indent="-285750">
              <a:buFont typeface="Arial" panose="020B0604020202020204" pitchFamily="34" charset="0"/>
              <a:buChar char="•"/>
            </a:pPr>
            <a:r>
              <a:rPr lang="fr-FR" sz="1300" dirty="0" smtClean="0"/>
              <a:t>Déclenchement </a:t>
            </a:r>
            <a:r>
              <a:rPr lang="fr-FR" sz="1300" dirty="0"/>
              <a:t>de crise </a:t>
            </a:r>
            <a:r>
              <a:rPr lang="fr-FR" sz="1300" dirty="0" smtClean="0"/>
              <a:t>sanitaire</a:t>
            </a:r>
          </a:p>
          <a:p>
            <a:pPr marL="742950" lvl="1" indent="-285750">
              <a:buFont typeface="Arial" panose="020B0604020202020204" pitchFamily="34" charset="0"/>
              <a:buChar char="•"/>
            </a:pPr>
            <a:r>
              <a:rPr lang="fr-FR" sz="1300" dirty="0" smtClean="0"/>
              <a:t>Diversité de l’offre de soins et second recours</a:t>
            </a:r>
          </a:p>
          <a:p>
            <a:pPr marL="742950" lvl="1" indent="-285750">
              <a:buFont typeface="Arial" panose="020B0604020202020204" pitchFamily="34" charset="0"/>
              <a:buChar char="•"/>
            </a:pPr>
            <a:r>
              <a:rPr lang="fr-FR" sz="1300" dirty="0" smtClean="0">
                <a:solidFill>
                  <a:srgbClr val="FFC000"/>
                </a:solidFill>
              </a:rPr>
              <a:t>SNP SAS [passage en socle </a:t>
            </a:r>
            <a:r>
              <a:rPr lang="fr-FR" sz="1300" dirty="0" smtClean="0">
                <a:solidFill>
                  <a:srgbClr val="FFC000"/>
                </a:solidFill>
                <a:sym typeface="Wingdings" panose="05000000000000000000" pitchFamily="2" charset="2"/>
              </a:rPr>
              <a:t></a:t>
            </a:r>
            <a:r>
              <a:rPr lang="fr-FR" sz="1300" dirty="0" smtClean="0">
                <a:solidFill>
                  <a:srgbClr val="FFC000"/>
                </a:solidFill>
              </a:rPr>
              <a:t> cf. France Santé]</a:t>
            </a:r>
            <a:endParaRPr lang="fr-FR" sz="1300" dirty="0">
              <a:solidFill>
                <a:srgbClr val="FFC000"/>
              </a:solidFill>
            </a:endParaRPr>
          </a:p>
          <a:p>
            <a:pPr marL="742950" lvl="1" indent="-285750">
              <a:buFont typeface="Arial" panose="020B0604020202020204" pitchFamily="34" charset="0"/>
              <a:buChar char="•"/>
            </a:pPr>
            <a:r>
              <a:rPr lang="fr-FR" sz="1300" dirty="0" smtClean="0"/>
              <a:t>Accueil </a:t>
            </a:r>
            <a:r>
              <a:rPr lang="fr-FR" sz="1300" dirty="0"/>
              <a:t>de </a:t>
            </a:r>
            <a:r>
              <a:rPr lang="fr-FR" sz="1300" dirty="0" smtClean="0"/>
              <a:t>stagiaires </a:t>
            </a:r>
            <a:r>
              <a:rPr lang="fr-FR" sz="1300" dirty="0" smtClean="0">
                <a:solidFill>
                  <a:srgbClr val="FFC000"/>
                </a:solidFill>
              </a:rPr>
              <a:t>+ SSE</a:t>
            </a:r>
            <a:endParaRPr lang="fr-FR" sz="1300" dirty="0">
              <a:solidFill>
                <a:srgbClr val="FFC000"/>
              </a:solidFill>
            </a:endParaRPr>
          </a:p>
          <a:p>
            <a:pPr marL="742950" lvl="1" indent="-285750">
              <a:buFont typeface="Arial" panose="020B0604020202020204" pitchFamily="34" charset="0"/>
              <a:buChar char="•"/>
            </a:pPr>
            <a:r>
              <a:rPr lang="fr-FR" sz="1300" dirty="0" smtClean="0"/>
              <a:t>Parcours </a:t>
            </a:r>
            <a:r>
              <a:rPr lang="fr-FR" sz="1300" dirty="0"/>
              <a:t>MRTC</a:t>
            </a:r>
          </a:p>
          <a:p>
            <a:pPr marL="742950" lvl="1" indent="-285750">
              <a:buFont typeface="Arial" panose="020B0604020202020204" pitchFamily="34" charset="0"/>
              <a:buChar char="•"/>
            </a:pPr>
            <a:r>
              <a:rPr lang="fr-FR" sz="1300" dirty="0"/>
              <a:t>Protocole </a:t>
            </a:r>
            <a:r>
              <a:rPr lang="fr-FR" sz="1300" dirty="0" smtClean="0"/>
              <a:t>pluri-pro complémentaires </a:t>
            </a:r>
            <a:r>
              <a:rPr lang="fr-FR" sz="1300" dirty="0" smtClean="0">
                <a:solidFill>
                  <a:srgbClr val="FFC000"/>
                </a:solidFill>
              </a:rPr>
              <a:t>(max 2, sur le nouveau modèle)</a:t>
            </a:r>
            <a:endParaRPr lang="fr-FR" sz="1300" dirty="0">
              <a:solidFill>
                <a:srgbClr val="00B050"/>
              </a:solidFill>
            </a:endParaRPr>
          </a:p>
          <a:p>
            <a:pPr marL="742950" lvl="1" indent="-285750">
              <a:buFont typeface="Arial" panose="020B0604020202020204" pitchFamily="34" charset="0"/>
              <a:buChar char="•"/>
            </a:pPr>
            <a:r>
              <a:rPr lang="fr-FR" sz="1300" dirty="0" smtClean="0"/>
              <a:t>Démarche qualité </a:t>
            </a:r>
            <a:endParaRPr lang="fr-FR" sz="1300" dirty="0"/>
          </a:p>
          <a:p>
            <a:pPr marL="742950" lvl="1" indent="-285750">
              <a:buFont typeface="Arial" panose="020B0604020202020204" pitchFamily="34" charset="0"/>
              <a:buChar char="•"/>
            </a:pPr>
            <a:r>
              <a:rPr lang="fr-FR" sz="1300" dirty="0" smtClean="0">
                <a:solidFill>
                  <a:srgbClr val="FFC000"/>
                </a:solidFill>
              </a:rPr>
              <a:t>Engagement environnemental</a:t>
            </a:r>
          </a:p>
          <a:p>
            <a:pPr marL="742950" lvl="1" indent="-285750">
              <a:buFont typeface="Arial" panose="020B0604020202020204" pitchFamily="34" charset="0"/>
              <a:buChar char="•"/>
            </a:pPr>
            <a:r>
              <a:rPr lang="fr-FR" sz="1300" dirty="0" smtClean="0">
                <a:solidFill>
                  <a:srgbClr val="FFC000"/>
                </a:solidFill>
              </a:rPr>
              <a:t>IPA </a:t>
            </a:r>
          </a:p>
          <a:p>
            <a:pPr marL="742950" lvl="1" indent="-285750">
              <a:buFont typeface="Arial" panose="020B0604020202020204" pitchFamily="34" charset="0"/>
              <a:buChar char="•"/>
            </a:pPr>
            <a:r>
              <a:rPr lang="fr-FR" sz="1300" dirty="0">
                <a:solidFill>
                  <a:srgbClr val="FFC000"/>
                </a:solidFill>
              </a:rPr>
              <a:t>Taux de FA d’équipe parmi les patients ALD</a:t>
            </a:r>
          </a:p>
          <a:p>
            <a:pPr marL="742950" lvl="1" indent="-285750">
              <a:buFont typeface="Arial" panose="020B0604020202020204" pitchFamily="34" charset="0"/>
              <a:buChar char="•"/>
            </a:pPr>
            <a:r>
              <a:rPr lang="fr-FR" sz="1300" dirty="0" smtClean="0">
                <a:solidFill>
                  <a:srgbClr val="FFC000"/>
                </a:solidFill>
              </a:rPr>
              <a:t>Participation à l’action « 0 patients ALD sans MT »</a:t>
            </a:r>
          </a:p>
          <a:p>
            <a:pPr marL="742950" lvl="1" indent="-285750">
              <a:buFont typeface="Arial" panose="020B0604020202020204" pitchFamily="34" charset="0"/>
              <a:buChar char="•"/>
            </a:pPr>
            <a:r>
              <a:rPr lang="fr-FR" sz="1300" dirty="0">
                <a:solidFill>
                  <a:srgbClr val="0C419A"/>
                </a:solidFill>
              </a:rPr>
              <a:t>Concertation </a:t>
            </a:r>
            <a:r>
              <a:rPr lang="fr-FR" sz="1300" dirty="0" err="1">
                <a:solidFill>
                  <a:srgbClr val="0C419A"/>
                </a:solidFill>
              </a:rPr>
              <a:t>pluripro</a:t>
            </a:r>
            <a:r>
              <a:rPr lang="fr-FR" sz="1300" dirty="0">
                <a:solidFill>
                  <a:srgbClr val="0C419A"/>
                </a:solidFill>
              </a:rPr>
              <a:t> (RCP) </a:t>
            </a:r>
            <a:r>
              <a:rPr lang="fr-FR" sz="1300" dirty="0" smtClean="0">
                <a:solidFill>
                  <a:srgbClr val="FFC000"/>
                </a:solidFill>
              </a:rPr>
              <a:t> </a:t>
            </a:r>
          </a:p>
          <a:p>
            <a:pPr marL="742950" lvl="1" indent="-285750">
              <a:buFont typeface="Arial" panose="020B0604020202020204" pitchFamily="34" charset="0"/>
              <a:buChar char="•"/>
            </a:pPr>
            <a:r>
              <a:rPr lang="fr-FR" sz="1300" dirty="0" smtClean="0">
                <a:solidFill>
                  <a:srgbClr val="FFC000"/>
                </a:solidFill>
              </a:rPr>
              <a:t>CSTM [suppression </a:t>
            </a:r>
            <a:r>
              <a:rPr lang="fr-FR" sz="1300" dirty="0" smtClean="0">
                <a:solidFill>
                  <a:srgbClr val="FFC000"/>
                </a:solidFill>
                <a:sym typeface="Wingdings" panose="05000000000000000000" pitchFamily="2" charset="2"/>
              </a:rPr>
              <a:t> cf. convention médicale]</a:t>
            </a:r>
            <a:endParaRPr lang="fr-FR" sz="1300" dirty="0" smtClean="0">
              <a:solidFill>
                <a:srgbClr val="FFC000"/>
              </a:solidFill>
            </a:endParaRPr>
          </a:p>
          <a:p>
            <a:pPr marL="742950" lvl="1" indent="-285750">
              <a:buFont typeface="Arial" panose="020B0604020202020204" pitchFamily="34" charset="0"/>
              <a:buChar char="•"/>
            </a:pPr>
            <a:r>
              <a:rPr lang="fr-FR" sz="1300" dirty="0" smtClean="0">
                <a:solidFill>
                  <a:srgbClr val="FFC000"/>
                </a:solidFill>
              </a:rPr>
              <a:t>Coordination externe (VSM) [passage en socle dans la coordination]</a:t>
            </a:r>
          </a:p>
          <a:p>
            <a:pPr marL="742950" lvl="1" indent="-285750">
              <a:buFont typeface="Arial" panose="020B0604020202020204" pitchFamily="34" charset="0"/>
              <a:buChar char="•"/>
            </a:pPr>
            <a:r>
              <a:rPr lang="fr-FR" sz="1300" dirty="0" smtClean="0">
                <a:solidFill>
                  <a:srgbClr val="FFC000"/>
                </a:solidFill>
              </a:rPr>
              <a:t>Protocole SNP [suppression </a:t>
            </a:r>
            <a:r>
              <a:rPr lang="fr-FR" sz="1300" dirty="0" smtClean="0">
                <a:solidFill>
                  <a:srgbClr val="FFC000"/>
                </a:solidFill>
                <a:sym typeface="Wingdings" panose="05000000000000000000" pitchFamily="2" charset="2"/>
              </a:rPr>
              <a:t> cf. simplification</a:t>
            </a:r>
            <a:r>
              <a:rPr lang="fr-FR" sz="1300" dirty="0" smtClean="0">
                <a:solidFill>
                  <a:srgbClr val="FFC000"/>
                </a:solidFill>
              </a:rPr>
              <a:t>]</a:t>
            </a:r>
          </a:p>
          <a:p>
            <a:pPr marL="742950" lvl="1" indent="-285750">
              <a:buFont typeface="Arial" panose="020B0604020202020204" pitchFamily="34" charset="0"/>
              <a:buChar char="•"/>
            </a:pPr>
            <a:r>
              <a:rPr lang="fr-FR" sz="1300" dirty="0" smtClean="0">
                <a:solidFill>
                  <a:srgbClr val="FFC000"/>
                </a:solidFill>
              </a:rPr>
              <a:t>Parcours IC [suppression </a:t>
            </a:r>
            <a:r>
              <a:rPr lang="fr-FR" sz="1300" dirty="0" err="1" smtClean="0">
                <a:solidFill>
                  <a:srgbClr val="FFC000"/>
                </a:solidFill>
              </a:rPr>
              <a:t>éintégré</a:t>
            </a:r>
            <a:r>
              <a:rPr lang="fr-FR" sz="1300" dirty="0" smtClean="0">
                <a:solidFill>
                  <a:srgbClr val="FFC000"/>
                </a:solidFill>
              </a:rPr>
              <a:t> dans les PPP)</a:t>
            </a:r>
          </a:p>
          <a:p>
            <a:pPr marL="742950" lvl="1" indent="-285750">
              <a:buFont typeface="Arial" panose="020B0604020202020204" pitchFamily="34" charset="0"/>
              <a:buChar char="•"/>
            </a:pPr>
            <a:r>
              <a:rPr lang="fr-FR" sz="1300" dirty="0" smtClean="0">
                <a:solidFill>
                  <a:schemeClr val="accent2"/>
                </a:solidFill>
              </a:rPr>
              <a:t>[France Santé] Indicateurs optionnels des briques proposées</a:t>
            </a:r>
            <a:endParaRPr lang="fr-FR" sz="1300" dirty="0">
              <a:solidFill>
                <a:schemeClr val="accent2"/>
              </a:solidFill>
            </a:endParaRPr>
          </a:p>
        </p:txBody>
      </p:sp>
      <p:sp>
        <p:nvSpPr>
          <p:cNvPr id="5" name="Rectangle 4"/>
          <p:cNvSpPr/>
          <p:nvPr/>
        </p:nvSpPr>
        <p:spPr>
          <a:xfrm>
            <a:off x="6308308" y="1342982"/>
            <a:ext cx="2880000" cy="535316"/>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000" b="1" dirty="0" smtClean="0"/>
              <a:t>Missions optionnelles </a:t>
            </a:r>
            <a:endParaRPr lang="fr-FR" sz="2000" b="1" dirty="0"/>
          </a:p>
        </p:txBody>
      </p:sp>
      <p:sp>
        <p:nvSpPr>
          <p:cNvPr id="6" name="ZoneTexte 5"/>
          <p:cNvSpPr txBox="1"/>
          <p:nvPr/>
        </p:nvSpPr>
        <p:spPr>
          <a:xfrm>
            <a:off x="428225" y="2783258"/>
            <a:ext cx="4961993" cy="2292935"/>
          </a:xfrm>
          <a:prstGeom prst="rect">
            <a:avLst/>
          </a:prstGeom>
          <a:noFill/>
        </p:spPr>
        <p:txBody>
          <a:bodyPr wrap="square" rtlCol="0">
            <a:spAutoFit/>
          </a:bodyPr>
          <a:lstStyle/>
          <a:p>
            <a:pPr marL="742950" lvl="1" indent="-285750">
              <a:buFont typeface="Arial" panose="020B0604020202020204" pitchFamily="34" charset="0"/>
              <a:buChar char="•"/>
            </a:pPr>
            <a:r>
              <a:rPr lang="fr-FR" sz="1300" dirty="0" smtClean="0"/>
              <a:t>Horaires d’ouverture </a:t>
            </a:r>
            <a:r>
              <a:rPr lang="fr-FR" sz="1300" dirty="0" smtClean="0">
                <a:solidFill>
                  <a:srgbClr val="FFC000"/>
                </a:solidFill>
              </a:rPr>
              <a:t>(rénové – amplitude horaires)</a:t>
            </a:r>
            <a:endParaRPr lang="fr-FR" sz="1300" dirty="0" smtClean="0"/>
          </a:p>
          <a:p>
            <a:pPr marL="742950" lvl="1" indent="-285750">
              <a:buFont typeface="Arial" panose="020B0604020202020204" pitchFamily="34" charset="0"/>
              <a:buChar char="•"/>
            </a:pPr>
            <a:r>
              <a:rPr lang="fr-FR" sz="1300" dirty="0">
                <a:solidFill>
                  <a:srgbClr val="FFC000"/>
                </a:solidFill>
              </a:rPr>
              <a:t>Organisation</a:t>
            </a:r>
            <a:r>
              <a:rPr lang="fr-FR" sz="1300" dirty="0" smtClean="0">
                <a:solidFill>
                  <a:srgbClr val="FFC000"/>
                </a:solidFill>
              </a:rPr>
              <a:t> des SNP </a:t>
            </a:r>
            <a:r>
              <a:rPr lang="fr-FR" sz="1300" dirty="0">
                <a:solidFill>
                  <a:srgbClr val="FFC000"/>
                </a:solidFill>
              </a:rPr>
              <a:t>recentré sur l’articulation avec le SAS et la PDSA</a:t>
            </a:r>
          </a:p>
          <a:p>
            <a:pPr marL="742950" lvl="1" indent="-285750">
              <a:buFont typeface="Arial" panose="020B0604020202020204" pitchFamily="34" charset="0"/>
              <a:buChar char="•"/>
            </a:pPr>
            <a:r>
              <a:rPr lang="fr-FR" sz="1300" dirty="0" smtClean="0"/>
              <a:t>Plan de crise sanitaire</a:t>
            </a:r>
          </a:p>
          <a:p>
            <a:pPr marL="742950" lvl="1" indent="-285750">
              <a:buFont typeface="Arial" panose="020B0604020202020204" pitchFamily="34" charset="0"/>
              <a:buChar char="•"/>
            </a:pPr>
            <a:r>
              <a:rPr lang="fr-FR" sz="1300" dirty="0" smtClean="0">
                <a:solidFill>
                  <a:srgbClr val="FFC000"/>
                </a:solidFill>
              </a:rPr>
              <a:t>1 Protocole pluri-pro </a:t>
            </a:r>
            <a:r>
              <a:rPr lang="fr-FR" sz="1300" dirty="0" err="1" smtClean="0">
                <a:solidFill>
                  <a:srgbClr val="FFC000"/>
                </a:solidFill>
              </a:rPr>
              <a:t>co</a:t>
            </a:r>
            <a:r>
              <a:rPr lang="fr-FR" sz="1300" dirty="0" smtClean="0">
                <a:solidFill>
                  <a:srgbClr val="FFC000"/>
                </a:solidFill>
              </a:rPr>
              <a:t>-construit </a:t>
            </a:r>
          </a:p>
          <a:p>
            <a:pPr marL="742950" lvl="1" indent="-285750">
              <a:buFont typeface="Arial" panose="020B0604020202020204" pitchFamily="34" charset="0"/>
              <a:buChar char="•"/>
            </a:pPr>
            <a:r>
              <a:rPr lang="fr-FR" sz="1300" dirty="0" smtClean="0">
                <a:solidFill>
                  <a:srgbClr val="FFC000"/>
                </a:solidFill>
              </a:rPr>
              <a:t>SI SEGUR</a:t>
            </a:r>
          </a:p>
          <a:p>
            <a:pPr marL="742950" lvl="1" indent="-285750">
              <a:buFont typeface="Arial" panose="020B0604020202020204" pitchFamily="34" charset="0"/>
              <a:buChar char="•"/>
            </a:pPr>
            <a:r>
              <a:rPr lang="fr-FR" sz="1300" dirty="0" smtClean="0"/>
              <a:t>Fonction de coordination </a:t>
            </a:r>
            <a:r>
              <a:rPr lang="fr-FR" sz="1300" dirty="0" smtClean="0">
                <a:solidFill>
                  <a:srgbClr val="FFC000"/>
                </a:solidFill>
              </a:rPr>
              <a:t>(interne </a:t>
            </a:r>
            <a:r>
              <a:rPr lang="fr-FR" sz="1300" dirty="0">
                <a:solidFill>
                  <a:srgbClr val="FFC000"/>
                </a:solidFill>
              </a:rPr>
              <a:t>et externe</a:t>
            </a:r>
            <a:r>
              <a:rPr lang="fr-FR" sz="1300" dirty="0" smtClean="0">
                <a:solidFill>
                  <a:srgbClr val="FFC000"/>
                </a:solidFill>
              </a:rPr>
              <a:t>)</a:t>
            </a:r>
          </a:p>
          <a:p>
            <a:pPr marL="742950" lvl="1" indent="-285750">
              <a:buFont typeface="Arial" panose="020B0604020202020204" pitchFamily="34" charset="0"/>
              <a:buChar char="•"/>
            </a:pPr>
            <a:r>
              <a:rPr lang="fr-FR" sz="1300" dirty="0" smtClean="0">
                <a:solidFill>
                  <a:schemeClr val="accent2"/>
                </a:solidFill>
              </a:rPr>
              <a:t>[France Santé] Proposer une offre à tarif opposable</a:t>
            </a:r>
          </a:p>
          <a:p>
            <a:pPr marL="742950" lvl="1" indent="-285750">
              <a:buFont typeface="Arial" panose="020B0604020202020204" pitchFamily="34" charset="0"/>
              <a:buChar char="•"/>
            </a:pPr>
            <a:r>
              <a:rPr lang="fr-FR" sz="1300" dirty="0" smtClean="0">
                <a:solidFill>
                  <a:schemeClr val="accent2"/>
                </a:solidFill>
              </a:rPr>
              <a:t>[France Santé</a:t>
            </a:r>
            <a:r>
              <a:rPr lang="fr-FR" sz="1300" dirty="0">
                <a:solidFill>
                  <a:schemeClr val="accent2"/>
                </a:solidFill>
              </a:rPr>
              <a:t>] garantir la présence d’un infirmier, au sein de la structure ou à proximité</a:t>
            </a:r>
          </a:p>
          <a:p>
            <a:pPr marL="742950" lvl="1" indent="-285750">
              <a:buFont typeface="Arial" panose="020B0604020202020204" pitchFamily="34" charset="0"/>
              <a:buChar char="•"/>
            </a:pPr>
            <a:endParaRPr lang="fr-FR" sz="1300" dirty="0"/>
          </a:p>
        </p:txBody>
      </p:sp>
      <p:sp>
        <p:nvSpPr>
          <p:cNvPr id="7" name="Rectangle 6"/>
          <p:cNvSpPr/>
          <p:nvPr/>
        </p:nvSpPr>
        <p:spPr>
          <a:xfrm>
            <a:off x="1657562" y="2056110"/>
            <a:ext cx="2880000" cy="535316"/>
          </a:xfrm>
          <a:prstGeom prst="rect">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000" b="1" dirty="0" smtClean="0"/>
              <a:t>Socle </a:t>
            </a:r>
            <a:endParaRPr lang="fr-FR" sz="2000" b="1" dirty="0"/>
          </a:p>
        </p:txBody>
      </p:sp>
      <p:sp>
        <p:nvSpPr>
          <p:cNvPr id="14" name="Titre 3"/>
          <p:cNvSpPr>
            <a:spLocks noGrp="1"/>
          </p:cNvSpPr>
          <p:nvPr>
            <p:ph type="title"/>
          </p:nvPr>
        </p:nvSpPr>
        <p:spPr>
          <a:xfrm>
            <a:off x="0" y="-4333"/>
            <a:ext cx="12192000" cy="600600"/>
          </a:xfrm>
        </p:spPr>
        <p:txBody>
          <a:bodyPr>
            <a:normAutofit/>
          </a:bodyPr>
          <a:lstStyle/>
          <a:p>
            <a:r>
              <a:rPr lang="fr-FR" dirty="0" smtClean="0"/>
              <a:t>Proposition d’un ACI modernisé intégrant France Santé</a:t>
            </a:r>
            <a:endParaRPr lang="fr-FR" dirty="0"/>
          </a:p>
        </p:txBody>
      </p:sp>
      <p:sp>
        <p:nvSpPr>
          <p:cNvPr id="3" name="ZoneTexte 2"/>
          <p:cNvSpPr txBox="1"/>
          <p:nvPr/>
        </p:nvSpPr>
        <p:spPr>
          <a:xfrm>
            <a:off x="126567" y="6306532"/>
            <a:ext cx="5382498" cy="461665"/>
          </a:xfrm>
          <a:prstGeom prst="rect">
            <a:avLst/>
          </a:prstGeom>
          <a:noFill/>
        </p:spPr>
        <p:txBody>
          <a:bodyPr wrap="square" rtlCol="0">
            <a:spAutoFit/>
          </a:bodyPr>
          <a:lstStyle/>
          <a:p>
            <a:r>
              <a:rPr lang="fr-FR" sz="1200" b="1" dirty="0" smtClean="0">
                <a:solidFill>
                  <a:srgbClr val="FFC000"/>
                </a:solidFill>
              </a:rPr>
              <a:t>Orange</a:t>
            </a:r>
            <a:r>
              <a:rPr lang="fr-FR" sz="1200" dirty="0" smtClean="0">
                <a:solidFill>
                  <a:srgbClr val="FFC000"/>
                </a:solidFill>
              </a:rPr>
              <a:t> : proposition de modification pour simplifier/renforcer l’ACI</a:t>
            </a:r>
          </a:p>
          <a:p>
            <a:r>
              <a:rPr lang="fr-FR" sz="1200" b="1" dirty="0" smtClean="0">
                <a:solidFill>
                  <a:schemeClr val="accent2"/>
                </a:solidFill>
              </a:rPr>
              <a:t>Violet</a:t>
            </a:r>
            <a:r>
              <a:rPr lang="fr-FR" sz="1200" dirty="0" smtClean="0">
                <a:solidFill>
                  <a:schemeClr val="accent2"/>
                </a:solidFill>
              </a:rPr>
              <a:t> : ajouts spécifiques à France Santé </a:t>
            </a:r>
            <a:endParaRPr lang="fr-FR" sz="1200" dirty="0">
              <a:solidFill>
                <a:schemeClr val="accent2"/>
              </a:solidFill>
            </a:endParaRPr>
          </a:p>
        </p:txBody>
      </p:sp>
    </p:spTree>
    <p:extLst>
      <p:ext uri="{BB962C8B-B14F-4D97-AF65-F5344CB8AC3E}">
        <p14:creationId xmlns:p14="http://schemas.microsoft.com/office/powerpoint/2010/main" val="2010267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Masque PPT de l'Assurance Maladie">
  <a:themeElements>
    <a:clrScheme name="Assurance Maladie">
      <a:dk1>
        <a:srgbClr val="0C419A"/>
      </a:dk1>
      <a:lt1>
        <a:sysClr val="window" lastClr="FFFFFF"/>
      </a:lt1>
      <a:dk2>
        <a:srgbClr val="0084B2"/>
      </a:dk2>
      <a:lt2>
        <a:srgbClr val="545859"/>
      </a:lt2>
      <a:accent1>
        <a:srgbClr val="008972"/>
      </a:accent1>
      <a:accent2>
        <a:srgbClr val="A05BB6"/>
      </a:accent2>
      <a:accent3>
        <a:srgbClr val="E04F39"/>
      </a:accent3>
      <a:accent4>
        <a:srgbClr val="E11A81"/>
      </a:accent4>
      <a:accent5>
        <a:srgbClr val="758CC0"/>
      </a:accent5>
      <a:accent6>
        <a:srgbClr val="56C271"/>
      </a:accent6>
      <a:hlink>
        <a:srgbClr val="0C419A"/>
      </a:hlink>
      <a:folHlink>
        <a:srgbClr val="969B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PPT_DE-BASE_AM_sept2022</Template>
  <TotalTime>659</TotalTime>
  <Words>2440</Words>
  <Application>Microsoft Office PowerPoint</Application>
  <PresentationFormat>Grand écran</PresentationFormat>
  <Paragraphs>322</Paragraphs>
  <Slides>26</Slides>
  <Notes>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26</vt:i4>
      </vt:variant>
    </vt:vector>
  </HeadingPairs>
  <TitlesOfParts>
    <vt:vector size="33" baseType="lpstr">
      <vt:lpstr>Arial</vt:lpstr>
      <vt:lpstr>Calibri</vt:lpstr>
      <vt:lpstr>Corbel</vt:lpstr>
      <vt:lpstr>Symbol</vt:lpstr>
      <vt:lpstr>Times New Roman</vt:lpstr>
      <vt:lpstr>Wingdings</vt:lpstr>
      <vt:lpstr>Masque PPT de l'Assurance Maladie</vt:lpstr>
      <vt:lpstr>Négociations conventionnelles ACI MSP</vt:lpstr>
      <vt:lpstr> </vt:lpstr>
      <vt:lpstr>Présentation PowerPoint</vt:lpstr>
      <vt:lpstr>Instauration d’un Réseau « France Santé »</vt:lpstr>
      <vt:lpstr>LFSS 2026 : Réseau France santé </vt:lpstr>
      <vt:lpstr>Engagements socles </vt:lpstr>
      <vt:lpstr>Présentation PowerPoint</vt:lpstr>
      <vt:lpstr>3 orientations pour la négociation</vt:lpstr>
      <vt:lpstr>Définir un cadre de rémunération pour les structures répondant aux objectifs du label « France santé »</vt:lpstr>
      <vt:lpstr>Simplifier le modèle de rémunération existant pour les msp tout en reconnaissant la notion d’équipe</vt:lpstr>
      <vt:lpstr>Présentation PowerPoint</vt:lpstr>
      <vt:lpstr>Valoriser l’engagement dans France santé</vt:lpstr>
      <vt:lpstr>Un SOCLE France Santé complémentaire à l’ACI (1/2)</vt:lpstr>
      <vt:lpstr>Un SOCLE France Santé complémentaire à l’ACI (2/2)</vt:lpstr>
      <vt:lpstr>La valorisation additionnelle d’un engagement renforcé (1/2)</vt:lpstr>
      <vt:lpstr>La valorisation additionnelle d’un engagement renforcé (2/2)</vt:lpstr>
      <vt:lpstr>France Santé s’appuiera sur un ACI modernisé</vt:lpstr>
      <vt:lpstr>Présentation PowerPoint</vt:lpstr>
      <vt:lpstr>Proposition de calendrier </vt:lpstr>
      <vt:lpstr>Présentation PowerPoint</vt:lpstr>
      <vt:lpstr>Déploiement sur les dernières années</vt:lpstr>
      <vt:lpstr>Répartition territoriale</vt:lpstr>
      <vt:lpstr>Composition des professionnels</vt:lpstr>
      <vt:lpstr>Bilan des Rémunérations forfaitaires</vt:lpstr>
      <vt:lpstr>Architecture ACTUELLE de l’aci</vt:lpstr>
      <vt:lpstr>Proposition d’un ACI modernisé intégrant France Santé</vt:lpstr>
    </vt:vector>
  </TitlesOfParts>
  <Company>Cnam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dc:title>
  <dc:creator>Clémentine Robert-Vignes (CNAM / Paris)</dc:creator>
  <cp:lastModifiedBy>DE JOANNIS PIERRE-EMMANUEL (CNAM / Paris)</cp:lastModifiedBy>
  <cp:revision>64</cp:revision>
  <dcterms:created xsi:type="dcterms:W3CDTF">2026-02-17T09:31:53Z</dcterms:created>
  <dcterms:modified xsi:type="dcterms:W3CDTF">2026-02-26T08:21:00Z</dcterms:modified>
</cp:coreProperties>
</file>