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23.jpg" ContentType="image/jpg"/>
  <Override PartName="/ppt/media/image26.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672" r:id="rId2"/>
    <p:sldMasterId id="2147483689" r:id="rId3"/>
  </p:sldMasterIdLst>
  <p:notesMasterIdLst>
    <p:notesMasterId r:id="rId66"/>
  </p:notesMasterIdLst>
  <p:handoutMasterIdLst>
    <p:handoutMasterId r:id="rId67"/>
  </p:handoutMasterIdLst>
  <p:sldIdLst>
    <p:sldId id="299" r:id="rId4"/>
    <p:sldId id="5334" r:id="rId5"/>
    <p:sldId id="5570" r:id="rId6"/>
    <p:sldId id="502" r:id="rId7"/>
    <p:sldId id="5365" r:id="rId8"/>
    <p:sldId id="5482" r:id="rId9"/>
    <p:sldId id="5298" r:id="rId10"/>
    <p:sldId id="5382" r:id="rId11"/>
    <p:sldId id="5568" r:id="rId12"/>
    <p:sldId id="5485" r:id="rId13"/>
    <p:sldId id="5555" r:id="rId14"/>
    <p:sldId id="5486" r:id="rId15"/>
    <p:sldId id="5584" r:id="rId16"/>
    <p:sldId id="5585" r:id="rId17"/>
    <p:sldId id="5586" r:id="rId18"/>
    <p:sldId id="5587" r:id="rId19"/>
    <p:sldId id="5588" r:id="rId20"/>
    <p:sldId id="5589" r:id="rId21"/>
    <p:sldId id="5590" r:id="rId22"/>
    <p:sldId id="5591" r:id="rId23"/>
    <p:sldId id="5592" r:id="rId24"/>
    <p:sldId id="5593" r:id="rId25"/>
    <p:sldId id="5594" r:id="rId26"/>
    <p:sldId id="267" r:id="rId27"/>
    <p:sldId id="268" r:id="rId28"/>
    <p:sldId id="269" r:id="rId29"/>
    <p:sldId id="270" r:id="rId30"/>
    <p:sldId id="271" r:id="rId31"/>
    <p:sldId id="5556" r:id="rId32"/>
    <p:sldId id="5558" r:id="rId33"/>
    <p:sldId id="5571" r:id="rId34"/>
    <p:sldId id="5557" r:id="rId35"/>
    <p:sldId id="5560" r:id="rId36"/>
    <p:sldId id="5299" r:id="rId37"/>
    <p:sldId id="256" r:id="rId38"/>
    <p:sldId id="5579" r:id="rId39"/>
    <p:sldId id="5573" r:id="rId40"/>
    <p:sldId id="5583" r:id="rId41"/>
    <p:sldId id="5577" r:id="rId42"/>
    <p:sldId id="5575" r:id="rId43"/>
    <p:sldId id="5576" r:id="rId44"/>
    <p:sldId id="266" r:id="rId45"/>
    <p:sldId id="5580" r:id="rId46"/>
    <p:sldId id="5582" r:id="rId47"/>
    <p:sldId id="5343" r:id="rId48"/>
    <p:sldId id="5340" r:id="rId49"/>
    <p:sldId id="5384" r:id="rId50"/>
    <p:sldId id="5559" r:id="rId51"/>
    <p:sldId id="257" r:id="rId52"/>
    <p:sldId id="258" r:id="rId53"/>
    <p:sldId id="259" r:id="rId54"/>
    <p:sldId id="260" r:id="rId55"/>
    <p:sldId id="261" r:id="rId56"/>
    <p:sldId id="262" r:id="rId57"/>
    <p:sldId id="263" r:id="rId58"/>
    <p:sldId id="264" r:id="rId59"/>
    <p:sldId id="265" r:id="rId60"/>
    <p:sldId id="5567" r:id="rId61"/>
    <p:sldId id="5565" r:id="rId62"/>
    <p:sldId id="5566" r:id="rId63"/>
    <p:sldId id="5554" r:id="rId64"/>
    <p:sldId id="5319" r:id="rId65"/>
  </p:sldIdLst>
  <p:sldSz cx="9144000" cy="6858000" type="screen4x3"/>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s Généralistes CSMF" initials="LGC" lastIdx="1" clrIdx="0">
    <p:extLst>
      <p:ext uri="{19B8F6BF-5375-455C-9EA6-DF929625EA0E}">
        <p15:presenceInfo xmlns:p15="http://schemas.microsoft.com/office/powerpoint/2012/main" userId="S::lesgeneralistes@csmf.org::b1b76ce1-97a6-4434-8a98-1d3b4334b7d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18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p:cViewPr varScale="1">
        <p:scale>
          <a:sx n="95" d="100"/>
          <a:sy n="95" d="100"/>
        </p:scale>
        <p:origin x="166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4" d="100"/>
        <a:sy n="144" d="100"/>
      </p:scale>
      <p:origin x="0" y="-8820"/>
    </p:cViewPr>
  </p:sorterViewPr>
  <p:notesViewPr>
    <p:cSldViewPr>
      <p:cViewPr varScale="1">
        <p:scale>
          <a:sx n="75" d="100"/>
          <a:sy n="75" d="100"/>
        </p:scale>
        <p:origin x="4032"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commentAuthors" Target="commentAuthors.xml"/><Relationship Id="rId7" Type="http://schemas.openxmlformats.org/officeDocument/2006/relationships/slide" Target="slides/slide4.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handoutMaster" Target="handoutMasters/handout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5E21417-F1CC-48D5-8273-FD83E4E77BB4}"/>
              </a:ext>
            </a:extLst>
          </p:cNvPr>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r-FR"/>
          </a:p>
        </p:txBody>
      </p:sp>
      <p:sp>
        <p:nvSpPr>
          <p:cNvPr id="3" name="Espace réservé de la date 2">
            <a:extLst>
              <a:ext uri="{FF2B5EF4-FFF2-40B4-BE49-F238E27FC236}">
                <a16:creationId xmlns:a16="http://schemas.microsoft.com/office/drawing/2014/main" id="{41DC5F47-600C-476D-BB44-9FD0AFC6A0CF}"/>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ABF617DA-1DF7-4B51-8459-04C96F60F8BC}" type="datetimeFigureOut">
              <a:rPr lang="fr-FR" smtClean="0"/>
              <a:pPr/>
              <a:t>11/12/2025</a:t>
            </a:fld>
            <a:endParaRPr lang="fr-FR"/>
          </a:p>
        </p:txBody>
      </p:sp>
      <p:sp>
        <p:nvSpPr>
          <p:cNvPr id="4" name="Espace réservé du pied de page 3">
            <a:extLst>
              <a:ext uri="{FF2B5EF4-FFF2-40B4-BE49-F238E27FC236}">
                <a16:creationId xmlns:a16="http://schemas.microsoft.com/office/drawing/2014/main" id="{26708994-40AC-4EAC-A16D-7ADEDB149019}"/>
              </a:ext>
            </a:extLst>
          </p:cNvPr>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fr-FR"/>
          </a:p>
        </p:txBody>
      </p:sp>
      <p:sp>
        <p:nvSpPr>
          <p:cNvPr id="5" name="Espace réservé du numéro de diapositive 4">
            <a:extLst>
              <a:ext uri="{FF2B5EF4-FFF2-40B4-BE49-F238E27FC236}">
                <a16:creationId xmlns:a16="http://schemas.microsoft.com/office/drawing/2014/main" id="{E38DCADB-FBCF-48C0-B9EA-B72FE4C0594F}"/>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2BC92931-2E25-4050-A750-F5B386704180}" type="slidenum">
              <a:rPr lang="fr-FR" smtClean="0"/>
              <a:pPr/>
              <a:t>‹N°›</a:t>
            </a:fld>
            <a:endParaRPr lang="fr-FR"/>
          </a:p>
        </p:txBody>
      </p:sp>
    </p:spTree>
    <p:extLst>
      <p:ext uri="{BB962C8B-B14F-4D97-AF65-F5344CB8AC3E}">
        <p14:creationId xmlns:p14="http://schemas.microsoft.com/office/powerpoint/2010/main" val="36566357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427" cy="511731"/>
          </a:xfrm>
          <a:prstGeom prst="rect">
            <a:avLst/>
          </a:prstGeom>
        </p:spPr>
        <p:txBody>
          <a:bodyPr vert="horz" lIns="99075" tIns="49538" rIns="99075" bIns="49538" rtlCol="0"/>
          <a:lstStyle>
            <a:lvl1pPr algn="l">
              <a:defRPr sz="1300"/>
            </a:lvl1pPr>
          </a:lstStyle>
          <a:p>
            <a:endParaRPr lang="fr-FR"/>
          </a:p>
        </p:txBody>
      </p:sp>
      <p:sp>
        <p:nvSpPr>
          <p:cNvPr id="3" name="Espace réservé de la date 2"/>
          <p:cNvSpPr>
            <a:spLocks noGrp="1"/>
          </p:cNvSpPr>
          <p:nvPr>
            <p:ph type="dt" idx="1"/>
          </p:nvPr>
        </p:nvSpPr>
        <p:spPr>
          <a:xfrm>
            <a:off x="4023992" y="0"/>
            <a:ext cx="3078427" cy="511731"/>
          </a:xfrm>
          <a:prstGeom prst="rect">
            <a:avLst/>
          </a:prstGeom>
        </p:spPr>
        <p:txBody>
          <a:bodyPr vert="horz" lIns="99075" tIns="49538" rIns="99075" bIns="49538" rtlCol="0"/>
          <a:lstStyle>
            <a:lvl1pPr algn="r">
              <a:defRPr sz="1300"/>
            </a:lvl1pPr>
          </a:lstStyle>
          <a:p>
            <a:fld id="{CDF5A3E2-6C15-4E4B-9CA9-54D5584B8DEF}" type="datetimeFigureOut">
              <a:rPr lang="fr-FR" smtClean="0"/>
              <a:pPr/>
              <a:t>11/12/2025</a:t>
            </a:fld>
            <a:endParaRPr lang="fr-FR"/>
          </a:p>
        </p:txBody>
      </p:sp>
      <p:sp>
        <p:nvSpPr>
          <p:cNvPr id="4" name="Espace réservé de l'image des diapositives 3"/>
          <p:cNvSpPr>
            <a:spLocks noGrp="1" noRot="1" noChangeAspect="1"/>
          </p:cNvSpPr>
          <p:nvPr>
            <p:ph type="sldImg" idx="2"/>
          </p:nvPr>
        </p:nvSpPr>
        <p:spPr>
          <a:xfrm>
            <a:off x="995363" y="768350"/>
            <a:ext cx="5113337" cy="3836988"/>
          </a:xfrm>
          <a:prstGeom prst="rect">
            <a:avLst/>
          </a:prstGeom>
          <a:noFill/>
          <a:ln w="12700">
            <a:solidFill>
              <a:prstClr val="black"/>
            </a:solidFill>
          </a:ln>
        </p:spPr>
        <p:txBody>
          <a:bodyPr vert="horz" lIns="99075" tIns="49538" rIns="99075" bIns="49538" rtlCol="0" anchor="ctr"/>
          <a:lstStyle/>
          <a:p>
            <a:endParaRPr lang="fr-FR"/>
          </a:p>
        </p:txBody>
      </p:sp>
      <p:sp>
        <p:nvSpPr>
          <p:cNvPr id="5" name="Espace réservé des commentaires 4"/>
          <p:cNvSpPr>
            <a:spLocks noGrp="1"/>
          </p:cNvSpPr>
          <p:nvPr>
            <p:ph type="body" sz="quarter" idx="3"/>
          </p:nvPr>
        </p:nvSpPr>
        <p:spPr>
          <a:xfrm>
            <a:off x="710407" y="4861441"/>
            <a:ext cx="5683250" cy="4605576"/>
          </a:xfrm>
          <a:prstGeom prst="rect">
            <a:avLst/>
          </a:prstGeom>
        </p:spPr>
        <p:txBody>
          <a:bodyPr vert="horz" lIns="99075" tIns="49538" rIns="99075" bIns="49538"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6"/>
            <a:ext cx="3078427" cy="511731"/>
          </a:xfrm>
          <a:prstGeom prst="rect">
            <a:avLst/>
          </a:prstGeom>
        </p:spPr>
        <p:txBody>
          <a:bodyPr vert="horz" lIns="99075" tIns="49538" rIns="99075" bIns="4953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992" y="9721106"/>
            <a:ext cx="3078427" cy="511731"/>
          </a:xfrm>
          <a:prstGeom prst="rect">
            <a:avLst/>
          </a:prstGeom>
        </p:spPr>
        <p:txBody>
          <a:bodyPr vert="horz" lIns="99075" tIns="49538" rIns="99075" bIns="49538" rtlCol="0" anchor="b"/>
          <a:lstStyle>
            <a:lvl1pPr algn="r">
              <a:defRPr sz="1300"/>
            </a:lvl1pPr>
          </a:lstStyle>
          <a:p>
            <a:fld id="{0C1D9FCB-C5EC-4D5D-BA5F-A4AF66740CDF}" type="slidenum">
              <a:rPr lang="fr-FR" smtClean="0"/>
              <a:pPr/>
              <a:t>‹N°›</a:t>
            </a:fld>
            <a:endParaRPr lang="fr-FR"/>
          </a:p>
        </p:txBody>
      </p:sp>
    </p:spTree>
    <p:extLst>
      <p:ext uri="{BB962C8B-B14F-4D97-AF65-F5344CB8AC3E}">
        <p14:creationId xmlns:p14="http://schemas.microsoft.com/office/powerpoint/2010/main" val="1632349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1D9FCB-C5EC-4D5D-BA5F-A4AF66740CDF}" type="slidenum">
              <a:rPr lang="fr-FR" smtClean="0"/>
              <a:pPr/>
              <a:t>1</a:t>
            </a:fld>
            <a:endParaRPr lang="fr-FR"/>
          </a:p>
        </p:txBody>
      </p:sp>
    </p:spTree>
    <p:extLst>
      <p:ext uri="{BB962C8B-B14F-4D97-AF65-F5344CB8AC3E}">
        <p14:creationId xmlns:p14="http://schemas.microsoft.com/office/powerpoint/2010/main" val="3104709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C1D9FCB-C5EC-4D5D-BA5F-A4AF66740CDF}" type="slidenum">
              <a:rPr lang="fr-FR" smtClean="0"/>
              <a:pPr/>
              <a:t>2</a:t>
            </a:fld>
            <a:endParaRPr lang="fr-FR"/>
          </a:p>
        </p:txBody>
      </p:sp>
    </p:spTree>
    <p:extLst>
      <p:ext uri="{BB962C8B-B14F-4D97-AF65-F5344CB8AC3E}">
        <p14:creationId xmlns:p14="http://schemas.microsoft.com/office/powerpoint/2010/main" val="2069508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C1D9FCB-C5EC-4D5D-BA5F-A4AF66740CDF}" type="slidenum">
              <a:rPr lang="fr-FR" smtClean="0"/>
              <a:pPr/>
              <a:t>5</a:t>
            </a:fld>
            <a:endParaRPr lang="fr-FR"/>
          </a:p>
        </p:txBody>
      </p:sp>
    </p:spTree>
    <p:extLst>
      <p:ext uri="{BB962C8B-B14F-4D97-AF65-F5344CB8AC3E}">
        <p14:creationId xmlns:p14="http://schemas.microsoft.com/office/powerpoint/2010/main" val="607941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11/12/2025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11/12/2025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11/12/2025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F694E00C-CA56-4BDC-AF20-723F3EAE136B}" type="datetimeFigureOut">
              <a:rPr lang="fr-FR" smtClean="0"/>
              <a:pPr/>
              <a:t>11/12/2025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F694E00C-CA56-4BDC-AF20-723F3EAE136B}" type="datetimeFigureOut">
              <a:rPr lang="fr-FR" smtClean="0"/>
              <a:pPr/>
              <a:t>11/12/2025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F694E00C-CA56-4BDC-AF20-723F3EAE136B}" type="datetimeFigureOut">
              <a:rPr lang="fr-FR" smtClean="0"/>
              <a:pPr/>
              <a:t>11/12/2025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694E00C-CA56-4BDC-AF20-723F3EAE136B}" type="datetimeFigureOut">
              <a:rPr lang="fr-FR" smtClean="0"/>
              <a:pPr/>
              <a:t>11/12/2025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F694E00C-CA56-4BDC-AF20-723F3EAE136B}" type="datetimeFigureOut">
              <a:rPr lang="fr-FR" smtClean="0"/>
              <a:pPr/>
              <a:t>11/12/2025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F694E00C-CA56-4BDC-AF20-723F3EAE136B}" type="datetimeFigureOut">
              <a:rPr lang="fr-FR" smtClean="0"/>
              <a:pPr/>
              <a:t>11/12/2025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11/12/2025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94E00C-CA56-4BDC-AF20-723F3EAE136B}" type="datetimeFigureOut">
              <a:rPr lang="fr-FR" smtClean="0"/>
              <a:pPr/>
              <a:t>11/12/2025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93888C-4F52-480D-BC91-511E4326B7F8}"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a:xfrm>
            <a:off x="423334" y="4529541"/>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965987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fr-FR"/>
              <a:t>Modifiez le style du titre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951896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5" name="Footer Placeholder 4"/>
          <p:cNvSpPr>
            <a:spLocks noGrp="1"/>
          </p:cNvSpPr>
          <p:nvPr>
            <p:ph type="ftr" sz="quarter" idx="11"/>
          </p:nvPr>
        </p:nvSpPr>
        <p:spPr/>
        <p:txBody>
          <a:bodyPr/>
          <a:lstStyle/>
          <a:p>
            <a:endParaRPr lang="fr-BE"/>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endParaRPr lang="fr-BE" dirty="0"/>
          </a:p>
        </p:txBody>
      </p:sp>
    </p:spTree>
    <p:extLst>
      <p:ext uri="{BB962C8B-B14F-4D97-AF65-F5344CB8AC3E}">
        <p14:creationId xmlns:p14="http://schemas.microsoft.com/office/powerpoint/2010/main" val="811483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6" name="Footer Placeholder 5"/>
          <p:cNvSpPr>
            <a:spLocks noGrp="1"/>
          </p:cNvSpPr>
          <p:nvPr>
            <p:ph type="ftr" sz="quarter" idx="11"/>
          </p:nvPr>
        </p:nvSpPr>
        <p:spPr/>
        <p:txBody>
          <a:bodyPr/>
          <a:lstStyle/>
          <a:p>
            <a:endParaRPr lang="fr-BE"/>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1480124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8" name="Footer Placeholder 7"/>
          <p:cNvSpPr>
            <a:spLocks noGrp="1"/>
          </p:cNvSpPr>
          <p:nvPr>
            <p:ph type="ftr" sz="quarter" idx="11"/>
          </p:nvPr>
        </p:nvSpPr>
        <p:spPr/>
        <p:txBody>
          <a:bodyPr/>
          <a:lstStyle/>
          <a:p>
            <a:endParaRPr lang="fr-BE"/>
          </a:p>
        </p:txBody>
      </p:sp>
      <p:sp>
        <p:nvSpPr>
          <p:cNvPr id="12" name="Slide Number Placeholder 5"/>
          <p:cNvSpPr>
            <a:spLocks noGrp="1"/>
          </p:cNvSpPr>
          <p:nvPr>
            <p:ph type="sldNum" sz="quarter" idx="12"/>
          </p:nvPr>
        </p:nvSpPr>
        <p:spPr>
          <a:xfrm>
            <a:off x="511228" y="787783"/>
            <a:ext cx="584978" cy="365125"/>
          </a:xfrm>
        </p:spPr>
        <p:txBody>
          <a:bodyPr/>
          <a:lstStyle/>
          <a:p>
            <a:endParaRPr lang="fr-BE" dirty="0"/>
          </a:p>
        </p:txBody>
      </p:sp>
    </p:spTree>
    <p:extLst>
      <p:ext uri="{BB962C8B-B14F-4D97-AF65-F5344CB8AC3E}">
        <p14:creationId xmlns:p14="http://schemas.microsoft.com/office/powerpoint/2010/main" val="1676715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325733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endParaRPr lang="fr-BE" dirty="0"/>
          </a:p>
        </p:txBody>
      </p:sp>
    </p:spTree>
    <p:extLst>
      <p:ext uri="{BB962C8B-B14F-4D97-AF65-F5344CB8AC3E}">
        <p14:creationId xmlns:p14="http://schemas.microsoft.com/office/powerpoint/2010/main" val="4137567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09056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586039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763725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5" name="Footer Placeholder 4"/>
          <p:cNvSpPr>
            <a:spLocks noGrp="1"/>
          </p:cNvSpPr>
          <p:nvPr>
            <p:ph type="ftr" sz="quarter" idx="11"/>
          </p:nvPr>
        </p:nvSpPr>
        <p:spPr/>
        <p:txBody>
          <a:bodyPr/>
          <a:lstStyle/>
          <a:p>
            <a:endParaRPr lang="fr-BE"/>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F4668DC-857F-487D-BFFA-8C0CA5037977}" type="slidenum">
              <a:rPr lang="fr-BE" smtClean="0"/>
              <a:pPr/>
              <a:t>‹N°›</a:t>
            </a:fld>
            <a:endParaRPr lang="fr-BE"/>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33715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6" name="Footer Placeholder 5"/>
          <p:cNvSpPr>
            <a:spLocks noGrp="1"/>
          </p:cNvSpPr>
          <p:nvPr>
            <p:ph type="ftr" sz="quarter" idx="11"/>
          </p:nvPr>
        </p:nvSpPr>
        <p:spPr/>
        <p:txBody>
          <a:bodyPr/>
          <a:lstStyle/>
          <a:p>
            <a:endParaRPr lang="fr-BE"/>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716976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6" name="Footer Placeholder 5"/>
          <p:cNvSpPr>
            <a:spLocks noGrp="1"/>
          </p:cNvSpPr>
          <p:nvPr>
            <p:ph type="ftr" sz="quarter" idx="11"/>
          </p:nvPr>
        </p:nvSpPr>
        <p:spPr/>
        <p:txBody>
          <a:bodyPr/>
          <a:lstStyle/>
          <a:p>
            <a:endParaRPr lang="fr-BE"/>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28426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6" name="Footer Placeholder 5"/>
          <p:cNvSpPr>
            <a:spLocks noGrp="1"/>
          </p:cNvSpPr>
          <p:nvPr>
            <p:ph type="ftr" sz="quarter" idx="11"/>
          </p:nvPr>
        </p:nvSpPr>
        <p:spPr/>
        <p:txBody>
          <a:bodyPr/>
          <a:lstStyle/>
          <a:p>
            <a:endParaRPr lang="fr-BE"/>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6794858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0867784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11/12/2025</a:t>
            </a:fld>
            <a:endParaRPr lang="fr-BE"/>
          </a:p>
        </p:txBody>
      </p:sp>
      <p:sp>
        <p:nvSpPr>
          <p:cNvPr id="5" name="Footer Placeholder 4"/>
          <p:cNvSpPr>
            <a:spLocks noGrp="1"/>
          </p:cNvSpPr>
          <p:nvPr>
            <p:ph type="ftr" sz="quarter" idx="11"/>
          </p:nvPr>
        </p:nvSpPr>
        <p:spPr/>
        <p:txBody>
          <a:bodyPr/>
          <a:lstStyle/>
          <a:p>
            <a:endParaRPr lang="fr-B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9218255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 - COUVERTURE">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3E645E27-707A-E54E-9948-6E086CF0CEB2}"/>
              </a:ext>
            </a:extLst>
          </p:cNvPr>
          <p:cNvGrpSpPr/>
          <p:nvPr userDrawn="1"/>
        </p:nvGrpSpPr>
        <p:grpSpPr>
          <a:xfrm>
            <a:off x="4418" y="0"/>
            <a:ext cx="9135165" cy="6858000"/>
            <a:chOff x="11780" y="0"/>
            <a:chExt cx="12180220" cy="6858000"/>
          </a:xfrm>
        </p:grpSpPr>
        <p:pic>
          <p:nvPicPr>
            <p:cNvPr id="7" name="Image 6" descr="Une image contenant personne, femme&#10;&#10;Description générée automatiquement">
              <a:extLst>
                <a:ext uri="{FF2B5EF4-FFF2-40B4-BE49-F238E27FC236}">
                  <a16:creationId xmlns:a16="http://schemas.microsoft.com/office/drawing/2014/main" id="{84FFDB45-1F25-4946-95B9-D463269BBB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8600" y="0"/>
              <a:ext cx="10693400" cy="6858000"/>
            </a:xfrm>
            <a:prstGeom prst="rect">
              <a:avLst/>
            </a:prstGeom>
          </p:spPr>
        </p:pic>
        <p:pic>
          <p:nvPicPr>
            <p:cNvPr id="8" name="Image 7">
              <a:extLst>
                <a:ext uri="{FF2B5EF4-FFF2-40B4-BE49-F238E27FC236}">
                  <a16:creationId xmlns:a16="http://schemas.microsoft.com/office/drawing/2014/main" id="{7411144F-C5D5-884A-9FF4-4A1FE18C6F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780" y="0"/>
              <a:ext cx="8356600" cy="6858000"/>
            </a:xfrm>
            <a:prstGeom prst="rect">
              <a:avLst/>
            </a:prstGeom>
          </p:spPr>
        </p:pic>
      </p:grpSp>
      <p:sp>
        <p:nvSpPr>
          <p:cNvPr id="2" name="Titre 1">
            <a:extLst>
              <a:ext uri="{FF2B5EF4-FFF2-40B4-BE49-F238E27FC236}">
                <a16:creationId xmlns:a16="http://schemas.microsoft.com/office/drawing/2014/main" id="{DE9F6954-7D3D-BA4C-B815-DA9B30249281}"/>
              </a:ext>
            </a:extLst>
          </p:cNvPr>
          <p:cNvSpPr>
            <a:spLocks noGrp="1"/>
          </p:cNvSpPr>
          <p:nvPr>
            <p:ph type="ctrTitle" hasCustomPrompt="1"/>
          </p:nvPr>
        </p:nvSpPr>
        <p:spPr>
          <a:xfrm>
            <a:off x="632515" y="1910604"/>
            <a:ext cx="4593535" cy="1145864"/>
          </a:xfrm>
        </p:spPr>
        <p:txBody>
          <a:bodyPr anchor="t" anchorCtr="0">
            <a:normAutofit/>
          </a:bodyPr>
          <a:lstStyle>
            <a:lvl1pPr algn="l">
              <a:lnSpc>
                <a:spcPct val="100000"/>
              </a:lnSpc>
              <a:defRPr sz="2250" b="1" cap="all" baseline="0">
                <a:solidFill>
                  <a:schemeClr val="accent2"/>
                </a:solidFill>
              </a:defRPr>
            </a:lvl1pPr>
          </a:lstStyle>
          <a:p>
            <a:r>
              <a:rPr lang="fr-FR" dirty="0"/>
              <a:t>TITRE DE LA PRÉSENTATION</a:t>
            </a:r>
          </a:p>
        </p:txBody>
      </p:sp>
      <p:pic>
        <p:nvPicPr>
          <p:cNvPr id="10" name="Image 9">
            <a:extLst>
              <a:ext uri="{FF2B5EF4-FFF2-40B4-BE49-F238E27FC236}">
                <a16:creationId xmlns:a16="http://schemas.microsoft.com/office/drawing/2014/main" id="{3E5885C0-33D8-5944-A211-ED8DD1684A5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2515" y="5596466"/>
            <a:ext cx="1522743" cy="603173"/>
          </a:xfrm>
          <a:prstGeom prst="rect">
            <a:avLst/>
          </a:prstGeom>
        </p:spPr>
      </p:pic>
      <p:sp>
        <p:nvSpPr>
          <p:cNvPr id="3" name="Sous-titre 2">
            <a:extLst>
              <a:ext uri="{FF2B5EF4-FFF2-40B4-BE49-F238E27FC236}">
                <a16:creationId xmlns:a16="http://schemas.microsoft.com/office/drawing/2014/main" id="{1DAE376F-20CD-234C-8457-49D2B3848DA6}"/>
              </a:ext>
            </a:extLst>
          </p:cNvPr>
          <p:cNvSpPr>
            <a:spLocks noGrp="1"/>
          </p:cNvSpPr>
          <p:nvPr>
            <p:ph type="subTitle" idx="1" hasCustomPrompt="1"/>
          </p:nvPr>
        </p:nvSpPr>
        <p:spPr>
          <a:xfrm>
            <a:off x="632515" y="3311311"/>
            <a:ext cx="4041086" cy="820423"/>
          </a:xfrm>
        </p:spPr>
        <p:txBody>
          <a:bodyPr>
            <a:normAutofit/>
          </a:bodyPr>
          <a:lstStyle>
            <a:lvl1pPr marL="0" indent="0" algn="l">
              <a:buNone/>
              <a:defRPr sz="135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Sous-titre de la présentation</a:t>
            </a:r>
          </a:p>
        </p:txBody>
      </p:sp>
    </p:spTree>
    <p:extLst>
      <p:ext uri="{BB962C8B-B14F-4D97-AF65-F5344CB8AC3E}">
        <p14:creationId xmlns:p14="http://schemas.microsoft.com/office/powerpoint/2010/main" val="37508362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 - INTERCALAI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396835E-D215-784E-AE57-75F183B99979}"/>
              </a:ext>
            </a:extLst>
          </p:cNvPr>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6" name="Espace réservé du numéro de diapositive 5">
            <a:extLst>
              <a:ext uri="{FF2B5EF4-FFF2-40B4-BE49-F238E27FC236}">
                <a16:creationId xmlns:a16="http://schemas.microsoft.com/office/drawing/2014/main" id="{1A3BB0F5-7B08-AD42-ADC1-3C40673A8078}"/>
              </a:ext>
            </a:extLst>
          </p:cNvPr>
          <p:cNvSpPr>
            <a:spLocks noGrp="1"/>
          </p:cNvSpPr>
          <p:nvPr>
            <p:ph type="sldNum" sz="quarter" idx="12"/>
          </p:nvPr>
        </p:nvSpPr>
        <p:spPr/>
        <p:txBody>
          <a:bodyPr/>
          <a:lstStyle>
            <a:lvl1pPr>
              <a:defRPr>
                <a:solidFill>
                  <a:schemeClr val="bg1"/>
                </a:solidFill>
              </a:defRPr>
            </a:lvl1pPr>
          </a:lstStyle>
          <a:p>
            <a:fld id="{DAFCF888-0EEC-DD4D-8ED9-01E7C36809ED}" type="slidenum">
              <a:rPr lang="fr-FR" smtClean="0"/>
              <a:pPr/>
              <a:t>‹N°›</a:t>
            </a:fld>
            <a:endParaRPr lang="fr-FR" dirty="0"/>
          </a:p>
        </p:txBody>
      </p:sp>
      <p:grpSp>
        <p:nvGrpSpPr>
          <p:cNvPr id="8" name="Groupe 7">
            <a:extLst>
              <a:ext uri="{FF2B5EF4-FFF2-40B4-BE49-F238E27FC236}">
                <a16:creationId xmlns:a16="http://schemas.microsoft.com/office/drawing/2014/main" id="{704915DF-A798-FA4F-845A-6866B5BBB385}"/>
              </a:ext>
            </a:extLst>
          </p:cNvPr>
          <p:cNvGrpSpPr/>
          <p:nvPr userDrawn="1"/>
        </p:nvGrpSpPr>
        <p:grpSpPr>
          <a:xfrm>
            <a:off x="1625245" y="2287877"/>
            <a:ext cx="1661063" cy="2461975"/>
            <a:chOff x="2166994" y="2287876"/>
            <a:chExt cx="2214750" cy="2461975"/>
          </a:xfrm>
        </p:grpSpPr>
        <p:pic>
          <p:nvPicPr>
            <p:cNvPr id="9" name="Image 8">
              <a:extLst>
                <a:ext uri="{FF2B5EF4-FFF2-40B4-BE49-F238E27FC236}">
                  <a16:creationId xmlns:a16="http://schemas.microsoft.com/office/drawing/2014/main" id="{2496F565-85C6-F94D-A64A-40B3DB024AE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2663909" y="2718198"/>
              <a:ext cx="1634130" cy="1634130"/>
            </a:xfrm>
            <a:prstGeom prst="rect">
              <a:avLst/>
            </a:prstGeom>
          </p:spPr>
        </p:pic>
        <p:pic>
          <p:nvPicPr>
            <p:cNvPr id="10" name="Image 9">
              <a:extLst>
                <a:ext uri="{FF2B5EF4-FFF2-40B4-BE49-F238E27FC236}">
                  <a16:creationId xmlns:a16="http://schemas.microsoft.com/office/drawing/2014/main" id="{852938F5-258F-0F4C-8A90-F942D9D679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7324" y="2603158"/>
              <a:ext cx="1656837" cy="1656837"/>
            </a:xfrm>
            <a:prstGeom prst="rect">
              <a:avLst/>
            </a:prstGeom>
          </p:spPr>
        </p:pic>
        <p:pic>
          <p:nvPicPr>
            <p:cNvPr id="11" name="Image 10">
              <a:extLst>
                <a:ext uri="{FF2B5EF4-FFF2-40B4-BE49-F238E27FC236}">
                  <a16:creationId xmlns:a16="http://schemas.microsoft.com/office/drawing/2014/main" id="{723C08FD-9665-1443-B358-C561725E9D29}"/>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2306694" y="2427576"/>
              <a:ext cx="558800" cy="558800"/>
            </a:xfrm>
            <a:prstGeom prst="rect">
              <a:avLst/>
            </a:prstGeom>
          </p:spPr>
        </p:pic>
        <p:pic>
          <p:nvPicPr>
            <p:cNvPr id="12" name="Image 11">
              <a:extLst>
                <a:ext uri="{FF2B5EF4-FFF2-40B4-BE49-F238E27FC236}">
                  <a16:creationId xmlns:a16="http://schemas.microsoft.com/office/drawing/2014/main" id="{A31DF35F-E6D2-1941-903E-B6C08FC692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22944" y="4023679"/>
              <a:ext cx="558800" cy="558800"/>
            </a:xfrm>
            <a:prstGeom prst="rect">
              <a:avLst/>
            </a:prstGeom>
          </p:spPr>
        </p:pic>
        <p:pic>
          <p:nvPicPr>
            <p:cNvPr id="13" name="Image 12">
              <a:extLst>
                <a:ext uri="{FF2B5EF4-FFF2-40B4-BE49-F238E27FC236}">
                  <a16:creationId xmlns:a16="http://schemas.microsoft.com/office/drawing/2014/main" id="{859C9AC2-E25D-0F49-9B03-DB424491388D}"/>
                </a:ext>
              </a:extLst>
            </p:cNvPr>
            <p:cNvPicPr>
              <a:picLocks noChangeAspect="1"/>
            </p:cNvPicPr>
            <p:nvPr/>
          </p:nvPicPr>
          <p:blipFill>
            <a:blip r:embed="rId6">
              <a:alphaModFix amt="50000"/>
              <a:extLst>
                <a:ext uri="{28A0092B-C50C-407E-A947-70E740481C1C}">
                  <a14:useLocalDpi xmlns:a14="http://schemas.microsoft.com/office/drawing/2010/main" val="0"/>
                </a:ext>
              </a:extLst>
            </a:blip>
            <a:stretch>
              <a:fillRect/>
            </a:stretch>
          </p:blipFill>
          <p:spPr>
            <a:xfrm>
              <a:off x="3683244" y="4470451"/>
              <a:ext cx="279400" cy="279400"/>
            </a:xfrm>
            <a:prstGeom prst="rect">
              <a:avLst/>
            </a:prstGeom>
          </p:spPr>
        </p:pic>
        <p:pic>
          <p:nvPicPr>
            <p:cNvPr id="14" name="Image 13">
              <a:extLst>
                <a:ext uri="{FF2B5EF4-FFF2-40B4-BE49-F238E27FC236}">
                  <a16:creationId xmlns:a16="http://schemas.microsoft.com/office/drawing/2014/main" id="{3F40BC4C-9B29-C341-A16E-D522623D5D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66994" y="2287876"/>
              <a:ext cx="279400" cy="279400"/>
            </a:xfrm>
            <a:prstGeom prst="rect">
              <a:avLst/>
            </a:prstGeom>
          </p:spPr>
        </p:pic>
      </p:grpSp>
      <p:sp>
        <p:nvSpPr>
          <p:cNvPr id="16" name="Espace réservé du texte 15">
            <a:extLst>
              <a:ext uri="{FF2B5EF4-FFF2-40B4-BE49-F238E27FC236}">
                <a16:creationId xmlns:a16="http://schemas.microsoft.com/office/drawing/2014/main" id="{29BA0538-6DDC-C148-B227-B71BA139F7A6}"/>
              </a:ext>
            </a:extLst>
          </p:cNvPr>
          <p:cNvSpPr>
            <a:spLocks noGrp="1"/>
          </p:cNvSpPr>
          <p:nvPr>
            <p:ph type="body" sz="quarter" idx="13" hasCustomPrompt="1"/>
          </p:nvPr>
        </p:nvSpPr>
        <p:spPr>
          <a:xfrm>
            <a:off x="1997932" y="2940819"/>
            <a:ext cx="1155189" cy="1356885"/>
          </a:xfrm>
        </p:spPr>
        <p:txBody>
          <a:bodyPr>
            <a:normAutofit/>
          </a:bodyPr>
          <a:lstStyle>
            <a:lvl1pPr marL="0" indent="0" algn="ctr">
              <a:buNone/>
              <a:defRPr sz="5250">
                <a:solidFill>
                  <a:schemeClr val="bg1"/>
                </a:solidFill>
              </a:defRPr>
            </a:lvl1pPr>
          </a:lstStyle>
          <a:p>
            <a:pPr lvl="0"/>
            <a:r>
              <a:rPr lang="fr-FR" dirty="0"/>
              <a:t>1</a:t>
            </a:r>
          </a:p>
        </p:txBody>
      </p:sp>
      <p:sp>
        <p:nvSpPr>
          <p:cNvPr id="18" name="Espace réservé du texte 17">
            <a:extLst>
              <a:ext uri="{FF2B5EF4-FFF2-40B4-BE49-F238E27FC236}">
                <a16:creationId xmlns:a16="http://schemas.microsoft.com/office/drawing/2014/main" id="{78B1D14A-C0BE-A248-B076-AD06ABC92467}"/>
              </a:ext>
            </a:extLst>
          </p:cNvPr>
          <p:cNvSpPr>
            <a:spLocks noGrp="1"/>
          </p:cNvSpPr>
          <p:nvPr>
            <p:ph type="body" sz="quarter" idx="14" hasCustomPrompt="1"/>
          </p:nvPr>
        </p:nvSpPr>
        <p:spPr>
          <a:xfrm>
            <a:off x="3839260" y="2932751"/>
            <a:ext cx="4162425" cy="1242636"/>
          </a:xfrm>
          <a:ln>
            <a:noFill/>
          </a:ln>
        </p:spPr>
        <p:txBody>
          <a:bodyPr/>
          <a:lstStyle>
            <a:lvl1pPr marL="0" indent="0">
              <a:buNone/>
              <a:defRPr b="1" cap="all" baseline="0">
                <a:solidFill>
                  <a:schemeClr val="bg1"/>
                </a:solidFill>
              </a:defRPr>
            </a:lvl1pPr>
          </a:lstStyle>
          <a:p>
            <a:pPr lvl="0"/>
            <a:r>
              <a:rPr lang="fr-FR" dirty="0"/>
              <a:t>Titre partie</a:t>
            </a:r>
          </a:p>
          <a:p>
            <a:pPr lvl="0"/>
            <a:r>
              <a:rPr lang="fr-FR" dirty="0"/>
              <a:t>Titre partie</a:t>
            </a:r>
          </a:p>
        </p:txBody>
      </p:sp>
    </p:spTree>
    <p:extLst>
      <p:ext uri="{BB962C8B-B14F-4D97-AF65-F5344CB8AC3E}">
        <p14:creationId xmlns:p14="http://schemas.microsoft.com/office/powerpoint/2010/main" val="11563830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5.1 -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8AF731-3D7C-7045-BC28-22EEF7A76C33}"/>
              </a:ext>
            </a:extLst>
          </p:cNvPr>
          <p:cNvSpPr>
            <a:spLocks noGrp="1"/>
          </p:cNvSpPr>
          <p:nvPr>
            <p:ph type="title" hasCustomPrompt="1"/>
          </p:nvPr>
        </p:nvSpPr>
        <p:spPr>
          <a:xfrm>
            <a:off x="628650" y="665521"/>
            <a:ext cx="4836540" cy="517352"/>
          </a:xfrm>
        </p:spPr>
        <p:txBody>
          <a:bodyPr anchor="t" anchorCtr="0">
            <a:normAutofit/>
          </a:bodyPr>
          <a:lstStyle>
            <a:lvl1pPr>
              <a:lnSpc>
                <a:spcPct val="100000"/>
              </a:lnSpc>
              <a:defRPr sz="1800" b="1" cap="all" baseline="0"/>
            </a:lvl1pPr>
          </a:lstStyle>
          <a:p>
            <a:r>
              <a:rPr lang="fr-FR" dirty="0"/>
              <a:t>Titre page</a:t>
            </a:r>
          </a:p>
        </p:txBody>
      </p:sp>
      <p:sp>
        <p:nvSpPr>
          <p:cNvPr id="6" name="Espace réservé du numéro de diapositive 5">
            <a:extLst>
              <a:ext uri="{FF2B5EF4-FFF2-40B4-BE49-F238E27FC236}">
                <a16:creationId xmlns:a16="http://schemas.microsoft.com/office/drawing/2014/main" id="{EB4356CB-4FA0-CC4B-AB82-841C687A82DF}"/>
              </a:ext>
            </a:extLst>
          </p:cNvPr>
          <p:cNvSpPr>
            <a:spLocks noGrp="1"/>
          </p:cNvSpPr>
          <p:nvPr>
            <p:ph type="sldNum" sz="quarter" idx="12"/>
          </p:nvPr>
        </p:nvSpPr>
        <p:spPr/>
        <p:txBody>
          <a:bodyPr/>
          <a:lstStyle>
            <a:lvl1pPr>
              <a:defRPr>
                <a:solidFill>
                  <a:schemeClr val="tx1"/>
                </a:solidFill>
              </a:defRPr>
            </a:lvl1pPr>
          </a:lstStyle>
          <a:p>
            <a:fld id="{DAFCF888-0EEC-DD4D-8ED9-01E7C36809ED}" type="slidenum">
              <a:rPr lang="fr-FR" smtClean="0"/>
              <a:pPr/>
              <a:t>‹N°›</a:t>
            </a:fld>
            <a:endParaRPr lang="fr-FR" dirty="0"/>
          </a:p>
        </p:txBody>
      </p:sp>
      <p:pic>
        <p:nvPicPr>
          <p:cNvPr id="8" name="Image 7">
            <a:extLst>
              <a:ext uri="{FF2B5EF4-FFF2-40B4-BE49-F238E27FC236}">
                <a16:creationId xmlns:a16="http://schemas.microsoft.com/office/drawing/2014/main" id="{03CBFCA6-4323-6C45-8426-7905381088F3}"/>
              </a:ext>
            </a:extLst>
          </p:cNvPr>
          <p:cNvPicPr>
            <a:picLocks noChangeAspect="1"/>
          </p:cNvPicPr>
          <p:nvPr userDrawn="1"/>
        </p:nvPicPr>
        <p:blipFill>
          <a:blip r:embed="rId2"/>
          <a:stretch>
            <a:fillRect/>
          </a:stretch>
        </p:blipFill>
        <p:spPr>
          <a:xfrm>
            <a:off x="7229475" y="-17462"/>
            <a:ext cx="1914525" cy="1663700"/>
          </a:xfrm>
          <a:prstGeom prst="rect">
            <a:avLst/>
          </a:prstGeom>
        </p:spPr>
      </p:pic>
      <p:sp>
        <p:nvSpPr>
          <p:cNvPr id="9" name="Rectangle 8">
            <a:extLst>
              <a:ext uri="{FF2B5EF4-FFF2-40B4-BE49-F238E27FC236}">
                <a16:creationId xmlns:a16="http://schemas.microsoft.com/office/drawing/2014/main" id="{6A2FB196-A543-B642-AEA0-B9FE90760E16}"/>
              </a:ext>
            </a:extLst>
          </p:cNvPr>
          <p:cNvSpPr/>
          <p:nvPr userDrawn="1"/>
        </p:nvSpPr>
        <p:spPr>
          <a:xfrm>
            <a:off x="693982" y="1262073"/>
            <a:ext cx="543062" cy="58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 name="Espace réservé du texte 9">
            <a:extLst>
              <a:ext uri="{FF2B5EF4-FFF2-40B4-BE49-F238E27FC236}">
                <a16:creationId xmlns:a16="http://schemas.microsoft.com/office/drawing/2014/main" id="{1A9AE449-69D1-D844-A754-788F9EE9AED0}"/>
              </a:ext>
            </a:extLst>
          </p:cNvPr>
          <p:cNvSpPr>
            <a:spLocks noGrp="1"/>
          </p:cNvSpPr>
          <p:nvPr>
            <p:ph type="body" sz="quarter" idx="20"/>
          </p:nvPr>
        </p:nvSpPr>
        <p:spPr>
          <a:xfrm>
            <a:off x="694135" y="1721203"/>
            <a:ext cx="7755731" cy="417178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2910881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90043" y="2759219"/>
            <a:ext cx="7789545" cy="246221"/>
          </a:xfrm>
          <a:prstGeom prst="rect">
            <a:avLst/>
          </a:prstGeom>
        </p:spPr>
        <p:txBody>
          <a:bodyPr wrap="square" lIns="0" tIns="0" rIns="0" bIns="0">
            <a:spAutoFit/>
          </a:bodyPr>
          <a:lstStyle>
            <a:lvl1pPr>
              <a:defRPr sz="1600" b="0" i="0">
                <a:solidFill>
                  <a:srgbClr val="0F0F2C"/>
                </a:solidFill>
                <a:latin typeface="Arial Black"/>
                <a:cs typeface="Arial Black"/>
              </a:defRPr>
            </a:lvl1pPr>
          </a:lstStyle>
          <a:p>
            <a:endParaRPr/>
          </a:p>
        </p:txBody>
      </p:sp>
      <p:sp>
        <p:nvSpPr>
          <p:cNvPr id="3" name="Holder 3"/>
          <p:cNvSpPr>
            <a:spLocks noGrp="1"/>
          </p:cNvSpPr>
          <p:nvPr>
            <p:ph type="subTitle" idx="4"/>
          </p:nvPr>
        </p:nvSpPr>
        <p:spPr>
          <a:xfrm>
            <a:off x="1371600" y="3840481"/>
            <a:ext cx="6400800" cy="215444"/>
          </a:xfrm>
          <a:prstGeom prst="rect">
            <a:avLst/>
          </a:prstGeom>
        </p:spPr>
        <p:txBody>
          <a:bodyPr wrap="square" lIns="0" tIns="0" rIns="0" bIns="0">
            <a:spAutoFit/>
          </a:bodyPr>
          <a:lstStyle>
            <a:lvl1pPr>
              <a:defRPr sz="1400" b="0" i="0">
                <a:solidFill>
                  <a:schemeClr val="tx1"/>
                </a:solidFill>
                <a:latin typeface="Lucida Sans"/>
                <a:cs typeface="Lucida San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defRPr sz="750" b="0" i="0">
                <a:solidFill>
                  <a:schemeClr val="tx1"/>
                </a:solidFill>
                <a:latin typeface="Arial Black"/>
                <a:cs typeface="Arial Black"/>
              </a:defRPr>
            </a:lvl1pPr>
          </a:lstStyle>
          <a:p>
            <a:pPr marL="12700">
              <a:spcBef>
                <a:spcPts val="204"/>
              </a:spcBef>
            </a:pPr>
            <a:r>
              <a:rPr lang="fr-FR" spc="-45"/>
              <a:t>10/12/2025</a:t>
            </a:r>
            <a:endParaRPr lang="fr-FR" spc="-45" dirty="0"/>
          </a:p>
        </p:txBody>
      </p:sp>
      <p:sp>
        <p:nvSpPr>
          <p:cNvPr id="6" name="Holder 6"/>
          <p:cNvSpPr>
            <a:spLocks noGrp="1"/>
          </p:cNvSpPr>
          <p:nvPr>
            <p:ph type="sldNum" sz="quarter" idx="7"/>
          </p:nvPr>
        </p:nvSpPr>
        <p:spPr/>
        <p:txBody>
          <a:bodyPr lIns="0" tIns="0" rIns="0" bIns="0"/>
          <a:lstStyle>
            <a:lvl1pPr>
              <a:defRPr sz="750" b="0" i="0">
                <a:solidFill>
                  <a:schemeClr val="tx1"/>
                </a:solidFill>
                <a:latin typeface="Arial Black"/>
                <a:cs typeface="Arial Black"/>
              </a:defRPr>
            </a:lvl1pPr>
          </a:lstStyle>
          <a:p>
            <a:pPr marL="38100">
              <a:spcBef>
                <a:spcPts val="204"/>
              </a:spcBef>
            </a:pPr>
            <a:fld id="{81D60167-4931-47E6-BA6A-407CBD079E47}" type="slidenum">
              <a:rPr lang="fr-FR" spc="-25" smtClean="0"/>
              <a:pPr marL="38100">
                <a:spcBef>
                  <a:spcPts val="204"/>
                </a:spcBef>
              </a:pPr>
              <a:t>‹N°›</a:t>
            </a:fld>
            <a:endParaRPr lang="fr-FR" spc="-25" dirty="0"/>
          </a:p>
        </p:txBody>
      </p:sp>
    </p:spTree>
    <p:extLst>
      <p:ext uri="{BB962C8B-B14F-4D97-AF65-F5344CB8AC3E}">
        <p14:creationId xmlns:p14="http://schemas.microsoft.com/office/powerpoint/2010/main" val="9375317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a:solidFill>
                  <a:srgbClr val="0F0F2C"/>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defRPr sz="750" b="0" i="0">
                <a:solidFill>
                  <a:schemeClr val="tx1"/>
                </a:solidFill>
                <a:latin typeface="Arial Black"/>
                <a:cs typeface="Arial Black"/>
              </a:defRPr>
            </a:lvl1pPr>
          </a:lstStyle>
          <a:p>
            <a:pPr marL="12700">
              <a:spcBef>
                <a:spcPts val="204"/>
              </a:spcBef>
            </a:pPr>
            <a:r>
              <a:rPr lang="fr-FR" spc="-45"/>
              <a:t>10/12/2025</a:t>
            </a:r>
            <a:endParaRPr lang="fr-FR" spc="-45" dirty="0"/>
          </a:p>
        </p:txBody>
      </p:sp>
      <p:sp>
        <p:nvSpPr>
          <p:cNvPr id="5" name="Holder 5"/>
          <p:cNvSpPr>
            <a:spLocks noGrp="1"/>
          </p:cNvSpPr>
          <p:nvPr>
            <p:ph type="sldNum" sz="quarter" idx="7"/>
          </p:nvPr>
        </p:nvSpPr>
        <p:spPr/>
        <p:txBody>
          <a:bodyPr lIns="0" tIns="0" rIns="0" bIns="0"/>
          <a:lstStyle>
            <a:lvl1pPr>
              <a:defRPr sz="750" b="0" i="0">
                <a:solidFill>
                  <a:schemeClr val="tx1"/>
                </a:solidFill>
                <a:latin typeface="Arial Black"/>
                <a:cs typeface="Arial Black"/>
              </a:defRPr>
            </a:lvl1pPr>
          </a:lstStyle>
          <a:p>
            <a:pPr marL="38100">
              <a:spcBef>
                <a:spcPts val="204"/>
              </a:spcBef>
            </a:pPr>
            <a:fld id="{81D60167-4931-47E6-BA6A-407CBD079E47}" type="slidenum">
              <a:rPr lang="fr-FR" spc="-25" smtClean="0"/>
              <a:pPr marL="38100">
                <a:spcBef>
                  <a:spcPts val="204"/>
                </a:spcBef>
              </a:pPr>
              <a:t>‹N°›</a:t>
            </a:fld>
            <a:endParaRPr lang="fr-FR" spc="-25" dirty="0"/>
          </a:p>
        </p:txBody>
      </p:sp>
    </p:spTree>
    <p:extLst>
      <p:ext uri="{BB962C8B-B14F-4D97-AF65-F5344CB8AC3E}">
        <p14:creationId xmlns:p14="http://schemas.microsoft.com/office/powerpoint/2010/main" val="16948955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defRPr sz="750" b="0" i="0">
                <a:solidFill>
                  <a:schemeClr val="tx1"/>
                </a:solidFill>
                <a:latin typeface="Arial Black"/>
                <a:cs typeface="Arial Black"/>
              </a:defRPr>
            </a:lvl1pPr>
          </a:lstStyle>
          <a:p>
            <a:pPr marL="12700">
              <a:spcBef>
                <a:spcPts val="204"/>
              </a:spcBef>
            </a:pPr>
            <a:r>
              <a:rPr lang="fr-FR" spc="-45"/>
              <a:t>10/12/2025</a:t>
            </a:r>
            <a:endParaRPr lang="fr-FR" spc="-45" dirty="0"/>
          </a:p>
        </p:txBody>
      </p:sp>
      <p:sp>
        <p:nvSpPr>
          <p:cNvPr id="4" name="Holder 4"/>
          <p:cNvSpPr>
            <a:spLocks noGrp="1"/>
          </p:cNvSpPr>
          <p:nvPr>
            <p:ph type="sldNum" sz="quarter" idx="7"/>
          </p:nvPr>
        </p:nvSpPr>
        <p:spPr/>
        <p:txBody>
          <a:bodyPr lIns="0" tIns="0" rIns="0" bIns="0"/>
          <a:lstStyle>
            <a:lvl1pPr>
              <a:defRPr sz="750" b="0" i="0">
                <a:solidFill>
                  <a:schemeClr val="tx1"/>
                </a:solidFill>
                <a:latin typeface="Arial Black"/>
                <a:cs typeface="Arial Black"/>
              </a:defRPr>
            </a:lvl1pPr>
          </a:lstStyle>
          <a:p>
            <a:pPr marL="38100">
              <a:spcBef>
                <a:spcPts val="204"/>
              </a:spcBef>
            </a:pPr>
            <a:fld id="{81D60167-4931-47E6-BA6A-407CBD079E47}" type="slidenum">
              <a:rPr lang="fr-FR" spc="-25" smtClean="0"/>
              <a:pPr marL="38100">
                <a:spcBef>
                  <a:spcPts val="204"/>
                </a:spcBef>
              </a:pPr>
              <a:t>‹N°›</a:t>
            </a:fld>
            <a:endParaRPr lang="fr-FR" spc="-25" dirty="0"/>
          </a:p>
        </p:txBody>
      </p:sp>
    </p:spTree>
    <p:extLst>
      <p:ext uri="{BB962C8B-B14F-4D97-AF65-F5344CB8AC3E}">
        <p14:creationId xmlns:p14="http://schemas.microsoft.com/office/powerpoint/2010/main" val="15978297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a:solidFill>
                  <a:srgbClr val="0F0F2C"/>
                </a:solidFill>
                <a:latin typeface="Arial Black"/>
                <a:cs typeface="Arial Black"/>
              </a:defRPr>
            </a:lvl1pPr>
          </a:lstStyle>
          <a:p>
            <a:endParaRPr/>
          </a:p>
        </p:txBody>
      </p:sp>
      <p:sp>
        <p:nvSpPr>
          <p:cNvPr id="3" name="Holder 3"/>
          <p:cNvSpPr>
            <a:spLocks noGrp="1"/>
          </p:cNvSpPr>
          <p:nvPr>
            <p:ph sz="half" idx="2"/>
          </p:nvPr>
        </p:nvSpPr>
        <p:spPr>
          <a:xfrm>
            <a:off x="457200" y="1577340"/>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defRPr sz="750" b="0" i="0">
                <a:solidFill>
                  <a:schemeClr val="tx1"/>
                </a:solidFill>
                <a:latin typeface="Arial Black"/>
                <a:cs typeface="Arial Black"/>
              </a:defRPr>
            </a:lvl1pPr>
          </a:lstStyle>
          <a:p>
            <a:pPr marL="12700">
              <a:spcBef>
                <a:spcPts val="204"/>
              </a:spcBef>
            </a:pPr>
            <a:r>
              <a:rPr lang="fr-FR" spc="-45"/>
              <a:t>10/12/2025</a:t>
            </a:r>
            <a:endParaRPr lang="fr-FR" spc="-45" dirty="0"/>
          </a:p>
        </p:txBody>
      </p:sp>
      <p:sp>
        <p:nvSpPr>
          <p:cNvPr id="7" name="Holder 7"/>
          <p:cNvSpPr>
            <a:spLocks noGrp="1"/>
          </p:cNvSpPr>
          <p:nvPr>
            <p:ph type="sldNum" sz="quarter" idx="7"/>
          </p:nvPr>
        </p:nvSpPr>
        <p:spPr/>
        <p:txBody>
          <a:bodyPr lIns="0" tIns="0" rIns="0" bIns="0"/>
          <a:lstStyle>
            <a:lvl1pPr>
              <a:defRPr sz="750" b="0" i="0">
                <a:solidFill>
                  <a:schemeClr val="tx1"/>
                </a:solidFill>
                <a:latin typeface="Arial Black"/>
                <a:cs typeface="Arial Black"/>
              </a:defRPr>
            </a:lvl1pPr>
          </a:lstStyle>
          <a:p>
            <a:pPr marL="38100">
              <a:spcBef>
                <a:spcPts val="204"/>
              </a:spcBef>
            </a:pPr>
            <a:fld id="{81D60167-4931-47E6-BA6A-407CBD079E47}" type="slidenum">
              <a:rPr lang="fr-FR" spc="-25" smtClean="0"/>
              <a:pPr marL="38100">
                <a:spcBef>
                  <a:spcPts val="204"/>
                </a:spcBef>
              </a:pPr>
              <a:t>‹N°›</a:t>
            </a:fld>
            <a:endParaRPr lang="fr-FR" spc="-25" dirty="0"/>
          </a:p>
        </p:txBody>
      </p:sp>
    </p:spTree>
    <p:extLst>
      <p:ext uri="{BB962C8B-B14F-4D97-AF65-F5344CB8AC3E}">
        <p14:creationId xmlns:p14="http://schemas.microsoft.com/office/powerpoint/2010/main" val="11625893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EB524E-DF4E-F356-DDC3-DCCA6C7E5082}"/>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27ED989-4EAB-BB99-7390-2375E0FF78E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503C3D1-EEC8-AE24-1245-03B78A0468DD}"/>
              </a:ext>
            </a:extLst>
          </p:cNvPr>
          <p:cNvSpPr>
            <a:spLocks noGrp="1"/>
          </p:cNvSpPr>
          <p:nvPr>
            <p:ph type="dt" sz="half" idx="10"/>
          </p:nvPr>
        </p:nvSpPr>
        <p:spPr/>
        <p:txBody>
          <a:bodyPr/>
          <a:lstStyle/>
          <a:p>
            <a:fld id="{D26300EE-A9C5-4023-B295-A70CEF723B80}" type="datetimeFigureOut">
              <a:rPr lang="fr-FR" smtClean="0"/>
              <a:t>11/12/2025</a:t>
            </a:fld>
            <a:endParaRPr lang="fr-FR"/>
          </a:p>
        </p:txBody>
      </p:sp>
      <p:sp>
        <p:nvSpPr>
          <p:cNvPr id="5" name="Espace réservé du pied de page 4">
            <a:extLst>
              <a:ext uri="{FF2B5EF4-FFF2-40B4-BE49-F238E27FC236}">
                <a16:creationId xmlns:a16="http://schemas.microsoft.com/office/drawing/2014/main" id="{AEA50C3A-7C1A-88A2-2463-43607A1094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833443-148A-3621-F400-B822F2B5BAC4}"/>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3837533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A23D80-1A22-3061-4578-DBD2D9EE820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D94F324-5134-4F34-A87E-1A69AA39151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F5CD42D-3DBD-1316-2A3C-5D10502962C5}"/>
              </a:ext>
            </a:extLst>
          </p:cNvPr>
          <p:cNvSpPr>
            <a:spLocks noGrp="1"/>
          </p:cNvSpPr>
          <p:nvPr>
            <p:ph type="dt" sz="half" idx="10"/>
          </p:nvPr>
        </p:nvSpPr>
        <p:spPr/>
        <p:txBody>
          <a:bodyPr/>
          <a:lstStyle/>
          <a:p>
            <a:fld id="{D26300EE-A9C5-4023-B295-A70CEF723B80}" type="datetimeFigureOut">
              <a:rPr lang="fr-FR" smtClean="0"/>
              <a:t>11/12/2025</a:t>
            </a:fld>
            <a:endParaRPr lang="fr-FR"/>
          </a:p>
        </p:txBody>
      </p:sp>
      <p:sp>
        <p:nvSpPr>
          <p:cNvPr id="5" name="Espace réservé du pied de page 4">
            <a:extLst>
              <a:ext uri="{FF2B5EF4-FFF2-40B4-BE49-F238E27FC236}">
                <a16:creationId xmlns:a16="http://schemas.microsoft.com/office/drawing/2014/main" id="{6418F4EB-54E6-AF18-2F72-5DAF223DD6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8CAA103-5BEA-B936-C69A-D0ADE708CDA0}"/>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1321759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5DDA9A-0703-942F-F1CE-EBF316FFCB06}"/>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2C4E86E-2082-AC87-D59B-B6BA00910C4E}"/>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306AED1-5B65-3BBE-F8B0-915E4605F1C2}"/>
              </a:ext>
            </a:extLst>
          </p:cNvPr>
          <p:cNvSpPr>
            <a:spLocks noGrp="1"/>
          </p:cNvSpPr>
          <p:nvPr>
            <p:ph type="dt" sz="half" idx="10"/>
          </p:nvPr>
        </p:nvSpPr>
        <p:spPr/>
        <p:txBody>
          <a:bodyPr/>
          <a:lstStyle/>
          <a:p>
            <a:fld id="{D26300EE-A9C5-4023-B295-A70CEF723B80}" type="datetimeFigureOut">
              <a:rPr lang="fr-FR" smtClean="0"/>
              <a:t>11/12/2025</a:t>
            </a:fld>
            <a:endParaRPr lang="fr-FR"/>
          </a:p>
        </p:txBody>
      </p:sp>
      <p:sp>
        <p:nvSpPr>
          <p:cNvPr id="5" name="Espace réservé du pied de page 4">
            <a:extLst>
              <a:ext uri="{FF2B5EF4-FFF2-40B4-BE49-F238E27FC236}">
                <a16:creationId xmlns:a16="http://schemas.microsoft.com/office/drawing/2014/main" id="{4A2B5DFB-E708-793B-80FC-2D8126CC5AB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BE8AAB6-EFD6-A9BF-4D96-16AB2ABA5731}"/>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37518427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69CA43-5959-4EDC-A2D6-D44799D6C9C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F23CEC6-FB97-4285-0213-8B8F151E42AF}"/>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B6C15E9-DA29-5256-1931-85FFA8248C60}"/>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43DD229-3BB6-2350-4BB2-C9183DED58BA}"/>
              </a:ext>
            </a:extLst>
          </p:cNvPr>
          <p:cNvSpPr>
            <a:spLocks noGrp="1"/>
          </p:cNvSpPr>
          <p:nvPr>
            <p:ph type="dt" sz="half" idx="10"/>
          </p:nvPr>
        </p:nvSpPr>
        <p:spPr/>
        <p:txBody>
          <a:bodyPr/>
          <a:lstStyle/>
          <a:p>
            <a:fld id="{D26300EE-A9C5-4023-B295-A70CEF723B80}" type="datetimeFigureOut">
              <a:rPr lang="fr-FR" smtClean="0"/>
              <a:t>11/12/2025</a:t>
            </a:fld>
            <a:endParaRPr lang="fr-FR"/>
          </a:p>
        </p:txBody>
      </p:sp>
      <p:sp>
        <p:nvSpPr>
          <p:cNvPr id="6" name="Espace réservé du pied de page 5">
            <a:extLst>
              <a:ext uri="{FF2B5EF4-FFF2-40B4-BE49-F238E27FC236}">
                <a16:creationId xmlns:a16="http://schemas.microsoft.com/office/drawing/2014/main" id="{3130FEEB-BC11-0126-AD90-D6AEE00F679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524B376-DDE7-24F4-51DA-A0F1A398056B}"/>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34475620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166110-D2BE-678D-622A-BB37E7A1FB64}"/>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B58150A-4CFA-E7CD-F671-B021024855B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3671EAD-BE06-68C7-97D4-017DBA5CDB5F}"/>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6E67C8E-6BDD-63C9-C26A-C328388CE29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D5FFFFD-FADA-F8D6-BFC2-C3A20547AF07}"/>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8302001-8BF8-0CB8-E1CB-C6E1AF544384}"/>
              </a:ext>
            </a:extLst>
          </p:cNvPr>
          <p:cNvSpPr>
            <a:spLocks noGrp="1"/>
          </p:cNvSpPr>
          <p:nvPr>
            <p:ph type="dt" sz="half" idx="10"/>
          </p:nvPr>
        </p:nvSpPr>
        <p:spPr/>
        <p:txBody>
          <a:bodyPr/>
          <a:lstStyle/>
          <a:p>
            <a:fld id="{D26300EE-A9C5-4023-B295-A70CEF723B80}" type="datetimeFigureOut">
              <a:rPr lang="fr-FR" smtClean="0"/>
              <a:t>11/12/2025</a:t>
            </a:fld>
            <a:endParaRPr lang="fr-FR"/>
          </a:p>
        </p:txBody>
      </p:sp>
      <p:sp>
        <p:nvSpPr>
          <p:cNvPr id="8" name="Espace réservé du pied de page 7">
            <a:extLst>
              <a:ext uri="{FF2B5EF4-FFF2-40B4-BE49-F238E27FC236}">
                <a16:creationId xmlns:a16="http://schemas.microsoft.com/office/drawing/2014/main" id="{C31C97F6-C272-DBFB-4A81-C31CE1B56D3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E5FED79-F4B5-20BF-2EDB-91735B88123D}"/>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192468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8707E0-B9C8-A3F0-38A8-562B07925F3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261AB84-56E5-3E4E-9127-F88DF17C7F1A}"/>
              </a:ext>
            </a:extLst>
          </p:cNvPr>
          <p:cNvSpPr>
            <a:spLocks noGrp="1"/>
          </p:cNvSpPr>
          <p:nvPr>
            <p:ph type="dt" sz="half" idx="10"/>
          </p:nvPr>
        </p:nvSpPr>
        <p:spPr/>
        <p:txBody>
          <a:bodyPr/>
          <a:lstStyle/>
          <a:p>
            <a:fld id="{D26300EE-A9C5-4023-B295-A70CEF723B80}" type="datetimeFigureOut">
              <a:rPr lang="fr-FR" smtClean="0"/>
              <a:t>11/12/2025</a:t>
            </a:fld>
            <a:endParaRPr lang="fr-FR"/>
          </a:p>
        </p:txBody>
      </p:sp>
      <p:sp>
        <p:nvSpPr>
          <p:cNvPr id="4" name="Espace réservé du pied de page 3">
            <a:extLst>
              <a:ext uri="{FF2B5EF4-FFF2-40B4-BE49-F238E27FC236}">
                <a16:creationId xmlns:a16="http://schemas.microsoft.com/office/drawing/2014/main" id="{4AADA727-C79A-399C-709D-26CA8A36B06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D8CE140-E537-4F1F-45E0-1044DF88DBCB}"/>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42803342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ABE7801-5DFC-9012-12C1-BC1204017183}"/>
              </a:ext>
            </a:extLst>
          </p:cNvPr>
          <p:cNvSpPr>
            <a:spLocks noGrp="1"/>
          </p:cNvSpPr>
          <p:nvPr>
            <p:ph type="dt" sz="half" idx="10"/>
          </p:nvPr>
        </p:nvSpPr>
        <p:spPr/>
        <p:txBody>
          <a:bodyPr/>
          <a:lstStyle/>
          <a:p>
            <a:fld id="{D26300EE-A9C5-4023-B295-A70CEF723B80}" type="datetimeFigureOut">
              <a:rPr lang="fr-FR" smtClean="0"/>
              <a:t>11/12/2025</a:t>
            </a:fld>
            <a:endParaRPr lang="fr-FR"/>
          </a:p>
        </p:txBody>
      </p:sp>
      <p:sp>
        <p:nvSpPr>
          <p:cNvPr id="3" name="Espace réservé du pied de page 2">
            <a:extLst>
              <a:ext uri="{FF2B5EF4-FFF2-40B4-BE49-F238E27FC236}">
                <a16:creationId xmlns:a16="http://schemas.microsoft.com/office/drawing/2014/main" id="{F64EF598-D402-1D3D-B3D6-3B435FAB33F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15B6FD4-5B07-7BFE-5F1F-85C0F58B7CC2}"/>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38023855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61C783-E189-64C1-A98D-46251C967062}"/>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85BB07D-B42F-CA97-910A-CDDDEC1F978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0B4685E-1788-FA84-2D0F-90DC85C698A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4E2A83F-923A-D8B5-53B0-ED520F82F169}"/>
              </a:ext>
            </a:extLst>
          </p:cNvPr>
          <p:cNvSpPr>
            <a:spLocks noGrp="1"/>
          </p:cNvSpPr>
          <p:nvPr>
            <p:ph type="dt" sz="half" idx="10"/>
          </p:nvPr>
        </p:nvSpPr>
        <p:spPr/>
        <p:txBody>
          <a:bodyPr/>
          <a:lstStyle/>
          <a:p>
            <a:fld id="{D26300EE-A9C5-4023-B295-A70CEF723B80}" type="datetimeFigureOut">
              <a:rPr lang="fr-FR" smtClean="0"/>
              <a:t>11/12/2025</a:t>
            </a:fld>
            <a:endParaRPr lang="fr-FR"/>
          </a:p>
        </p:txBody>
      </p:sp>
      <p:sp>
        <p:nvSpPr>
          <p:cNvPr id="6" name="Espace réservé du pied de page 5">
            <a:extLst>
              <a:ext uri="{FF2B5EF4-FFF2-40B4-BE49-F238E27FC236}">
                <a16:creationId xmlns:a16="http://schemas.microsoft.com/office/drawing/2014/main" id="{FE7B55F0-E7C9-5D2F-10C6-82A215CE02F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42AA9CA-B7BC-F10A-EAF8-EBDCA00FA65E}"/>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18549416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86FD55-43F9-8F6D-F0B0-B4F8EFB5C015}"/>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1133656-155B-C543-BD79-D394D5552F7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600BA78-45AA-C735-749B-4B868FFF7E7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C86617C-1679-7620-B959-A7BDB5B6B59B}"/>
              </a:ext>
            </a:extLst>
          </p:cNvPr>
          <p:cNvSpPr>
            <a:spLocks noGrp="1"/>
          </p:cNvSpPr>
          <p:nvPr>
            <p:ph type="dt" sz="half" idx="10"/>
          </p:nvPr>
        </p:nvSpPr>
        <p:spPr/>
        <p:txBody>
          <a:bodyPr/>
          <a:lstStyle/>
          <a:p>
            <a:fld id="{D26300EE-A9C5-4023-B295-A70CEF723B80}" type="datetimeFigureOut">
              <a:rPr lang="fr-FR" smtClean="0"/>
              <a:t>11/12/2025</a:t>
            </a:fld>
            <a:endParaRPr lang="fr-FR"/>
          </a:p>
        </p:txBody>
      </p:sp>
      <p:sp>
        <p:nvSpPr>
          <p:cNvPr id="6" name="Espace réservé du pied de page 5">
            <a:extLst>
              <a:ext uri="{FF2B5EF4-FFF2-40B4-BE49-F238E27FC236}">
                <a16:creationId xmlns:a16="http://schemas.microsoft.com/office/drawing/2014/main" id="{BB42CD44-C847-DCA9-0586-08487BE169C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E8D5BB0-F299-AA1D-311F-DF5BAE7F6288}"/>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41952610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D997B8-DF35-E867-DF5C-9A84EAA83F9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8F01B0A-4210-BBE9-0338-A6991FACDD3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B483F4-145D-000E-E408-8D4B98279CF0}"/>
              </a:ext>
            </a:extLst>
          </p:cNvPr>
          <p:cNvSpPr>
            <a:spLocks noGrp="1"/>
          </p:cNvSpPr>
          <p:nvPr>
            <p:ph type="dt" sz="half" idx="10"/>
          </p:nvPr>
        </p:nvSpPr>
        <p:spPr/>
        <p:txBody>
          <a:bodyPr/>
          <a:lstStyle/>
          <a:p>
            <a:fld id="{D26300EE-A9C5-4023-B295-A70CEF723B80}" type="datetimeFigureOut">
              <a:rPr lang="fr-FR" smtClean="0"/>
              <a:t>11/12/2025</a:t>
            </a:fld>
            <a:endParaRPr lang="fr-FR"/>
          </a:p>
        </p:txBody>
      </p:sp>
      <p:sp>
        <p:nvSpPr>
          <p:cNvPr id="5" name="Espace réservé du pied de page 4">
            <a:extLst>
              <a:ext uri="{FF2B5EF4-FFF2-40B4-BE49-F238E27FC236}">
                <a16:creationId xmlns:a16="http://schemas.microsoft.com/office/drawing/2014/main" id="{AA0973B3-C414-E0FB-F97B-081A644AE6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3524E64-C157-AA76-2E3D-CA98B2BF0EA6}"/>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25695933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030D050-CBBF-77CD-9206-9CEB60933BDF}"/>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913FB49-C83C-A87F-FBAB-D30BDC3B6B3D}"/>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636875F-417C-2E4F-852A-1E245281BF74}"/>
              </a:ext>
            </a:extLst>
          </p:cNvPr>
          <p:cNvSpPr>
            <a:spLocks noGrp="1"/>
          </p:cNvSpPr>
          <p:nvPr>
            <p:ph type="dt" sz="half" idx="10"/>
          </p:nvPr>
        </p:nvSpPr>
        <p:spPr/>
        <p:txBody>
          <a:bodyPr/>
          <a:lstStyle/>
          <a:p>
            <a:fld id="{D26300EE-A9C5-4023-B295-A70CEF723B80}" type="datetimeFigureOut">
              <a:rPr lang="fr-FR" smtClean="0"/>
              <a:t>11/12/2025</a:t>
            </a:fld>
            <a:endParaRPr lang="fr-FR"/>
          </a:p>
        </p:txBody>
      </p:sp>
      <p:sp>
        <p:nvSpPr>
          <p:cNvPr id="5" name="Espace réservé du pied de page 4">
            <a:extLst>
              <a:ext uri="{FF2B5EF4-FFF2-40B4-BE49-F238E27FC236}">
                <a16:creationId xmlns:a16="http://schemas.microsoft.com/office/drawing/2014/main" id="{150C7290-0154-4238-ACA9-810EBD63DC4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D708F34-5C21-5D18-ED7F-1906FD224543}"/>
              </a:ext>
            </a:extLst>
          </p:cNvPr>
          <p:cNvSpPr>
            <a:spLocks noGrp="1"/>
          </p:cNvSpPr>
          <p:nvPr>
            <p:ph type="sldNum" sz="quarter" idx="12"/>
          </p:nvPr>
        </p:nvSpPr>
        <p:spPr/>
        <p:txBody>
          <a:bodyPr/>
          <a:lstStyle/>
          <a:p>
            <a:fld id="{8FE8F0A7-0CEC-4695-93BA-71749BC1D0B7}" type="slidenum">
              <a:rPr lang="fr-FR" smtClean="0"/>
              <a:t>‹N°›</a:t>
            </a:fld>
            <a:endParaRPr lang="fr-FR"/>
          </a:p>
        </p:txBody>
      </p:sp>
    </p:spTree>
    <p:extLst>
      <p:ext uri="{BB962C8B-B14F-4D97-AF65-F5344CB8AC3E}">
        <p14:creationId xmlns:p14="http://schemas.microsoft.com/office/powerpoint/2010/main" val="35209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image" Target="../media/image2.jpeg"/><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image" Target="../media/image1.jpeg"/><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20000"/>
                <a:lumOff val="80000"/>
                <a:alpha val="96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94E00C-CA56-4BDC-AF20-723F3EAE136B}" type="datetimeFigureOut">
              <a:rPr lang="fr-FR" smtClean="0"/>
              <a:pPr/>
              <a:t>11/12/2025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3888C-4F52-480D-BC91-511E4326B7F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fr-FR"/>
            </a:p>
          </p:txBody>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fr-FR"/>
            </a:p>
          </p:txBody>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fr-FR"/>
            </a:p>
          </p:txBody>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fr-FR"/>
            </a:p>
          </p:txBody>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fr-FR"/>
            </a:p>
          </p:txBody>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fr-FR"/>
            </a:p>
          </p:txBody>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fr-FR"/>
            </a:p>
          </p:txBody>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fr-FR"/>
            </a:p>
          </p:txBody>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fr-FR"/>
            </a:p>
          </p:txBody>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fr-FR"/>
            </a:p>
          </p:txBody>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fr-FR"/>
            </a:p>
          </p:txBody>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fr-FR"/>
            </a:p>
          </p:txBody>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fr-FR"/>
            </a:p>
          </p:txBody>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fr-FR"/>
            </a:p>
          </p:txBody>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fr-FR"/>
            </a:p>
          </p:txBody>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fr-FR"/>
            </a:p>
          </p:txBody>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fr-FR"/>
            </a:p>
          </p:txBody>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fr-FR"/>
            </a:p>
          </p:txBody>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fr-FR"/>
            </a:p>
          </p:txBody>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fr-FR"/>
            </a:p>
          </p:txBody>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fr-FR"/>
            </a:p>
          </p:txBody>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fr-FR"/>
            </a:p>
          </p:txBody>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fr-FR"/>
            </a:p>
          </p:txBody>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fr-FR"/>
            </a:p>
          </p:txBody>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AA309A6D-C09C-4548-B29A-6CF363A7E532}" type="datetimeFigureOut">
              <a:rPr lang="fr-FR" smtClean="0"/>
              <a:pPr/>
              <a:t>11/12/2025</a:t>
            </a:fld>
            <a:endParaRPr lang="fr-BE"/>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BE"/>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CF4668DC-857F-487D-BFFA-8C0CA5037977}" type="slidenum">
              <a:rPr lang="fr-BE" smtClean="0"/>
              <a:pPr/>
              <a:t>‹N°›</a:t>
            </a:fld>
            <a:endParaRPr lang="fr-BE" dirty="0"/>
          </a:p>
        </p:txBody>
      </p:sp>
      <p:grpSp>
        <p:nvGrpSpPr>
          <p:cNvPr id="8" name="Grouper 10">
            <a:extLst>
              <a:ext uri="{FF2B5EF4-FFF2-40B4-BE49-F238E27FC236}">
                <a16:creationId xmlns:a16="http://schemas.microsoft.com/office/drawing/2014/main" id="{CF0190D2-F885-B19C-8484-8A2177701B4E}"/>
              </a:ext>
            </a:extLst>
          </p:cNvPr>
          <p:cNvGrpSpPr/>
          <p:nvPr userDrawn="1"/>
        </p:nvGrpSpPr>
        <p:grpSpPr>
          <a:xfrm>
            <a:off x="0" y="6741368"/>
            <a:ext cx="9144000" cy="116632"/>
            <a:chOff x="0" y="6610350"/>
            <a:chExt cx="8564769" cy="247650"/>
          </a:xfrm>
        </p:grpSpPr>
        <p:pic>
          <p:nvPicPr>
            <p:cNvPr id="9" name="Image 8">
              <a:extLst>
                <a:ext uri="{FF2B5EF4-FFF2-40B4-BE49-F238E27FC236}">
                  <a16:creationId xmlns:a16="http://schemas.microsoft.com/office/drawing/2014/main" id="{4C8938F3-2204-791D-9F77-B2E9CF6C7FD7}"/>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0" y="6610350"/>
              <a:ext cx="1428750" cy="247650"/>
            </a:xfrm>
            <a:prstGeom prst="rect">
              <a:avLst/>
            </a:prstGeom>
          </p:spPr>
        </p:pic>
        <p:pic>
          <p:nvPicPr>
            <p:cNvPr id="10" name="Image 9">
              <a:extLst>
                <a:ext uri="{FF2B5EF4-FFF2-40B4-BE49-F238E27FC236}">
                  <a16:creationId xmlns:a16="http://schemas.microsoft.com/office/drawing/2014/main" id="{0E54988F-3E99-02E5-5723-50C7A4D4E24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428021" y="6610350"/>
              <a:ext cx="1428750" cy="247650"/>
            </a:xfrm>
            <a:prstGeom prst="rect">
              <a:avLst/>
            </a:prstGeom>
          </p:spPr>
        </p:pic>
        <p:pic>
          <p:nvPicPr>
            <p:cNvPr id="11" name="Image 10">
              <a:extLst>
                <a:ext uri="{FF2B5EF4-FFF2-40B4-BE49-F238E27FC236}">
                  <a16:creationId xmlns:a16="http://schemas.microsoft.com/office/drawing/2014/main" id="{8E45FB94-987B-B2DA-2580-1F7F747C80AA}"/>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858133" y="6610350"/>
              <a:ext cx="1428750" cy="247650"/>
            </a:xfrm>
            <a:prstGeom prst="rect">
              <a:avLst/>
            </a:prstGeom>
          </p:spPr>
        </p:pic>
        <p:pic>
          <p:nvPicPr>
            <p:cNvPr id="12" name="Image 11">
              <a:extLst>
                <a:ext uri="{FF2B5EF4-FFF2-40B4-BE49-F238E27FC236}">
                  <a16:creationId xmlns:a16="http://schemas.microsoft.com/office/drawing/2014/main" id="{22E02C51-54C9-D4D7-A33F-1E1D3D0AD22A}"/>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4284792" y="6610350"/>
              <a:ext cx="1428750" cy="247650"/>
            </a:xfrm>
            <a:prstGeom prst="rect">
              <a:avLst/>
            </a:prstGeom>
          </p:spPr>
        </p:pic>
        <p:pic>
          <p:nvPicPr>
            <p:cNvPr id="13" name="Image 12">
              <a:extLst>
                <a:ext uri="{FF2B5EF4-FFF2-40B4-BE49-F238E27FC236}">
                  <a16:creationId xmlns:a16="http://schemas.microsoft.com/office/drawing/2014/main" id="{F0385D54-909E-41AE-292A-3534BC628B64}"/>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709360" y="6610350"/>
              <a:ext cx="1428750" cy="247650"/>
            </a:xfrm>
            <a:prstGeom prst="rect">
              <a:avLst/>
            </a:prstGeom>
          </p:spPr>
        </p:pic>
        <p:pic>
          <p:nvPicPr>
            <p:cNvPr id="14" name="Image 13">
              <a:extLst>
                <a:ext uri="{FF2B5EF4-FFF2-40B4-BE49-F238E27FC236}">
                  <a16:creationId xmlns:a16="http://schemas.microsoft.com/office/drawing/2014/main" id="{D5F2E7D8-EEC0-507E-744A-9E3075C2FBE4}"/>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7136019" y="6610350"/>
              <a:ext cx="1428750" cy="247650"/>
            </a:xfrm>
            <a:prstGeom prst="rect">
              <a:avLst/>
            </a:prstGeom>
          </p:spPr>
        </p:pic>
      </p:grpSp>
      <p:pic>
        <p:nvPicPr>
          <p:cNvPr id="17" name="Image 16" descr="Une image contenant Graphique, Police, clipart, logo&#10;&#10;Le contenu généré par l’IA peut être incorrect.">
            <a:extLst>
              <a:ext uri="{FF2B5EF4-FFF2-40B4-BE49-F238E27FC236}">
                <a16:creationId xmlns:a16="http://schemas.microsoft.com/office/drawing/2014/main" id="{B9CD152D-D93F-BFC4-C89C-EA2515AE22FA}"/>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300216" y="113855"/>
            <a:ext cx="1957400" cy="1601318"/>
          </a:xfrm>
          <a:prstGeom prst="rect">
            <a:avLst/>
          </a:prstGeom>
        </p:spPr>
      </p:pic>
    </p:spTree>
    <p:extLst>
      <p:ext uri="{BB962C8B-B14F-4D97-AF65-F5344CB8AC3E}">
        <p14:creationId xmlns:p14="http://schemas.microsoft.com/office/powerpoint/2010/main" val="13519694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701" r:id="rId17"/>
    <p:sldLayoutId id="2147483703" r:id="rId18"/>
    <p:sldLayoutId id="2147483704" r:id="rId19"/>
    <p:sldLayoutId id="2147483705" r:id="rId20"/>
    <p:sldLayoutId id="2147483706" r:id="rId21"/>
    <p:sldLayoutId id="2147483707" r:id="rId22"/>
    <p:sldLayoutId id="2147483708" r:id="rId23"/>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9B61DB4-46A6-885D-1D2A-747186F49A94}"/>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1D01213-260D-A6C4-EB21-EE9E9BE5D3F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28A5421-0FF4-C75E-FECD-F71895BF5E99}"/>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6300EE-A9C5-4023-B295-A70CEF723B80}" type="datetimeFigureOut">
              <a:rPr lang="fr-FR" smtClean="0"/>
              <a:t>11/12/2025</a:t>
            </a:fld>
            <a:endParaRPr lang="fr-FR"/>
          </a:p>
        </p:txBody>
      </p:sp>
      <p:sp>
        <p:nvSpPr>
          <p:cNvPr id="5" name="Espace réservé du pied de page 4">
            <a:extLst>
              <a:ext uri="{FF2B5EF4-FFF2-40B4-BE49-F238E27FC236}">
                <a16:creationId xmlns:a16="http://schemas.microsoft.com/office/drawing/2014/main" id="{26088F0A-497A-DCCA-8E0A-9601572D8246}"/>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78F1CC1-47D0-C735-C785-457BD91E278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E8F0A7-0CEC-4695-93BA-71749BC1D0B7}" type="slidenum">
              <a:rPr lang="fr-FR" smtClean="0"/>
              <a:t>‹N°›</a:t>
            </a:fld>
            <a:endParaRPr lang="fr-FR"/>
          </a:p>
        </p:txBody>
      </p:sp>
    </p:spTree>
    <p:extLst>
      <p:ext uri="{BB962C8B-B14F-4D97-AF65-F5344CB8AC3E}">
        <p14:creationId xmlns:p14="http://schemas.microsoft.com/office/powerpoint/2010/main" val="244475469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medical.cahpp.fr/%0A%0A%0A%0Amedical.cahpp.fr/%0A%0A%0A%0A%0A%0A%0Ahttps:/medical.cahpp.fr/" TargetMode="Externa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34.xml"/><Relationship Id="rId6" Type="http://schemas.openxmlformats.org/officeDocument/2006/relationships/image" Target="../media/image24.png"/><Relationship Id="rId5" Type="http://schemas.openxmlformats.org/officeDocument/2006/relationships/image" Target="../media/image23.jpg"/><Relationship Id="rId4" Type="http://schemas.openxmlformats.org/officeDocument/2006/relationships/image" Target="../media/image22.png"/><Relationship Id="rId9"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https://click.csmf.fr/open.aspx?ffcb10-fef61c77756703-fe8e16797265067a70-fe3211737364047a751074-ff9d1571-fe9717747667047477-ff3d15707565&amp;d=510004&amp;bmt=0" TargetMode="External"/><Relationship Id="rId1" Type="http://schemas.openxmlformats.org/officeDocument/2006/relationships/slideLayout" Target="../slideLayouts/slideLayout13.xml"/><Relationship Id="rId4" Type="http://schemas.openxmlformats.org/officeDocument/2006/relationships/image" Target="../media/image4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627784" y="1052736"/>
            <a:ext cx="6482950" cy="648072"/>
          </a:xfrm>
        </p:spPr>
        <p:txBody>
          <a:bodyPr>
            <a:noAutofit/>
          </a:bodyPr>
          <a:lstStyle/>
          <a:p>
            <a:pPr algn="ctr"/>
            <a:r>
              <a:rPr lang="fr-FR" sz="4000" b="1" i="1" dirty="0"/>
              <a:t> </a:t>
            </a:r>
            <a:r>
              <a:rPr lang="fr-FR" sz="4000" b="1" dirty="0"/>
              <a:t>Comité directeur</a:t>
            </a:r>
          </a:p>
        </p:txBody>
      </p:sp>
      <p:sp>
        <p:nvSpPr>
          <p:cNvPr id="3" name="Sous-titre 2"/>
          <p:cNvSpPr>
            <a:spLocks noGrp="1"/>
          </p:cNvSpPr>
          <p:nvPr>
            <p:ph type="subTitle" idx="1"/>
          </p:nvPr>
        </p:nvSpPr>
        <p:spPr>
          <a:xfrm>
            <a:off x="1835696" y="2780928"/>
            <a:ext cx="6696744" cy="1800200"/>
          </a:xfrm>
        </p:spPr>
        <p:txBody>
          <a:bodyPr>
            <a:normAutofit/>
          </a:bodyPr>
          <a:lstStyle/>
          <a:p>
            <a:pPr algn="ctr">
              <a:spcBef>
                <a:spcPts val="600"/>
              </a:spcBef>
            </a:pPr>
            <a:r>
              <a:rPr lang="fr-FR" sz="3200" b="1" dirty="0">
                <a:solidFill>
                  <a:schemeClr val="tx1"/>
                </a:solidFill>
              </a:rPr>
              <a:t>Vendredi 12 décembre 2025</a:t>
            </a:r>
          </a:p>
          <a:p>
            <a:pPr algn="ctr">
              <a:spcBef>
                <a:spcPts val="600"/>
              </a:spcBef>
            </a:pPr>
            <a:endParaRPr lang="fr-FR" sz="300" b="1" dirty="0">
              <a:solidFill>
                <a:schemeClr val="tx1"/>
              </a:solidFill>
            </a:endParaRPr>
          </a:p>
          <a:p>
            <a:pPr algn="ctr">
              <a:spcBef>
                <a:spcPts val="600"/>
              </a:spcBef>
            </a:pPr>
            <a:r>
              <a:rPr lang="fr-FR" sz="2800" b="1">
                <a:solidFill>
                  <a:schemeClr val="tx1"/>
                </a:solidFill>
              </a:rPr>
              <a:t>PARIS </a:t>
            </a:r>
            <a:endParaRPr lang="fr-FR" b="1" dirty="0">
              <a:solidFill>
                <a:schemeClr val="tx1"/>
              </a:solidFill>
              <a:latin typeface="Arial" panose="020B0604020202020204" pitchFamily="34" charset="0"/>
              <a:cs typeface="Arial" panose="020B0604020202020204" pitchFamily="34" charset="0"/>
            </a:endParaRPr>
          </a:p>
          <a:p>
            <a:pPr algn="ctr">
              <a:spcBef>
                <a:spcPts val="600"/>
              </a:spcBef>
            </a:pPr>
            <a:endParaRPr lang="fr-FR" b="1" dirty="0">
              <a:solidFill>
                <a:schemeClr val="tx1"/>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572000" y="162189"/>
            <a:ext cx="3672408" cy="450543"/>
          </a:xfrm>
        </p:spPr>
        <p:txBody>
          <a:bodyPr>
            <a:noAutofit/>
          </a:bodyPr>
          <a:lstStyle/>
          <a:p>
            <a:pPr algn="ctr"/>
            <a:r>
              <a:rPr lang="fr-FR" sz="2400" b="1" dirty="0">
                <a:solidFill>
                  <a:srgbClr val="0000FF"/>
                </a:solidFill>
              </a:rPr>
              <a:t>DEROULE</a:t>
            </a:r>
          </a:p>
        </p:txBody>
      </p:sp>
      <p:sp>
        <p:nvSpPr>
          <p:cNvPr id="4" name="Rectangle 1">
            <a:extLst>
              <a:ext uri="{FF2B5EF4-FFF2-40B4-BE49-F238E27FC236}">
                <a16:creationId xmlns:a16="http://schemas.microsoft.com/office/drawing/2014/main" id="{F8D09705-41CF-496C-9C9F-BC25980EF995}"/>
              </a:ext>
            </a:extLst>
          </p:cNvPr>
          <p:cNvSpPr>
            <a:spLocks noChangeArrowheads="1"/>
          </p:cNvSpPr>
          <p:nvPr/>
        </p:nvSpPr>
        <p:spPr bwMode="auto">
          <a:xfrm flipV="1">
            <a:off x="-1516291" y="-687231"/>
            <a:ext cx="13518360" cy="288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sz="1400"/>
          </a:p>
        </p:txBody>
      </p:sp>
      <p:sp>
        <p:nvSpPr>
          <p:cNvPr id="6" name="Rectangle 1">
            <a:extLst>
              <a:ext uri="{FF2B5EF4-FFF2-40B4-BE49-F238E27FC236}">
                <a16:creationId xmlns:a16="http://schemas.microsoft.com/office/drawing/2014/main" id="{4CA67ECA-AE86-4A0C-B513-D5340BA8ED07}"/>
              </a:ext>
            </a:extLst>
          </p:cNvPr>
          <p:cNvSpPr>
            <a:spLocks noChangeArrowheads="1"/>
          </p:cNvSpPr>
          <p:nvPr/>
        </p:nvSpPr>
        <p:spPr bwMode="auto">
          <a:xfrm>
            <a:off x="-8630235" y="162189"/>
            <a:ext cx="18622168" cy="288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sz="1400"/>
          </a:p>
        </p:txBody>
      </p:sp>
      <p:sp>
        <p:nvSpPr>
          <p:cNvPr id="10" name="Rectangle 2">
            <a:extLst>
              <a:ext uri="{FF2B5EF4-FFF2-40B4-BE49-F238E27FC236}">
                <a16:creationId xmlns:a16="http://schemas.microsoft.com/office/drawing/2014/main" id="{424C612D-3F1D-4317-A9CD-DF31390AF352}"/>
              </a:ext>
            </a:extLst>
          </p:cNvPr>
          <p:cNvSpPr>
            <a:spLocks noChangeArrowheads="1"/>
          </p:cNvSpPr>
          <p:nvPr/>
        </p:nvSpPr>
        <p:spPr bwMode="auto">
          <a:xfrm>
            <a:off x="-2641419" y="-3332"/>
            <a:ext cx="11785419" cy="46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7" name="Rectangle 1">
            <a:extLst>
              <a:ext uri="{FF2B5EF4-FFF2-40B4-BE49-F238E27FC236}">
                <a16:creationId xmlns:a16="http://schemas.microsoft.com/office/drawing/2014/main" id="{C8000961-C37C-45CA-8720-41B333152D2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8" name="Espace réservé du contenu 7" descr="Une image contenant texte, capture d’écran, Police, nombre&#10;&#10;Le contenu généré par l’IA peut être incorrect.">
            <a:extLst>
              <a:ext uri="{FF2B5EF4-FFF2-40B4-BE49-F238E27FC236}">
                <a16:creationId xmlns:a16="http://schemas.microsoft.com/office/drawing/2014/main" id="{B8CE5080-5B8F-7AEA-B685-E35283288C16}"/>
              </a:ext>
            </a:extLst>
          </p:cNvPr>
          <p:cNvPicPr>
            <a:picLocks noGrp="1" noChangeAspect="1"/>
          </p:cNvPicPr>
          <p:nvPr>
            <p:ph idx="1"/>
          </p:nvPr>
        </p:nvPicPr>
        <p:blipFill>
          <a:blip r:embed="rId3"/>
          <a:stretch>
            <a:fillRect/>
          </a:stretch>
        </p:blipFill>
        <p:spPr>
          <a:xfrm>
            <a:off x="2483768" y="639236"/>
            <a:ext cx="6228969" cy="5876992"/>
          </a:xfrm>
          <a:prstGeom prst="rect">
            <a:avLst/>
          </a:prstGeom>
        </p:spPr>
      </p:pic>
    </p:spTree>
    <p:extLst>
      <p:ext uri="{BB962C8B-B14F-4D97-AF65-F5344CB8AC3E}">
        <p14:creationId xmlns:p14="http://schemas.microsoft.com/office/powerpoint/2010/main" val="3946844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D1CB5F-39AF-AEB8-B88D-4B5DDC2FF824}"/>
              </a:ext>
            </a:extLst>
          </p:cNvPr>
          <p:cNvSpPr>
            <a:spLocks noGrp="1"/>
          </p:cNvSpPr>
          <p:nvPr>
            <p:ph type="title"/>
          </p:nvPr>
        </p:nvSpPr>
        <p:spPr>
          <a:xfrm>
            <a:off x="6335922" y="260648"/>
            <a:ext cx="2628565" cy="648072"/>
          </a:xfrm>
        </p:spPr>
        <p:txBody>
          <a:bodyPr>
            <a:normAutofit fontScale="90000"/>
          </a:bodyPr>
          <a:lstStyle/>
          <a:p>
            <a:pPr algn="r"/>
            <a:r>
              <a:rPr lang="fr-FR" dirty="0"/>
              <a:t>Participants</a:t>
            </a:r>
          </a:p>
        </p:txBody>
      </p:sp>
      <p:pic>
        <p:nvPicPr>
          <p:cNvPr id="5" name="Espace réservé du contenu 4" descr="Une image contenant texte, capture d’écran, nombre, Police&#10;&#10;Le contenu généré par l’IA peut être incorrect.">
            <a:extLst>
              <a:ext uri="{FF2B5EF4-FFF2-40B4-BE49-F238E27FC236}">
                <a16:creationId xmlns:a16="http://schemas.microsoft.com/office/drawing/2014/main" id="{671FEF43-F6D1-9DBD-7E66-790BEEA8B879}"/>
              </a:ext>
            </a:extLst>
          </p:cNvPr>
          <p:cNvPicPr>
            <a:picLocks noGrp="1" noChangeAspect="1"/>
          </p:cNvPicPr>
          <p:nvPr>
            <p:ph idx="1"/>
          </p:nvPr>
        </p:nvPicPr>
        <p:blipFill>
          <a:blip r:embed="rId2"/>
          <a:stretch>
            <a:fillRect/>
          </a:stretch>
        </p:blipFill>
        <p:spPr>
          <a:xfrm>
            <a:off x="2195736" y="788430"/>
            <a:ext cx="4464496" cy="5935518"/>
          </a:xfrm>
          <a:prstGeom prst="rect">
            <a:avLst/>
          </a:prstGeom>
        </p:spPr>
      </p:pic>
    </p:spTree>
    <p:extLst>
      <p:ext uri="{BB962C8B-B14F-4D97-AF65-F5344CB8AC3E}">
        <p14:creationId xmlns:p14="http://schemas.microsoft.com/office/powerpoint/2010/main" val="3680367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534380" y="1417638"/>
            <a:ext cx="77180" cy="139154"/>
          </a:xfrm>
        </p:spPr>
        <p:txBody>
          <a:bodyPr>
            <a:normAutofit fontScale="90000"/>
          </a:bodyPr>
          <a:lstStyle/>
          <a:p>
            <a:br>
              <a:rPr lang="fr-FR" dirty="0"/>
            </a:br>
            <a:endParaRPr lang="fr-FR" b="1" dirty="0"/>
          </a:p>
        </p:txBody>
      </p:sp>
      <p:sp>
        <p:nvSpPr>
          <p:cNvPr id="3" name="Espace réservé du contenu 2"/>
          <p:cNvSpPr>
            <a:spLocks noGrp="1"/>
          </p:cNvSpPr>
          <p:nvPr>
            <p:ph idx="1"/>
          </p:nvPr>
        </p:nvSpPr>
        <p:spPr>
          <a:xfrm>
            <a:off x="1259632" y="2204864"/>
            <a:ext cx="7411652" cy="3168352"/>
          </a:xfrm>
        </p:spPr>
        <p:txBody>
          <a:bodyPr/>
          <a:lstStyle/>
          <a:p>
            <a:pPr marL="0" lvl="0" indent="0" hangingPunct="0">
              <a:buNone/>
            </a:pPr>
            <a:endParaRPr lang="fr-FR" sz="3600" dirty="0"/>
          </a:p>
          <a:p>
            <a:pPr marL="0" lvl="0" indent="0" algn="ctr" hangingPunct="0">
              <a:buNone/>
            </a:pPr>
            <a:r>
              <a:rPr lang="fr-FR" sz="4000" b="1" dirty="0"/>
              <a:t>TOUR DE TABLE</a:t>
            </a:r>
          </a:p>
        </p:txBody>
      </p:sp>
    </p:spTree>
    <p:extLst>
      <p:ext uri="{BB962C8B-B14F-4D97-AF65-F5344CB8AC3E}">
        <p14:creationId xmlns:p14="http://schemas.microsoft.com/office/powerpoint/2010/main" val="3549460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763688" y="2636912"/>
            <a:ext cx="7056784" cy="2340261"/>
          </a:xfrm>
        </p:spPr>
        <p:txBody>
          <a:bodyPr>
            <a:normAutofit/>
          </a:bodyPr>
          <a:lstStyle/>
          <a:p>
            <a:pPr marL="571500" indent="-571500">
              <a:buFont typeface="Arial" panose="020B0604020202020204" pitchFamily="34" charset="0"/>
              <a:buChar char="•"/>
            </a:pPr>
            <a:r>
              <a:rPr lang="fr-FR" sz="2800" dirty="0">
                <a:solidFill>
                  <a:schemeClr val="tx1"/>
                </a:solidFill>
                <a:latin typeface="Arial" panose="020B0604020202020204" pitchFamily="34" charset="0"/>
                <a:cs typeface="Arial" panose="020B0604020202020204" pitchFamily="34" charset="0"/>
              </a:rPr>
              <a:t>Pouvoirs à donner</a:t>
            </a:r>
          </a:p>
          <a:p>
            <a:endParaRPr lang="fr-FR" sz="16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fr-FR" sz="2800" dirty="0">
                <a:solidFill>
                  <a:schemeClr val="tx1"/>
                </a:solidFill>
                <a:latin typeface="Arial" panose="020B0604020202020204" pitchFamily="34" charset="0"/>
                <a:cs typeface="Arial" panose="020B0604020202020204" pitchFamily="34" charset="0"/>
              </a:rPr>
              <a:t>Approbation du compte rendu du comité directeur du 02/10/2025</a:t>
            </a:r>
            <a:endParaRPr lang="fr-FR"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0271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1776A-D721-6E1C-047B-B9E83FFC43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9A58233-6938-2218-CF6A-3596E43AE5AC}"/>
              </a:ext>
            </a:extLst>
          </p:cNvPr>
          <p:cNvSpPr>
            <a:spLocks noGrp="1"/>
          </p:cNvSpPr>
          <p:nvPr>
            <p:ph type="title"/>
          </p:nvPr>
        </p:nvSpPr>
        <p:spPr>
          <a:xfrm flipV="1">
            <a:off x="534380" y="1417638"/>
            <a:ext cx="77180" cy="139154"/>
          </a:xfrm>
        </p:spPr>
        <p:txBody>
          <a:bodyPr>
            <a:normAutofit fontScale="90000"/>
          </a:bodyPr>
          <a:lstStyle/>
          <a:p>
            <a:br>
              <a:rPr lang="fr-FR" dirty="0"/>
            </a:br>
            <a:endParaRPr lang="fr-FR" b="1" dirty="0"/>
          </a:p>
        </p:txBody>
      </p:sp>
      <p:sp>
        <p:nvSpPr>
          <p:cNvPr id="3" name="Espace réservé du contenu 2">
            <a:extLst>
              <a:ext uri="{FF2B5EF4-FFF2-40B4-BE49-F238E27FC236}">
                <a16:creationId xmlns:a16="http://schemas.microsoft.com/office/drawing/2014/main" id="{F43C41BD-30D2-478D-FAB9-BD3A586AFB7E}"/>
              </a:ext>
            </a:extLst>
          </p:cNvPr>
          <p:cNvSpPr>
            <a:spLocks noGrp="1"/>
          </p:cNvSpPr>
          <p:nvPr>
            <p:ph idx="1"/>
          </p:nvPr>
        </p:nvSpPr>
        <p:spPr>
          <a:xfrm>
            <a:off x="1259632" y="2204864"/>
            <a:ext cx="7411652" cy="3168352"/>
          </a:xfrm>
        </p:spPr>
        <p:txBody>
          <a:bodyPr/>
          <a:lstStyle/>
          <a:p>
            <a:pPr marL="0" lvl="0" indent="0" hangingPunct="0">
              <a:buNone/>
            </a:pPr>
            <a:endParaRPr lang="fr-FR" sz="3600" dirty="0"/>
          </a:p>
          <a:p>
            <a:pPr marL="0" lvl="0" indent="0" algn="ctr" hangingPunct="0">
              <a:buNone/>
            </a:pPr>
            <a:r>
              <a:rPr lang="fr-FR" sz="4000" b="1" dirty="0"/>
              <a:t>Porte documents :</a:t>
            </a:r>
          </a:p>
          <a:p>
            <a:pPr marL="0" lvl="0" indent="0" algn="ctr" hangingPunct="0">
              <a:buNone/>
            </a:pPr>
            <a:r>
              <a:rPr lang="fr-FR" sz="2400" dirty="0"/>
              <a:t>Documents à consulter et télécharger</a:t>
            </a:r>
          </a:p>
        </p:txBody>
      </p:sp>
    </p:spTree>
    <p:extLst>
      <p:ext uri="{BB962C8B-B14F-4D97-AF65-F5344CB8AC3E}">
        <p14:creationId xmlns:p14="http://schemas.microsoft.com/office/powerpoint/2010/main" val="1420840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276FE1-ED62-4875-98B5-AAB2D0A859C4}"/>
              </a:ext>
            </a:extLst>
          </p:cNvPr>
          <p:cNvSpPr>
            <a:spLocks noGrp="1"/>
          </p:cNvSpPr>
          <p:nvPr>
            <p:ph type="title"/>
          </p:nvPr>
        </p:nvSpPr>
        <p:spPr>
          <a:xfrm>
            <a:off x="1945201" y="624110"/>
            <a:ext cx="4643023" cy="725369"/>
          </a:xfrm>
        </p:spPr>
        <p:txBody>
          <a:bodyPr>
            <a:normAutofit/>
          </a:bodyPr>
          <a:lstStyle/>
          <a:p>
            <a:r>
              <a:rPr lang="fr-FR" sz="1100" dirty="0"/>
              <a:t>,</a:t>
            </a:r>
          </a:p>
        </p:txBody>
      </p:sp>
      <p:sp>
        <p:nvSpPr>
          <p:cNvPr id="3" name="Espace réservé du contenu 2">
            <a:extLst>
              <a:ext uri="{FF2B5EF4-FFF2-40B4-BE49-F238E27FC236}">
                <a16:creationId xmlns:a16="http://schemas.microsoft.com/office/drawing/2014/main" id="{67B470A2-989B-4FEC-8253-9CCB0B142D97}"/>
              </a:ext>
            </a:extLst>
          </p:cNvPr>
          <p:cNvSpPr>
            <a:spLocks noGrp="1"/>
          </p:cNvSpPr>
          <p:nvPr>
            <p:ph idx="1"/>
          </p:nvPr>
        </p:nvSpPr>
        <p:spPr>
          <a:xfrm>
            <a:off x="1403648" y="2132856"/>
            <a:ext cx="7560840" cy="3456384"/>
          </a:xfrm>
        </p:spPr>
        <p:txBody>
          <a:bodyPr>
            <a:normAutofit/>
          </a:bodyPr>
          <a:lstStyle/>
          <a:p>
            <a:pPr marL="0" indent="0" algn="ctr">
              <a:buNone/>
            </a:pPr>
            <a:endParaRPr lang="fr-FR" sz="2000" b="1" dirty="0">
              <a:solidFill>
                <a:schemeClr val="tx1"/>
              </a:solidFill>
            </a:endParaRPr>
          </a:p>
          <a:p>
            <a:pPr marL="0" indent="0" algn="ctr">
              <a:spcBef>
                <a:spcPts val="0"/>
              </a:spcBef>
              <a:buNone/>
            </a:pPr>
            <a:r>
              <a:rPr lang="fr-FR" sz="2000" b="1" dirty="0">
                <a:solidFill>
                  <a:schemeClr val="tx1"/>
                </a:solidFill>
              </a:rPr>
              <a:t>N’hésitez pas à nous remonter les dernières cotisations 2025 que vous avez reçues +</a:t>
            </a:r>
            <a:r>
              <a:rPr lang="fr-FR" sz="2000" b="1" dirty="0">
                <a:solidFill>
                  <a:srgbClr val="FF0000"/>
                </a:solidFill>
              </a:rPr>
              <a:t> listing des médecins correspondant</a:t>
            </a:r>
          </a:p>
          <a:p>
            <a:pPr marL="0" indent="0" algn="ctr">
              <a:spcBef>
                <a:spcPts val="0"/>
              </a:spcBef>
              <a:buNone/>
            </a:pPr>
            <a:r>
              <a:rPr lang="fr-FR" b="1" u="sng" dirty="0">
                <a:solidFill>
                  <a:srgbClr val="FF0000"/>
                </a:solidFill>
              </a:rPr>
              <a:t>Sans liste, les médecins ne sont pas identifiés dans la base CSMF</a:t>
            </a:r>
          </a:p>
          <a:p>
            <a:pPr marL="0" indent="0" algn="ctr">
              <a:spcBef>
                <a:spcPts val="0"/>
              </a:spcBef>
              <a:buNone/>
            </a:pPr>
            <a:endParaRPr lang="fr-FR" sz="2000" b="1" dirty="0">
              <a:solidFill>
                <a:schemeClr val="tx1"/>
              </a:solidFill>
            </a:endParaRPr>
          </a:p>
          <a:p>
            <a:pPr marL="0" indent="0" algn="ctr">
              <a:buNone/>
            </a:pPr>
            <a:r>
              <a:rPr lang="fr-FR" b="1" dirty="0">
                <a:solidFill>
                  <a:schemeClr val="tx1"/>
                </a:solidFill>
              </a:rPr>
              <a:t>Inviter les médecins à adhérer via le site CSMF afin d’être </a:t>
            </a:r>
            <a:r>
              <a:rPr lang="fr-FR" b="1" u="sng" dirty="0">
                <a:solidFill>
                  <a:schemeClr val="tx1"/>
                </a:solidFill>
              </a:rPr>
              <a:t>immédiatement enregistrer </a:t>
            </a:r>
            <a:r>
              <a:rPr lang="fr-FR" b="1" dirty="0">
                <a:solidFill>
                  <a:schemeClr val="tx1"/>
                </a:solidFill>
              </a:rPr>
              <a:t>comme adhérent.</a:t>
            </a:r>
            <a:endParaRPr lang="fr-FR" sz="2000" b="1" dirty="0">
              <a:solidFill>
                <a:schemeClr val="tx1"/>
              </a:solidFill>
            </a:endParaRPr>
          </a:p>
          <a:p>
            <a:pPr marL="0" indent="0" algn="ctr">
              <a:buNone/>
            </a:pPr>
            <a:endParaRPr lang="fr-FR" b="1" dirty="0"/>
          </a:p>
        </p:txBody>
      </p:sp>
      <p:sp>
        <p:nvSpPr>
          <p:cNvPr id="7" name="ZoneTexte 6">
            <a:extLst>
              <a:ext uri="{FF2B5EF4-FFF2-40B4-BE49-F238E27FC236}">
                <a16:creationId xmlns:a16="http://schemas.microsoft.com/office/drawing/2014/main" id="{F1B17D04-46A6-4A61-ADB5-25B0526E0544}"/>
              </a:ext>
            </a:extLst>
          </p:cNvPr>
          <p:cNvSpPr txBox="1"/>
          <p:nvPr/>
        </p:nvSpPr>
        <p:spPr>
          <a:xfrm>
            <a:off x="4860032" y="562555"/>
            <a:ext cx="3528392" cy="523220"/>
          </a:xfrm>
          <a:prstGeom prst="rect">
            <a:avLst/>
          </a:prstGeom>
          <a:noFill/>
        </p:spPr>
        <p:txBody>
          <a:bodyPr wrap="square">
            <a:spAutoFit/>
          </a:bodyPr>
          <a:lstStyle/>
          <a:p>
            <a:pPr marL="0" indent="0" algn="r">
              <a:buNone/>
            </a:pPr>
            <a:r>
              <a:rPr lang="fr-FR" sz="2800" b="1" dirty="0"/>
              <a:t>SYNDICALISATION</a:t>
            </a:r>
          </a:p>
        </p:txBody>
      </p:sp>
    </p:spTree>
    <p:extLst>
      <p:ext uri="{BB962C8B-B14F-4D97-AF65-F5344CB8AC3E}">
        <p14:creationId xmlns:p14="http://schemas.microsoft.com/office/powerpoint/2010/main" val="2028640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Visage humain, capture d’écran, personne&#10;&#10;Le contenu généré par l’IA peut être incorrect.">
            <a:extLst>
              <a:ext uri="{FF2B5EF4-FFF2-40B4-BE49-F238E27FC236}">
                <a16:creationId xmlns:a16="http://schemas.microsoft.com/office/drawing/2014/main" id="{59553DA2-E790-8126-D365-5C0DA47995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1504" y="2060847"/>
            <a:ext cx="6539347" cy="3271417"/>
          </a:xfrm>
          <a:prstGeom prst="rect">
            <a:avLst/>
          </a:prstGeom>
        </p:spPr>
      </p:pic>
      <p:sp>
        <p:nvSpPr>
          <p:cNvPr id="5" name="Titre 4">
            <a:extLst>
              <a:ext uri="{FF2B5EF4-FFF2-40B4-BE49-F238E27FC236}">
                <a16:creationId xmlns:a16="http://schemas.microsoft.com/office/drawing/2014/main" id="{6A37B52E-EC8D-B23A-DEC3-DBA30E79083F}"/>
              </a:ext>
            </a:extLst>
          </p:cNvPr>
          <p:cNvSpPr>
            <a:spLocks noGrp="1"/>
          </p:cNvSpPr>
          <p:nvPr>
            <p:ph type="title"/>
          </p:nvPr>
        </p:nvSpPr>
        <p:spPr>
          <a:xfrm>
            <a:off x="2483768" y="620689"/>
            <a:ext cx="6539348" cy="1152128"/>
          </a:xfrm>
        </p:spPr>
        <p:txBody>
          <a:bodyPr>
            <a:normAutofit/>
          </a:bodyPr>
          <a:lstStyle/>
          <a:p>
            <a:pPr algn="ctr"/>
            <a:r>
              <a:rPr lang="fr-FR" sz="2400" b="1" dirty="0"/>
              <a:t>Services réservés aux adhérents : avantages, guides, service juridique…</a:t>
            </a:r>
            <a:endParaRPr lang="fr-FR" sz="3200" dirty="0"/>
          </a:p>
        </p:txBody>
      </p:sp>
    </p:spTree>
    <p:extLst>
      <p:ext uri="{BB962C8B-B14F-4D97-AF65-F5344CB8AC3E}">
        <p14:creationId xmlns:p14="http://schemas.microsoft.com/office/powerpoint/2010/main" val="2615784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F1E8C-BFE2-14D3-549B-D5629265DE7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F2C93B18-830D-F0B7-2A4A-D56E77828F59}"/>
              </a:ext>
            </a:extLst>
          </p:cNvPr>
          <p:cNvSpPr>
            <a:spLocks noGrp="1"/>
          </p:cNvSpPr>
          <p:nvPr>
            <p:ph type="title"/>
          </p:nvPr>
        </p:nvSpPr>
        <p:spPr>
          <a:xfrm>
            <a:off x="2339752" y="2996952"/>
            <a:ext cx="6048672" cy="2736304"/>
          </a:xfrm>
        </p:spPr>
        <p:txBody>
          <a:bodyPr>
            <a:normAutofit/>
          </a:bodyPr>
          <a:lstStyle/>
          <a:p>
            <a:pPr algn="ctr"/>
            <a:r>
              <a:rPr lang="fr-FR" sz="2400" b="1" dirty="0"/>
              <a:t>Question aux adhérents</a:t>
            </a:r>
            <a:br>
              <a:rPr lang="fr-FR" sz="2400" b="1" dirty="0"/>
            </a:br>
            <a:br>
              <a:rPr lang="fr-FR" sz="2400" b="1" dirty="0"/>
            </a:br>
            <a:r>
              <a:rPr lang="fr-FR" sz="2000" b="1" dirty="0"/>
              <a:t>La CAHPP souhaiterait élargir son catalogue et voudrait savoir quelle référence de matériel/produit vous auriez besoin afin de l’intégrer dans leurs offres</a:t>
            </a:r>
            <a:endParaRPr lang="fr-FR" sz="3200" dirty="0"/>
          </a:p>
        </p:txBody>
      </p:sp>
      <p:pic>
        <p:nvPicPr>
          <p:cNvPr id="2" name="Image 1" descr="Une image contenant texte, habits, homme, personne&#10;&#10;Le contenu généré par l’IA peut être incorrect.">
            <a:hlinkClick r:id="rId2" tgtFrame="_blank"/>
            <a:extLst>
              <a:ext uri="{FF2B5EF4-FFF2-40B4-BE49-F238E27FC236}">
                <a16:creationId xmlns:a16="http://schemas.microsoft.com/office/drawing/2014/main" id="{31AC039E-4C43-5BFB-7155-BA24DA597E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1124744"/>
            <a:ext cx="5760720" cy="1438910"/>
          </a:xfrm>
          <a:prstGeom prst="rect">
            <a:avLst/>
          </a:prstGeom>
          <a:noFill/>
          <a:ln>
            <a:noFill/>
          </a:ln>
        </p:spPr>
      </p:pic>
    </p:spTree>
    <p:extLst>
      <p:ext uri="{BB962C8B-B14F-4D97-AF65-F5344CB8AC3E}">
        <p14:creationId xmlns:p14="http://schemas.microsoft.com/office/powerpoint/2010/main" val="2352828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94A5D-5AAF-6C7F-EA68-D3DFC0CA6E2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92CBE91-7880-B305-72BA-F7D129867EB1}"/>
              </a:ext>
            </a:extLst>
          </p:cNvPr>
          <p:cNvSpPr>
            <a:spLocks noGrp="1"/>
          </p:cNvSpPr>
          <p:nvPr>
            <p:ph idx="1"/>
          </p:nvPr>
        </p:nvSpPr>
        <p:spPr>
          <a:xfrm>
            <a:off x="1331640" y="2348880"/>
            <a:ext cx="7704855" cy="4104456"/>
          </a:xfrm>
        </p:spPr>
        <p:txBody>
          <a:bodyPr>
            <a:normAutofit/>
          </a:bodyPr>
          <a:lstStyle/>
          <a:p>
            <a:pPr marL="0" indent="0" algn="ctr">
              <a:buNone/>
            </a:pPr>
            <a:r>
              <a:rPr lang="fr-FR" sz="3200" b="1" dirty="0"/>
              <a:t>Calendrier 2026</a:t>
            </a:r>
          </a:p>
          <a:p>
            <a:pPr marL="0" indent="0" algn="ctr">
              <a:buNone/>
            </a:pPr>
            <a:endParaRPr lang="fr-FR" sz="1100" dirty="0"/>
          </a:p>
          <a:p>
            <a:pPr marL="0" indent="0">
              <a:buNone/>
            </a:pPr>
            <a:r>
              <a:rPr lang="fr-FR" sz="1600" b="1" dirty="0"/>
              <a:t>❖ vendredi 13 mars : AG et Comité Directeur Les Généralistes-CSMF</a:t>
            </a:r>
          </a:p>
          <a:p>
            <a:pPr marL="0" indent="0">
              <a:buNone/>
            </a:pPr>
            <a:r>
              <a:rPr lang="fr-FR" sz="1600" b="1" dirty="0"/>
              <a:t>❖ Vendredi 29 et samedi 30 mai : Séminaire Cadres CSMF, Paris</a:t>
            </a:r>
          </a:p>
          <a:p>
            <a:pPr marL="0" indent="0">
              <a:buNone/>
            </a:pPr>
            <a:r>
              <a:rPr lang="fr-FR" sz="1600" b="1" dirty="0"/>
              <a:t>❖ vendredi 12 juin : Comité Directeur Les Généralistes-CSMF</a:t>
            </a:r>
          </a:p>
          <a:p>
            <a:pPr marL="0" indent="0">
              <a:buNone/>
            </a:pPr>
            <a:r>
              <a:rPr lang="fr-FR" sz="1600" b="1" dirty="0"/>
              <a:t>❖ </a:t>
            </a:r>
            <a:r>
              <a:rPr lang="fr-FR" sz="1600" b="1" u="sng" dirty="0"/>
              <a:t>du mardi 30 juin au jeudi 3 juillet : Congrès Collège Médecine générale (stand Les Généralistes-CSMF) dans le cadre de la </a:t>
            </a:r>
            <a:r>
              <a:rPr lang="fr-FR" sz="1600" b="1" u="sng" dirty="0" err="1"/>
              <a:t>Wonca</a:t>
            </a:r>
            <a:r>
              <a:rPr lang="fr-FR" sz="1600" b="1" u="sng" dirty="0"/>
              <a:t> Europe</a:t>
            </a:r>
          </a:p>
          <a:p>
            <a:pPr marL="0" indent="0">
              <a:buNone/>
            </a:pPr>
            <a:r>
              <a:rPr lang="fr-FR" sz="1600" b="1" dirty="0"/>
              <a:t>❖ Du jeudi 1er au Samedi 3 octobre : </a:t>
            </a:r>
            <a:r>
              <a:rPr lang="fr-FR" sz="1600" b="1" u="sng" dirty="0"/>
              <a:t>32èmes Universités de la CSMF à LA BAULE </a:t>
            </a:r>
            <a:r>
              <a:rPr lang="fr-FR" sz="1600" b="1" dirty="0"/>
              <a:t>(Comité Directeur Les Généralistes CSMF le jeudi 1er octobre)</a:t>
            </a:r>
          </a:p>
          <a:p>
            <a:pPr marL="0" indent="0">
              <a:buNone/>
            </a:pPr>
            <a:r>
              <a:rPr lang="fr-FR" sz="1600" b="1" dirty="0"/>
              <a:t>❖ vendredi 11 décembre : Comité Directeur Les Généralistes-CSMF</a:t>
            </a:r>
          </a:p>
        </p:txBody>
      </p:sp>
      <p:pic>
        <p:nvPicPr>
          <p:cNvPr id="4" name="Image 3">
            <a:extLst>
              <a:ext uri="{FF2B5EF4-FFF2-40B4-BE49-F238E27FC236}">
                <a16:creationId xmlns:a16="http://schemas.microsoft.com/office/drawing/2014/main" id="{41D5D118-C282-9AB9-2240-6111DD3E0589}"/>
              </a:ext>
            </a:extLst>
          </p:cNvPr>
          <p:cNvPicPr>
            <a:picLocks noChangeAspect="1"/>
          </p:cNvPicPr>
          <p:nvPr/>
        </p:nvPicPr>
        <p:blipFill>
          <a:blip r:embed="rId2"/>
          <a:stretch>
            <a:fillRect/>
          </a:stretch>
        </p:blipFill>
        <p:spPr>
          <a:xfrm>
            <a:off x="2555776" y="54760"/>
            <a:ext cx="2184176" cy="2195263"/>
          </a:xfrm>
          <a:prstGeom prst="rect">
            <a:avLst/>
          </a:prstGeom>
        </p:spPr>
      </p:pic>
      <p:pic>
        <p:nvPicPr>
          <p:cNvPr id="6" name="Image 5">
            <a:extLst>
              <a:ext uri="{FF2B5EF4-FFF2-40B4-BE49-F238E27FC236}">
                <a16:creationId xmlns:a16="http://schemas.microsoft.com/office/drawing/2014/main" id="{AEFDFAC9-E238-9522-388A-6A669FE8C3DD}"/>
              </a:ext>
            </a:extLst>
          </p:cNvPr>
          <p:cNvPicPr>
            <a:picLocks noChangeAspect="1"/>
          </p:cNvPicPr>
          <p:nvPr/>
        </p:nvPicPr>
        <p:blipFill>
          <a:blip r:embed="rId3"/>
          <a:stretch>
            <a:fillRect/>
          </a:stretch>
        </p:blipFill>
        <p:spPr>
          <a:xfrm>
            <a:off x="5264313" y="304604"/>
            <a:ext cx="3678284" cy="1903587"/>
          </a:xfrm>
          <a:prstGeom prst="rect">
            <a:avLst/>
          </a:prstGeom>
        </p:spPr>
      </p:pic>
    </p:spTree>
    <p:extLst>
      <p:ext uri="{BB962C8B-B14F-4D97-AF65-F5344CB8AC3E}">
        <p14:creationId xmlns:p14="http://schemas.microsoft.com/office/powerpoint/2010/main" val="1130771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7A885D52-39AE-45EF-8AD0-5054E9112026}"/>
              </a:ext>
            </a:extLst>
          </p:cNvPr>
          <p:cNvPicPr>
            <a:picLocks noGrp="1" noChangeAspect="1"/>
          </p:cNvPicPr>
          <p:nvPr>
            <p:ph idx="1"/>
          </p:nvPr>
        </p:nvPicPr>
        <p:blipFill>
          <a:blip r:embed="rId2"/>
          <a:stretch>
            <a:fillRect/>
          </a:stretch>
        </p:blipFill>
        <p:spPr>
          <a:xfrm>
            <a:off x="2699792" y="489152"/>
            <a:ext cx="5761219" cy="1847248"/>
          </a:xfrm>
          <a:prstGeom prst="rect">
            <a:avLst/>
          </a:prstGeom>
        </p:spPr>
      </p:pic>
      <p:sp>
        <p:nvSpPr>
          <p:cNvPr id="7" name="ZoneTexte 6">
            <a:extLst>
              <a:ext uri="{FF2B5EF4-FFF2-40B4-BE49-F238E27FC236}">
                <a16:creationId xmlns:a16="http://schemas.microsoft.com/office/drawing/2014/main" id="{B13F541E-1931-5383-AC8D-A64B619504EA}"/>
              </a:ext>
            </a:extLst>
          </p:cNvPr>
          <p:cNvSpPr txBox="1"/>
          <p:nvPr/>
        </p:nvSpPr>
        <p:spPr>
          <a:xfrm>
            <a:off x="2285999" y="3084750"/>
            <a:ext cx="6030417" cy="1887696"/>
          </a:xfrm>
          <a:prstGeom prst="rect">
            <a:avLst/>
          </a:prstGeom>
          <a:noFill/>
        </p:spPr>
        <p:txBody>
          <a:bodyPr wrap="square">
            <a:spAutoFit/>
          </a:bodyPr>
          <a:lstStyle/>
          <a:p>
            <a:pPr algn="ctr" defTabSz="914400">
              <a:lnSpc>
                <a:spcPct val="90000"/>
              </a:lnSpc>
              <a:spcBef>
                <a:spcPct val="0"/>
              </a:spcBef>
              <a:spcAft>
                <a:spcPts val="800"/>
              </a:spcAft>
            </a:pPr>
            <a:r>
              <a:rPr lang="fr-FR" sz="2000" b="1" kern="1200" noProof="0" dirty="0">
                <a:effectLst/>
                <a:latin typeface="+mj-lt"/>
                <a:ea typeface="+mj-ea"/>
                <a:cs typeface="+mj-cs"/>
              </a:rPr>
              <a:t>RETOURS SUR LE 1</a:t>
            </a:r>
            <a:r>
              <a:rPr lang="fr-FR" sz="2000" b="1" kern="1200" baseline="30000" noProof="0" dirty="0">
                <a:effectLst/>
                <a:latin typeface="+mj-lt"/>
                <a:ea typeface="+mj-ea"/>
                <a:cs typeface="+mj-cs"/>
              </a:rPr>
              <a:t>ER</a:t>
            </a:r>
            <a:r>
              <a:rPr lang="fr-FR" sz="2000" b="1" kern="1200" noProof="0" dirty="0">
                <a:effectLst/>
                <a:latin typeface="+mj-lt"/>
                <a:ea typeface="+mj-ea"/>
                <a:cs typeface="+mj-cs"/>
              </a:rPr>
              <a:t> WEBINAIRE </a:t>
            </a:r>
          </a:p>
          <a:p>
            <a:pPr algn="ctr" defTabSz="914400">
              <a:lnSpc>
                <a:spcPct val="90000"/>
              </a:lnSpc>
              <a:spcBef>
                <a:spcPct val="0"/>
              </a:spcBef>
              <a:spcAft>
                <a:spcPts val="800"/>
              </a:spcAft>
            </a:pPr>
            <a:r>
              <a:rPr lang="fr-FR" sz="2000" b="1" kern="1200" noProof="0" dirty="0">
                <a:effectLst/>
                <a:latin typeface="+mj-lt"/>
                <a:ea typeface="+mj-ea"/>
                <a:cs typeface="+mj-cs"/>
              </a:rPr>
              <a:t>LES GENERALISTES-CSMF DU 09/12/2025 </a:t>
            </a:r>
          </a:p>
          <a:p>
            <a:pPr algn="ctr" defTabSz="914400">
              <a:lnSpc>
                <a:spcPct val="90000"/>
              </a:lnSpc>
              <a:spcBef>
                <a:spcPct val="0"/>
              </a:spcBef>
              <a:spcAft>
                <a:spcPts val="800"/>
              </a:spcAft>
            </a:pPr>
            <a:r>
              <a:rPr lang="fr-FR" sz="2000" b="1" kern="1200" noProof="0" dirty="0">
                <a:effectLst/>
                <a:latin typeface="+mj-lt"/>
                <a:ea typeface="+mj-ea"/>
                <a:cs typeface="+mj-cs"/>
              </a:rPr>
              <a:t>SUR</a:t>
            </a:r>
          </a:p>
          <a:p>
            <a:pPr algn="ctr" defTabSz="914400">
              <a:lnSpc>
                <a:spcPct val="90000"/>
              </a:lnSpc>
              <a:spcBef>
                <a:spcPct val="0"/>
              </a:spcBef>
              <a:spcAft>
                <a:spcPts val="800"/>
              </a:spcAft>
            </a:pPr>
            <a:r>
              <a:rPr lang="fr-FR" sz="2000" b="1" kern="1200" noProof="0" dirty="0">
                <a:effectLst/>
                <a:latin typeface="+mj-lt"/>
                <a:ea typeface="+mj-ea"/>
                <a:cs typeface="+mj-cs"/>
              </a:rPr>
              <a:t>MSO / MSAP : </a:t>
            </a:r>
          </a:p>
          <a:p>
            <a:pPr algn="ctr" defTabSz="914400">
              <a:lnSpc>
                <a:spcPct val="90000"/>
              </a:lnSpc>
              <a:spcBef>
                <a:spcPct val="0"/>
              </a:spcBef>
              <a:spcAft>
                <a:spcPts val="800"/>
              </a:spcAft>
            </a:pPr>
            <a:r>
              <a:rPr lang="fr-FR" sz="2000" b="1" kern="1200" noProof="0" dirty="0">
                <a:effectLst/>
                <a:latin typeface="+mj-lt"/>
                <a:ea typeface="+mj-ea"/>
                <a:cs typeface="+mj-cs"/>
              </a:rPr>
              <a:t>ANTICIPER, AGIR ET SE DEFENDRE</a:t>
            </a:r>
            <a:endParaRPr lang="fr-FR" sz="2000" kern="1200" noProof="0" dirty="0">
              <a:effectLst/>
              <a:latin typeface="+mj-lt"/>
              <a:ea typeface="+mj-ea"/>
              <a:cs typeface="+mj-cs"/>
            </a:endParaRPr>
          </a:p>
        </p:txBody>
      </p:sp>
    </p:spTree>
    <p:extLst>
      <p:ext uri="{BB962C8B-B14F-4D97-AF65-F5344CB8AC3E}">
        <p14:creationId xmlns:p14="http://schemas.microsoft.com/office/powerpoint/2010/main" val="3843542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7C88-D815-EE72-BBE4-E759DE34B835}"/>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379187F-4E52-CDE3-1483-48B4B1CF49FE}"/>
              </a:ext>
            </a:extLst>
          </p:cNvPr>
          <p:cNvSpPr>
            <a:spLocks noGrp="1"/>
          </p:cNvSpPr>
          <p:nvPr>
            <p:ph idx="1"/>
          </p:nvPr>
        </p:nvSpPr>
        <p:spPr>
          <a:xfrm>
            <a:off x="2771800" y="548680"/>
            <a:ext cx="6372200" cy="792088"/>
          </a:xfrm>
        </p:spPr>
        <p:txBody>
          <a:bodyPr>
            <a:normAutofit/>
          </a:bodyPr>
          <a:lstStyle/>
          <a:p>
            <a:pPr marL="400050" lvl="1" indent="0" algn="r">
              <a:buNone/>
            </a:pPr>
            <a:r>
              <a:rPr lang="fr-FR" sz="3600" b="1" dirty="0">
                <a:effectLst/>
                <a:latin typeface="Arial" panose="020B0604020202020204" pitchFamily="34" charset="0"/>
                <a:ea typeface="Calibri" panose="020F0502020204030204" pitchFamily="34" charset="0"/>
                <a:cs typeface="Times New Roman" panose="02020603050405020304" pitchFamily="18" charset="0"/>
              </a:rPr>
              <a:t>Actualités politiques</a:t>
            </a:r>
            <a:endParaRPr lang="fr-FR" sz="36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8EF85070-0B89-94AD-B09E-6A11AFF52DE0}"/>
              </a:ext>
            </a:extLst>
          </p:cNvPr>
          <p:cNvSpPr txBox="1"/>
          <p:nvPr/>
        </p:nvSpPr>
        <p:spPr>
          <a:xfrm>
            <a:off x="2771800" y="2924944"/>
            <a:ext cx="4968552" cy="707886"/>
          </a:xfrm>
          <a:prstGeom prst="rect">
            <a:avLst/>
          </a:prstGeom>
          <a:noFill/>
        </p:spPr>
        <p:txBody>
          <a:bodyPr wrap="square">
            <a:spAutoFit/>
          </a:bodyPr>
          <a:lstStyle/>
          <a:p>
            <a:pPr lvl="0" algn="ctr" fontAlgn="base" hangingPunct="0"/>
            <a:r>
              <a:rPr lang="fr-FR" sz="4000" b="1" dirty="0">
                <a:effectLst/>
                <a:latin typeface="Arial" panose="020B0604020202020204" pitchFamily="34" charset="0"/>
                <a:ea typeface="Calibri" panose="020F0502020204030204" pitchFamily="34" charset="0"/>
                <a:cs typeface="Times New Roman" panose="02020603050405020304" pitchFamily="18" charset="0"/>
              </a:rPr>
              <a:t>Docteurs Juniors</a:t>
            </a:r>
          </a:p>
        </p:txBody>
      </p:sp>
    </p:spTree>
    <p:extLst>
      <p:ext uri="{BB962C8B-B14F-4D97-AF65-F5344CB8AC3E}">
        <p14:creationId xmlns:p14="http://schemas.microsoft.com/office/powerpoint/2010/main" val="1363777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xfrm>
            <a:off x="2483768" y="3616469"/>
            <a:ext cx="5695821" cy="1013739"/>
          </a:xfrm>
          <a:prstGeom prst="rect">
            <a:avLst/>
          </a:prstGeom>
        </p:spPr>
        <p:txBody>
          <a:bodyPr vert="horz" wrap="square" lIns="0" tIns="13335" rIns="0" bIns="0" rtlCol="0" anchor="t">
            <a:spAutoFit/>
          </a:bodyPr>
          <a:lstStyle/>
          <a:p>
            <a:pPr marL="25400" algn="ctr">
              <a:spcBef>
                <a:spcPts val="105"/>
              </a:spcBef>
            </a:pPr>
            <a:r>
              <a:rPr sz="3250" spc="-195" dirty="0">
                <a:solidFill>
                  <a:srgbClr val="000000"/>
                </a:solidFill>
              </a:rPr>
              <a:t>4</a:t>
            </a:r>
            <a:r>
              <a:rPr sz="3225" spc="-292" baseline="24547" dirty="0">
                <a:solidFill>
                  <a:srgbClr val="000000"/>
                </a:solidFill>
              </a:rPr>
              <a:t>ÈME</a:t>
            </a:r>
            <a:r>
              <a:rPr sz="3225" spc="165" baseline="24547" dirty="0">
                <a:solidFill>
                  <a:srgbClr val="000000"/>
                </a:solidFill>
              </a:rPr>
              <a:t> </a:t>
            </a:r>
            <a:r>
              <a:rPr sz="3250" spc="-210" dirty="0">
                <a:solidFill>
                  <a:srgbClr val="000000"/>
                </a:solidFill>
              </a:rPr>
              <a:t>ANNÉE</a:t>
            </a:r>
            <a:r>
              <a:rPr sz="3250" spc="-215" dirty="0">
                <a:solidFill>
                  <a:srgbClr val="000000"/>
                </a:solidFill>
              </a:rPr>
              <a:t> </a:t>
            </a:r>
            <a:br>
              <a:rPr lang="fr-FR" sz="3250" spc="-215" dirty="0">
                <a:solidFill>
                  <a:srgbClr val="000000"/>
                </a:solidFill>
              </a:rPr>
            </a:br>
            <a:r>
              <a:rPr sz="3250" spc="-225" dirty="0">
                <a:solidFill>
                  <a:srgbClr val="000000"/>
                </a:solidFill>
              </a:rPr>
              <a:t>DE</a:t>
            </a:r>
            <a:r>
              <a:rPr sz="3250" spc="-210" dirty="0">
                <a:solidFill>
                  <a:srgbClr val="000000"/>
                </a:solidFill>
              </a:rPr>
              <a:t> </a:t>
            </a:r>
            <a:r>
              <a:rPr sz="3250" spc="-220" dirty="0">
                <a:solidFill>
                  <a:srgbClr val="000000"/>
                </a:solidFill>
              </a:rPr>
              <a:t>MÉDECINE</a:t>
            </a:r>
            <a:r>
              <a:rPr sz="3250" spc="-229" dirty="0">
                <a:solidFill>
                  <a:srgbClr val="000000"/>
                </a:solidFill>
              </a:rPr>
              <a:t> </a:t>
            </a:r>
            <a:r>
              <a:rPr sz="3250" spc="-320" dirty="0">
                <a:solidFill>
                  <a:srgbClr val="000000"/>
                </a:solidFill>
              </a:rPr>
              <a:t>GÉNÉRALE</a:t>
            </a:r>
            <a:endParaRPr sz="3250" dirty="0"/>
          </a:p>
        </p:txBody>
      </p:sp>
      <p:sp>
        <p:nvSpPr>
          <p:cNvPr id="5" name="object 5"/>
          <p:cNvSpPr txBox="1">
            <a:spLocks noGrp="1"/>
          </p:cNvSpPr>
          <p:nvPr>
            <p:ph type="sldNum" sz="quarter" idx="7"/>
          </p:nvPr>
        </p:nvSpPr>
        <p:spPr>
          <a:xfrm>
            <a:off x="511228" y="1756743"/>
            <a:ext cx="584978" cy="141704"/>
          </a:xfrm>
          <a:prstGeom prst="rect">
            <a:avLst/>
          </a:prstGeom>
        </p:spPr>
        <p:txBody>
          <a:bodyPr vert="horz" wrap="square" lIns="0" tIns="26034" rIns="0" bIns="0" rtlCol="0" anchor="ctr">
            <a:spAutoFit/>
          </a:bodyPr>
          <a:lstStyle/>
          <a:p>
            <a:pPr marL="38100">
              <a:spcBef>
                <a:spcPts val="204"/>
              </a:spcBef>
            </a:pPr>
            <a:endParaRPr spc="-25" dirty="0"/>
          </a:p>
        </p:txBody>
      </p:sp>
      <p:sp>
        <p:nvSpPr>
          <p:cNvPr id="6" name="object 6"/>
          <p:cNvSpPr txBox="1">
            <a:spLocks noGrp="1"/>
          </p:cNvSpPr>
          <p:nvPr>
            <p:ph type="dt" sz="half" idx="6"/>
          </p:nvPr>
        </p:nvSpPr>
        <p:spPr>
          <a:xfrm>
            <a:off x="7772400" y="7963822"/>
            <a:ext cx="766380" cy="141704"/>
          </a:xfrm>
          <a:prstGeom prst="rect">
            <a:avLst/>
          </a:prstGeom>
        </p:spPr>
        <p:txBody>
          <a:bodyPr vert="horz" wrap="square" lIns="0" tIns="26034" rIns="0" bIns="0" rtlCol="0" anchor="ctr">
            <a:spAutoFit/>
          </a:bodyPr>
          <a:lstStyle/>
          <a:p>
            <a:pPr marL="12700">
              <a:spcBef>
                <a:spcPts val="204"/>
              </a:spcBef>
            </a:pPr>
            <a:r>
              <a:rPr spc="-45" dirty="0"/>
              <a:t>10/12/2025</a:t>
            </a:r>
          </a:p>
        </p:txBody>
      </p:sp>
      <p:sp>
        <p:nvSpPr>
          <p:cNvPr id="3" name="object 3"/>
          <p:cNvSpPr txBox="1"/>
          <p:nvPr/>
        </p:nvSpPr>
        <p:spPr>
          <a:xfrm>
            <a:off x="2483768" y="2060848"/>
            <a:ext cx="5288632" cy="320601"/>
          </a:xfrm>
          <a:prstGeom prst="rect">
            <a:avLst/>
          </a:prstGeom>
        </p:spPr>
        <p:txBody>
          <a:bodyPr vert="horz" wrap="square" lIns="0" tIns="12700" rIns="0" bIns="0" rtlCol="0">
            <a:spAutoFit/>
          </a:bodyPr>
          <a:lstStyle/>
          <a:p>
            <a:pPr marL="12700">
              <a:spcBef>
                <a:spcPts val="100"/>
              </a:spcBef>
            </a:pPr>
            <a:r>
              <a:rPr sz="2000" spc="-120" dirty="0">
                <a:latin typeface="Arial Black"/>
                <a:cs typeface="Arial Black"/>
              </a:rPr>
              <a:t>COMITÉ </a:t>
            </a:r>
            <a:r>
              <a:rPr sz="2000" spc="-135" dirty="0">
                <a:latin typeface="Arial Black"/>
                <a:cs typeface="Arial Black"/>
              </a:rPr>
              <a:t>DE</a:t>
            </a:r>
            <a:r>
              <a:rPr sz="2000" spc="-120" dirty="0">
                <a:latin typeface="Arial Black"/>
                <a:cs typeface="Arial Black"/>
              </a:rPr>
              <a:t> </a:t>
            </a:r>
            <a:r>
              <a:rPr sz="2000" spc="-140" dirty="0">
                <a:latin typeface="Arial Black"/>
                <a:cs typeface="Arial Black"/>
              </a:rPr>
              <a:t>SUIVI</a:t>
            </a:r>
            <a:r>
              <a:rPr sz="2000" spc="-120" dirty="0">
                <a:latin typeface="Arial Black"/>
                <a:cs typeface="Arial Black"/>
              </a:rPr>
              <a:t> </a:t>
            </a:r>
            <a:r>
              <a:rPr sz="2000" spc="-90" dirty="0">
                <a:latin typeface="Arial Black"/>
                <a:cs typeface="Arial Black"/>
              </a:rPr>
              <a:t>DU</a:t>
            </a:r>
            <a:r>
              <a:rPr sz="2000" spc="-125" dirty="0">
                <a:latin typeface="Arial Black"/>
                <a:cs typeface="Arial Black"/>
              </a:rPr>
              <a:t> </a:t>
            </a:r>
            <a:r>
              <a:rPr sz="2000" spc="-285" dirty="0">
                <a:latin typeface="Arial Black"/>
                <a:cs typeface="Arial Black"/>
              </a:rPr>
              <a:t>10</a:t>
            </a:r>
            <a:r>
              <a:rPr sz="2000" spc="-110" dirty="0">
                <a:latin typeface="Arial Black"/>
                <a:cs typeface="Arial Black"/>
              </a:rPr>
              <a:t> </a:t>
            </a:r>
            <a:r>
              <a:rPr sz="2000" spc="-195" dirty="0">
                <a:latin typeface="Arial Black"/>
                <a:cs typeface="Arial Black"/>
              </a:rPr>
              <a:t>DÉCEMBRE</a:t>
            </a:r>
            <a:r>
              <a:rPr sz="2000" spc="-150" dirty="0">
                <a:latin typeface="Arial Black"/>
                <a:cs typeface="Arial Black"/>
              </a:rPr>
              <a:t> </a:t>
            </a:r>
            <a:r>
              <a:rPr sz="2000" spc="-90" dirty="0">
                <a:latin typeface="Arial Black"/>
                <a:cs typeface="Arial Black"/>
              </a:rPr>
              <a:t>2025</a:t>
            </a:r>
            <a:endParaRPr sz="2000" dirty="0">
              <a:latin typeface="Arial Black"/>
              <a:cs typeface="Arial Black"/>
            </a:endParaRPr>
          </a:p>
        </p:txBody>
      </p:sp>
      <p:sp>
        <p:nvSpPr>
          <p:cNvPr id="4" name="object 4"/>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
        <p:nvSpPr>
          <p:cNvPr id="3" name="object 3"/>
          <p:cNvSpPr txBox="1"/>
          <p:nvPr/>
        </p:nvSpPr>
        <p:spPr>
          <a:xfrm>
            <a:off x="2123728" y="2926587"/>
            <a:ext cx="5904656" cy="2258952"/>
          </a:xfrm>
          <a:prstGeom prst="rect">
            <a:avLst/>
          </a:prstGeom>
        </p:spPr>
        <p:txBody>
          <a:bodyPr vert="horz" wrap="square" lIns="0" tIns="12065" rIns="0" bIns="0" rtlCol="0">
            <a:spAutoFit/>
          </a:bodyPr>
          <a:lstStyle/>
          <a:p>
            <a:pPr marL="354965" indent="-342265">
              <a:spcBef>
                <a:spcPts val="95"/>
              </a:spcBef>
              <a:buAutoNum type="arabicPeriod"/>
              <a:tabLst>
                <a:tab pos="354965" algn="l"/>
              </a:tabLst>
            </a:pPr>
            <a:r>
              <a:rPr sz="1600" dirty="0">
                <a:latin typeface="Lucida Sans"/>
                <a:cs typeface="Lucida Sans"/>
              </a:rPr>
              <a:t>Retour</a:t>
            </a:r>
            <a:r>
              <a:rPr sz="1600" spc="-15" dirty="0">
                <a:latin typeface="Lucida Sans"/>
                <a:cs typeface="Lucida Sans"/>
              </a:rPr>
              <a:t> </a:t>
            </a:r>
            <a:r>
              <a:rPr sz="1600" spc="-45" dirty="0">
                <a:latin typeface="Lucida Sans"/>
                <a:cs typeface="Lucida Sans"/>
              </a:rPr>
              <a:t>sur</a:t>
            </a:r>
            <a:r>
              <a:rPr sz="1600" spc="-25" dirty="0">
                <a:latin typeface="Lucida Sans"/>
                <a:cs typeface="Lucida Sans"/>
              </a:rPr>
              <a:t> </a:t>
            </a:r>
            <a:r>
              <a:rPr sz="1600" dirty="0">
                <a:latin typeface="Lucida Sans"/>
                <a:cs typeface="Lucida Sans"/>
              </a:rPr>
              <a:t>le</a:t>
            </a:r>
            <a:r>
              <a:rPr sz="1600" spc="-35" dirty="0">
                <a:latin typeface="Lucida Sans"/>
                <a:cs typeface="Lucida Sans"/>
              </a:rPr>
              <a:t> </a:t>
            </a:r>
            <a:r>
              <a:rPr sz="1600" dirty="0">
                <a:latin typeface="Lucida Sans"/>
                <a:cs typeface="Lucida Sans"/>
              </a:rPr>
              <a:t>PLFSS</a:t>
            </a:r>
            <a:r>
              <a:rPr sz="1600" spc="-45" dirty="0">
                <a:latin typeface="Lucida Sans"/>
                <a:cs typeface="Lucida Sans"/>
              </a:rPr>
              <a:t> </a:t>
            </a:r>
            <a:r>
              <a:rPr sz="1600" spc="-20" dirty="0">
                <a:latin typeface="Lucida Sans"/>
                <a:cs typeface="Lucida Sans"/>
              </a:rPr>
              <a:t>2026</a:t>
            </a:r>
            <a:endParaRPr sz="1600" dirty="0">
              <a:latin typeface="Lucida Sans"/>
              <a:cs typeface="Lucida Sans"/>
            </a:endParaRPr>
          </a:p>
          <a:p>
            <a:pPr marL="354965" indent="-342265">
              <a:spcBef>
                <a:spcPts val="1450"/>
              </a:spcBef>
              <a:buAutoNum type="arabicPeriod"/>
              <a:tabLst>
                <a:tab pos="354965" algn="l"/>
              </a:tabLst>
            </a:pPr>
            <a:r>
              <a:rPr sz="1600" dirty="0">
                <a:latin typeface="Lucida Sans"/>
                <a:cs typeface="Lucida Sans"/>
              </a:rPr>
              <a:t>Rappels</a:t>
            </a:r>
            <a:r>
              <a:rPr sz="1600" spc="-75" dirty="0">
                <a:latin typeface="Lucida Sans"/>
                <a:cs typeface="Lucida Sans"/>
              </a:rPr>
              <a:t> </a:t>
            </a:r>
            <a:r>
              <a:rPr sz="1600" spc="-30" dirty="0">
                <a:latin typeface="Lucida Sans"/>
                <a:cs typeface="Lucida Sans"/>
              </a:rPr>
              <a:t>généraux</a:t>
            </a:r>
            <a:r>
              <a:rPr sz="1600" spc="-75" dirty="0">
                <a:latin typeface="Lucida Sans"/>
                <a:cs typeface="Lucida Sans"/>
              </a:rPr>
              <a:t> </a:t>
            </a:r>
            <a:r>
              <a:rPr sz="1600" spc="-45" dirty="0">
                <a:latin typeface="Lucida Sans"/>
                <a:cs typeface="Lucida Sans"/>
              </a:rPr>
              <a:t>sur</a:t>
            </a:r>
            <a:r>
              <a:rPr sz="1600" spc="-70" dirty="0">
                <a:latin typeface="Lucida Sans"/>
                <a:cs typeface="Lucida Sans"/>
              </a:rPr>
              <a:t> </a:t>
            </a:r>
            <a:r>
              <a:rPr sz="1600" dirty="0">
                <a:latin typeface="Lucida Sans"/>
                <a:cs typeface="Lucida Sans"/>
              </a:rPr>
              <a:t>la</a:t>
            </a:r>
            <a:r>
              <a:rPr sz="1600" spc="-75" dirty="0">
                <a:latin typeface="Lucida Sans"/>
                <a:cs typeface="Lucida Sans"/>
              </a:rPr>
              <a:t> </a:t>
            </a:r>
            <a:r>
              <a:rPr sz="1600" dirty="0">
                <a:latin typeface="Lucida Sans"/>
                <a:cs typeface="Lucida Sans"/>
              </a:rPr>
              <a:t>réforme</a:t>
            </a:r>
            <a:r>
              <a:rPr sz="1600" spc="-70" dirty="0">
                <a:latin typeface="Lucida Sans"/>
                <a:cs typeface="Lucida Sans"/>
              </a:rPr>
              <a:t> </a:t>
            </a:r>
            <a:r>
              <a:rPr sz="1600" spc="50" dirty="0">
                <a:latin typeface="Lucida Sans"/>
                <a:cs typeface="Lucida Sans"/>
              </a:rPr>
              <a:t>et</a:t>
            </a:r>
            <a:r>
              <a:rPr sz="1600" spc="-75" dirty="0">
                <a:latin typeface="Lucida Sans"/>
                <a:cs typeface="Lucida Sans"/>
              </a:rPr>
              <a:t> </a:t>
            </a:r>
            <a:r>
              <a:rPr sz="1600" dirty="0">
                <a:latin typeface="Lucida Sans"/>
                <a:cs typeface="Lucida Sans"/>
              </a:rPr>
              <a:t>principes</a:t>
            </a:r>
            <a:r>
              <a:rPr sz="1600" spc="-75" dirty="0">
                <a:latin typeface="Lucida Sans"/>
                <a:cs typeface="Lucida Sans"/>
              </a:rPr>
              <a:t> </a:t>
            </a:r>
            <a:r>
              <a:rPr sz="1600" dirty="0">
                <a:latin typeface="Lucida Sans"/>
                <a:cs typeface="Lucida Sans"/>
              </a:rPr>
              <a:t>des</a:t>
            </a:r>
            <a:r>
              <a:rPr sz="1600" spc="-70" dirty="0">
                <a:latin typeface="Lucida Sans"/>
                <a:cs typeface="Lucida Sans"/>
              </a:rPr>
              <a:t> </a:t>
            </a:r>
            <a:r>
              <a:rPr sz="1600" spc="-10" dirty="0">
                <a:latin typeface="Lucida Sans"/>
                <a:cs typeface="Lucida Sans"/>
              </a:rPr>
              <a:t>rémunérations</a:t>
            </a:r>
            <a:endParaRPr sz="1600" dirty="0">
              <a:latin typeface="Lucida Sans"/>
              <a:cs typeface="Lucida Sans"/>
            </a:endParaRPr>
          </a:p>
          <a:p>
            <a:pPr marL="354965" indent="-342265">
              <a:spcBef>
                <a:spcPts val="1465"/>
              </a:spcBef>
              <a:buAutoNum type="arabicPeriod"/>
              <a:tabLst>
                <a:tab pos="354965" algn="l"/>
              </a:tabLst>
            </a:pPr>
            <a:r>
              <a:rPr sz="1600" spc="35" dirty="0">
                <a:latin typeface="Lucida Sans"/>
                <a:cs typeface="Lucida Sans"/>
              </a:rPr>
              <a:t>PDSA</a:t>
            </a:r>
            <a:endParaRPr sz="1600" dirty="0">
              <a:latin typeface="Lucida Sans"/>
              <a:cs typeface="Lucida Sans"/>
            </a:endParaRPr>
          </a:p>
          <a:p>
            <a:pPr marL="354965" indent="-342265">
              <a:spcBef>
                <a:spcPts val="1470"/>
              </a:spcBef>
              <a:buAutoNum type="arabicPeriod"/>
              <a:tabLst>
                <a:tab pos="354965" algn="l"/>
              </a:tabLst>
            </a:pPr>
            <a:r>
              <a:rPr sz="1600" dirty="0">
                <a:latin typeface="Lucida Sans"/>
                <a:cs typeface="Lucida Sans"/>
              </a:rPr>
              <a:t>Calendrier</a:t>
            </a:r>
            <a:r>
              <a:rPr sz="1600" spc="-40" dirty="0">
                <a:latin typeface="Lucida Sans"/>
                <a:cs typeface="Lucida Sans"/>
              </a:rPr>
              <a:t> </a:t>
            </a:r>
            <a:r>
              <a:rPr sz="1600" dirty="0">
                <a:latin typeface="Lucida Sans"/>
                <a:cs typeface="Lucida Sans"/>
              </a:rPr>
              <a:t>des</a:t>
            </a:r>
            <a:r>
              <a:rPr sz="1600" spc="-55" dirty="0">
                <a:latin typeface="Lucida Sans"/>
                <a:cs typeface="Lucida Sans"/>
              </a:rPr>
              <a:t> </a:t>
            </a:r>
            <a:r>
              <a:rPr sz="1600" spc="-20" dirty="0">
                <a:latin typeface="Lucida Sans"/>
                <a:cs typeface="Lucida Sans"/>
              </a:rPr>
              <a:t>groupes</a:t>
            </a:r>
            <a:r>
              <a:rPr sz="1600" spc="-40" dirty="0">
                <a:latin typeface="Lucida Sans"/>
                <a:cs typeface="Lucida Sans"/>
              </a:rPr>
              <a:t> </a:t>
            </a:r>
            <a:r>
              <a:rPr sz="1600" dirty="0">
                <a:latin typeface="Lucida Sans"/>
                <a:cs typeface="Lucida Sans"/>
              </a:rPr>
              <a:t>de</a:t>
            </a:r>
            <a:r>
              <a:rPr sz="1600" spc="-55" dirty="0">
                <a:latin typeface="Lucida Sans"/>
                <a:cs typeface="Lucida Sans"/>
              </a:rPr>
              <a:t> </a:t>
            </a:r>
            <a:r>
              <a:rPr sz="1600" spc="-10" dirty="0">
                <a:latin typeface="Lucida Sans"/>
                <a:cs typeface="Lucida Sans"/>
              </a:rPr>
              <a:t>travail</a:t>
            </a:r>
            <a:endParaRPr sz="1600" dirty="0">
              <a:latin typeface="Lucida Sans"/>
              <a:cs typeface="Lucida Sans"/>
            </a:endParaRPr>
          </a:p>
          <a:p>
            <a:pPr marL="354965" indent="-342265">
              <a:spcBef>
                <a:spcPts val="1450"/>
              </a:spcBef>
              <a:buAutoNum type="arabicPeriod"/>
              <a:tabLst>
                <a:tab pos="354965" algn="l"/>
              </a:tabLst>
            </a:pPr>
            <a:r>
              <a:rPr sz="1600" spc="-10" dirty="0">
                <a:latin typeface="Lucida Sans"/>
                <a:cs typeface="Lucida Sans"/>
              </a:rPr>
              <a:t>Questions</a:t>
            </a:r>
            <a:r>
              <a:rPr sz="1600" spc="-60" dirty="0">
                <a:latin typeface="Lucida Sans"/>
                <a:cs typeface="Lucida Sans"/>
              </a:rPr>
              <a:t> </a:t>
            </a:r>
            <a:r>
              <a:rPr sz="1600" spc="-10" dirty="0">
                <a:latin typeface="Lucida Sans"/>
                <a:cs typeface="Lucida Sans"/>
              </a:rPr>
              <a:t>diverses</a:t>
            </a:r>
            <a:endParaRPr sz="1600" dirty="0">
              <a:latin typeface="Lucida Sans"/>
              <a:cs typeface="Lucida Sans"/>
            </a:endParaRPr>
          </a:p>
        </p:txBody>
      </p:sp>
      <p:sp>
        <p:nvSpPr>
          <p:cNvPr id="4" name="object 4" descr="$PPTXTitle"/>
          <p:cNvSpPr txBox="1">
            <a:spLocks noGrp="1"/>
          </p:cNvSpPr>
          <p:nvPr>
            <p:ph type="title"/>
          </p:nvPr>
        </p:nvSpPr>
        <p:spPr>
          <a:xfrm>
            <a:off x="4009390" y="1681810"/>
            <a:ext cx="2115820" cy="406400"/>
          </a:xfrm>
          <a:prstGeom prst="rect">
            <a:avLst/>
          </a:prstGeom>
        </p:spPr>
        <p:txBody>
          <a:bodyPr vert="horz" wrap="square" lIns="0" tIns="12065" rIns="0" bIns="0" rtlCol="0" anchor="t">
            <a:spAutoFit/>
          </a:bodyPr>
          <a:lstStyle/>
          <a:p>
            <a:pPr marL="12700">
              <a:spcBef>
                <a:spcPts val="95"/>
              </a:spcBef>
            </a:pPr>
            <a:r>
              <a:rPr sz="2500" spc="-110" dirty="0">
                <a:solidFill>
                  <a:srgbClr val="000000"/>
                </a:solidFill>
              </a:rPr>
              <a:t>Ordre</a:t>
            </a:r>
            <a:r>
              <a:rPr sz="2500" spc="-114" dirty="0">
                <a:solidFill>
                  <a:srgbClr val="000000"/>
                </a:solidFill>
              </a:rPr>
              <a:t> </a:t>
            </a:r>
            <a:r>
              <a:rPr sz="2500" spc="-105" dirty="0">
                <a:solidFill>
                  <a:srgbClr val="000000"/>
                </a:solidFill>
              </a:rPr>
              <a:t>du</a:t>
            </a:r>
            <a:r>
              <a:rPr sz="2500" spc="-135" dirty="0">
                <a:solidFill>
                  <a:srgbClr val="000000"/>
                </a:solidFill>
              </a:rPr>
              <a:t> </a:t>
            </a:r>
            <a:r>
              <a:rPr sz="2500" spc="-105" dirty="0">
                <a:solidFill>
                  <a:srgbClr val="000000"/>
                </a:solidFill>
              </a:rPr>
              <a:t>jour</a:t>
            </a:r>
            <a:endParaRPr sz="25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195736" y="3222320"/>
            <a:ext cx="6048672" cy="505908"/>
          </a:xfrm>
          <a:prstGeom prst="rect">
            <a:avLst/>
          </a:prstGeom>
        </p:spPr>
        <p:txBody>
          <a:bodyPr vert="horz" wrap="square" lIns="0" tIns="13335" rIns="0" bIns="0" rtlCol="0" anchor="t">
            <a:spAutoFit/>
          </a:bodyPr>
          <a:lstStyle/>
          <a:p>
            <a:pPr marL="12700">
              <a:spcBef>
                <a:spcPts val="105"/>
              </a:spcBef>
            </a:pPr>
            <a:r>
              <a:rPr sz="3200" spc="-190" dirty="0">
                <a:solidFill>
                  <a:srgbClr val="000000"/>
                </a:solidFill>
              </a:rPr>
              <a:t>RETOUR</a:t>
            </a:r>
            <a:r>
              <a:rPr sz="3200" spc="-125" dirty="0">
                <a:solidFill>
                  <a:srgbClr val="000000"/>
                </a:solidFill>
              </a:rPr>
              <a:t> </a:t>
            </a:r>
            <a:r>
              <a:rPr sz="3200" spc="-240" dirty="0">
                <a:solidFill>
                  <a:srgbClr val="000000"/>
                </a:solidFill>
              </a:rPr>
              <a:t>SUR</a:t>
            </a:r>
            <a:r>
              <a:rPr sz="3200" spc="-125" dirty="0">
                <a:solidFill>
                  <a:srgbClr val="000000"/>
                </a:solidFill>
              </a:rPr>
              <a:t> </a:t>
            </a:r>
            <a:r>
              <a:rPr sz="3200" spc="-265" dirty="0">
                <a:solidFill>
                  <a:srgbClr val="000000"/>
                </a:solidFill>
              </a:rPr>
              <a:t>LE</a:t>
            </a:r>
            <a:r>
              <a:rPr sz="3200" spc="-110" dirty="0">
                <a:solidFill>
                  <a:srgbClr val="000000"/>
                </a:solidFill>
              </a:rPr>
              <a:t> </a:t>
            </a:r>
            <a:r>
              <a:rPr sz="3200" spc="-270" dirty="0">
                <a:solidFill>
                  <a:srgbClr val="000000"/>
                </a:solidFill>
              </a:rPr>
              <a:t>PLFSS</a:t>
            </a:r>
            <a:r>
              <a:rPr sz="3200" spc="-135" dirty="0">
                <a:solidFill>
                  <a:srgbClr val="000000"/>
                </a:solidFill>
              </a:rPr>
              <a:t> </a:t>
            </a:r>
            <a:r>
              <a:rPr sz="3200" spc="-95" dirty="0">
                <a:solidFill>
                  <a:srgbClr val="000000"/>
                </a:solidFill>
              </a:rPr>
              <a:t>2026</a:t>
            </a:r>
            <a:endParaRPr sz="3200" dirty="0"/>
          </a:p>
        </p:txBody>
      </p:sp>
      <p:sp>
        <p:nvSpPr>
          <p:cNvPr id="4" name="object 4"/>
          <p:cNvSpPr txBox="1">
            <a:spLocks noGrp="1"/>
          </p:cNvSpPr>
          <p:nvPr>
            <p:ph type="sldNum" sz="quarter" idx="7"/>
          </p:nvPr>
        </p:nvSpPr>
        <p:spPr>
          <a:xfrm>
            <a:off x="511228" y="1756743"/>
            <a:ext cx="584978" cy="141704"/>
          </a:xfrm>
          <a:prstGeom prst="rect">
            <a:avLst/>
          </a:prstGeom>
        </p:spPr>
        <p:txBody>
          <a:bodyPr vert="horz" wrap="square" lIns="0" tIns="26034" rIns="0" bIns="0" rtlCol="0" anchor="ctr">
            <a:spAutoFit/>
          </a:bodyPr>
          <a:lstStyle/>
          <a:p>
            <a:pPr marL="38100">
              <a:spcBef>
                <a:spcPts val="204"/>
              </a:spcBef>
            </a:pPr>
            <a:endParaRPr spc="-25" dirty="0"/>
          </a:p>
        </p:txBody>
      </p:sp>
      <p:sp>
        <p:nvSpPr>
          <p:cNvPr id="5" name="object 5"/>
          <p:cNvSpPr txBox="1">
            <a:spLocks noGrp="1"/>
          </p:cNvSpPr>
          <p:nvPr>
            <p:ph type="dt" sz="half" idx="6"/>
          </p:nvPr>
        </p:nvSpPr>
        <p:spPr>
          <a:xfrm>
            <a:off x="7772400" y="7963822"/>
            <a:ext cx="766380" cy="141704"/>
          </a:xfrm>
          <a:prstGeom prst="rect">
            <a:avLst/>
          </a:prstGeom>
        </p:spPr>
        <p:txBody>
          <a:bodyPr vert="horz" wrap="square" lIns="0" tIns="26034" rIns="0" bIns="0" rtlCol="0" anchor="ctr">
            <a:spAutoFit/>
          </a:bodyPr>
          <a:lstStyle/>
          <a:p>
            <a:pPr marL="12700">
              <a:spcBef>
                <a:spcPts val="204"/>
              </a:spcBef>
            </a:pPr>
            <a:r>
              <a:rPr spc="-45" dirty="0"/>
              <a:t>10/12/2025</a:t>
            </a:r>
          </a:p>
        </p:txBody>
      </p:sp>
      <p:sp>
        <p:nvSpPr>
          <p:cNvPr id="3" name="object 3"/>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
        <p:nvSpPr>
          <p:cNvPr id="3" name="object 3"/>
          <p:cNvSpPr txBox="1"/>
          <p:nvPr/>
        </p:nvSpPr>
        <p:spPr>
          <a:xfrm>
            <a:off x="1403648" y="3284984"/>
            <a:ext cx="7138524" cy="2169825"/>
          </a:xfrm>
          <a:prstGeom prst="rect">
            <a:avLst/>
          </a:prstGeom>
        </p:spPr>
        <p:txBody>
          <a:bodyPr vert="horz" wrap="square" lIns="0" tIns="12700" rIns="0" bIns="0" rtlCol="0">
            <a:spAutoFit/>
          </a:bodyPr>
          <a:lstStyle/>
          <a:p>
            <a:pPr marL="299085" indent="-286385">
              <a:spcBef>
                <a:spcPts val="100"/>
              </a:spcBef>
              <a:buFont typeface="Arial"/>
              <a:buChar char="•"/>
              <a:tabLst>
                <a:tab pos="299085" algn="l"/>
              </a:tabLst>
            </a:pPr>
            <a:r>
              <a:rPr sz="1400" spc="-65" dirty="0">
                <a:latin typeface="Arial Black"/>
                <a:cs typeface="Arial Black"/>
              </a:rPr>
              <a:t>Vote</a:t>
            </a:r>
            <a:r>
              <a:rPr sz="1400" spc="-80" dirty="0">
                <a:latin typeface="Arial Black"/>
                <a:cs typeface="Arial Black"/>
              </a:rPr>
              <a:t> </a:t>
            </a:r>
            <a:r>
              <a:rPr sz="1400" spc="-75" dirty="0">
                <a:latin typeface="Arial Black"/>
                <a:cs typeface="Arial Black"/>
              </a:rPr>
              <a:t>de</a:t>
            </a:r>
            <a:r>
              <a:rPr sz="1400" spc="-85" dirty="0">
                <a:latin typeface="Arial Black"/>
                <a:cs typeface="Arial Black"/>
              </a:rPr>
              <a:t> </a:t>
            </a:r>
            <a:r>
              <a:rPr sz="1400" spc="-95" dirty="0">
                <a:latin typeface="Arial Black"/>
                <a:cs typeface="Arial Black"/>
              </a:rPr>
              <a:t>l’article </a:t>
            </a:r>
            <a:r>
              <a:rPr sz="1400" spc="-200" dirty="0">
                <a:latin typeface="Arial Black"/>
                <a:cs typeface="Arial Black"/>
              </a:rPr>
              <a:t>21</a:t>
            </a:r>
            <a:r>
              <a:rPr sz="1400" spc="-80" dirty="0">
                <a:latin typeface="Arial Black"/>
                <a:cs typeface="Arial Black"/>
              </a:rPr>
              <a:t> et </a:t>
            </a:r>
            <a:r>
              <a:rPr sz="1400" spc="-65" dirty="0">
                <a:latin typeface="Arial Black"/>
                <a:cs typeface="Arial Black"/>
              </a:rPr>
              <a:t>du</a:t>
            </a:r>
            <a:r>
              <a:rPr sz="1400" spc="-90" dirty="0">
                <a:latin typeface="Arial Black"/>
                <a:cs typeface="Arial Black"/>
              </a:rPr>
              <a:t> </a:t>
            </a:r>
            <a:r>
              <a:rPr sz="1400" spc="-185" dirty="0">
                <a:latin typeface="Arial Black"/>
                <a:cs typeface="Arial Black"/>
              </a:rPr>
              <a:t>PLFSS</a:t>
            </a:r>
            <a:r>
              <a:rPr sz="1400" spc="-80" dirty="0">
                <a:latin typeface="Arial Black"/>
                <a:cs typeface="Arial Black"/>
              </a:rPr>
              <a:t> </a:t>
            </a:r>
            <a:r>
              <a:rPr sz="1400" spc="-110" dirty="0">
                <a:latin typeface="Arial Black"/>
                <a:cs typeface="Arial Black"/>
              </a:rPr>
              <a:t>en</a:t>
            </a:r>
            <a:r>
              <a:rPr sz="1400" spc="-90" dirty="0">
                <a:latin typeface="Arial Black"/>
                <a:cs typeface="Arial Black"/>
              </a:rPr>
              <a:t> </a:t>
            </a:r>
            <a:r>
              <a:rPr sz="1400" spc="-95" dirty="0">
                <a:latin typeface="Arial Black"/>
                <a:cs typeface="Arial Black"/>
              </a:rPr>
              <a:t>nouvelle</a:t>
            </a:r>
            <a:r>
              <a:rPr sz="1400" spc="-85" dirty="0">
                <a:latin typeface="Arial Black"/>
                <a:cs typeface="Arial Black"/>
              </a:rPr>
              <a:t> </a:t>
            </a:r>
            <a:r>
              <a:rPr sz="1400" spc="-105" dirty="0">
                <a:latin typeface="Arial Black"/>
                <a:cs typeface="Arial Black"/>
              </a:rPr>
              <a:t>lecture</a:t>
            </a:r>
            <a:r>
              <a:rPr sz="1400" spc="-95" dirty="0">
                <a:latin typeface="Arial Black"/>
                <a:cs typeface="Arial Black"/>
              </a:rPr>
              <a:t> </a:t>
            </a:r>
            <a:r>
              <a:rPr sz="1400" spc="-150" dirty="0">
                <a:latin typeface="Arial Black"/>
                <a:cs typeface="Arial Black"/>
              </a:rPr>
              <a:t>à</a:t>
            </a:r>
            <a:r>
              <a:rPr sz="1400" spc="-75" dirty="0">
                <a:latin typeface="Arial Black"/>
                <a:cs typeface="Arial Black"/>
              </a:rPr>
              <a:t> </a:t>
            </a:r>
            <a:r>
              <a:rPr sz="1400" spc="-20" dirty="0">
                <a:latin typeface="Arial Black"/>
                <a:cs typeface="Arial Black"/>
              </a:rPr>
              <a:t>l’AN</a:t>
            </a:r>
            <a:endParaRPr sz="1400" dirty="0">
              <a:latin typeface="Arial Black"/>
              <a:cs typeface="Arial Black"/>
            </a:endParaRPr>
          </a:p>
          <a:p>
            <a:pPr marL="299085" indent="-286385">
              <a:spcBef>
                <a:spcPts val="1680"/>
              </a:spcBef>
              <a:buFont typeface="Arial"/>
              <a:buChar char="•"/>
              <a:tabLst>
                <a:tab pos="299085" algn="l"/>
              </a:tabLst>
            </a:pPr>
            <a:r>
              <a:rPr sz="1400" spc="-150" dirty="0">
                <a:latin typeface="Arial Black"/>
                <a:cs typeface="Arial Black"/>
              </a:rPr>
              <a:t>Le</a:t>
            </a:r>
            <a:r>
              <a:rPr sz="1400" spc="-75" dirty="0">
                <a:latin typeface="Arial Black"/>
                <a:cs typeface="Arial Black"/>
              </a:rPr>
              <a:t> </a:t>
            </a:r>
            <a:r>
              <a:rPr sz="1400" spc="-95" dirty="0">
                <a:latin typeface="Arial Black"/>
                <a:cs typeface="Arial Black"/>
              </a:rPr>
              <a:t>texte</a:t>
            </a:r>
            <a:r>
              <a:rPr sz="1400" spc="-65" dirty="0">
                <a:latin typeface="Arial Black"/>
                <a:cs typeface="Arial Black"/>
              </a:rPr>
              <a:t> </a:t>
            </a:r>
            <a:r>
              <a:rPr sz="1400" spc="-90" dirty="0">
                <a:latin typeface="Arial Black"/>
                <a:cs typeface="Arial Black"/>
              </a:rPr>
              <a:t>permet</a:t>
            </a:r>
            <a:r>
              <a:rPr sz="1400" spc="-85" dirty="0">
                <a:latin typeface="Arial Black"/>
                <a:cs typeface="Arial Black"/>
              </a:rPr>
              <a:t> </a:t>
            </a:r>
            <a:r>
              <a:rPr sz="1400" spc="-125" dirty="0">
                <a:latin typeface="Arial Black"/>
                <a:cs typeface="Arial Black"/>
              </a:rPr>
              <a:t>ainsi</a:t>
            </a:r>
            <a:r>
              <a:rPr sz="1400" spc="-85" dirty="0">
                <a:latin typeface="Arial Black"/>
                <a:cs typeface="Arial Black"/>
              </a:rPr>
              <a:t> </a:t>
            </a:r>
            <a:r>
              <a:rPr sz="1400" spc="-50" dirty="0">
                <a:latin typeface="Arial Black"/>
                <a:cs typeface="Arial Black"/>
              </a:rPr>
              <a:t>:</a:t>
            </a:r>
            <a:endParaRPr sz="1400" dirty="0">
              <a:latin typeface="Arial Black"/>
              <a:cs typeface="Arial Black"/>
            </a:endParaRPr>
          </a:p>
          <a:p>
            <a:pPr marL="756285" lvl="1" indent="-286385">
              <a:buFont typeface="Arial"/>
              <a:buChar char="•"/>
              <a:tabLst>
                <a:tab pos="756285" algn="l"/>
              </a:tabLst>
            </a:pPr>
            <a:r>
              <a:rPr sz="1400" dirty="0">
                <a:latin typeface="Lucida Sans"/>
                <a:cs typeface="Lucida Sans"/>
              </a:rPr>
              <a:t>la</a:t>
            </a:r>
            <a:r>
              <a:rPr sz="1400" spc="-35" dirty="0">
                <a:latin typeface="Lucida Sans"/>
                <a:cs typeface="Lucida Sans"/>
              </a:rPr>
              <a:t> </a:t>
            </a:r>
            <a:r>
              <a:rPr sz="1400" dirty="0">
                <a:latin typeface="Lucida Sans"/>
                <a:cs typeface="Lucida Sans"/>
              </a:rPr>
              <a:t>facturation</a:t>
            </a:r>
            <a:r>
              <a:rPr sz="1400" spc="-45" dirty="0">
                <a:latin typeface="Lucida Sans"/>
                <a:cs typeface="Lucida Sans"/>
              </a:rPr>
              <a:t> </a:t>
            </a:r>
            <a:r>
              <a:rPr sz="1400" dirty="0">
                <a:latin typeface="Lucida Sans"/>
                <a:cs typeface="Lucida Sans"/>
              </a:rPr>
              <a:t>des</a:t>
            </a:r>
            <a:r>
              <a:rPr sz="1400" spc="-35" dirty="0">
                <a:latin typeface="Lucida Sans"/>
                <a:cs typeface="Lucida Sans"/>
              </a:rPr>
              <a:t> </a:t>
            </a:r>
            <a:r>
              <a:rPr sz="1400" dirty="0">
                <a:latin typeface="Lucida Sans"/>
                <a:cs typeface="Lucida Sans"/>
              </a:rPr>
              <a:t>actes</a:t>
            </a:r>
            <a:r>
              <a:rPr sz="1400" spc="-50" dirty="0">
                <a:latin typeface="Lucida Sans"/>
                <a:cs typeface="Lucida Sans"/>
              </a:rPr>
              <a:t> </a:t>
            </a:r>
            <a:r>
              <a:rPr sz="1400" dirty="0">
                <a:latin typeface="Lucida Sans"/>
                <a:cs typeface="Lucida Sans"/>
              </a:rPr>
              <a:t>par</a:t>
            </a:r>
            <a:r>
              <a:rPr sz="1400" spc="-45" dirty="0">
                <a:latin typeface="Lucida Sans"/>
                <a:cs typeface="Lucida Sans"/>
              </a:rPr>
              <a:t> </a:t>
            </a:r>
            <a:r>
              <a:rPr sz="1400" spc="-25" dirty="0">
                <a:latin typeface="Lucida Sans"/>
                <a:cs typeface="Lucida Sans"/>
              </a:rPr>
              <a:t>les</a:t>
            </a:r>
            <a:r>
              <a:rPr sz="1400" spc="-30" dirty="0">
                <a:latin typeface="Lucida Sans"/>
                <a:cs typeface="Lucida Sans"/>
              </a:rPr>
              <a:t> </a:t>
            </a:r>
            <a:r>
              <a:rPr sz="1400" spc="60" dirty="0">
                <a:latin typeface="Lucida Sans"/>
                <a:cs typeface="Lucida Sans"/>
              </a:rPr>
              <a:t>DJMG</a:t>
            </a:r>
            <a:r>
              <a:rPr sz="1400" spc="-25" dirty="0">
                <a:latin typeface="Lucida Sans"/>
                <a:cs typeface="Lucida Sans"/>
              </a:rPr>
              <a:t> </a:t>
            </a:r>
            <a:r>
              <a:rPr sz="1400" dirty="0">
                <a:latin typeface="Lucida Sans"/>
                <a:cs typeface="Lucida Sans"/>
              </a:rPr>
              <a:t>durant</a:t>
            </a:r>
            <a:r>
              <a:rPr sz="1400" spc="-50" dirty="0">
                <a:latin typeface="Lucida Sans"/>
                <a:cs typeface="Lucida Sans"/>
              </a:rPr>
              <a:t> </a:t>
            </a:r>
            <a:r>
              <a:rPr sz="1400" spc="-30" dirty="0">
                <a:latin typeface="Lucida Sans"/>
                <a:cs typeface="Lucida Sans"/>
              </a:rPr>
              <a:t>leurs </a:t>
            </a:r>
            <a:r>
              <a:rPr sz="1400" spc="-10" dirty="0">
                <a:latin typeface="Lucida Sans"/>
                <a:cs typeface="Lucida Sans"/>
              </a:rPr>
              <a:t>stages</a:t>
            </a:r>
            <a:endParaRPr sz="1400" dirty="0">
              <a:latin typeface="Lucida Sans"/>
              <a:cs typeface="Lucida Sans"/>
            </a:endParaRPr>
          </a:p>
          <a:p>
            <a:pPr marL="756285" lvl="1" indent="-286385">
              <a:spcBef>
                <a:spcPts val="5"/>
              </a:spcBef>
              <a:buFont typeface="Arial"/>
              <a:buChar char="•"/>
              <a:tabLst>
                <a:tab pos="756285" algn="l"/>
              </a:tabLst>
            </a:pPr>
            <a:r>
              <a:rPr sz="1400" spc="-50" dirty="0">
                <a:latin typeface="Lucida Sans"/>
                <a:cs typeface="Lucida Sans"/>
              </a:rPr>
              <a:t>sur </a:t>
            </a:r>
            <a:r>
              <a:rPr sz="1400" dirty="0">
                <a:latin typeface="Lucida Sans"/>
                <a:cs typeface="Lucida Sans"/>
              </a:rPr>
              <a:t>la</a:t>
            </a:r>
            <a:r>
              <a:rPr sz="1400" spc="-45" dirty="0">
                <a:latin typeface="Lucida Sans"/>
                <a:cs typeface="Lucida Sans"/>
              </a:rPr>
              <a:t> </a:t>
            </a:r>
            <a:r>
              <a:rPr sz="1400" dirty="0">
                <a:latin typeface="Lucida Sans"/>
                <a:cs typeface="Lucida Sans"/>
              </a:rPr>
              <a:t>base</a:t>
            </a:r>
            <a:r>
              <a:rPr sz="1400" spc="-45" dirty="0">
                <a:latin typeface="Lucida Sans"/>
                <a:cs typeface="Lucida Sans"/>
              </a:rPr>
              <a:t> </a:t>
            </a:r>
            <a:r>
              <a:rPr sz="1400" dirty="0">
                <a:latin typeface="Lucida Sans"/>
                <a:cs typeface="Lucida Sans"/>
              </a:rPr>
              <a:t>des</a:t>
            </a:r>
            <a:r>
              <a:rPr sz="1400" spc="-40" dirty="0">
                <a:latin typeface="Lucida Sans"/>
                <a:cs typeface="Lucida Sans"/>
              </a:rPr>
              <a:t> </a:t>
            </a:r>
            <a:r>
              <a:rPr sz="1400" spc="-10" dirty="0">
                <a:latin typeface="Lucida Sans"/>
                <a:cs typeface="Lucida Sans"/>
              </a:rPr>
              <a:t>tarifs</a:t>
            </a:r>
            <a:r>
              <a:rPr sz="1400" spc="-45" dirty="0">
                <a:latin typeface="Lucida Sans"/>
                <a:cs typeface="Lucida Sans"/>
              </a:rPr>
              <a:t> </a:t>
            </a:r>
            <a:r>
              <a:rPr sz="1400" dirty="0">
                <a:latin typeface="Lucida Sans"/>
                <a:cs typeface="Lucida Sans"/>
              </a:rPr>
              <a:t>conventionnés</a:t>
            </a:r>
            <a:r>
              <a:rPr sz="1400" spc="-35" dirty="0">
                <a:latin typeface="Lucida Sans"/>
                <a:cs typeface="Lucida Sans"/>
              </a:rPr>
              <a:t> </a:t>
            </a:r>
            <a:r>
              <a:rPr sz="1400" spc="50" dirty="0">
                <a:latin typeface="Lucida Sans"/>
                <a:cs typeface="Lucida Sans"/>
              </a:rPr>
              <a:t>et</a:t>
            </a:r>
            <a:r>
              <a:rPr sz="1400" spc="-60" dirty="0">
                <a:latin typeface="Lucida Sans"/>
                <a:cs typeface="Lucida Sans"/>
              </a:rPr>
              <a:t> </a:t>
            </a:r>
            <a:r>
              <a:rPr sz="1400" spc="-55" dirty="0">
                <a:latin typeface="Lucida Sans"/>
                <a:cs typeface="Lucida Sans"/>
              </a:rPr>
              <a:t>sans</a:t>
            </a:r>
            <a:r>
              <a:rPr sz="1400" spc="-40" dirty="0">
                <a:latin typeface="Lucida Sans"/>
                <a:cs typeface="Lucida Sans"/>
              </a:rPr>
              <a:t> </a:t>
            </a:r>
            <a:r>
              <a:rPr sz="1400" dirty="0">
                <a:latin typeface="Lucida Sans"/>
                <a:cs typeface="Lucida Sans"/>
              </a:rPr>
              <a:t>dépassement</a:t>
            </a:r>
            <a:r>
              <a:rPr sz="1400" spc="-55" dirty="0">
                <a:latin typeface="Lucida Sans"/>
                <a:cs typeface="Lucida Sans"/>
              </a:rPr>
              <a:t> </a:t>
            </a:r>
            <a:r>
              <a:rPr sz="1400" spc="-10" dirty="0">
                <a:latin typeface="Lucida Sans"/>
                <a:cs typeface="Lucida Sans"/>
              </a:rPr>
              <a:t>d’honoraires</a:t>
            </a:r>
            <a:endParaRPr sz="1400" dirty="0">
              <a:latin typeface="Lucida Sans"/>
              <a:cs typeface="Lucida Sans"/>
            </a:endParaRPr>
          </a:p>
          <a:p>
            <a:pPr marL="756285" lvl="1" indent="-286385">
              <a:buFont typeface="Arial"/>
              <a:buChar char="•"/>
              <a:tabLst>
                <a:tab pos="756285" algn="l"/>
              </a:tabLst>
            </a:pPr>
            <a:r>
              <a:rPr sz="1400" dirty="0">
                <a:latin typeface="Lucida Sans"/>
                <a:cs typeface="Lucida Sans"/>
              </a:rPr>
              <a:t>avec</a:t>
            </a:r>
            <a:r>
              <a:rPr sz="1400" spc="-15" dirty="0">
                <a:latin typeface="Lucida Sans"/>
                <a:cs typeface="Lucida Sans"/>
              </a:rPr>
              <a:t> </a:t>
            </a:r>
            <a:r>
              <a:rPr sz="1400" spc="-10" dirty="0">
                <a:latin typeface="Lucida Sans"/>
                <a:cs typeface="Lucida Sans"/>
              </a:rPr>
              <a:t>dispense </a:t>
            </a:r>
            <a:r>
              <a:rPr sz="1400" dirty="0">
                <a:latin typeface="Lucida Sans"/>
                <a:cs typeface="Lucida Sans"/>
              </a:rPr>
              <a:t>de</a:t>
            </a:r>
            <a:r>
              <a:rPr sz="1400" spc="-20" dirty="0">
                <a:latin typeface="Lucida Sans"/>
                <a:cs typeface="Lucida Sans"/>
              </a:rPr>
              <a:t> </a:t>
            </a:r>
            <a:r>
              <a:rPr sz="1400" dirty="0">
                <a:latin typeface="Lucida Sans"/>
                <a:cs typeface="Lucida Sans"/>
              </a:rPr>
              <a:t>l’avance</a:t>
            </a:r>
            <a:r>
              <a:rPr sz="1400" spc="-20" dirty="0">
                <a:latin typeface="Lucida Sans"/>
                <a:cs typeface="Lucida Sans"/>
              </a:rPr>
              <a:t> </a:t>
            </a:r>
            <a:r>
              <a:rPr sz="1400" dirty="0">
                <a:latin typeface="Lucida Sans"/>
                <a:cs typeface="Lucida Sans"/>
              </a:rPr>
              <a:t>des</a:t>
            </a:r>
            <a:r>
              <a:rPr sz="1400" spc="-10" dirty="0">
                <a:latin typeface="Lucida Sans"/>
                <a:cs typeface="Lucida Sans"/>
              </a:rPr>
              <a:t> </a:t>
            </a:r>
            <a:r>
              <a:rPr sz="1400" spc="-20" dirty="0">
                <a:latin typeface="Lucida Sans"/>
                <a:cs typeface="Lucida Sans"/>
              </a:rPr>
              <a:t>frais</a:t>
            </a:r>
            <a:endParaRPr sz="1400" dirty="0">
              <a:latin typeface="Lucida Sans"/>
              <a:cs typeface="Lucida Sans"/>
            </a:endParaRPr>
          </a:p>
          <a:p>
            <a:pPr lvl="1">
              <a:spcBef>
                <a:spcPts val="30"/>
              </a:spcBef>
              <a:buFont typeface="Arial"/>
              <a:buChar char="•"/>
            </a:pPr>
            <a:endParaRPr sz="1400" dirty="0">
              <a:latin typeface="Lucida Sans"/>
              <a:cs typeface="Lucida Sans"/>
            </a:endParaRPr>
          </a:p>
          <a:p>
            <a:pPr marL="299085" indent="-286385">
              <a:buFont typeface="Arial"/>
              <a:buChar char="•"/>
              <a:tabLst>
                <a:tab pos="299085" algn="l"/>
              </a:tabLst>
            </a:pPr>
            <a:r>
              <a:rPr sz="1400" spc="-80" dirty="0">
                <a:latin typeface="Arial Black"/>
                <a:cs typeface="Arial Black"/>
              </a:rPr>
              <a:t>Réintroduction</a:t>
            </a:r>
            <a:r>
              <a:rPr sz="1400" dirty="0">
                <a:latin typeface="Arial Black"/>
                <a:cs typeface="Arial Black"/>
              </a:rPr>
              <a:t> </a:t>
            </a:r>
            <a:r>
              <a:rPr sz="1400" spc="-80" dirty="0">
                <a:latin typeface="Arial Black"/>
                <a:cs typeface="Arial Black"/>
              </a:rPr>
              <a:t>par</a:t>
            </a:r>
            <a:r>
              <a:rPr sz="1400" spc="5" dirty="0">
                <a:latin typeface="Arial Black"/>
                <a:cs typeface="Arial Black"/>
              </a:rPr>
              <a:t> </a:t>
            </a:r>
            <a:r>
              <a:rPr sz="1400" spc="-105" dirty="0">
                <a:latin typeface="Arial Black"/>
                <a:cs typeface="Arial Black"/>
              </a:rPr>
              <a:t>amendement</a:t>
            </a:r>
            <a:r>
              <a:rPr sz="1400" spc="-15" dirty="0">
                <a:latin typeface="Arial Black"/>
                <a:cs typeface="Arial Black"/>
              </a:rPr>
              <a:t> </a:t>
            </a:r>
            <a:r>
              <a:rPr sz="1400" spc="-30" dirty="0">
                <a:latin typeface="Arial Black"/>
                <a:cs typeface="Arial Black"/>
              </a:rPr>
              <a:t>du</a:t>
            </a:r>
            <a:r>
              <a:rPr sz="1400" spc="-5" dirty="0">
                <a:latin typeface="Arial Black"/>
                <a:cs typeface="Arial Black"/>
              </a:rPr>
              <a:t> </a:t>
            </a:r>
            <a:r>
              <a:rPr sz="1400" spc="-55" dirty="0">
                <a:latin typeface="Arial Black"/>
                <a:cs typeface="Arial Black"/>
              </a:rPr>
              <a:t>fait</a:t>
            </a:r>
            <a:r>
              <a:rPr sz="1400" spc="-15" dirty="0">
                <a:latin typeface="Arial Black"/>
                <a:cs typeface="Arial Black"/>
              </a:rPr>
              <a:t> </a:t>
            </a:r>
            <a:r>
              <a:rPr sz="1400" spc="-80" dirty="0">
                <a:latin typeface="Arial Black"/>
                <a:cs typeface="Arial Black"/>
              </a:rPr>
              <a:t>que</a:t>
            </a:r>
            <a:r>
              <a:rPr sz="1400" spc="5" dirty="0">
                <a:latin typeface="Arial Black"/>
                <a:cs typeface="Arial Black"/>
              </a:rPr>
              <a:t> </a:t>
            </a:r>
            <a:r>
              <a:rPr sz="1400" spc="-120" dirty="0">
                <a:latin typeface="Arial Black"/>
                <a:cs typeface="Arial Black"/>
              </a:rPr>
              <a:t>la</a:t>
            </a:r>
            <a:r>
              <a:rPr sz="1400" dirty="0">
                <a:latin typeface="Arial Black"/>
                <a:cs typeface="Arial Black"/>
              </a:rPr>
              <a:t> </a:t>
            </a:r>
            <a:r>
              <a:rPr sz="1400" spc="-100" dirty="0">
                <a:latin typeface="Arial Black"/>
                <a:cs typeface="Arial Black"/>
              </a:rPr>
              <a:t>rémunération</a:t>
            </a:r>
            <a:r>
              <a:rPr sz="1400" dirty="0">
                <a:latin typeface="Arial Black"/>
                <a:cs typeface="Arial Black"/>
              </a:rPr>
              <a:t> </a:t>
            </a:r>
            <a:r>
              <a:rPr sz="1400" spc="-130" dirty="0">
                <a:latin typeface="Arial Black"/>
                <a:cs typeface="Arial Black"/>
              </a:rPr>
              <a:t>des</a:t>
            </a:r>
            <a:r>
              <a:rPr sz="1400" spc="10" dirty="0">
                <a:latin typeface="Arial Black"/>
                <a:cs typeface="Arial Black"/>
              </a:rPr>
              <a:t> </a:t>
            </a:r>
            <a:r>
              <a:rPr sz="1400" spc="-145" dirty="0">
                <a:latin typeface="Arial Black"/>
                <a:cs typeface="Arial Black"/>
              </a:rPr>
              <a:t>DJMG</a:t>
            </a:r>
            <a:r>
              <a:rPr sz="1400" spc="15" dirty="0">
                <a:latin typeface="Arial Black"/>
                <a:cs typeface="Arial Black"/>
              </a:rPr>
              <a:t> </a:t>
            </a:r>
            <a:r>
              <a:rPr sz="1400" spc="-125" dirty="0">
                <a:latin typeface="Arial Black"/>
                <a:cs typeface="Arial Black"/>
              </a:rPr>
              <a:t>est</a:t>
            </a:r>
            <a:r>
              <a:rPr sz="1400" spc="-5" dirty="0">
                <a:latin typeface="Arial Black"/>
                <a:cs typeface="Arial Black"/>
              </a:rPr>
              <a:t> </a:t>
            </a:r>
            <a:r>
              <a:rPr sz="1400" spc="-155" dirty="0">
                <a:latin typeface="Arial Black"/>
                <a:cs typeface="Arial Black"/>
              </a:rPr>
              <a:t>assurée</a:t>
            </a:r>
            <a:r>
              <a:rPr sz="1400" spc="10" dirty="0">
                <a:latin typeface="Arial Black"/>
                <a:cs typeface="Arial Black"/>
              </a:rPr>
              <a:t> </a:t>
            </a:r>
            <a:r>
              <a:rPr sz="1400" spc="-80" dirty="0">
                <a:latin typeface="Arial Black"/>
                <a:cs typeface="Arial Black"/>
              </a:rPr>
              <a:t>par</a:t>
            </a:r>
            <a:r>
              <a:rPr sz="1400" spc="5" dirty="0">
                <a:latin typeface="Arial Black"/>
                <a:cs typeface="Arial Black"/>
              </a:rPr>
              <a:t> </a:t>
            </a:r>
            <a:r>
              <a:rPr sz="1400" spc="-25" dirty="0">
                <a:latin typeface="Arial Black"/>
                <a:cs typeface="Arial Black"/>
              </a:rPr>
              <a:t>le</a:t>
            </a:r>
            <a:endParaRPr sz="1400" dirty="0">
              <a:latin typeface="Arial Black"/>
              <a:cs typeface="Arial Black"/>
            </a:endParaRPr>
          </a:p>
          <a:p>
            <a:pPr marL="299085"/>
            <a:r>
              <a:rPr sz="1400" spc="-65" dirty="0">
                <a:latin typeface="Arial Black"/>
                <a:cs typeface="Arial Black"/>
              </a:rPr>
              <a:t>CHU</a:t>
            </a:r>
            <a:r>
              <a:rPr sz="1400" spc="-105" dirty="0">
                <a:latin typeface="Arial Black"/>
                <a:cs typeface="Arial Black"/>
              </a:rPr>
              <a:t> </a:t>
            </a:r>
            <a:r>
              <a:rPr sz="1400" spc="-80" dirty="0">
                <a:latin typeface="Arial Black"/>
                <a:cs typeface="Arial Black"/>
              </a:rPr>
              <a:t>de</a:t>
            </a:r>
            <a:r>
              <a:rPr sz="1400" spc="-95" dirty="0">
                <a:latin typeface="Arial Black"/>
                <a:cs typeface="Arial Black"/>
              </a:rPr>
              <a:t> </a:t>
            </a:r>
            <a:r>
              <a:rPr sz="1400" spc="-10" dirty="0">
                <a:latin typeface="Arial Black"/>
                <a:cs typeface="Arial Black"/>
              </a:rPr>
              <a:t>rattachement</a:t>
            </a:r>
            <a:endParaRPr sz="1400" dirty="0">
              <a:latin typeface="Arial Black"/>
              <a:cs typeface="Arial Black"/>
            </a:endParaRPr>
          </a:p>
        </p:txBody>
      </p:sp>
      <p:sp>
        <p:nvSpPr>
          <p:cNvPr id="4" name="object 4" descr="$PPTXTitle"/>
          <p:cNvSpPr txBox="1">
            <a:spLocks noGrp="1"/>
          </p:cNvSpPr>
          <p:nvPr>
            <p:ph type="title"/>
          </p:nvPr>
        </p:nvSpPr>
        <p:spPr>
          <a:xfrm>
            <a:off x="1691680" y="2450084"/>
            <a:ext cx="2880320" cy="587981"/>
          </a:xfrm>
          <a:prstGeom prst="rect">
            <a:avLst/>
          </a:prstGeom>
          <a:solidFill>
            <a:srgbClr val="C6EBF1"/>
          </a:solidFill>
        </p:spPr>
        <p:txBody>
          <a:bodyPr vert="horz" wrap="square" lIns="0" tIns="33655" rIns="0" bIns="0" rtlCol="0" anchor="t">
            <a:spAutoFit/>
          </a:bodyPr>
          <a:lstStyle/>
          <a:p>
            <a:pPr algn="ctr">
              <a:spcBef>
                <a:spcPts val="265"/>
              </a:spcBef>
            </a:pPr>
            <a:r>
              <a:rPr spc="-215" dirty="0"/>
              <a:t>PLFSS</a:t>
            </a:r>
            <a:r>
              <a:rPr spc="-25" dirty="0"/>
              <a:t> </a:t>
            </a:r>
            <a:r>
              <a:rPr spc="-95" dirty="0"/>
              <a:t>2026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67744" y="3196056"/>
            <a:ext cx="5328592" cy="888320"/>
          </a:xfrm>
          <a:prstGeom prst="rect">
            <a:avLst/>
          </a:prstGeom>
        </p:spPr>
        <p:txBody>
          <a:bodyPr vert="horz" wrap="square" lIns="0" tIns="12700" rIns="0" bIns="0" rtlCol="0">
            <a:spAutoFit/>
          </a:bodyPr>
          <a:lstStyle/>
          <a:p>
            <a:pPr marL="12700" marR="5080">
              <a:lnSpc>
                <a:spcPct val="150000"/>
              </a:lnSpc>
              <a:spcBef>
                <a:spcPts val="100"/>
              </a:spcBef>
            </a:pPr>
            <a:r>
              <a:rPr sz="2000" spc="-235" dirty="0">
                <a:latin typeface="Arial Black"/>
                <a:cs typeface="Arial Black"/>
              </a:rPr>
              <a:t>RAPPELS</a:t>
            </a:r>
            <a:r>
              <a:rPr sz="2000" spc="-114" dirty="0">
                <a:latin typeface="Arial Black"/>
                <a:cs typeface="Arial Black"/>
              </a:rPr>
              <a:t> </a:t>
            </a:r>
            <a:r>
              <a:rPr sz="2000" spc="-165" dirty="0">
                <a:latin typeface="Arial Black"/>
                <a:cs typeface="Arial Black"/>
              </a:rPr>
              <a:t>GÉNÉRAUX</a:t>
            </a:r>
            <a:r>
              <a:rPr sz="2000" spc="-140" dirty="0">
                <a:latin typeface="Arial Black"/>
                <a:cs typeface="Arial Black"/>
              </a:rPr>
              <a:t> </a:t>
            </a:r>
            <a:r>
              <a:rPr sz="2000" spc="-240" dirty="0">
                <a:latin typeface="Arial Black"/>
                <a:cs typeface="Arial Black"/>
              </a:rPr>
              <a:t>SUR</a:t>
            </a:r>
            <a:r>
              <a:rPr sz="2000" spc="-100" dirty="0">
                <a:latin typeface="Arial Black"/>
                <a:cs typeface="Arial Black"/>
              </a:rPr>
              <a:t> </a:t>
            </a:r>
            <a:r>
              <a:rPr sz="2000" spc="-165" dirty="0">
                <a:latin typeface="Arial Black"/>
                <a:cs typeface="Arial Black"/>
              </a:rPr>
              <a:t>LA</a:t>
            </a:r>
            <a:r>
              <a:rPr sz="2000" spc="-95" dirty="0">
                <a:latin typeface="Arial Black"/>
                <a:cs typeface="Arial Black"/>
              </a:rPr>
              <a:t> </a:t>
            </a:r>
            <a:r>
              <a:rPr sz="2000" spc="-170" dirty="0">
                <a:latin typeface="Arial Black"/>
                <a:cs typeface="Arial Black"/>
              </a:rPr>
              <a:t>RÉFORME </a:t>
            </a:r>
            <a:r>
              <a:rPr sz="2000" spc="-240" dirty="0">
                <a:latin typeface="Arial Black"/>
                <a:cs typeface="Arial Black"/>
              </a:rPr>
              <a:t>ET</a:t>
            </a:r>
            <a:r>
              <a:rPr sz="2000" spc="-114" dirty="0">
                <a:latin typeface="Arial Black"/>
                <a:cs typeface="Arial Black"/>
              </a:rPr>
              <a:t> </a:t>
            </a:r>
            <a:r>
              <a:rPr sz="2000" spc="-175" dirty="0">
                <a:latin typeface="Arial Black"/>
                <a:cs typeface="Arial Black"/>
              </a:rPr>
              <a:t>PRINCIPES</a:t>
            </a:r>
            <a:r>
              <a:rPr sz="2000" spc="-130" dirty="0">
                <a:latin typeface="Arial Black"/>
                <a:cs typeface="Arial Black"/>
              </a:rPr>
              <a:t> </a:t>
            </a:r>
            <a:r>
              <a:rPr sz="2000" spc="-185" dirty="0">
                <a:latin typeface="Arial Black"/>
                <a:cs typeface="Arial Black"/>
              </a:rPr>
              <a:t>DES</a:t>
            </a:r>
            <a:r>
              <a:rPr sz="2000" spc="-114" dirty="0">
                <a:latin typeface="Arial Black"/>
                <a:cs typeface="Arial Black"/>
              </a:rPr>
              <a:t> </a:t>
            </a:r>
            <a:r>
              <a:rPr sz="2000" spc="-65" dirty="0">
                <a:latin typeface="Arial Black"/>
                <a:cs typeface="Arial Black"/>
              </a:rPr>
              <a:t>RÉMUNÉRATIONS</a:t>
            </a:r>
            <a:endParaRPr sz="2000" dirty="0">
              <a:latin typeface="Arial Black"/>
              <a:cs typeface="Arial Black"/>
            </a:endParaRPr>
          </a:p>
        </p:txBody>
      </p:sp>
      <p:sp>
        <p:nvSpPr>
          <p:cNvPr id="5" name="object 5"/>
          <p:cNvSpPr txBox="1">
            <a:spLocks noGrp="1"/>
          </p:cNvSpPr>
          <p:nvPr>
            <p:ph type="dt" sz="half" idx="6"/>
          </p:nvPr>
        </p:nvSpPr>
        <p:spPr>
          <a:xfrm>
            <a:off x="7772400" y="7963822"/>
            <a:ext cx="766380" cy="141704"/>
          </a:xfrm>
          <a:prstGeom prst="rect">
            <a:avLst/>
          </a:prstGeom>
        </p:spPr>
        <p:txBody>
          <a:bodyPr vert="horz" wrap="square" lIns="0" tIns="26034" rIns="0" bIns="0" rtlCol="0" anchor="ctr">
            <a:spAutoFit/>
          </a:bodyPr>
          <a:lstStyle/>
          <a:p>
            <a:pPr marL="12700">
              <a:spcBef>
                <a:spcPts val="204"/>
              </a:spcBef>
            </a:pPr>
            <a:r>
              <a:rPr spc="-45" dirty="0"/>
              <a:t>10/12/2025</a:t>
            </a:r>
          </a:p>
        </p:txBody>
      </p:sp>
      <p:sp>
        <p:nvSpPr>
          <p:cNvPr id="3" name="object 3"/>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
        <p:nvSpPr>
          <p:cNvPr id="3" name="object 3"/>
          <p:cNvSpPr txBox="1"/>
          <p:nvPr/>
        </p:nvSpPr>
        <p:spPr>
          <a:xfrm>
            <a:off x="1043608" y="3036062"/>
            <a:ext cx="7527140" cy="2813591"/>
          </a:xfrm>
          <a:prstGeom prst="rect">
            <a:avLst/>
          </a:prstGeom>
        </p:spPr>
        <p:txBody>
          <a:bodyPr vert="horz" wrap="square" lIns="0" tIns="12700" rIns="0" bIns="0" rtlCol="0">
            <a:spAutoFit/>
          </a:bodyPr>
          <a:lstStyle/>
          <a:p>
            <a:pPr marL="321945" marR="30480" indent="-284480" algn="just">
              <a:spcBef>
                <a:spcPts val="100"/>
              </a:spcBef>
              <a:buFont typeface="Arial"/>
              <a:buChar char="•"/>
              <a:tabLst>
                <a:tab pos="324485" algn="l"/>
              </a:tabLst>
            </a:pPr>
            <a:r>
              <a:rPr sz="1400" spc="-95" dirty="0">
                <a:latin typeface="Arial Black"/>
                <a:cs typeface="Arial Black"/>
              </a:rPr>
              <a:t>Renforcer</a:t>
            </a:r>
            <a:r>
              <a:rPr sz="1400" spc="-90" dirty="0">
                <a:latin typeface="Arial Black"/>
                <a:cs typeface="Arial Black"/>
              </a:rPr>
              <a:t> </a:t>
            </a:r>
            <a:r>
              <a:rPr sz="1400" spc="-120" dirty="0">
                <a:latin typeface="Arial Black"/>
                <a:cs typeface="Arial Black"/>
              </a:rPr>
              <a:t>la</a:t>
            </a:r>
            <a:r>
              <a:rPr sz="1400" spc="-100" dirty="0">
                <a:latin typeface="Arial Black"/>
                <a:cs typeface="Arial Black"/>
              </a:rPr>
              <a:t> </a:t>
            </a:r>
            <a:r>
              <a:rPr sz="1400" spc="-70" dirty="0">
                <a:latin typeface="Arial Black"/>
                <a:cs typeface="Arial Black"/>
              </a:rPr>
              <a:t>formation</a:t>
            </a:r>
            <a:r>
              <a:rPr sz="1400" spc="-105" dirty="0">
                <a:latin typeface="Arial Black"/>
                <a:cs typeface="Arial Black"/>
              </a:rPr>
              <a:t> </a:t>
            </a:r>
            <a:r>
              <a:rPr sz="1400" spc="-80" dirty="0">
                <a:latin typeface="Arial Black"/>
                <a:cs typeface="Arial Black"/>
              </a:rPr>
              <a:t>pratique</a:t>
            </a:r>
            <a:r>
              <a:rPr sz="1400" spc="-85" dirty="0">
                <a:latin typeface="Arial Black"/>
                <a:cs typeface="Arial Black"/>
              </a:rPr>
              <a:t> </a:t>
            </a:r>
            <a:r>
              <a:rPr sz="1400" spc="-80" dirty="0">
                <a:latin typeface="Arial Black"/>
                <a:cs typeface="Arial Black"/>
              </a:rPr>
              <a:t>et</a:t>
            </a:r>
            <a:r>
              <a:rPr sz="1400" spc="-110" dirty="0">
                <a:latin typeface="Arial Black"/>
                <a:cs typeface="Arial Black"/>
              </a:rPr>
              <a:t> </a:t>
            </a:r>
            <a:r>
              <a:rPr sz="1400" spc="-80" dirty="0">
                <a:latin typeface="Arial Black"/>
                <a:cs typeface="Arial Black"/>
              </a:rPr>
              <a:t>théorique</a:t>
            </a:r>
            <a:r>
              <a:rPr sz="1400" spc="-95" dirty="0">
                <a:latin typeface="Arial Black"/>
                <a:cs typeface="Arial Black"/>
              </a:rPr>
              <a:t> </a:t>
            </a:r>
            <a:r>
              <a:rPr sz="1400" spc="-65" dirty="0">
                <a:latin typeface="Lucida Sans"/>
                <a:cs typeface="Lucida Sans"/>
              </a:rPr>
              <a:t>:</a:t>
            </a:r>
            <a:r>
              <a:rPr sz="1400" spc="-55" dirty="0">
                <a:latin typeface="Lucida Sans"/>
                <a:cs typeface="Lucida Sans"/>
              </a:rPr>
              <a:t> </a:t>
            </a:r>
            <a:r>
              <a:rPr sz="1400" spc="5" dirty="0">
                <a:latin typeface="Lucida Sans"/>
                <a:cs typeface="Lucida Sans"/>
              </a:rPr>
              <a:t>l’objectif</a:t>
            </a:r>
            <a:r>
              <a:rPr sz="1400" spc="-65" dirty="0">
                <a:latin typeface="Lucida Sans"/>
                <a:cs typeface="Lucida Sans"/>
              </a:rPr>
              <a:t> </a:t>
            </a:r>
            <a:r>
              <a:rPr sz="1400" dirty="0">
                <a:latin typeface="Lucida Sans"/>
                <a:cs typeface="Lucida Sans"/>
              </a:rPr>
              <a:t>est</a:t>
            </a:r>
            <a:r>
              <a:rPr sz="1400" spc="-65" dirty="0">
                <a:latin typeface="Lucida Sans"/>
                <a:cs typeface="Lucida Sans"/>
              </a:rPr>
              <a:t> </a:t>
            </a:r>
            <a:r>
              <a:rPr sz="1400" spc="-20" dirty="0">
                <a:latin typeface="Lucida Sans"/>
                <a:cs typeface="Lucida Sans"/>
              </a:rPr>
              <a:t>d’aligner</a:t>
            </a:r>
            <a:r>
              <a:rPr sz="1400" spc="-65" dirty="0">
                <a:latin typeface="Lucida Sans"/>
                <a:cs typeface="Lucida Sans"/>
              </a:rPr>
              <a:t> </a:t>
            </a:r>
            <a:r>
              <a:rPr sz="1400" spc="-20" dirty="0">
                <a:latin typeface="Lucida Sans"/>
                <a:cs typeface="Lucida Sans"/>
              </a:rPr>
              <a:t>la</a:t>
            </a:r>
            <a:r>
              <a:rPr sz="1400" spc="-45" dirty="0">
                <a:latin typeface="Lucida Sans"/>
                <a:cs typeface="Lucida Sans"/>
              </a:rPr>
              <a:t> </a:t>
            </a:r>
            <a:r>
              <a:rPr sz="1400" spc="10" dirty="0">
                <a:latin typeface="Lucida Sans"/>
                <a:cs typeface="Lucida Sans"/>
              </a:rPr>
              <a:t>durée</a:t>
            </a:r>
            <a:r>
              <a:rPr sz="1400" spc="-65" dirty="0">
                <a:latin typeface="Lucida Sans"/>
                <a:cs typeface="Lucida Sans"/>
              </a:rPr>
              <a:t> </a:t>
            </a:r>
            <a:r>
              <a:rPr sz="1400" spc="30" dirty="0">
                <a:latin typeface="Lucida Sans"/>
                <a:cs typeface="Lucida Sans"/>
              </a:rPr>
              <a:t>de</a:t>
            </a:r>
            <a:r>
              <a:rPr sz="1400" spc="-60" dirty="0">
                <a:latin typeface="Lucida Sans"/>
                <a:cs typeface="Lucida Sans"/>
              </a:rPr>
              <a:t> </a:t>
            </a:r>
            <a:r>
              <a:rPr sz="1400" spc="5" dirty="0">
                <a:latin typeface="Lucida Sans"/>
                <a:cs typeface="Lucida Sans"/>
              </a:rPr>
              <a:t>formation 	</a:t>
            </a:r>
            <a:r>
              <a:rPr sz="1400" dirty="0">
                <a:latin typeface="Lucida Sans"/>
                <a:cs typeface="Lucida Sans"/>
              </a:rPr>
              <a:t>des</a:t>
            </a:r>
            <a:r>
              <a:rPr sz="1400" spc="530" dirty="0">
                <a:latin typeface="Lucida Sans"/>
                <a:cs typeface="Lucida Sans"/>
              </a:rPr>
              <a:t> </a:t>
            </a:r>
            <a:r>
              <a:rPr sz="1400" spc="5" dirty="0">
                <a:latin typeface="Lucida Sans"/>
                <a:cs typeface="Lucida Sans"/>
              </a:rPr>
              <a:t>médecins</a:t>
            </a:r>
            <a:r>
              <a:rPr sz="1400" spc="530" dirty="0">
                <a:latin typeface="Lucida Sans"/>
                <a:cs typeface="Lucida Sans"/>
              </a:rPr>
              <a:t> </a:t>
            </a:r>
            <a:r>
              <a:rPr sz="1400" spc="-20" dirty="0">
                <a:latin typeface="Lucida Sans"/>
                <a:cs typeface="Lucida Sans"/>
              </a:rPr>
              <a:t>généralistes</a:t>
            </a:r>
            <a:r>
              <a:rPr sz="1400" spc="525" dirty="0">
                <a:latin typeface="Lucida Sans"/>
                <a:cs typeface="Lucida Sans"/>
              </a:rPr>
              <a:t> </a:t>
            </a:r>
            <a:r>
              <a:rPr sz="1400" spc="-50" dirty="0">
                <a:latin typeface="Lucida Sans"/>
                <a:cs typeface="Lucida Sans"/>
              </a:rPr>
              <a:t>sur</a:t>
            </a:r>
            <a:r>
              <a:rPr sz="1400" spc="515" dirty="0">
                <a:latin typeface="Lucida Sans"/>
                <a:cs typeface="Lucida Sans"/>
              </a:rPr>
              <a:t> </a:t>
            </a:r>
            <a:r>
              <a:rPr sz="1400" spc="15" dirty="0">
                <a:latin typeface="Lucida Sans"/>
                <a:cs typeface="Lucida Sans"/>
              </a:rPr>
              <a:t>celle</a:t>
            </a:r>
            <a:r>
              <a:rPr sz="1400" spc="525" dirty="0">
                <a:latin typeface="Lucida Sans"/>
                <a:cs typeface="Lucida Sans"/>
              </a:rPr>
              <a:t> </a:t>
            </a:r>
            <a:r>
              <a:rPr sz="1400" dirty="0">
                <a:latin typeface="Lucida Sans"/>
                <a:cs typeface="Lucida Sans"/>
              </a:rPr>
              <a:t>des</a:t>
            </a:r>
            <a:r>
              <a:rPr sz="1400" spc="520" dirty="0">
                <a:latin typeface="Lucida Sans"/>
                <a:cs typeface="Lucida Sans"/>
              </a:rPr>
              <a:t> </a:t>
            </a:r>
            <a:r>
              <a:rPr sz="1400" spc="-10" dirty="0">
                <a:latin typeface="Lucida Sans"/>
                <a:cs typeface="Lucida Sans"/>
              </a:rPr>
              <a:t>autres</a:t>
            </a:r>
            <a:r>
              <a:rPr sz="1400" spc="525" dirty="0">
                <a:latin typeface="Lucida Sans"/>
                <a:cs typeface="Lucida Sans"/>
              </a:rPr>
              <a:t> </a:t>
            </a:r>
            <a:r>
              <a:rPr sz="1400" spc="-5" dirty="0">
                <a:latin typeface="Lucida Sans"/>
                <a:cs typeface="Lucida Sans"/>
              </a:rPr>
              <a:t>spécialités</a:t>
            </a:r>
            <a:r>
              <a:rPr sz="1400" spc="525" dirty="0">
                <a:latin typeface="Lucida Sans"/>
                <a:cs typeface="Lucida Sans"/>
              </a:rPr>
              <a:t> </a:t>
            </a:r>
            <a:r>
              <a:rPr sz="1400" spc="5" dirty="0">
                <a:latin typeface="Lucida Sans"/>
                <a:cs typeface="Lucida Sans"/>
              </a:rPr>
              <a:t>médicales</a:t>
            </a:r>
            <a:r>
              <a:rPr sz="1400" spc="525" dirty="0">
                <a:latin typeface="Lucida Sans"/>
                <a:cs typeface="Lucida Sans"/>
              </a:rPr>
              <a:t> </a:t>
            </a:r>
            <a:r>
              <a:rPr sz="1400" spc="50" dirty="0">
                <a:latin typeface="Lucida Sans"/>
                <a:cs typeface="Lucida Sans"/>
              </a:rPr>
              <a:t>et</a:t>
            </a:r>
            <a:r>
              <a:rPr sz="1400" spc="520" dirty="0">
                <a:latin typeface="Lucida Sans"/>
                <a:cs typeface="Lucida Sans"/>
              </a:rPr>
              <a:t> </a:t>
            </a:r>
            <a:r>
              <a:rPr sz="1400" spc="35" dirty="0">
                <a:latin typeface="Lucida Sans"/>
                <a:cs typeface="Lucida Sans"/>
              </a:rPr>
              <a:t>de</a:t>
            </a:r>
            <a:r>
              <a:rPr sz="1400" spc="520" dirty="0">
                <a:latin typeface="Lucida Sans"/>
                <a:cs typeface="Lucida Sans"/>
              </a:rPr>
              <a:t> </a:t>
            </a:r>
            <a:r>
              <a:rPr sz="1400" spc="5" dirty="0">
                <a:latin typeface="Lucida Sans"/>
                <a:cs typeface="Lucida Sans"/>
              </a:rPr>
              <a:t>faciliter</a:t>
            </a:r>
            <a:r>
              <a:rPr sz="1400" dirty="0">
                <a:latin typeface="Lucida Sans"/>
                <a:cs typeface="Lucida Sans"/>
              </a:rPr>
              <a:t> 	</a:t>
            </a:r>
            <a:r>
              <a:rPr sz="1400" spc="-5" dirty="0">
                <a:latin typeface="Lucida Sans"/>
                <a:cs typeface="Lucida Sans"/>
              </a:rPr>
              <a:t>l’appréhension</a:t>
            </a:r>
            <a:r>
              <a:rPr sz="1400" spc="-70" dirty="0">
                <a:latin typeface="Lucida Sans"/>
                <a:cs typeface="Lucida Sans"/>
              </a:rPr>
              <a:t> </a:t>
            </a:r>
            <a:r>
              <a:rPr sz="1400" spc="5" dirty="0">
                <a:latin typeface="Lucida Sans"/>
                <a:cs typeface="Lucida Sans"/>
              </a:rPr>
              <a:t>du</a:t>
            </a:r>
            <a:r>
              <a:rPr sz="1400" spc="-70" dirty="0">
                <a:latin typeface="Lucida Sans"/>
                <a:cs typeface="Lucida Sans"/>
              </a:rPr>
              <a:t> </a:t>
            </a:r>
            <a:r>
              <a:rPr sz="1400" dirty="0">
                <a:latin typeface="Lucida Sans"/>
                <a:cs typeface="Lucida Sans"/>
              </a:rPr>
              <a:t>futur</a:t>
            </a:r>
            <a:r>
              <a:rPr sz="1400" spc="-75" dirty="0">
                <a:latin typeface="Lucida Sans"/>
                <a:cs typeface="Lucida Sans"/>
              </a:rPr>
              <a:t> </a:t>
            </a:r>
            <a:r>
              <a:rPr sz="1400" spc="10" dirty="0">
                <a:latin typeface="Lucida Sans"/>
                <a:cs typeface="Lucida Sans"/>
              </a:rPr>
              <a:t>exercice</a:t>
            </a:r>
            <a:r>
              <a:rPr sz="1400" spc="-95" dirty="0">
                <a:latin typeface="Lucida Sans"/>
                <a:cs typeface="Lucida Sans"/>
              </a:rPr>
              <a:t> </a:t>
            </a:r>
            <a:r>
              <a:rPr sz="1400" spc="15" dirty="0">
                <a:latin typeface="Lucida Sans"/>
                <a:cs typeface="Lucida Sans"/>
              </a:rPr>
              <a:t>en</a:t>
            </a:r>
            <a:r>
              <a:rPr sz="1400" spc="-65" dirty="0">
                <a:latin typeface="Lucida Sans"/>
                <a:cs typeface="Lucida Sans"/>
              </a:rPr>
              <a:t> </a:t>
            </a:r>
            <a:r>
              <a:rPr sz="1400" spc="25" dirty="0">
                <a:latin typeface="Lucida Sans"/>
                <a:cs typeface="Lucida Sans"/>
              </a:rPr>
              <a:t>médecine</a:t>
            </a:r>
            <a:r>
              <a:rPr sz="1400" spc="-90" dirty="0">
                <a:latin typeface="Lucida Sans"/>
                <a:cs typeface="Lucida Sans"/>
              </a:rPr>
              <a:t> </a:t>
            </a:r>
            <a:r>
              <a:rPr sz="1400" spc="35" dirty="0">
                <a:latin typeface="Lucida Sans"/>
                <a:cs typeface="Lucida Sans"/>
              </a:rPr>
              <a:t>de</a:t>
            </a:r>
            <a:r>
              <a:rPr sz="1400" spc="-75" dirty="0">
                <a:latin typeface="Lucida Sans"/>
                <a:cs typeface="Lucida Sans"/>
              </a:rPr>
              <a:t> </a:t>
            </a:r>
            <a:r>
              <a:rPr sz="1400" spc="-20" dirty="0">
                <a:latin typeface="Lucida Sans"/>
                <a:cs typeface="Lucida Sans"/>
              </a:rPr>
              <a:t>ville.</a:t>
            </a:r>
            <a:endParaRPr sz="1400" dirty="0">
              <a:latin typeface="Lucida Sans"/>
              <a:cs typeface="Lucida Sans"/>
            </a:endParaRPr>
          </a:p>
          <a:p>
            <a:pPr>
              <a:spcBef>
                <a:spcPts val="35"/>
              </a:spcBef>
              <a:buFont typeface="Arial"/>
              <a:buChar char="•"/>
            </a:pPr>
            <a:endParaRPr sz="1400" dirty="0">
              <a:latin typeface="Lucida Sans"/>
              <a:cs typeface="Lucida Sans"/>
            </a:endParaRPr>
          </a:p>
          <a:p>
            <a:pPr marL="321945" marR="30480" indent="-284480" algn="just">
              <a:buFont typeface="Arial"/>
              <a:buChar char="•"/>
              <a:tabLst>
                <a:tab pos="324485" algn="l"/>
              </a:tabLst>
            </a:pPr>
            <a:r>
              <a:rPr sz="1400" spc="-130" dirty="0">
                <a:latin typeface="Arial Black"/>
                <a:cs typeface="Arial Black"/>
              </a:rPr>
              <a:t>Favoriser</a:t>
            </a:r>
            <a:r>
              <a:rPr sz="1400" spc="10" dirty="0">
                <a:latin typeface="Arial Black"/>
                <a:cs typeface="Arial Black"/>
              </a:rPr>
              <a:t> </a:t>
            </a:r>
            <a:r>
              <a:rPr sz="1400" spc="-125" dirty="0">
                <a:latin typeface="Arial Black"/>
                <a:cs typeface="Arial Black"/>
              </a:rPr>
              <a:t>une</a:t>
            </a:r>
            <a:r>
              <a:rPr sz="1400" spc="10" dirty="0">
                <a:latin typeface="Arial Black"/>
                <a:cs typeface="Arial Black"/>
              </a:rPr>
              <a:t> </a:t>
            </a:r>
            <a:r>
              <a:rPr sz="1400" spc="-100" dirty="0">
                <a:latin typeface="Arial Black"/>
                <a:cs typeface="Arial Black"/>
              </a:rPr>
              <a:t>autonomie</a:t>
            </a:r>
            <a:r>
              <a:rPr sz="1400" spc="-15" dirty="0">
                <a:latin typeface="Arial Black"/>
                <a:cs typeface="Arial Black"/>
              </a:rPr>
              <a:t> </a:t>
            </a:r>
            <a:r>
              <a:rPr sz="1400" spc="-125" dirty="0">
                <a:latin typeface="Arial Black"/>
                <a:cs typeface="Arial Black"/>
              </a:rPr>
              <a:t>progressive</a:t>
            </a:r>
            <a:r>
              <a:rPr sz="1400" spc="10" dirty="0">
                <a:latin typeface="Arial Black"/>
                <a:cs typeface="Arial Black"/>
              </a:rPr>
              <a:t> </a:t>
            </a:r>
            <a:r>
              <a:rPr sz="1400" b="1" i="1" dirty="0">
                <a:latin typeface="Arial"/>
                <a:cs typeface="Arial"/>
              </a:rPr>
              <a:t>via</a:t>
            </a:r>
            <a:r>
              <a:rPr sz="1400" b="1" i="1" spc="-65" dirty="0">
                <a:latin typeface="Arial"/>
                <a:cs typeface="Arial"/>
              </a:rPr>
              <a:t> </a:t>
            </a:r>
            <a:r>
              <a:rPr sz="1400" spc="-145" dirty="0">
                <a:latin typeface="Arial Black"/>
                <a:cs typeface="Arial Black"/>
              </a:rPr>
              <a:t>le</a:t>
            </a:r>
            <a:r>
              <a:rPr sz="1400" spc="30" dirty="0">
                <a:latin typeface="Arial Black"/>
                <a:cs typeface="Arial Black"/>
              </a:rPr>
              <a:t> </a:t>
            </a:r>
            <a:r>
              <a:rPr sz="1400" spc="-110" dirty="0">
                <a:latin typeface="Arial Black"/>
                <a:cs typeface="Arial Black"/>
              </a:rPr>
              <a:t>statut</a:t>
            </a:r>
            <a:r>
              <a:rPr sz="1400" spc="-5" dirty="0">
                <a:latin typeface="Arial Black"/>
                <a:cs typeface="Arial Black"/>
              </a:rPr>
              <a:t> </a:t>
            </a:r>
            <a:r>
              <a:rPr sz="1400" spc="-95" dirty="0">
                <a:latin typeface="Arial Black"/>
                <a:cs typeface="Arial Black"/>
              </a:rPr>
              <a:t>de</a:t>
            </a:r>
            <a:r>
              <a:rPr sz="1400" spc="-10" dirty="0">
                <a:latin typeface="Arial Black"/>
                <a:cs typeface="Arial Black"/>
              </a:rPr>
              <a:t> </a:t>
            </a:r>
            <a:r>
              <a:rPr sz="1400" spc="-80" dirty="0">
                <a:latin typeface="Arial Black"/>
                <a:cs typeface="Arial Black"/>
              </a:rPr>
              <a:t>Docteur</a:t>
            </a:r>
            <a:r>
              <a:rPr sz="1400" spc="-10" dirty="0">
                <a:latin typeface="Arial Black"/>
                <a:cs typeface="Arial Black"/>
              </a:rPr>
              <a:t> </a:t>
            </a:r>
            <a:r>
              <a:rPr sz="1400" spc="-160" dirty="0">
                <a:latin typeface="Arial Black"/>
                <a:cs typeface="Arial Black"/>
              </a:rPr>
              <a:t>Junior</a:t>
            </a:r>
            <a:r>
              <a:rPr sz="1400" spc="45" dirty="0">
                <a:latin typeface="Arial Black"/>
                <a:cs typeface="Arial Black"/>
              </a:rPr>
              <a:t> </a:t>
            </a:r>
            <a:r>
              <a:rPr sz="1400" dirty="0">
                <a:latin typeface="Lucida Sans"/>
                <a:cs typeface="Lucida Sans"/>
              </a:rPr>
              <a:t>: </a:t>
            </a:r>
            <a:r>
              <a:rPr sz="1400" spc="55" dirty="0">
                <a:latin typeface="Lucida Sans"/>
                <a:cs typeface="Lucida Sans"/>
              </a:rPr>
              <a:t>cette</a:t>
            </a:r>
            <a:r>
              <a:rPr sz="1400" spc="5" dirty="0">
                <a:latin typeface="Lucida Sans"/>
                <a:cs typeface="Lucida Sans"/>
              </a:rPr>
              <a:t> </a:t>
            </a:r>
            <a:r>
              <a:rPr sz="1400" dirty="0">
                <a:latin typeface="Lucida Sans"/>
                <a:cs typeface="Lucida Sans"/>
              </a:rPr>
              <a:t>phase</a:t>
            </a:r>
            <a:r>
              <a:rPr sz="1400" spc="15" dirty="0">
                <a:latin typeface="Lucida Sans"/>
                <a:cs typeface="Lucida Sans"/>
              </a:rPr>
              <a:t> </a:t>
            </a:r>
            <a:r>
              <a:rPr sz="1400" dirty="0">
                <a:latin typeface="Lucida Sans"/>
                <a:cs typeface="Lucida Sans"/>
              </a:rPr>
              <a:t>dite</a:t>
            </a:r>
            <a:r>
              <a:rPr sz="1400" spc="10" dirty="0">
                <a:latin typeface="Lucida Sans"/>
                <a:cs typeface="Lucida Sans"/>
              </a:rPr>
              <a:t> </a:t>
            </a:r>
            <a:r>
              <a:rPr sz="1400" dirty="0">
                <a:latin typeface="Lucida Sans"/>
                <a:cs typeface="Lucida Sans"/>
              </a:rPr>
              <a:t>«</a:t>
            </a:r>
            <a:r>
              <a:rPr sz="1400" spc="20" dirty="0">
                <a:latin typeface="Lucida Sans"/>
                <a:cs typeface="Lucida Sans"/>
              </a:rPr>
              <a:t> </a:t>
            </a:r>
            <a:r>
              <a:rPr sz="1400" spc="-25" dirty="0">
                <a:latin typeface="Lucida Sans"/>
                <a:cs typeface="Lucida Sans"/>
              </a:rPr>
              <a:t>de 	</a:t>
            </a:r>
            <a:r>
              <a:rPr sz="1400" dirty="0">
                <a:latin typeface="Lucida Sans"/>
                <a:cs typeface="Lucida Sans"/>
              </a:rPr>
              <a:t>consolidation</a:t>
            </a:r>
            <a:r>
              <a:rPr sz="1400" spc="15" dirty="0">
                <a:latin typeface="Lucida Sans"/>
                <a:cs typeface="Lucida Sans"/>
              </a:rPr>
              <a:t> </a:t>
            </a:r>
            <a:r>
              <a:rPr sz="1400" dirty="0">
                <a:latin typeface="Lucida Sans"/>
                <a:cs typeface="Lucida Sans"/>
              </a:rPr>
              <a:t>»</a:t>
            </a:r>
            <a:r>
              <a:rPr sz="1400" spc="10" dirty="0">
                <a:latin typeface="Lucida Sans"/>
                <a:cs typeface="Lucida Sans"/>
              </a:rPr>
              <a:t> </a:t>
            </a:r>
            <a:r>
              <a:rPr sz="1400" dirty="0">
                <a:latin typeface="Lucida Sans"/>
                <a:cs typeface="Lucida Sans"/>
              </a:rPr>
              <a:t>permet</a:t>
            </a:r>
            <a:r>
              <a:rPr sz="1400" spc="5" dirty="0">
                <a:latin typeface="Lucida Sans"/>
                <a:cs typeface="Lucida Sans"/>
              </a:rPr>
              <a:t> </a:t>
            </a:r>
            <a:r>
              <a:rPr sz="1400" dirty="0">
                <a:latin typeface="Lucida Sans"/>
                <a:cs typeface="Lucida Sans"/>
              </a:rPr>
              <a:t>de</a:t>
            </a:r>
            <a:r>
              <a:rPr sz="1400" spc="-5" dirty="0">
                <a:latin typeface="Lucida Sans"/>
                <a:cs typeface="Lucida Sans"/>
              </a:rPr>
              <a:t> </a:t>
            </a:r>
            <a:r>
              <a:rPr sz="1400" dirty="0">
                <a:latin typeface="Lucida Sans"/>
                <a:cs typeface="Lucida Sans"/>
              </a:rPr>
              <a:t>mettre</a:t>
            </a:r>
            <a:r>
              <a:rPr sz="1400" spc="10" dirty="0">
                <a:latin typeface="Lucida Sans"/>
                <a:cs typeface="Lucida Sans"/>
              </a:rPr>
              <a:t> </a:t>
            </a:r>
            <a:r>
              <a:rPr sz="1400" dirty="0">
                <a:latin typeface="Lucida Sans"/>
                <a:cs typeface="Lucida Sans"/>
              </a:rPr>
              <a:t>l’étudiant</a:t>
            </a:r>
            <a:r>
              <a:rPr sz="1400" spc="-15" dirty="0">
                <a:latin typeface="Lucida Sans"/>
                <a:cs typeface="Lucida Sans"/>
              </a:rPr>
              <a:t> </a:t>
            </a:r>
            <a:r>
              <a:rPr sz="1400" dirty="0">
                <a:latin typeface="Lucida Sans"/>
                <a:cs typeface="Lucida Sans"/>
              </a:rPr>
              <a:t>en</a:t>
            </a:r>
            <a:r>
              <a:rPr sz="1400" spc="10" dirty="0">
                <a:latin typeface="Lucida Sans"/>
                <a:cs typeface="Lucida Sans"/>
              </a:rPr>
              <a:t> </a:t>
            </a:r>
            <a:r>
              <a:rPr sz="1400" dirty="0">
                <a:latin typeface="Lucida Sans"/>
                <a:cs typeface="Lucida Sans"/>
              </a:rPr>
              <a:t>situation</a:t>
            </a:r>
            <a:r>
              <a:rPr sz="1400" spc="30" dirty="0">
                <a:latin typeface="Lucida Sans"/>
                <a:cs typeface="Lucida Sans"/>
              </a:rPr>
              <a:t> </a:t>
            </a:r>
            <a:r>
              <a:rPr sz="1400" dirty="0">
                <a:latin typeface="Lucida Sans"/>
                <a:cs typeface="Lucida Sans"/>
              </a:rPr>
              <a:t>de</a:t>
            </a:r>
            <a:r>
              <a:rPr sz="1400" spc="-5" dirty="0">
                <a:latin typeface="Lucida Sans"/>
                <a:cs typeface="Lucida Sans"/>
              </a:rPr>
              <a:t> </a:t>
            </a:r>
            <a:r>
              <a:rPr sz="1400" spc="-10" dirty="0">
                <a:latin typeface="Lucida Sans"/>
                <a:cs typeface="Lucida Sans"/>
              </a:rPr>
              <a:t>responsabilité</a:t>
            </a:r>
            <a:r>
              <a:rPr sz="1400" spc="20" dirty="0">
                <a:latin typeface="Lucida Sans"/>
                <a:cs typeface="Lucida Sans"/>
              </a:rPr>
              <a:t> </a:t>
            </a:r>
            <a:r>
              <a:rPr sz="1400" spc="-10" dirty="0">
                <a:latin typeface="Lucida Sans"/>
                <a:cs typeface="Lucida Sans"/>
              </a:rPr>
              <a:t>supervisée</a:t>
            </a:r>
            <a:r>
              <a:rPr sz="1400" dirty="0">
                <a:latin typeface="Lucida Sans"/>
                <a:cs typeface="Lucida Sans"/>
              </a:rPr>
              <a:t> </a:t>
            </a:r>
            <a:r>
              <a:rPr sz="1400" spc="-20" dirty="0">
                <a:latin typeface="Lucida Sans"/>
                <a:cs typeface="Lucida Sans"/>
              </a:rPr>
              <a:t>pour 	sécuriser</a:t>
            </a:r>
            <a:r>
              <a:rPr sz="1400" spc="-60" dirty="0">
                <a:latin typeface="Lucida Sans"/>
                <a:cs typeface="Lucida Sans"/>
              </a:rPr>
              <a:t> </a:t>
            </a:r>
            <a:r>
              <a:rPr sz="1400" dirty="0">
                <a:latin typeface="Lucida Sans"/>
                <a:cs typeface="Lucida Sans"/>
              </a:rPr>
              <a:t>la</a:t>
            </a:r>
            <a:r>
              <a:rPr sz="1400" spc="-40" dirty="0">
                <a:latin typeface="Lucida Sans"/>
                <a:cs typeface="Lucida Sans"/>
              </a:rPr>
              <a:t> </a:t>
            </a:r>
            <a:r>
              <a:rPr sz="1400" dirty="0">
                <a:latin typeface="Lucida Sans"/>
                <a:cs typeface="Lucida Sans"/>
              </a:rPr>
              <a:t>transition</a:t>
            </a:r>
            <a:r>
              <a:rPr sz="1400" spc="-30" dirty="0">
                <a:latin typeface="Lucida Sans"/>
                <a:cs typeface="Lucida Sans"/>
              </a:rPr>
              <a:t> </a:t>
            </a:r>
            <a:r>
              <a:rPr sz="1400" dirty="0">
                <a:latin typeface="Lucida Sans"/>
                <a:cs typeface="Lucida Sans"/>
              </a:rPr>
              <a:t>entre</a:t>
            </a:r>
            <a:r>
              <a:rPr sz="1400" spc="-35" dirty="0">
                <a:latin typeface="Lucida Sans"/>
                <a:cs typeface="Lucida Sans"/>
              </a:rPr>
              <a:t> </a:t>
            </a:r>
            <a:r>
              <a:rPr sz="1400" spc="-40" dirty="0">
                <a:latin typeface="Lucida Sans"/>
                <a:cs typeface="Lucida Sans"/>
              </a:rPr>
              <a:t>les </a:t>
            </a:r>
            <a:r>
              <a:rPr sz="1400" dirty="0">
                <a:latin typeface="Lucida Sans"/>
                <a:cs typeface="Lucida Sans"/>
              </a:rPr>
              <a:t>études</a:t>
            </a:r>
            <a:r>
              <a:rPr sz="1400" spc="-35" dirty="0">
                <a:latin typeface="Lucida Sans"/>
                <a:cs typeface="Lucida Sans"/>
              </a:rPr>
              <a:t> </a:t>
            </a:r>
            <a:r>
              <a:rPr sz="1400" spc="50" dirty="0">
                <a:latin typeface="Lucida Sans"/>
                <a:cs typeface="Lucida Sans"/>
              </a:rPr>
              <a:t>et</a:t>
            </a:r>
            <a:r>
              <a:rPr sz="1400" spc="-45" dirty="0">
                <a:latin typeface="Lucida Sans"/>
                <a:cs typeface="Lucida Sans"/>
              </a:rPr>
              <a:t> </a:t>
            </a:r>
            <a:r>
              <a:rPr sz="1400" spc="-20" dirty="0">
                <a:latin typeface="Lucida Sans"/>
                <a:cs typeface="Lucida Sans"/>
              </a:rPr>
              <a:t>l’installation</a:t>
            </a:r>
            <a:r>
              <a:rPr sz="1400" spc="-40" dirty="0">
                <a:latin typeface="Lucida Sans"/>
                <a:cs typeface="Lucida Sans"/>
              </a:rPr>
              <a:t> </a:t>
            </a:r>
            <a:r>
              <a:rPr sz="1400" spc="-10" dirty="0">
                <a:latin typeface="Lucida Sans"/>
                <a:cs typeface="Lucida Sans"/>
              </a:rPr>
              <a:t>professionnelle.</a:t>
            </a:r>
            <a:endParaRPr sz="1400" dirty="0">
              <a:latin typeface="Lucida Sans"/>
              <a:cs typeface="Lucida Sans"/>
            </a:endParaRPr>
          </a:p>
          <a:p>
            <a:pPr>
              <a:spcBef>
                <a:spcPts val="30"/>
              </a:spcBef>
              <a:buFont typeface="Arial"/>
              <a:buChar char="•"/>
            </a:pPr>
            <a:endParaRPr sz="1400" dirty="0">
              <a:latin typeface="Lucida Sans"/>
              <a:cs typeface="Lucida Sans"/>
            </a:endParaRPr>
          </a:p>
          <a:p>
            <a:pPr marL="321945" marR="31115" indent="-284480" algn="just">
              <a:buFont typeface="Arial"/>
              <a:buChar char="•"/>
              <a:tabLst>
                <a:tab pos="324485" algn="l"/>
              </a:tabLst>
            </a:pPr>
            <a:r>
              <a:rPr sz="1400" spc="-85" dirty="0">
                <a:latin typeface="Arial Black"/>
                <a:cs typeface="Arial Black"/>
              </a:rPr>
              <a:t>Améliorer</a:t>
            </a:r>
            <a:r>
              <a:rPr sz="1400" spc="-35" dirty="0">
                <a:latin typeface="Arial Black"/>
                <a:cs typeface="Arial Black"/>
              </a:rPr>
              <a:t> </a:t>
            </a:r>
            <a:r>
              <a:rPr sz="1400" spc="-145" dirty="0">
                <a:latin typeface="Arial Black"/>
                <a:cs typeface="Arial Black"/>
              </a:rPr>
              <a:t>l’accès</a:t>
            </a:r>
            <a:r>
              <a:rPr sz="1400" spc="30" dirty="0">
                <a:latin typeface="Arial Black"/>
                <a:cs typeface="Arial Black"/>
              </a:rPr>
              <a:t> </a:t>
            </a:r>
            <a:r>
              <a:rPr sz="1400" spc="-155" dirty="0">
                <a:latin typeface="Arial Black"/>
                <a:cs typeface="Arial Black"/>
              </a:rPr>
              <a:t>aux</a:t>
            </a:r>
            <a:r>
              <a:rPr sz="1400" spc="40" dirty="0">
                <a:latin typeface="Arial Black"/>
                <a:cs typeface="Arial Black"/>
              </a:rPr>
              <a:t> </a:t>
            </a:r>
            <a:r>
              <a:rPr sz="1400" spc="-145" dirty="0">
                <a:latin typeface="Arial Black"/>
                <a:cs typeface="Arial Black"/>
              </a:rPr>
              <a:t>soins</a:t>
            </a:r>
            <a:r>
              <a:rPr sz="1400" spc="30" dirty="0">
                <a:latin typeface="Arial Black"/>
                <a:cs typeface="Arial Black"/>
              </a:rPr>
              <a:t> </a:t>
            </a:r>
            <a:r>
              <a:rPr sz="1400" dirty="0">
                <a:latin typeface="Lucida Sans"/>
                <a:cs typeface="Lucida Sans"/>
              </a:rPr>
              <a:t>:</a:t>
            </a:r>
            <a:r>
              <a:rPr sz="1400" spc="-20" dirty="0">
                <a:latin typeface="Lucida Sans"/>
                <a:cs typeface="Lucida Sans"/>
              </a:rPr>
              <a:t> </a:t>
            </a:r>
            <a:r>
              <a:rPr sz="1400" dirty="0">
                <a:latin typeface="Lucida Sans"/>
                <a:cs typeface="Lucida Sans"/>
              </a:rPr>
              <a:t>la</a:t>
            </a:r>
            <a:r>
              <a:rPr sz="1400" spc="30" dirty="0">
                <a:latin typeface="Lucida Sans"/>
                <a:cs typeface="Lucida Sans"/>
              </a:rPr>
              <a:t> </a:t>
            </a:r>
            <a:r>
              <a:rPr sz="1400" dirty="0">
                <a:latin typeface="Lucida Sans"/>
                <a:cs typeface="Lucida Sans"/>
              </a:rPr>
              <a:t>réforme</a:t>
            </a:r>
            <a:r>
              <a:rPr sz="1400" spc="35" dirty="0">
                <a:latin typeface="Lucida Sans"/>
                <a:cs typeface="Lucida Sans"/>
              </a:rPr>
              <a:t> </a:t>
            </a:r>
            <a:r>
              <a:rPr sz="1400" dirty="0">
                <a:latin typeface="Lucida Sans"/>
                <a:cs typeface="Lucida Sans"/>
              </a:rPr>
              <a:t>ambitionne</a:t>
            </a:r>
            <a:r>
              <a:rPr sz="1400" spc="10" dirty="0">
                <a:latin typeface="Lucida Sans"/>
                <a:cs typeface="Lucida Sans"/>
              </a:rPr>
              <a:t> </a:t>
            </a:r>
            <a:r>
              <a:rPr sz="1400" dirty="0">
                <a:latin typeface="Lucida Sans"/>
                <a:cs typeface="Lucida Sans"/>
              </a:rPr>
              <a:t>de</a:t>
            </a:r>
            <a:r>
              <a:rPr sz="1400" spc="45" dirty="0">
                <a:latin typeface="Lucida Sans"/>
                <a:cs typeface="Lucida Sans"/>
              </a:rPr>
              <a:t> </a:t>
            </a:r>
            <a:r>
              <a:rPr sz="1400" dirty="0">
                <a:latin typeface="Lucida Sans"/>
                <a:cs typeface="Lucida Sans"/>
              </a:rPr>
              <a:t>favoriser</a:t>
            </a:r>
            <a:r>
              <a:rPr sz="1400" spc="15" dirty="0">
                <a:latin typeface="Lucida Sans"/>
                <a:cs typeface="Lucida Sans"/>
              </a:rPr>
              <a:t> </a:t>
            </a:r>
            <a:r>
              <a:rPr sz="1400" spc="-10" dirty="0">
                <a:latin typeface="Lucida Sans"/>
                <a:cs typeface="Lucida Sans"/>
              </a:rPr>
              <a:t>l’installation</a:t>
            </a:r>
            <a:r>
              <a:rPr sz="1400" spc="40" dirty="0">
                <a:latin typeface="Lucida Sans"/>
                <a:cs typeface="Lucida Sans"/>
              </a:rPr>
              <a:t> </a:t>
            </a:r>
            <a:r>
              <a:rPr sz="1400" dirty="0">
                <a:latin typeface="Lucida Sans"/>
                <a:cs typeface="Lucida Sans"/>
              </a:rPr>
              <a:t>en</a:t>
            </a:r>
            <a:r>
              <a:rPr sz="1400" spc="20" dirty="0">
                <a:latin typeface="Lucida Sans"/>
                <a:cs typeface="Lucida Sans"/>
              </a:rPr>
              <a:t> </a:t>
            </a:r>
            <a:r>
              <a:rPr sz="1400" spc="-10" dirty="0">
                <a:latin typeface="Lucida Sans"/>
                <a:cs typeface="Lucida Sans"/>
              </a:rPr>
              <a:t>médecine 	</a:t>
            </a:r>
            <a:r>
              <a:rPr sz="1400" dirty="0">
                <a:latin typeface="Lucida Sans"/>
                <a:cs typeface="Lucida Sans"/>
              </a:rPr>
              <a:t>de</a:t>
            </a:r>
            <a:r>
              <a:rPr sz="1400" spc="35" dirty="0">
                <a:latin typeface="Lucida Sans"/>
                <a:cs typeface="Lucida Sans"/>
              </a:rPr>
              <a:t>  </a:t>
            </a:r>
            <a:r>
              <a:rPr sz="1400" dirty="0">
                <a:latin typeface="Lucida Sans"/>
                <a:cs typeface="Lucida Sans"/>
              </a:rPr>
              <a:t>ville</a:t>
            </a:r>
            <a:r>
              <a:rPr sz="1400" spc="40" dirty="0">
                <a:latin typeface="Lucida Sans"/>
                <a:cs typeface="Lucida Sans"/>
              </a:rPr>
              <a:t>  </a:t>
            </a:r>
            <a:r>
              <a:rPr sz="1400" dirty="0">
                <a:latin typeface="Lucida Sans"/>
                <a:cs typeface="Lucida Sans"/>
              </a:rPr>
              <a:t>à</a:t>
            </a:r>
            <a:r>
              <a:rPr sz="1400" spc="40" dirty="0">
                <a:latin typeface="Lucida Sans"/>
                <a:cs typeface="Lucida Sans"/>
              </a:rPr>
              <a:t>  </a:t>
            </a:r>
            <a:r>
              <a:rPr sz="1400" dirty="0">
                <a:latin typeface="Lucida Sans"/>
                <a:cs typeface="Lucida Sans"/>
              </a:rPr>
              <a:t>l’issue</a:t>
            </a:r>
            <a:r>
              <a:rPr sz="1400" spc="30" dirty="0">
                <a:latin typeface="Lucida Sans"/>
                <a:cs typeface="Lucida Sans"/>
              </a:rPr>
              <a:t>  </a:t>
            </a:r>
            <a:r>
              <a:rPr sz="1400" dirty="0">
                <a:latin typeface="Lucida Sans"/>
                <a:cs typeface="Lucida Sans"/>
              </a:rPr>
              <a:t>de</a:t>
            </a:r>
            <a:r>
              <a:rPr sz="1400" spc="35" dirty="0">
                <a:latin typeface="Lucida Sans"/>
                <a:cs typeface="Lucida Sans"/>
              </a:rPr>
              <a:t>  </a:t>
            </a:r>
            <a:r>
              <a:rPr sz="1400" spc="55" dirty="0">
                <a:latin typeface="Lucida Sans"/>
                <a:cs typeface="Lucida Sans"/>
              </a:rPr>
              <a:t>cette</a:t>
            </a:r>
            <a:r>
              <a:rPr sz="1400" spc="30" dirty="0">
                <a:latin typeface="Lucida Sans"/>
                <a:cs typeface="Lucida Sans"/>
              </a:rPr>
              <a:t>  </a:t>
            </a:r>
            <a:r>
              <a:rPr sz="1400" dirty="0">
                <a:latin typeface="Lucida Sans"/>
                <a:cs typeface="Lucida Sans"/>
              </a:rPr>
              <a:t>4</a:t>
            </a:r>
            <a:r>
              <a:rPr sz="1350" baseline="24691" dirty="0">
                <a:latin typeface="Lucida Sans"/>
                <a:cs typeface="Lucida Sans"/>
              </a:rPr>
              <a:t>e</a:t>
            </a:r>
            <a:r>
              <a:rPr sz="1350" spc="284" baseline="24691" dirty="0">
                <a:latin typeface="Lucida Sans"/>
                <a:cs typeface="Lucida Sans"/>
              </a:rPr>
              <a:t>  </a:t>
            </a:r>
            <a:r>
              <a:rPr sz="1400" dirty="0">
                <a:latin typeface="Lucida Sans"/>
                <a:cs typeface="Lucida Sans"/>
              </a:rPr>
              <a:t>année</a:t>
            </a:r>
            <a:r>
              <a:rPr sz="1400" spc="35" dirty="0">
                <a:latin typeface="Lucida Sans"/>
                <a:cs typeface="Lucida Sans"/>
              </a:rPr>
              <a:t>  </a:t>
            </a:r>
            <a:r>
              <a:rPr sz="1400" spc="50" dirty="0">
                <a:latin typeface="Lucida Sans"/>
                <a:cs typeface="Lucida Sans"/>
              </a:rPr>
              <a:t>et</a:t>
            </a:r>
            <a:r>
              <a:rPr sz="1400" spc="40" dirty="0">
                <a:latin typeface="Lucida Sans"/>
                <a:cs typeface="Lucida Sans"/>
              </a:rPr>
              <a:t>  </a:t>
            </a:r>
            <a:r>
              <a:rPr sz="1400" dirty="0">
                <a:latin typeface="Lucida Sans"/>
                <a:cs typeface="Lucida Sans"/>
              </a:rPr>
              <a:t>de</a:t>
            </a:r>
            <a:r>
              <a:rPr sz="1400" spc="30" dirty="0">
                <a:latin typeface="Lucida Sans"/>
                <a:cs typeface="Lucida Sans"/>
              </a:rPr>
              <a:t>  </a:t>
            </a:r>
            <a:r>
              <a:rPr sz="1400" dirty="0">
                <a:latin typeface="Lucida Sans"/>
                <a:cs typeface="Lucida Sans"/>
              </a:rPr>
              <a:t>faire</a:t>
            </a:r>
            <a:r>
              <a:rPr sz="1400" spc="30" dirty="0">
                <a:latin typeface="Lucida Sans"/>
                <a:cs typeface="Lucida Sans"/>
              </a:rPr>
              <a:t>  </a:t>
            </a:r>
            <a:r>
              <a:rPr sz="1400" dirty="0">
                <a:latin typeface="Lucida Sans"/>
                <a:cs typeface="Lucida Sans"/>
              </a:rPr>
              <a:t>découvrir</a:t>
            </a:r>
            <a:r>
              <a:rPr sz="1400" spc="35" dirty="0">
                <a:latin typeface="Lucida Sans"/>
                <a:cs typeface="Lucida Sans"/>
              </a:rPr>
              <a:t>  </a:t>
            </a:r>
            <a:r>
              <a:rPr sz="1400" dirty="0">
                <a:latin typeface="Lucida Sans"/>
                <a:cs typeface="Lucida Sans"/>
              </a:rPr>
              <a:t>l’exercice</a:t>
            </a:r>
            <a:r>
              <a:rPr sz="1400" spc="35" dirty="0">
                <a:latin typeface="Lucida Sans"/>
                <a:cs typeface="Lucida Sans"/>
              </a:rPr>
              <a:t>  </a:t>
            </a:r>
            <a:r>
              <a:rPr sz="1400" dirty="0">
                <a:latin typeface="Lucida Sans"/>
                <a:cs typeface="Lucida Sans"/>
              </a:rPr>
              <a:t>coordonné,</a:t>
            </a:r>
            <a:r>
              <a:rPr sz="1400" spc="40" dirty="0">
                <a:latin typeface="Lucida Sans"/>
                <a:cs typeface="Lucida Sans"/>
              </a:rPr>
              <a:t>  </a:t>
            </a:r>
            <a:r>
              <a:rPr sz="1400" spc="-25" dirty="0">
                <a:latin typeface="Lucida Sans"/>
                <a:cs typeface="Lucida Sans"/>
              </a:rPr>
              <a:t>la 	</a:t>
            </a:r>
            <a:r>
              <a:rPr sz="1400" spc="-10" dirty="0">
                <a:latin typeface="Lucida Sans"/>
                <a:cs typeface="Lucida Sans"/>
              </a:rPr>
              <a:t>pluriprofessionnalité</a:t>
            </a:r>
            <a:r>
              <a:rPr sz="1400" spc="-30" dirty="0">
                <a:latin typeface="Lucida Sans"/>
                <a:cs typeface="Lucida Sans"/>
              </a:rPr>
              <a:t> </a:t>
            </a:r>
            <a:r>
              <a:rPr sz="1400" spc="50" dirty="0">
                <a:latin typeface="Lucida Sans"/>
                <a:cs typeface="Lucida Sans"/>
              </a:rPr>
              <a:t>et</a:t>
            </a:r>
            <a:r>
              <a:rPr sz="1400" spc="-35" dirty="0">
                <a:latin typeface="Lucida Sans"/>
                <a:cs typeface="Lucida Sans"/>
              </a:rPr>
              <a:t> </a:t>
            </a:r>
            <a:r>
              <a:rPr sz="1400" dirty="0">
                <a:latin typeface="Lucida Sans"/>
                <a:cs typeface="Lucida Sans"/>
              </a:rPr>
              <a:t>la</a:t>
            </a:r>
            <a:r>
              <a:rPr sz="1400" spc="-30" dirty="0">
                <a:latin typeface="Lucida Sans"/>
                <a:cs typeface="Lucida Sans"/>
              </a:rPr>
              <a:t> </a:t>
            </a:r>
            <a:r>
              <a:rPr sz="1400" dirty="0">
                <a:latin typeface="Lucida Sans"/>
                <a:cs typeface="Lucida Sans"/>
              </a:rPr>
              <a:t>pratique</a:t>
            </a:r>
            <a:r>
              <a:rPr sz="1400" spc="-30" dirty="0">
                <a:latin typeface="Lucida Sans"/>
                <a:cs typeface="Lucida Sans"/>
              </a:rPr>
              <a:t> </a:t>
            </a:r>
            <a:r>
              <a:rPr sz="1400" dirty="0">
                <a:latin typeface="Lucida Sans"/>
                <a:cs typeface="Lucida Sans"/>
              </a:rPr>
              <a:t>en</a:t>
            </a:r>
            <a:r>
              <a:rPr sz="1400" spc="-25" dirty="0">
                <a:latin typeface="Lucida Sans"/>
                <a:cs typeface="Lucida Sans"/>
              </a:rPr>
              <a:t> zones</a:t>
            </a:r>
            <a:r>
              <a:rPr sz="1400" spc="-30" dirty="0">
                <a:latin typeface="Lucida Sans"/>
                <a:cs typeface="Lucida Sans"/>
              </a:rPr>
              <a:t> </a:t>
            </a:r>
            <a:r>
              <a:rPr sz="1400" spc="-50" dirty="0">
                <a:latin typeface="Lucida Sans"/>
                <a:cs typeface="Lucida Sans"/>
              </a:rPr>
              <a:t>sous-</a:t>
            </a:r>
            <a:r>
              <a:rPr sz="1400" spc="-10" dirty="0">
                <a:latin typeface="Lucida Sans"/>
                <a:cs typeface="Lucida Sans"/>
              </a:rPr>
              <a:t>denses.</a:t>
            </a:r>
            <a:endParaRPr sz="1400" dirty="0">
              <a:latin typeface="Lucida Sans"/>
              <a:cs typeface="Lucida Sans"/>
            </a:endParaRPr>
          </a:p>
        </p:txBody>
      </p:sp>
      <p:sp>
        <p:nvSpPr>
          <p:cNvPr id="4" name="object 4" descr="$PPTXTitle"/>
          <p:cNvSpPr txBox="1">
            <a:spLocks noGrp="1"/>
          </p:cNvSpPr>
          <p:nvPr>
            <p:ph type="title"/>
          </p:nvPr>
        </p:nvSpPr>
        <p:spPr>
          <a:xfrm>
            <a:off x="1043608" y="2060849"/>
            <a:ext cx="5141189" cy="587981"/>
          </a:xfrm>
          <a:prstGeom prst="rect">
            <a:avLst/>
          </a:prstGeom>
          <a:solidFill>
            <a:srgbClr val="C6EBF1"/>
          </a:solidFill>
        </p:spPr>
        <p:txBody>
          <a:bodyPr vert="horz" wrap="square" lIns="0" tIns="33655" rIns="0" bIns="0" rtlCol="0" anchor="t">
            <a:spAutoFit/>
          </a:bodyPr>
          <a:lstStyle/>
          <a:p>
            <a:pPr>
              <a:spcBef>
                <a:spcPts val="265"/>
              </a:spcBef>
            </a:pPr>
            <a:r>
              <a:rPr spc="-95" dirty="0"/>
              <a:t>Objectifs</a:t>
            </a:r>
            <a:r>
              <a:rPr spc="-60" dirty="0"/>
              <a:t> </a:t>
            </a:r>
            <a:r>
              <a:rPr spc="-95" dirty="0"/>
              <a:t>de</a:t>
            </a:r>
            <a:r>
              <a:rPr spc="-75" dirty="0"/>
              <a:t> </a:t>
            </a:r>
            <a:r>
              <a:rPr spc="-140" dirty="0"/>
              <a:t>la</a:t>
            </a:r>
            <a:r>
              <a:rPr spc="-75" dirty="0"/>
              <a:t> </a:t>
            </a:r>
            <a:r>
              <a:rPr spc="-80" dirty="0"/>
              <a:t>réforme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
        <p:nvSpPr>
          <p:cNvPr id="3" name="object 3"/>
          <p:cNvSpPr txBox="1">
            <a:spLocks noGrp="1"/>
          </p:cNvSpPr>
          <p:nvPr>
            <p:ph type="body" idx="1"/>
          </p:nvPr>
        </p:nvSpPr>
        <p:spPr>
          <a:xfrm>
            <a:off x="1547664" y="2834453"/>
            <a:ext cx="7416824" cy="3890168"/>
          </a:xfrm>
          <a:prstGeom prst="rect">
            <a:avLst/>
          </a:prstGeom>
        </p:spPr>
        <p:txBody>
          <a:bodyPr vert="horz" wrap="square" lIns="0" tIns="12065" rIns="0" bIns="0" rtlCol="0">
            <a:spAutoFit/>
          </a:bodyPr>
          <a:lstStyle/>
          <a:p>
            <a:pPr marL="299085" marR="6350" indent="-287020">
              <a:spcBef>
                <a:spcPts val="95"/>
              </a:spcBef>
              <a:buFont typeface="Arial"/>
              <a:buChar char="•"/>
              <a:tabLst>
                <a:tab pos="299085" algn="l"/>
              </a:tabLst>
            </a:pPr>
            <a:r>
              <a:rPr sz="1300" dirty="0"/>
              <a:t>Le</a:t>
            </a:r>
            <a:r>
              <a:rPr sz="1300" spc="35" dirty="0"/>
              <a:t> </a:t>
            </a:r>
            <a:r>
              <a:rPr sz="1300" dirty="0"/>
              <a:t>DJMG</a:t>
            </a:r>
            <a:r>
              <a:rPr sz="1300" spc="45" dirty="0"/>
              <a:t> </a:t>
            </a:r>
            <a:r>
              <a:rPr sz="1300" dirty="0"/>
              <a:t>effectue</a:t>
            </a:r>
            <a:r>
              <a:rPr sz="1300" spc="40" dirty="0"/>
              <a:t> </a:t>
            </a:r>
            <a:r>
              <a:rPr sz="1300" dirty="0"/>
              <a:t>son</a:t>
            </a:r>
            <a:r>
              <a:rPr sz="1300" spc="65" dirty="0"/>
              <a:t> </a:t>
            </a:r>
            <a:r>
              <a:rPr sz="1300" spc="-130" dirty="0">
                <a:latin typeface="Arial Black"/>
                <a:cs typeface="Arial Black"/>
              </a:rPr>
              <a:t>stage</a:t>
            </a:r>
            <a:r>
              <a:rPr sz="1300" spc="30" dirty="0">
                <a:latin typeface="Arial Black"/>
                <a:cs typeface="Arial Black"/>
              </a:rPr>
              <a:t> </a:t>
            </a:r>
            <a:r>
              <a:rPr sz="1300" spc="-145" dirty="0">
                <a:latin typeface="Arial Black"/>
                <a:cs typeface="Arial Black"/>
              </a:rPr>
              <a:t>sous</a:t>
            </a:r>
            <a:r>
              <a:rPr sz="1300" spc="25" dirty="0">
                <a:latin typeface="Arial Black"/>
                <a:cs typeface="Arial Black"/>
              </a:rPr>
              <a:t> </a:t>
            </a:r>
            <a:r>
              <a:rPr sz="1300" spc="-110" dirty="0">
                <a:latin typeface="Arial Black"/>
                <a:cs typeface="Arial Black"/>
              </a:rPr>
              <a:t>la</a:t>
            </a:r>
            <a:r>
              <a:rPr sz="1300" spc="25" dirty="0">
                <a:latin typeface="Arial Black"/>
                <a:cs typeface="Arial Black"/>
              </a:rPr>
              <a:t> </a:t>
            </a:r>
            <a:r>
              <a:rPr sz="1300" spc="-105" dirty="0">
                <a:latin typeface="Arial Black"/>
                <a:cs typeface="Arial Black"/>
              </a:rPr>
              <a:t>supervision</a:t>
            </a:r>
            <a:r>
              <a:rPr sz="1300" spc="10" dirty="0">
                <a:latin typeface="Arial Black"/>
                <a:cs typeface="Arial Black"/>
              </a:rPr>
              <a:t> </a:t>
            </a:r>
            <a:r>
              <a:rPr sz="1300" spc="-25" dirty="0">
                <a:latin typeface="Arial Black"/>
                <a:cs typeface="Arial Black"/>
              </a:rPr>
              <a:t>d’un</a:t>
            </a:r>
            <a:r>
              <a:rPr sz="1300" spc="35" dirty="0">
                <a:latin typeface="Arial Black"/>
                <a:cs typeface="Arial Black"/>
              </a:rPr>
              <a:t> </a:t>
            </a:r>
            <a:r>
              <a:rPr sz="1300" spc="-125" dirty="0">
                <a:latin typeface="Arial Black"/>
                <a:cs typeface="Arial Black"/>
              </a:rPr>
              <a:t>PAMSU</a:t>
            </a:r>
            <a:r>
              <a:rPr sz="1300" spc="20" dirty="0">
                <a:latin typeface="Arial Black"/>
                <a:cs typeface="Arial Black"/>
              </a:rPr>
              <a:t> </a:t>
            </a:r>
            <a:r>
              <a:rPr sz="1300" dirty="0"/>
              <a:t>(praticien</a:t>
            </a:r>
            <a:r>
              <a:rPr sz="1300" spc="55" dirty="0"/>
              <a:t> </a:t>
            </a:r>
            <a:r>
              <a:rPr sz="1300" dirty="0"/>
              <a:t>agréé</a:t>
            </a:r>
            <a:r>
              <a:rPr sz="1300" spc="45" dirty="0"/>
              <a:t> </a:t>
            </a:r>
            <a:r>
              <a:rPr sz="1300" dirty="0"/>
              <a:t>maître</a:t>
            </a:r>
            <a:r>
              <a:rPr sz="1300" spc="45" dirty="0"/>
              <a:t> </a:t>
            </a:r>
            <a:r>
              <a:rPr sz="1300" dirty="0"/>
              <a:t>de</a:t>
            </a:r>
            <a:r>
              <a:rPr sz="1300" spc="40" dirty="0"/>
              <a:t> </a:t>
            </a:r>
            <a:r>
              <a:rPr sz="1300" dirty="0"/>
              <a:t>stage</a:t>
            </a:r>
            <a:r>
              <a:rPr sz="1300" spc="50" dirty="0"/>
              <a:t> </a:t>
            </a:r>
            <a:r>
              <a:rPr sz="1300" spc="-25" dirty="0"/>
              <a:t>des </a:t>
            </a:r>
            <a:r>
              <a:rPr sz="1300" spc="-10" dirty="0"/>
              <a:t>universités).</a:t>
            </a:r>
            <a:endParaRPr sz="1300" dirty="0">
              <a:latin typeface="Arial Black"/>
              <a:cs typeface="Arial Black"/>
            </a:endParaRPr>
          </a:p>
          <a:p>
            <a:pPr marL="299085" indent="-286385">
              <a:buFont typeface="Arial"/>
              <a:buChar char="•"/>
              <a:tabLst>
                <a:tab pos="299085" algn="l"/>
              </a:tabLst>
            </a:pPr>
            <a:r>
              <a:rPr sz="1300" dirty="0"/>
              <a:t>Le</a:t>
            </a:r>
            <a:r>
              <a:rPr sz="1300" spc="70" dirty="0"/>
              <a:t> </a:t>
            </a:r>
            <a:r>
              <a:rPr sz="1300" spc="-120" dirty="0">
                <a:latin typeface="Arial Black"/>
                <a:cs typeface="Arial Black"/>
              </a:rPr>
              <a:t>DJMG</a:t>
            </a:r>
            <a:r>
              <a:rPr sz="1300" spc="55" dirty="0">
                <a:latin typeface="Arial Black"/>
                <a:cs typeface="Arial Black"/>
              </a:rPr>
              <a:t> </a:t>
            </a:r>
            <a:r>
              <a:rPr sz="1300" spc="-80" dirty="0">
                <a:latin typeface="Arial Black"/>
                <a:cs typeface="Arial Black"/>
              </a:rPr>
              <a:t>est</a:t>
            </a:r>
            <a:r>
              <a:rPr sz="1300" spc="45" dirty="0">
                <a:latin typeface="Arial Black"/>
                <a:cs typeface="Arial Black"/>
              </a:rPr>
              <a:t> </a:t>
            </a:r>
            <a:r>
              <a:rPr sz="1300" spc="-80" dirty="0">
                <a:latin typeface="Arial Black"/>
                <a:cs typeface="Arial Black"/>
              </a:rPr>
              <a:t>rémunéré</a:t>
            </a:r>
            <a:r>
              <a:rPr sz="1300" spc="45" dirty="0">
                <a:latin typeface="Arial Black"/>
                <a:cs typeface="Arial Black"/>
              </a:rPr>
              <a:t> </a:t>
            </a:r>
            <a:r>
              <a:rPr sz="1300" spc="-20" dirty="0">
                <a:latin typeface="Arial Black"/>
                <a:cs typeface="Arial Black"/>
              </a:rPr>
              <a:t>par</a:t>
            </a:r>
            <a:r>
              <a:rPr sz="1300" spc="50" dirty="0">
                <a:latin typeface="Arial Black"/>
                <a:cs typeface="Arial Black"/>
              </a:rPr>
              <a:t> </a:t>
            </a:r>
            <a:r>
              <a:rPr sz="1300" spc="-20" dirty="0">
                <a:latin typeface="Arial Black"/>
                <a:cs typeface="Arial Black"/>
              </a:rPr>
              <a:t>le</a:t>
            </a:r>
            <a:r>
              <a:rPr sz="1300" spc="55" dirty="0">
                <a:latin typeface="Arial Black"/>
                <a:cs typeface="Arial Black"/>
              </a:rPr>
              <a:t> </a:t>
            </a:r>
            <a:r>
              <a:rPr sz="1300" spc="-10" dirty="0">
                <a:latin typeface="Arial Black"/>
                <a:cs typeface="Arial Black"/>
              </a:rPr>
              <a:t>CHU</a:t>
            </a:r>
            <a:r>
              <a:rPr sz="1300" spc="60" dirty="0">
                <a:latin typeface="Arial Black"/>
                <a:cs typeface="Arial Black"/>
              </a:rPr>
              <a:t> </a:t>
            </a:r>
            <a:r>
              <a:rPr sz="1300" dirty="0"/>
              <a:t>auquel</a:t>
            </a:r>
            <a:r>
              <a:rPr sz="1300" spc="75" dirty="0"/>
              <a:t> </a:t>
            </a:r>
            <a:r>
              <a:rPr sz="1300" dirty="0"/>
              <a:t>il</a:t>
            </a:r>
            <a:r>
              <a:rPr sz="1300" spc="75" dirty="0"/>
              <a:t> </a:t>
            </a:r>
            <a:r>
              <a:rPr sz="1300" dirty="0"/>
              <a:t>est</a:t>
            </a:r>
            <a:r>
              <a:rPr sz="1300" spc="65" dirty="0"/>
              <a:t> </a:t>
            </a:r>
            <a:r>
              <a:rPr sz="1300" dirty="0"/>
              <a:t>rattaché.</a:t>
            </a:r>
            <a:r>
              <a:rPr sz="1300" spc="70" dirty="0"/>
              <a:t> </a:t>
            </a:r>
            <a:r>
              <a:rPr sz="1300" dirty="0"/>
              <a:t>Sa</a:t>
            </a:r>
            <a:r>
              <a:rPr sz="1300" spc="70" dirty="0"/>
              <a:t> </a:t>
            </a:r>
            <a:r>
              <a:rPr sz="1300" dirty="0"/>
              <a:t>rémunération</a:t>
            </a:r>
            <a:r>
              <a:rPr sz="1300" spc="90" dirty="0"/>
              <a:t> </a:t>
            </a:r>
            <a:r>
              <a:rPr sz="1300" dirty="0"/>
              <a:t>se</a:t>
            </a:r>
            <a:r>
              <a:rPr sz="1300" spc="75" dirty="0"/>
              <a:t> </a:t>
            </a:r>
            <a:r>
              <a:rPr sz="1300" dirty="0"/>
              <a:t>décompose</a:t>
            </a:r>
            <a:r>
              <a:rPr sz="1300" spc="85" dirty="0"/>
              <a:t> </a:t>
            </a:r>
            <a:r>
              <a:rPr sz="1300" dirty="0"/>
              <a:t>de</a:t>
            </a:r>
            <a:r>
              <a:rPr sz="1300" spc="75" dirty="0"/>
              <a:t> </a:t>
            </a:r>
            <a:r>
              <a:rPr sz="1300" spc="-25" dirty="0"/>
              <a:t>la</a:t>
            </a:r>
            <a:endParaRPr sz="1300" dirty="0">
              <a:latin typeface="Arial Black"/>
              <a:cs typeface="Arial Black"/>
            </a:endParaRPr>
          </a:p>
          <a:p>
            <a:pPr marL="299085"/>
            <a:r>
              <a:rPr sz="1300" dirty="0"/>
              <a:t>façon</a:t>
            </a:r>
            <a:r>
              <a:rPr sz="1300" spc="-40" dirty="0"/>
              <a:t> </a:t>
            </a:r>
            <a:r>
              <a:rPr sz="1300" spc="-10" dirty="0"/>
              <a:t>suivante </a:t>
            </a:r>
            <a:r>
              <a:rPr sz="1300" dirty="0"/>
              <a:t>(montants</a:t>
            </a:r>
            <a:r>
              <a:rPr sz="1300" spc="-5" dirty="0"/>
              <a:t> </a:t>
            </a:r>
            <a:r>
              <a:rPr sz="1300" spc="-10" dirty="0"/>
              <a:t>bruts)</a:t>
            </a:r>
            <a:r>
              <a:rPr sz="1300" spc="-25" dirty="0"/>
              <a:t> </a:t>
            </a:r>
            <a:r>
              <a:rPr sz="1300" spc="-50" dirty="0"/>
              <a:t>:</a:t>
            </a:r>
            <a:endParaRPr sz="1300" dirty="0"/>
          </a:p>
          <a:p>
            <a:pPr marL="756285" lvl="1" indent="-286385">
              <a:buFont typeface="Arial"/>
              <a:buChar char="•"/>
              <a:tabLst>
                <a:tab pos="756285" algn="l"/>
              </a:tabLst>
            </a:pPr>
            <a:r>
              <a:rPr sz="1300" dirty="0">
                <a:latin typeface="Lucida Sans"/>
                <a:cs typeface="Lucida Sans"/>
              </a:rPr>
              <a:t>des</a:t>
            </a:r>
            <a:r>
              <a:rPr sz="1300" spc="-105" dirty="0">
                <a:latin typeface="Lucida Sans"/>
                <a:cs typeface="Lucida Sans"/>
              </a:rPr>
              <a:t> </a:t>
            </a:r>
            <a:r>
              <a:rPr sz="1300" u="sng" dirty="0">
                <a:uFill>
                  <a:solidFill>
                    <a:srgbClr val="000000"/>
                  </a:solidFill>
                </a:uFill>
                <a:latin typeface="Lucida Sans"/>
                <a:cs typeface="Lucida Sans"/>
              </a:rPr>
              <a:t>émoluments</a:t>
            </a:r>
            <a:r>
              <a:rPr sz="1300" u="sng" spc="-45" dirty="0">
                <a:uFill>
                  <a:solidFill>
                    <a:srgbClr val="000000"/>
                  </a:solidFill>
                </a:uFill>
                <a:latin typeface="Lucida Sans"/>
                <a:cs typeface="Lucida Sans"/>
              </a:rPr>
              <a:t> </a:t>
            </a:r>
            <a:r>
              <a:rPr sz="1300" u="sng" spc="-40" dirty="0">
                <a:uFill>
                  <a:solidFill>
                    <a:srgbClr val="000000"/>
                  </a:solidFill>
                </a:uFill>
                <a:latin typeface="Lucida Sans"/>
                <a:cs typeface="Lucida Sans"/>
              </a:rPr>
              <a:t>fixes</a:t>
            </a:r>
            <a:r>
              <a:rPr sz="1300" u="sng" spc="-65" dirty="0">
                <a:uFill>
                  <a:solidFill>
                    <a:srgbClr val="000000"/>
                  </a:solidFill>
                </a:uFill>
                <a:latin typeface="Lucida Sans"/>
                <a:cs typeface="Lucida Sans"/>
              </a:rPr>
              <a:t> </a:t>
            </a:r>
            <a:r>
              <a:rPr sz="1300" spc="-70" dirty="0">
                <a:latin typeface="Lucida Sans"/>
                <a:cs typeface="Lucida Sans"/>
              </a:rPr>
              <a:t>: </a:t>
            </a:r>
            <a:r>
              <a:rPr sz="1300" spc="-50" dirty="0">
                <a:latin typeface="Lucida Sans"/>
                <a:cs typeface="Lucida Sans"/>
              </a:rPr>
              <a:t>2</a:t>
            </a:r>
            <a:r>
              <a:rPr sz="1300" spc="-65" dirty="0">
                <a:latin typeface="Lucida Sans"/>
                <a:cs typeface="Lucida Sans"/>
              </a:rPr>
              <a:t> </a:t>
            </a:r>
            <a:r>
              <a:rPr sz="1300" spc="-50" dirty="0">
                <a:latin typeface="Lucida Sans"/>
                <a:cs typeface="Lucida Sans"/>
              </a:rPr>
              <a:t>375</a:t>
            </a:r>
            <a:r>
              <a:rPr sz="1300" spc="-75" dirty="0">
                <a:latin typeface="Lucida Sans"/>
                <a:cs typeface="Lucida Sans"/>
              </a:rPr>
              <a:t> </a:t>
            </a:r>
            <a:r>
              <a:rPr sz="1300" spc="-50" dirty="0">
                <a:latin typeface="Lucida Sans"/>
                <a:cs typeface="Lucida Sans"/>
              </a:rPr>
              <a:t>€</a:t>
            </a:r>
            <a:r>
              <a:rPr sz="1300" spc="-75" dirty="0">
                <a:latin typeface="Lucida Sans"/>
                <a:cs typeface="Lucida Sans"/>
              </a:rPr>
              <a:t> </a:t>
            </a:r>
            <a:r>
              <a:rPr sz="1300" dirty="0">
                <a:latin typeface="Lucida Sans"/>
                <a:cs typeface="Lucida Sans"/>
              </a:rPr>
              <a:t>par</a:t>
            </a:r>
            <a:r>
              <a:rPr sz="1300" spc="-70" dirty="0">
                <a:latin typeface="Lucida Sans"/>
                <a:cs typeface="Lucida Sans"/>
              </a:rPr>
              <a:t> </a:t>
            </a:r>
            <a:r>
              <a:rPr sz="1300" spc="-10" dirty="0">
                <a:latin typeface="Lucida Sans"/>
                <a:cs typeface="Lucida Sans"/>
              </a:rPr>
              <a:t>mois</a:t>
            </a:r>
            <a:r>
              <a:rPr sz="1300" spc="-50" dirty="0">
                <a:latin typeface="Lucida Sans"/>
                <a:cs typeface="Lucida Sans"/>
              </a:rPr>
              <a:t> ;</a:t>
            </a:r>
            <a:endParaRPr sz="1300" dirty="0">
              <a:latin typeface="Lucida Sans"/>
              <a:cs typeface="Lucida Sans"/>
            </a:endParaRPr>
          </a:p>
          <a:p>
            <a:pPr marL="756285" marR="5080" lvl="1" indent="-287020">
              <a:buFont typeface="Arial"/>
              <a:buChar char="•"/>
              <a:tabLst>
                <a:tab pos="756285" algn="l"/>
              </a:tabLst>
            </a:pPr>
            <a:r>
              <a:rPr sz="1300" dirty="0">
                <a:latin typeface="Lucida Sans"/>
                <a:cs typeface="Lucida Sans"/>
              </a:rPr>
              <a:t>une</a:t>
            </a:r>
            <a:r>
              <a:rPr sz="1300" spc="-15" dirty="0">
                <a:latin typeface="Lucida Sans"/>
                <a:cs typeface="Lucida Sans"/>
              </a:rPr>
              <a:t> </a:t>
            </a:r>
            <a:r>
              <a:rPr sz="1300" u="sng" dirty="0">
                <a:uFill>
                  <a:solidFill>
                    <a:srgbClr val="000000"/>
                  </a:solidFill>
                </a:uFill>
                <a:latin typeface="Lucida Sans"/>
                <a:cs typeface="Lucida Sans"/>
              </a:rPr>
              <a:t>prime</a:t>
            </a:r>
            <a:r>
              <a:rPr sz="1300" u="sng" spc="-15" dirty="0">
                <a:uFill>
                  <a:solidFill>
                    <a:srgbClr val="000000"/>
                  </a:solidFill>
                </a:uFill>
                <a:latin typeface="Lucida Sans"/>
                <a:cs typeface="Lucida Sans"/>
              </a:rPr>
              <a:t> </a:t>
            </a:r>
            <a:r>
              <a:rPr sz="1300" u="sng" dirty="0">
                <a:uFill>
                  <a:solidFill>
                    <a:srgbClr val="000000"/>
                  </a:solidFill>
                </a:uFill>
                <a:latin typeface="Lucida Sans"/>
                <a:cs typeface="Lucida Sans"/>
              </a:rPr>
              <a:t>forfaitaire</a:t>
            </a:r>
            <a:r>
              <a:rPr sz="1300" u="sng" spc="-15" dirty="0">
                <a:uFill>
                  <a:solidFill>
                    <a:srgbClr val="000000"/>
                  </a:solidFill>
                </a:uFill>
                <a:latin typeface="Lucida Sans"/>
                <a:cs typeface="Lucida Sans"/>
              </a:rPr>
              <a:t> </a:t>
            </a:r>
            <a:r>
              <a:rPr sz="1300" u="sng" dirty="0">
                <a:uFill>
                  <a:solidFill>
                    <a:srgbClr val="000000"/>
                  </a:solidFill>
                </a:uFill>
                <a:latin typeface="Lucida Sans"/>
                <a:cs typeface="Lucida Sans"/>
              </a:rPr>
              <a:t>d’activité</a:t>
            </a:r>
            <a:r>
              <a:rPr sz="1300" u="sng" spc="-20" dirty="0">
                <a:uFill>
                  <a:solidFill>
                    <a:srgbClr val="000000"/>
                  </a:solidFill>
                </a:uFill>
                <a:latin typeface="Lucida Sans"/>
                <a:cs typeface="Lucida Sans"/>
              </a:rPr>
              <a:t> </a:t>
            </a:r>
            <a:r>
              <a:rPr sz="1300" dirty="0">
                <a:latin typeface="Lucida Sans"/>
                <a:cs typeface="Lucida Sans"/>
              </a:rPr>
              <a:t>:</a:t>
            </a:r>
            <a:r>
              <a:rPr sz="1300" spc="-25" dirty="0">
                <a:latin typeface="Lucida Sans"/>
                <a:cs typeface="Lucida Sans"/>
              </a:rPr>
              <a:t> </a:t>
            </a:r>
            <a:r>
              <a:rPr sz="1300" spc="-20" dirty="0">
                <a:latin typeface="Lucida Sans"/>
                <a:cs typeface="Lucida Sans"/>
              </a:rPr>
              <a:t>500</a:t>
            </a:r>
            <a:r>
              <a:rPr sz="1300" spc="-15" dirty="0">
                <a:latin typeface="Lucida Sans"/>
                <a:cs typeface="Lucida Sans"/>
              </a:rPr>
              <a:t> </a:t>
            </a:r>
            <a:r>
              <a:rPr sz="1300" dirty="0">
                <a:latin typeface="Lucida Sans"/>
                <a:cs typeface="Lucida Sans"/>
              </a:rPr>
              <a:t>€</a:t>
            </a:r>
            <a:r>
              <a:rPr sz="1300" spc="-20" dirty="0">
                <a:latin typeface="Lucida Sans"/>
                <a:cs typeface="Lucida Sans"/>
              </a:rPr>
              <a:t> </a:t>
            </a:r>
            <a:r>
              <a:rPr sz="1300" dirty="0">
                <a:latin typeface="Lucida Sans"/>
                <a:cs typeface="Lucida Sans"/>
              </a:rPr>
              <a:t>par</a:t>
            </a:r>
            <a:r>
              <a:rPr sz="1300" spc="-20" dirty="0">
                <a:latin typeface="Lucida Sans"/>
                <a:cs typeface="Lucida Sans"/>
              </a:rPr>
              <a:t> </a:t>
            </a:r>
            <a:r>
              <a:rPr sz="1300" dirty="0">
                <a:latin typeface="Lucida Sans"/>
                <a:cs typeface="Lucida Sans"/>
              </a:rPr>
              <a:t>semestre</a:t>
            </a:r>
            <a:r>
              <a:rPr sz="1300" spc="-15" dirty="0">
                <a:latin typeface="Lucida Sans"/>
                <a:cs typeface="Lucida Sans"/>
              </a:rPr>
              <a:t> </a:t>
            </a:r>
            <a:r>
              <a:rPr sz="1300" dirty="0">
                <a:latin typeface="Lucida Sans"/>
                <a:cs typeface="Lucida Sans"/>
              </a:rPr>
              <a:t>dès</a:t>
            </a:r>
            <a:r>
              <a:rPr sz="1300" spc="-20" dirty="0">
                <a:latin typeface="Lucida Sans"/>
                <a:cs typeface="Lucida Sans"/>
              </a:rPr>
              <a:t> </a:t>
            </a:r>
            <a:r>
              <a:rPr sz="1300" spc="-10" dirty="0">
                <a:latin typeface="Lucida Sans"/>
                <a:cs typeface="Lucida Sans"/>
              </a:rPr>
              <a:t>lors </a:t>
            </a:r>
            <a:r>
              <a:rPr sz="1300" dirty="0">
                <a:latin typeface="Lucida Sans"/>
                <a:cs typeface="Lucida Sans"/>
              </a:rPr>
              <a:t>qu’au</a:t>
            </a:r>
            <a:r>
              <a:rPr sz="1300" spc="-15" dirty="0">
                <a:latin typeface="Lucida Sans"/>
                <a:cs typeface="Lucida Sans"/>
              </a:rPr>
              <a:t> </a:t>
            </a:r>
            <a:r>
              <a:rPr sz="1300" dirty="0">
                <a:latin typeface="Lucida Sans"/>
                <a:cs typeface="Lucida Sans"/>
              </a:rPr>
              <a:t>moins</a:t>
            </a:r>
            <a:r>
              <a:rPr sz="1300" spc="-20" dirty="0">
                <a:latin typeface="Lucida Sans"/>
                <a:cs typeface="Lucida Sans"/>
              </a:rPr>
              <a:t> 200 </a:t>
            </a:r>
            <a:r>
              <a:rPr sz="1300" spc="-10" dirty="0">
                <a:latin typeface="Lucida Sans"/>
                <a:cs typeface="Lucida Sans"/>
              </a:rPr>
              <a:t>consultations </a:t>
            </a:r>
            <a:r>
              <a:rPr sz="1300" dirty="0">
                <a:latin typeface="Lucida Sans"/>
                <a:cs typeface="Lucida Sans"/>
              </a:rPr>
              <a:t>ou</a:t>
            </a:r>
            <a:r>
              <a:rPr sz="1300" spc="-30" dirty="0">
                <a:latin typeface="Lucida Sans"/>
                <a:cs typeface="Lucida Sans"/>
              </a:rPr>
              <a:t> </a:t>
            </a:r>
            <a:r>
              <a:rPr sz="1300" dirty="0">
                <a:latin typeface="Lucida Sans"/>
                <a:cs typeface="Lucida Sans"/>
              </a:rPr>
              <a:t>actes</a:t>
            </a:r>
            <a:r>
              <a:rPr sz="1300" spc="-45" dirty="0">
                <a:latin typeface="Lucida Sans"/>
                <a:cs typeface="Lucida Sans"/>
              </a:rPr>
              <a:t> </a:t>
            </a:r>
            <a:r>
              <a:rPr sz="1300" dirty="0">
                <a:latin typeface="Lucida Sans"/>
                <a:cs typeface="Lucida Sans"/>
              </a:rPr>
              <a:t>sont</a:t>
            </a:r>
            <a:r>
              <a:rPr sz="1300" spc="-30" dirty="0">
                <a:latin typeface="Lucida Sans"/>
                <a:cs typeface="Lucida Sans"/>
              </a:rPr>
              <a:t> réalisés</a:t>
            </a:r>
            <a:r>
              <a:rPr sz="1300" spc="-55" dirty="0">
                <a:latin typeface="Lucida Sans"/>
                <a:cs typeface="Lucida Sans"/>
              </a:rPr>
              <a:t> </a:t>
            </a:r>
            <a:r>
              <a:rPr sz="1300" dirty="0">
                <a:latin typeface="Lucida Sans"/>
                <a:cs typeface="Lucida Sans"/>
              </a:rPr>
              <a:t>en</a:t>
            </a:r>
            <a:r>
              <a:rPr sz="1300" spc="-50" dirty="0">
                <a:latin typeface="Lucida Sans"/>
                <a:cs typeface="Lucida Sans"/>
              </a:rPr>
              <a:t> </a:t>
            </a:r>
            <a:r>
              <a:rPr sz="1300" dirty="0">
                <a:latin typeface="Lucida Sans"/>
                <a:cs typeface="Lucida Sans"/>
              </a:rPr>
              <a:t>moyenne</a:t>
            </a:r>
            <a:r>
              <a:rPr sz="1300" spc="-15" dirty="0">
                <a:latin typeface="Lucida Sans"/>
                <a:cs typeface="Lucida Sans"/>
              </a:rPr>
              <a:t> </a:t>
            </a:r>
            <a:r>
              <a:rPr sz="1300" dirty="0">
                <a:latin typeface="Lucida Sans"/>
                <a:cs typeface="Lucida Sans"/>
              </a:rPr>
              <a:t>par</a:t>
            </a:r>
            <a:r>
              <a:rPr sz="1300" spc="-50" dirty="0">
                <a:latin typeface="Lucida Sans"/>
                <a:cs typeface="Lucida Sans"/>
              </a:rPr>
              <a:t> </a:t>
            </a:r>
            <a:r>
              <a:rPr sz="1300" spc="-20" dirty="0">
                <a:latin typeface="Lucida Sans"/>
                <a:cs typeface="Lucida Sans"/>
              </a:rPr>
              <a:t>mois</a:t>
            </a:r>
            <a:r>
              <a:rPr sz="1300" spc="-35" dirty="0">
                <a:latin typeface="Lucida Sans"/>
                <a:cs typeface="Lucida Sans"/>
              </a:rPr>
              <a:t> </a:t>
            </a:r>
            <a:r>
              <a:rPr sz="1300" spc="-50" dirty="0">
                <a:latin typeface="Lucida Sans"/>
                <a:cs typeface="Lucida Sans"/>
              </a:rPr>
              <a:t>;</a:t>
            </a:r>
            <a:endParaRPr sz="1300" dirty="0">
              <a:latin typeface="Lucida Sans"/>
              <a:cs typeface="Lucida Sans"/>
            </a:endParaRPr>
          </a:p>
          <a:p>
            <a:pPr marL="756285" lvl="1" indent="-286385">
              <a:buFont typeface="Arial"/>
              <a:buChar char="•"/>
              <a:tabLst>
                <a:tab pos="756285" algn="l"/>
              </a:tabLst>
            </a:pPr>
            <a:r>
              <a:rPr sz="1300" dirty="0">
                <a:latin typeface="Lucida Sans"/>
                <a:cs typeface="Lucida Sans"/>
              </a:rPr>
              <a:t>une</a:t>
            </a:r>
            <a:r>
              <a:rPr sz="1300" spc="-35" dirty="0">
                <a:latin typeface="Lucida Sans"/>
                <a:cs typeface="Lucida Sans"/>
              </a:rPr>
              <a:t> </a:t>
            </a:r>
            <a:r>
              <a:rPr sz="1300" u="sng" dirty="0">
                <a:uFill>
                  <a:solidFill>
                    <a:srgbClr val="000000"/>
                  </a:solidFill>
                </a:uFill>
                <a:latin typeface="Lucida Sans"/>
                <a:cs typeface="Lucida Sans"/>
              </a:rPr>
              <a:t>indemnité</a:t>
            </a:r>
            <a:r>
              <a:rPr sz="1300" u="sng" spc="-5" dirty="0">
                <a:uFill>
                  <a:solidFill>
                    <a:srgbClr val="000000"/>
                  </a:solidFill>
                </a:uFill>
                <a:latin typeface="Lucida Sans"/>
                <a:cs typeface="Lucida Sans"/>
              </a:rPr>
              <a:t> </a:t>
            </a:r>
            <a:r>
              <a:rPr sz="1300" u="sng" dirty="0">
                <a:uFill>
                  <a:solidFill>
                    <a:srgbClr val="000000"/>
                  </a:solidFill>
                </a:uFill>
                <a:latin typeface="Lucida Sans"/>
                <a:cs typeface="Lucida Sans"/>
              </a:rPr>
              <a:t>forfaitaire</a:t>
            </a:r>
            <a:r>
              <a:rPr sz="1300" u="sng" spc="-50" dirty="0">
                <a:uFill>
                  <a:solidFill>
                    <a:srgbClr val="000000"/>
                  </a:solidFill>
                </a:uFill>
                <a:latin typeface="Lucida Sans"/>
                <a:cs typeface="Lucida Sans"/>
              </a:rPr>
              <a:t> </a:t>
            </a:r>
            <a:r>
              <a:rPr sz="1300" u="sng" dirty="0">
                <a:uFill>
                  <a:solidFill>
                    <a:srgbClr val="000000"/>
                  </a:solidFill>
                </a:uFill>
                <a:latin typeface="Lucida Sans"/>
                <a:cs typeface="Lucida Sans"/>
              </a:rPr>
              <a:t>pour</a:t>
            </a:r>
            <a:r>
              <a:rPr sz="1300" u="sng" spc="-25" dirty="0">
                <a:uFill>
                  <a:solidFill>
                    <a:srgbClr val="000000"/>
                  </a:solidFill>
                </a:uFill>
                <a:latin typeface="Lucida Sans"/>
                <a:cs typeface="Lucida Sans"/>
              </a:rPr>
              <a:t> </a:t>
            </a:r>
            <a:r>
              <a:rPr sz="1300" u="sng" spc="-40" dirty="0">
                <a:uFill>
                  <a:solidFill>
                    <a:srgbClr val="000000"/>
                  </a:solidFill>
                </a:uFill>
                <a:latin typeface="Lucida Sans"/>
                <a:cs typeface="Lucida Sans"/>
              </a:rPr>
              <a:t>les</a:t>
            </a:r>
            <a:r>
              <a:rPr sz="1300" u="sng" spc="-45" dirty="0">
                <a:uFill>
                  <a:solidFill>
                    <a:srgbClr val="000000"/>
                  </a:solidFill>
                </a:uFill>
                <a:latin typeface="Lucida Sans"/>
                <a:cs typeface="Lucida Sans"/>
              </a:rPr>
              <a:t> </a:t>
            </a:r>
            <a:r>
              <a:rPr sz="1300" u="sng" spc="-35" dirty="0">
                <a:uFill>
                  <a:solidFill>
                    <a:srgbClr val="000000"/>
                  </a:solidFill>
                </a:uFill>
                <a:latin typeface="Lucida Sans"/>
                <a:cs typeface="Lucida Sans"/>
              </a:rPr>
              <a:t>stages</a:t>
            </a:r>
            <a:r>
              <a:rPr sz="1300" u="sng" spc="-40" dirty="0">
                <a:uFill>
                  <a:solidFill>
                    <a:srgbClr val="000000"/>
                  </a:solidFill>
                </a:uFill>
                <a:latin typeface="Lucida Sans"/>
                <a:cs typeface="Lucida Sans"/>
              </a:rPr>
              <a:t> </a:t>
            </a:r>
            <a:r>
              <a:rPr sz="1300" u="sng" dirty="0">
                <a:uFill>
                  <a:solidFill>
                    <a:srgbClr val="000000"/>
                  </a:solidFill>
                </a:uFill>
                <a:latin typeface="Lucida Sans"/>
                <a:cs typeface="Lucida Sans"/>
              </a:rPr>
              <a:t>accomplis</a:t>
            </a:r>
            <a:r>
              <a:rPr sz="1300" u="sng" spc="-20" dirty="0">
                <a:uFill>
                  <a:solidFill>
                    <a:srgbClr val="000000"/>
                  </a:solidFill>
                </a:uFill>
                <a:latin typeface="Lucida Sans"/>
                <a:cs typeface="Lucida Sans"/>
              </a:rPr>
              <a:t> </a:t>
            </a:r>
            <a:r>
              <a:rPr sz="1300" u="sng" dirty="0">
                <a:uFill>
                  <a:solidFill>
                    <a:srgbClr val="000000"/>
                  </a:solidFill>
                </a:uFill>
                <a:latin typeface="Lucida Sans"/>
                <a:cs typeface="Lucida Sans"/>
              </a:rPr>
              <a:t>en</a:t>
            </a:r>
            <a:r>
              <a:rPr sz="1300" u="sng" spc="-35" dirty="0">
                <a:uFill>
                  <a:solidFill>
                    <a:srgbClr val="000000"/>
                  </a:solidFill>
                </a:uFill>
                <a:latin typeface="Lucida Sans"/>
                <a:cs typeface="Lucida Sans"/>
              </a:rPr>
              <a:t> </a:t>
            </a:r>
            <a:r>
              <a:rPr sz="1300" u="sng" dirty="0">
                <a:uFill>
                  <a:solidFill>
                    <a:srgbClr val="000000"/>
                  </a:solidFill>
                </a:uFill>
                <a:latin typeface="Lucida Sans"/>
                <a:cs typeface="Lucida Sans"/>
              </a:rPr>
              <a:t>ZIP</a:t>
            </a:r>
            <a:r>
              <a:rPr sz="1300" u="sng" spc="-45" dirty="0">
                <a:uFill>
                  <a:solidFill>
                    <a:srgbClr val="000000"/>
                  </a:solidFill>
                </a:uFill>
                <a:latin typeface="Lucida Sans"/>
                <a:cs typeface="Lucida Sans"/>
              </a:rPr>
              <a:t> </a:t>
            </a:r>
            <a:r>
              <a:rPr sz="1300" spc="-70" dirty="0">
                <a:latin typeface="Lucida Sans"/>
                <a:cs typeface="Lucida Sans"/>
              </a:rPr>
              <a:t>:</a:t>
            </a:r>
            <a:r>
              <a:rPr sz="1300" spc="-50" dirty="0">
                <a:latin typeface="Lucida Sans"/>
                <a:cs typeface="Lucida Sans"/>
              </a:rPr>
              <a:t> </a:t>
            </a:r>
            <a:r>
              <a:rPr sz="1300" spc="-240" dirty="0">
                <a:latin typeface="Lucida Sans"/>
                <a:cs typeface="Lucida Sans"/>
              </a:rPr>
              <a:t>1</a:t>
            </a:r>
            <a:r>
              <a:rPr sz="1300" spc="-45" dirty="0">
                <a:latin typeface="Lucida Sans"/>
                <a:cs typeface="Lucida Sans"/>
              </a:rPr>
              <a:t> </a:t>
            </a:r>
            <a:r>
              <a:rPr sz="1300" spc="-50" dirty="0">
                <a:latin typeface="Lucida Sans"/>
                <a:cs typeface="Lucida Sans"/>
              </a:rPr>
              <a:t>000</a:t>
            </a:r>
            <a:r>
              <a:rPr sz="1300" spc="-55" dirty="0">
                <a:latin typeface="Lucida Sans"/>
                <a:cs typeface="Lucida Sans"/>
              </a:rPr>
              <a:t> </a:t>
            </a:r>
            <a:r>
              <a:rPr sz="1300" spc="-50" dirty="0">
                <a:latin typeface="Lucida Sans"/>
                <a:cs typeface="Lucida Sans"/>
              </a:rPr>
              <a:t>€</a:t>
            </a:r>
            <a:r>
              <a:rPr sz="1300" spc="-45" dirty="0">
                <a:latin typeface="Lucida Sans"/>
                <a:cs typeface="Lucida Sans"/>
              </a:rPr>
              <a:t> </a:t>
            </a:r>
            <a:r>
              <a:rPr sz="1300" dirty="0">
                <a:latin typeface="Lucida Sans"/>
                <a:cs typeface="Lucida Sans"/>
              </a:rPr>
              <a:t>par</a:t>
            </a:r>
            <a:r>
              <a:rPr sz="1300" spc="-45" dirty="0">
                <a:latin typeface="Lucida Sans"/>
                <a:cs typeface="Lucida Sans"/>
              </a:rPr>
              <a:t> </a:t>
            </a:r>
            <a:r>
              <a:rPr sz="1300" spc="-10" dirty="0">
                <a:latin typeface="Lucida Sans"/>
                <a:cs typeface="Lucida Sans"/>
              </a:rPr>
              <a:t>mois.</a:t>
            </a:r>
            <a:endParaRPr sz="1300" dirty="0">
              <a:latin typeface="Lucida Sans"/>
              <a:cs typeface="Lucida Sans"/>
            </a:endParaRPr>
          </a:p>
          <a:p>
            <a:pPr marL="12700" marR="8255">
              <a:spcBef>
                <a:spcPts val="1445"/>
              </a:spcBef>
            </a:pPr>
            <a:r>
              <a:rPr sz="1300" dirty="0"/>
              <a:t>Les</a:t>
            </a:r>
            <a:r>
              <a:rPr sz="1300" spc="395" dirty="0"/>
              <a:t> </a:t>
            </a:r>
            <a:r>
              <a:rPr sz="1300" dirty="0"/>
              <a:t>DJMG</a:t>
            </a:r>
            <a:r>
              <a:rPr sz="1300" spc="395" dirty="0"/>
              <a:t> </a:t>
            </a:r>
            <a:r>
              <a:rPr sz="1300" dirty="0"/>
              <a:t>peuvent</a:t>
            </a:r>
            <a:r>
              <a:rPr sz="1300" spc="405" dirty="0"/>
              <a:t> </a:t>
            </a:r>
            <a:r>
              <a:rPr sz="1300" dirty="0"/>
              <a:t>bénéficier</a:t>
            </a:r>
            <a:r>
              <a:rPr sz="1300" spc="405" dirty="0"/>
              <a:t> </a:t>
            </a:r>
            <a:r>
              <a:rPr sz="1300" dirty="0"/>
              <a:t>par</a:t>
            </a:r>
            <a:r>
              <a:rPr sz="1300" spc="385" dirty="0"/>
              <a:t> </a:t>
            </a:r>
            <a:r>
              <a:rPr sz="1300" dirty="0"/>
              <a:t>ailleurs</a:t>
            </a:r>
            <a:r>
              <a:rPr sz="1300" spc="400" dirty="0"/>
              <a:t> </a:t>
            </a:r>
            <a:r>
              <a:rPr sz="1300" dirty="0"/>
              <a:t>du</a:t>
            </a:r>
            <a:r>
              <a:rPr sz="1300" spc="395" dirty="0"/>
              <a:t> </a:t>
            </a:r>
            <a:r>
              <a:rPr sz="1300" spc="-60" dirty="0">
                <a:latin typeface="Arial Black"/>
                <a:cs typeface="Arial Black"/>
              </a:rPr>
              <a:t>régime</a:t>
            </a:r>
            <a:r>
              <a:rPr sz="1300" spc="380" dirty="0">
                <a:latin typeface="Arial Black"/>
                <a:cs typeface="Arial Black"/>
              </a:rPr>
              <a:t> </a:t>
            </a:r>
            <a:r>
              <a:rPr sz="1300" spc="-60" dirty="0">
                <a:latin typeface="Arial Black"/>
                <a:cs typeface="Arial Black"/>
              </a:rPr>
              <a:t>indemnitaire</a:t>
            </a:r>
            <a:r>
              <a:rPr sz="1300" spc="380" dirty="0">
                <a:latin typeface="Arial Black"/>
                <a:cs typeface="Arial Black"/>
              </a:rPr>
              <a:t> </a:t>
            </a:r>
            <a:r>
              <a:rPr sz="1300" dirty="0">
                <a:latin typeface="Arial Black"/>
                <a:cs typeface="Arial Black"/>
              </a:rPr>
              <a:t>de</a:t>
            </a:r>
            <a:r>
              <a:rPr sz="1300" spc="385" dirty="0">
                <a:latin typeface="Arial Black"/>
                <a:cs typeface="Arial Black"/>
              </a:rPr>
              <a:t> </a:t>
            </a:r>
            <a:r>
              <a:rPr sz="1300" dirty="0">
                <a:latin typeface="Arial Black"/>
                <a:cs typeface="Arial Black"/>
              </a:rPr>
              <a:t>droit</a:t>
            </a:r>
            <a:r>
              <a:rPr sz="1300" spc="370" dirty="0">
                <a:latin typeface="Arial Black"/>
                <a:cs typeface="Arial Black"/>
              </a:rPr>
              <a:t> </a:t>
            </a:r>
            <a:r>
              <a:rPr sz="1300" spc="-50" dirty="0">
                <a:latin typeface="Arial Black"/>
                <a:cs typeface="Arial Black"/>
              </a:rPr>
              <a:t>commun</a:t>
            </a:r>
            <a:r>
              <a:rPr sz="1300" spc="385" dirty="0">
                <a:latin typeface="Arial Black"/>
                <a:cs typeface="Arial Black"/>
              </a:rPr>
              <a:t> </a:t>
            </a:r>
            <a:r>
              <a:rPr sz="1300" spc="-10" dirty="0">
                <a:latin typeface="Arial Black"/>
                <a:cs typeface="Arial Black"/>
              </a:rPr>
              <a:t>des</a:t>
            </a:r>
            <a:r>
              <a:rPr sz="1300" spc="375" dirty="0">
                <a:latin typeface="Arial Black"/>
                <a:cs typeface="Arial Black"/>
              </a:rPr>
              <a:t> </a:t>
            </a:r>
            <a:r>
              <a:rPr sz="1300" spc="-40" dirty="0">
                <a:latin typeface="Arial Black"/>
                <a:cs typeface="Arial Black"/>
              </a:rPr>
              <a:t>DJ</a:t>
            </a:r>
            <a:r>
              <a:rPr sz="1300" spc="-40" dirty="0"/>
              <a:t>, </a:t>
            </a:r>
            <a:r>
              <a:rPr sz="1300" dirty="0"/>
              <a:t>notamment</a:t>
            </a:r>
            <a:r>
              <a:rPr sz="1300" spc="95" dirty="0"/>
              <a:t> </a:t>
            </a:r>
            <a:r>
              <a:rPr sz="1300" spc="-50" dirty="0">
                <a:latin typeface="Arial Black"/>
                <a:cs typeface="Arial Black"/>
              </a:rPr>
              <a:t>:</a:t>
            </a:r>
            <a:endParaRPr sz="1300" dirty="0">
              <a:latin typeface="Arial Black"/>
              <a:cs typeface="Arial Black"/>
            </a:endParaRPr>
          </a:p>
          <a:p>
            <a:pPr marL="299085" indent="-286385">
              <a:buChar char="-"/>
              <a:tabLst>
                <a:tab pos="299085" algn="l"/>
              </a:tabLst>
            </a:pPr>
            <a:r>
              <a:rPr sz="1300" u="sng" dirty="0">
                <a:uFill>
                  <a:solidFill>
                    <a:srgbClr val="000000"/>
                  </a:solidFill>
                </a:uFill>
              </a:rPr>
              <a:t>Prime</a:t>
            </a:r>
            <a:r>
              <a:rPr sz="1300" u="sng" spc="-50" dirty="0">
                <a:uFill>
                  <a:solidFill>
                    <a:srgbClr val="000000"/>
                  </a:solidFill>
                </a:uFill>
              </a:rPr>
              <a:t> </a:t>
            </a:r>
            <a:r>
              <a:rPr sz="1300" u="sng" dirty="0">
                <a:uFill>
                  <a:solidFill>
                    <a:srgbClr val="000000"/>
                  </a:solidFill>
                </a:uFill>
              </a:rPr>
              <a:t>d’autonomie</a:t>
            </a:r>
            <a:r>
              <a:rPr sz="1300" u="sng" spc="15" dirty="0">
                <a:uFill>
                  <a:solidFill>
                    <a:srgbClr val="000000"/>
                  </a:solidFill>
                </a:uFill>
              </a:rPr>
              <a:t> </a:t>
            </a:r>
            <a:r>
              <a:rPr sz="1300" u="sng" spc="-20" dirty="0">
                <a:uFill>
                  <a:solidFill>
                    <a:srgbClr val="000000"/>
                  </a:solidFill>
                </a:uFill>
              </a:rPr>
              <a:t>supervisée</a:t>
            </a:r>
            <a:r>
              <a:rPr sz="1300" spc="-40" dirty="0"/>
              <a:t> </a:t>
            </a:r>
            <a:r>
              <a:rPr sz="1300" dirty="0"/>
              <a:t>de</a:t>
            </a:r>
            <a:r>
              <a:rPr sz="1300" spc="-30" dirty="0"/>
              <a:t> </a:t>
            </a:r>
            <a:r>
              <a:rPr sz="1300" spc="-50" dirty="0"/>
              <a:t>5 </a:t>
            </a:r>
            <a:r>
              <a:rPr sz="1300" spc="-55" dirty="0"/>
              <a:t>000€</a:t>
            </a:r>
            <a:r>
              <a:rPr sz="1300" spc="-65" dirty="0"/>
              <a:t> </a:t>
            </a:r>
            <a:r>
              <a:rPr sz="1300" spc="-10" dirty="0"/>
              <a:t>bruts</a:t>
            </a:r>
            <a:r>
              <a:rPr sz="1300" spc="-20" dirty="0"/>
              <a:t> </a:t>
            </a:r>
            <a:r>
              <a:rPr sz="1300" spc="-10" dirty="0"/>
              <a:t>annuelle</a:t>
            </a:r>
            <a:endParaRPr sz="1300" dirty="0"/>
          </a:p>
          <a:p>
            <a:pPr marL="299085" indent="-286385">
              <a:buChar char="-"/>
              <a:tabLst>
                <a:tab pos="299085" algn="l"/>
              </a:tabLst>
            </a:pPr>
            <a:r>
              <a:rPr sz="1300" u="sng" dirty="0">
                <a:uFill>
                  <a:solidFill>
                    <a:srgbClr val="000000"/>
                  </a:solidFill>
                </a:uFill>
              </a:rPr>
              <a:t>Indemnités</a:t>
            </a:r>
            <a:r>
              <a:rPr sz="1300" u="sng" spc="10" dirty="0">
                <a:uFill>
                  <a:solidFill>
                    <a:srgbClr val="000000"/>
                  </a:solidFill>
                </a:uFill>
              </a:rPr>
              <a:t> </a:t>
            </a:r>
            <a:r>
              <a:rPr sz="1300" u="sng" dirty="0">
                <a:uFill>
                  <a:solidFill>
                    <a:srgbClr val="000000"/>
                  </a:solidFill>
                </a:uFill>
              </a:rPr>
              <a:t>forfaitaires</a:t>
            </a:r>
            <a:r>
              <a:rPr sz="1300" u="sng" spc="-40" dirty="0">
                <a:uFill>
                  <a:solidFill>
                    <a:srgbClr val="000000"/>
                  </a:solidFill>
                </a:uFill>
              </a:rPr>
              <a:t> </a:t>
            </a:r>
            <a:r>
              <a:rPr sz="1300" u="sng" dirty="0">
                <a:uFill>
                  <a:solidFill>
                    <a:srgbClr val="000000"/>
                  </a:solidFill>
                </a:uFill>
              </a:rPr>
              <a:t>de</a:t>
            </a:r>
            <a:r>
              <a:rPr sz="1300" u="sng" spc="-15" dirty="0">
                <a:uFill>
                  <a:solidFill>
                    <a:srgbClr val="000000"/>
                  </a:solidFill>
                </a:uFill>
              </a:rPr>
              <a:t> </a:t>
            </a:r>
            <a:r>
              <a:rPr sz="1300" u="sng" dirty="0">
                <a:uFill>
                  <a:solidFill>
                    <a:srgbClr val="000000"/>
                  </a:solidFill>
                </a:uFill>
              </a:rPr>
              <a:t>transport</a:t>
            </a:r>
            <a:r>
              <a:rPr sz="1300" u="sng" spc="-15" dirty="0">
                <a:uFill>
                  <a:solidFill>
                    <a:srgbClr val="000000"/>
                  </a:solidFill>
                </a:uFill>
              </a:rPr>
              <a:t> </a:t>
            </a:r>
            <a:r>
              <a:rPr sz="1300" u="sng" dirty="0">
                <a:uFill>
                  <a:solidFill>
                    <a:srgbClr val="000000"/>
                  </a:solidFill>
                </a:uFill>
              </a:rPr>
              <a:t>et</a:t>
            </a:r>
            <a:r>
              <a:rPr sz="1300" u="sng" spc="-30" dirty="0">
                <a:uFill>
                  <a:solidFill>
                    <a:srgbClr val="000000"/>
                  </a:solidFill>
                </a:uFill>
              </a:rPr>
              <a:t> </a:t>
            </a:r>
            <a:r>
              <a:rPr sz="1300" u="sng" dirty="0">
                <a:uFill>
                  <a:solidFill>
                    <a:srgbClr val="000000"/>
                  </a:solidFill>
                </a:uFill>
              </a:rPr>
              <a:t>d’hébergement</a:t>
            </a:r>
            <a:r>
              <a:rPr sz="1300" spc="10" dirty="0"/>
              <a:t> </a:t>
            </a:r>
            <a:r>
              <a:rPr sz="1300" spc="-20" dirty="0"/>
              <a:t>(sauf</a:t>
            </a:r>
            <a:r>
              <a:rPr sz="1300" spc="-45" dirty="0"/>
              <a:t> </a:t>
            </a:r>
            <a:r>
              <a:rPr sz="1300" dirty="0"/>
              <a:t>en</a:t>
            </a:r>
            <a:r>
              <a:rPr sz="1300" spc="-35" dirty="0"/>
              <a:t> </a:t>
            </a:r>
            <a:r>
              <a:rPr sz="1300" dirty="0"/>
              <a:t>cas</a:t>
            </a:r>
            <a:r>
              <a:rPr sz="1300" spc="-25" dirty="0"/>
              <a:t> </a:t>
            </a:r>
            <a:r>
              <a:rPr sz="1300" dirty="0"/>
              <a:t>de</a:t>
            </a:r>
            <a:r>
              <a:rPr sz="1300" spc="-15" dirty="0"/>
              <a:t> </a:t>
            </a:r>
            <a:r>
              <a:rPr sz="1300" dirty="0"/>
              <a:t>perception</a:t>
            </a:r>
            <a:r>
              <a:rPr sz="1300" spc="5" dirty="0"/>
              <a:t> </a:t>
            </a:r>
            <a:r>
              <a:rPr sz="1300" dirty="0"/>
              <a:t>de</a:t>
            </a:r>
            <a:r>
              <a:rPr sz="1300" spc="-15" dirty="0"/>
              <a:t> </a:t>
            </a:r>
            <a:r>
              <a:rPr sz="1300" dirty="0"/>
              <a:t>la</a:t>
            </a:r>
            <a:r>
              <a:rPr sz="1300" spc="-45" dirty="0"/>
              <a:t> </a:t>
            </a:r>
            <a:r>
              <a:rPr sz="1300" dirty="0"/>
              <a:t>prime</a:t>
            </a:r>
            <a:r>
              <a:rPr sz="1300" spc="-15" dirty="0"/>
              <a:t> </a:t>
            </a:r>
            <a:r>
              <a:rPr sz="1300" spc="-20" dirty="0"/>
              <a:t>ZIP)</a:t>
            </a:r>
            <a:endParaRPr sz="1300" dirty="0"/>
          </a:p>
        </p:txBody>
      </p:sp>
      <p:sp>
        <p:nvSpPr>
          <p:cNvPr id="4" name="object 4" descr="$PPTXTitle"/>
          <p:cNvSpPr txBox="1">
            <a:spLocks noGrp="1"/>
          </p:cNvSpPr>
          <p:nvPr>
            <p:ph type="title"/>
          </p:nvPr>
        </p:nvSpPr>
        <p:spPr>
          <a:xfrm>
            <a:off x="1691679" y="1700808"/>
            <a:ext cx="6842721" cy="1018869"/>
          </a:xfrm>
          <a:prstGeom prst="rect">
            <a:avLst/>
          </a:prstGeom>
          <a:solidFill>
            <a:srgbClr val="C6EBF1"/>
          </a:solidFill>
        </p:spPr>
        <p:txBody>
          <a:bodyPr vert="horz" wrap="square" lIns="0" tIns="33655" rIns="0" bIns="0" rtlCol="0" anchor="t">
            <a:spAutoFit/>
          </a:bodyPr>
          <a:lstStyle/>
          <a:p>
            <a:pPr>
              <a:spcBef>
                <a:spcPts val="265"/>
              </a:spcBef>
            </a:pPr>
            <a:r>
              <a:rPr sz="3200" spc="-190" dirty="0"/>
              <a:t>La</a:t>
            </a:r>
            <a:r>
              <a:rPr sz="3200" spc="-70" dirty="0"/>
              <a:t> </a:t>
            </a:r>
            <a:r>
              <a:rPr sz="3200" spc="-100" dirty="0"/>
              <a:t>rémunération</a:t>
            </a:r>
            <a:r>
              <a:rPr sz="3200" spc="-30" dirty="0"/>
              <a:t> </a:t>
            </a:r>
            <a:r>
              <a:rPr sz="3200" spc="-70" dirty="0"/>
              <a:t>du</a:t>
            </a:r>
            <a:r>
              <a:rPr sz="3200" spc="-65" dirty="0"/>
              <a:t> </a:t>
            </a:r>
            <a:r>
              <a:rPr sz="3200" spc="-90" dirty="0"/>
              <a:t>Docteur</a:t>
            </a:r>
            <a:r>
              <a:rPr sz="3200" spc="-50" dirty="0"/>
              <a:t> </a:t>
            </a:r>
            <a:r>
              <a:rPr sz="3200" spc="-90" dirty="0"/>
              <a:t>junior</a:t>
            </a:r>
            <a:r>
              <a:rPr sz="3200" spc="-40" dirty="0"/>
              <a:t> </a:t>
            </a:r>
            <a:r>
              <a:rPr sz="3200" spc="-95" dirty="0"/>
              <a:t>de</a:t>
            </a:r>
            <a:r>
              <a:rPr sz="3200" spc="-65" dirty="0"/>
              <a:t> </a:t>
            </a:r>
            <a:r>
              <a:rPr sz="3200" spc="-130" dirty="0"/>
              <a:t>médecine</a:t>
            </a:r>
            <a:r>
              <a:rPr sz="3200" spc="-40" dirty="0"/>
              <a:t> </a:t>
            </a:r>
            <a:r>
              <a:rPr sz="3200" spc="-130" dirty="0"/>
              <a:t>générale</a:t>
            </a:r>
            <a:r>
              <a:rPr sz="3200" spc="-65" dirty="0"/>
              <a:t> </a:t>
            </a:r>
            <a:r>
              <a:rPr sz="3200" spc="-185" dirty="0"/>
              <a:t>(DJ</a:t>
            </a:r>
            <a:r>
              <a:rPr sz="3200" spc="-60" dirty="0"/>
              <a:t> </a:t>
            </a:r>
            <a:r>
              <a:rPr sz="3200" spc="-25" dirty="0"/>
              <a:t>MG)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
        <p:nvSpPr>
          <p:cNvPr id="3" name="object 3"/>
          <p:cNvSpPr txBox="1">
            <a:spLocks noGrp="1"/>
          </p:cNvSpPr>
          <p:nvPr>
            <p:ph type="body" idx="1"/>
          </p:nvPr>
        </p:nvSpPr>
        <p:spPr>
          <a:xfrm>
            <a:off x="1547664" y="2990850"/>
            <a:ext cx="6986737" cy="2794996"/>
          </a:xfrm>
          <a:prstGeom prst="rect">
            <a:avLst/>
          </a:prstGeom>
        </p:spPr>
        <p:txBody>
          <a:bodyPr vert="horz" wrap="square" lIns="0" tIns="446405" rIns="0" bIns="0" rtlCol="0">
            <a:spAutoFit/>
          </a:bodyPr>
          <a:lstStyle/>
          <a:p>
            <a:pPr marL="296545" marR="5715" indent="-284480" algn="just">
              <a:spcBef>
                <a:spcPts val="100"/>
              </a:spcBef>
              <a:buFont typeface="Arial"/>
              <a:buChar char="•"/>
              <a:tabLst>
                <a:tab pos="299085" algn="l"/>
              </a:tabLst>
            </a:pPr>
            <a:r>
              <a:rPr dirty="0"/>
              <a:t>Les</a:t>
            </a:r>
            <a:r>
              <a:rPr spc="235" dirty="0"/>
              <a:t> </a:t>
            </a:r>
            <a:r>
              <a:rPr dirty="0"/>
              <a:t>montants</a:t>
            </a:r>
            <a:r>
              <a:rPr spc="229" dirty="0"/>
              <a:t> </a:t>
            </a:r>
            <a:r>
              <a:rPr dirty="0"/>
              <a:t>liés</a:t>
            </a:r>
            <a:r>
              <a:rPr spc="245" dirty="0"/>
              <a:t> </a:t>
            </a:r>
            <a:r>
              <a:rPr dirty="0"/>
              <a:t>aux</a:t>
            </a:r>
            <a:r>
              <a:rPr spc="225" dirty="0"/>
              <a:t> </a:t>
            </a:r>
            <a:r>
              <a:rPr dirty="0"/>
              <a:t>émoluments</a:t>
            </a:r>
            <a:r>
              <a:rPr spc="250" dirty="0"/>
              <a:t> </a:t>
            </a:r>
            <a:r>
              <a:rPr spc="50" dirty="0"/>
              <a:t>et</a:t>
            </a:r>
            <a:r>
              <a:rPr spc="225" dirty="0"/>
              <a:t> </a:t>
            </a:r>
            <a:r>
              <a:rPr dirty="0"/>
              <a:t>au</a:t>
            </a:r>
            <a:r>
              <a:rPr spc="235" dirty="0"/>
              <a:t> </a:t>
            </a:r>
            <a:r>
              <a:rPr dirty="0"/>
              <a:t>régime</a:t>
            </a:r>
            <a:r>
              <a:rPr spc="225" dirty="0"/>
              <a:t> </a:t>
            </a:r>
            <a:r>
              <a:rPr dirty="0"/>
              <a:t>indemnitaire</a:t>
            </a:r>
            <a:r>
              <a:rPr spc="225" dirty="0"/>
              <a:t> </a:t>
            </a:r>
            <a:r>
              <a:rPr dirty="0"/>
              <a:t>(hors</a:t>
            </a:r>
            <a:r>
              <a:rPr spc="240" dirty="0"/>
              <a:t> </a:t>
            </a:r>
            <a:r>
              <a:rPr dirty="0"/>
              <a:t>prime</a:t>
            </a:r>
            <a:r>
              <a:rPr spc="229" dirty="0"/>
              <a:t> </a:t>
            </a:r>
            <a:r>
              <a:rPr dirty="0"/>
              <a:t>forfaitaire</a:t>
            </a:r>
            <a:r>
              <a:rPr spc="210" dirty="0"/>
              <a:t> </a:t>
            </a:r>
            <a:r>
              <a:rPr spc="-50" dirty="0"/>
              <a:t>à 	</a:t>
            </a:r>
            <a:r>
              <a:rPr dirty="0"/>
              <a:t>l’activité)</a:t>
            </a:r>
            <a:r>
              <a:rPr spc="85" dirty="0"/>
              <a:t> </a:t>
            </a:r>
            <a:r>
              <a:rPr dirty="0"/>
              <a:t>sont</a:t>
            </a:r>
            <a:r>
              <a:rPr spc="100" dirty="0"/>
              <a:t> </a:t>
            </a:r>
            <a:r>
              <a:rPr dirty="0"/>
              <a:t>versés</a:t>
            </a:r>
            <a:r>
              <a:rPr spc="100" dirty="0"/>
              <a:t> </a:t>
            </a:r>
            <a:r>
              <a:rPr u="sng" dirty="0">
                <a:uFill>
                  <a:solidFill>
                    <a:srgbClr val="000000"/>
                  </a:solidFill>
                </a:uFill>
              </a:rPr>
              <a:t>mensuellement</a:t>
            </a:r>
            <a:r>
              <a:rPr u="none" dirty="0"/>
              <a:t>,</a:t>
            </a:r>
            <a:r>
              <a:rPr spc="100" dirty="0"/>
              <a:t> </a:t>
            </a:r>
            <a:r>
              <a:rPr u="none" dirty="0"/>
              <a:t>pour</a:t>
            </a:r>
            <a:r>
              <a:rPr spc="90" dirty="0"/>
              <a:t> </a:t>
            </a:r>
            <a:r>
              <a:rPr u="none" dirty="0"/>
              <a:t>chaque</a:t>
            </a:r>
            <a:r>
              <a:rPr spc="85" dirty="0"/>
              <a:t> </a:t>
            </a:r>
            <a:r>
              <a:rPr u="none" dirty="0"/>
              <a:t>mois</a:t>
            </a:r>
            <a:r>
              <a:rPr spc="100" dirty="0"/>
              <a:t> </a:t>
            </a:r>
            <a:r>
              <a:rPr u="none" dirty="0"/>
              <a:t>de</a:t>
            </a:r>
            <a:r>
              <a:rPr spc="95" dirty="0"/>
              <a:t> </a:t>
            </a:r>
            <a:r>
              <a:rPr u="none" dirty="0"/>
              <a:t>stage</a:t>
            </a:r>
            <a:r>
              <a:rPr spc="85" dirty="0"/>
              <a:t> </a:t>
            </a:r>
            <a:r>
              <a:rPr u="none" dirty="0"/>
              <a:t>ambulatoire,</a:t>
            </a:r>
            <a:r>
              <a:rPr spc="90" dirty="0"/>
              <a:t> </a:t>
            </a:r>
            <a:r>
              <a:rPr u="none" dirty="0"/>
              <a:t>au</a:t>
            </a:r>
            <a:r>
              <a:rPr spc="80" dirty="0"/>
              <a:t> </a:t>
            </a:r>
            <a:r>
              <a:rPr u="none" dirty="0"/>
              <a:t>DJ</a:t>
            </a:r>
            <a:r>
              <a:rPr spc="80" dirty="0"/>
              <a:t> </a:t>
            </a:r>
            <a:r>
              <a:rPr u="sng" spc="-25" dirty="0">
                <a:uFill>
                  <a:solidFill>
                    <a:srgbClr val="000000"/>
                  </a:solidFill>
                </a:uFill>
              </a:rPr>
              <a:t>par</a:t>
            </a:r>
            <a:r>
              <a:rPr spc="-25" dirty="0"/>
              <a:t> 	</a:t>
            </a:r>
            <a:r>
              <a:rPr u="sng" spc="-20" dirty="0">
                <a:uFill>
                  <a:solidFill>
                    <a:srgbClr val="000000"/>
                  </a:solidFill>
                </a:uFill>
              </a:rPr>
              <a:t>son</a:t>
            </a:r>
            <a:r>
              <a:rPr u="sng" spc="-50" dirty="0">
                <a:uFill>
                  <a:solidFill>
                    <a:srgbClr val="000000"/>
                  </a:solidFill>
                </a:uFill>
              </a:rPr>
              <a:t> </a:t>
            </a:r>
            <a:r>
              <a:rPr u="sng" spc="90" dirty="0">
                <a:uFill>
                  <a:solidFill>
                    <a:srgbClr val="000000"/>
                  </a:solidFill>
                </a:uFill>
              </a:rPr>
              <a:t>CHU</a:t>
            </a:r>
            <a:r>
              <a:rPr spc="-60" dirty="0"/>
              <a:t> </a:t>
            </a:r>
            <a:r>
              <a:rPr u="none" dirty="0"/>
              <a:t>de</a:t>
            </a:r>
            <a:r>
              <a:rPr spc="-50" dirty="0"/>
              <a:t> </a:t>
            </a:r>
            <a:r>
              <a:rPr spc="-10" dirty="0"/>
              <a:t>rattachement.</a:t>
            </a:r>
          </a:p>
          <a:p>
            <a:pPr>
              <a:spcBef>
                <a:spcPts val="35"/>
              </a:spcBef>
              <a:buFont typeface="Arial"/>
              <a:buChar char="•"/>
            </a:pPr>
            <a:endParaRPr spc="-10" dirty="0"/>
          </a:p>
          <a:p>
            <a:pPr marL="296545" marR="5080" indent="-284480" algn="just">
              <a:buFont typeface="Arial"/>
              <a:buChar char="•"/>
              <a:tabLst>
                <a:tab pos="299085" algn="l"/>
              </a:tabLst>
            </a:pPr>
            <a:r>
              <a:rPr dirty="0"/>
              <a:t>La</a:t>
            </a:r>
            <a:r>
              <a:rPr spc="125" dirty="0"/>
              <a:t> </a:t>
            </a:r>
            <a:r>
              <a:rPr spc="-35" dirty="0">
                <a:latin typeface="Arial Black"/>
                <a:cs typeface="Arial Black"/>
              </a:rPr>
              <a:t>prime</a:t>
            </a:r>
            <a:r>
              <a:rPr spc="95" dirty="0">
                <a:latin typeface="Arial Black"/>
                <a:cs typeface="Arial Black"/>
              </a:rPr>
              <a:t> </a:t>
            </a:r>
            <a:r>
              <a:rPr spc="-55" dirty="0">
                <a:latin typeface="Arial Black"/>
                <a:cs typeface="Arial Black"/>
              </a:rPr>
              <a:t>forfaitaire</a:t>
            </a:r>
            <a:r>
              <a:rPr spc="95" dirty="0">
                <a:latin typeface="Arial Black"/>
                <a:cs typeface="Arial Black"/>
              </a:rPr>
              <a:t> </a:t>
            </a:r>
            <a:r>
              <a:rPr spc="-60" dirty="0">
                <a:latin typeface="Arial Black"/>
                <a:cs typeface="Arial Black"/>
              </a:rPr>
              <a:t>d’activité</a:t>
            </a:r>
            <a:r>
              <a:rPr spc="105" dirty="0">
                <a:latin typeface="Arial Black"/>
                <a:cs typeface="Arial Black"/>
              </a:rPr>
              <a:t> </a:t>
            </a:r>
            <a:r>
              <a:rPr dirty="0"/>
              <a:t>est</a:t>
            </a:r>
            <a:r>
              <a:rPr spc="125" dirty="0"/>
              <a:t> </a:t>
            </a:r>
            <a:r>
              <a:rPr u="sng" dirty="0">
                <a:uFill>
                  <a:solidFill>
                    <a:srgbClr val="000000"/>
                  </a:solidFill>
                </a:uFill>
              </a:rPr>
              <a:t>versée</a:t>
            </a:r>
            <a:r>
              <a:rPr u="sng" spc="140" dirty="0">
                <a:uFill>
                  <a:solidFill>
                    <a:srgbClr val="000000"/>
                  </a:solidFill>
                </a:uFill>
              </a:rPr>
              <a:t> </a:t>
            </a:r>
            <a:r>
              <a:rPr u="sng" dirty="0">
                <a:uFill>
                  <a:solidFill>
                    <a:srgbClr val="000000"/>
                  </a:solidFill>
                </a:uFill>
              </a:rPr>
              <a:t>en</a:t>
            </a:r>
            <a:r>
              <a:rPr u="sng" spc="140" dirty="0">
                <a:uFill>
                  <a:solidFill>
                    <a:srgbClr val="000000"/>
                  </a:solidFill>
                </a:uFill>
              </a:rPr>
              <a:t> </a:t>
            </a:r>
            <a:r>
              <a:rPr u="sng" dirty="0">
                <a:uFill>
                  <a:solidFill>
                    <a:srgbClr val="000000"/>
                  </a:solidFill>
                </a:uFill>
              </a:rPr>
              <a:t>une</a:t>
            </a:r>
            <a:r>
              <a:rPr u="sng" spc="130" dirty="0">
                <a:uFill>
                  <a:solidFill>
                    <a:srgbClr val="000000"/>
                  </a:solidFill>
                </a:uFill>
              </a:rPr>
              <a:t> </a:t>
            </a:r>
            <a:r>
              <a:rPr u="sng" dirty="0">
                <a:uFill>
                  <a:solidFill>
                    <a:srgbClr val="000000"/>
                  </a:solidFill>
                </a:uFill>
              </a:rPr>
              <a:t>fois,</a:t>
            </a:r>
            <a:r>
              <a:rPr u="sng" spc="130" dirty="0">
                <a:uFill>
                  <a:solidFill>
                    <a:srgbClr val="000000"/>
                  </a:solidFill>
                </a:uFill>
              </a:rPr>
              <a:t> </a:t>
            </a:r>
            <a:r>
              <a:rPr u="sng" dirty="0">
                <a:uFill>
                  <a:solidFill>
                    <a:srgbClr val="000000"/>
                  </a:solidFill>
                </a:uFill>
              </a:rPr>
              <a:t>à</a:t>
            </a:r>
            <a:r>
              <a:rPr u="sng" spc="135" dirty="0">
                <a:uFill>
                  <a:solidFill>
                    <a:srgbClr val="000000"/>
                  </a:solidFill>
                </a:uFill>
              </a:rPr>
              <a:t> </a:t>
            </a:r>
            <a:r>
              <a:rPr u="sng" dirty="0">
                <a:uFill>
                  <a:solidFill>
                    <a:srgbClr val="000000"/>
                  </a:solidFill>
                </a:uFill>
              </a:rPr>
              <a:t>l’issue</a:t>
            </a:r>
            <a:r>
              <a:rPr u="sng" spc="135" dirty="0">
                <a:uFill>
                  <a:solidFill>
                    <a:srgbClr val="000000"/>
                  </a:solidFill>
                </a:uFill>
              </a:rPr>
              <a:t> </a:t>
            </a:r>
            <a:r>
              <a:rPr u="sng" dirty="0">
                <a:uFill>
                  <a:solidFill>
                    <a:srgbClr val="000000"/>
                  </a:solidFill>
                </a:uFill>
              </a:rPr>
              <a:t>du</a:t>
            </a:r>
            <a:r>
              <a:rPr u="sng" spc="140" dirty="0">
                <a:uFill>
                  <a:solidFill>
                    <a:srgbClr val="000000"/>
                  </a:solidFill>
                </a:uFill>
              </a:rPr>
              <a:t> </a:t>
            </a:r>
            <a:r>
              <a:rPr u="sng" dirty="0">
                <a:uFill>
                  <a:solidFill>
                    <a:srgbClr val="000000"/>
                  </a:solidFill>
                </a:uFill>
              </a:rPr>
              <a:t>stage,</a:t>
            </a:r>
            <a:r>
              <a:rPr u="sng" spc="130" dirty="0">
                <a:uFill>
                  <a:solidFill>
                    <a:srgbClr val="000000"/>
                  </a:solidFill>
                </a:uFill>
              </a:rPr>
              <a:t> </a:t>
            </a:r>
            <a:r>
              <a:rPr u="sng" dirty="0">
                <a:uFill>
                  <a:solidFill>
                    <a:srgbClr val="000000"/>
                  </a:solidFill>
                </a:uFill>
              </a:rPr>
              <a:t>par</a:t>
            </a:r>
            <a:r>
              <a:rPr u="sng" spc="125" dirty="0">
                <a:uFill>
                  <a:solidFill>
                    <a:srgbClr val="000000"/>
                  </a:solidFill>
                </a:uFill>
              </a:rPr>
              <a:t> </a:t>
            </a:r>
            <a:r>
              <a:rPr u="sng" dirty="0">
                <a:uFill>
                  <a:solidFill>
                    <a:srgbClr val="000000"/>
                  </a:solidFill>
                </a:uFill>
              </a:rPr>
              <a:t>le</a:t>
            </a:r>
            <a:r>
              <a:rPr u="sng" spc="125" dirty="0">
                <a:uFill>
                  <a:solidFill>
                    <a:srgbClr val="000000"/>
                  </a:solidFill>
                </a:uFill>
              </a:rPr>
              <a:t> </a:t>
            </a:r>
            <a:r>
              <a:rPr u="sng" spc="85" dirty="0">
                <a:uFill>
                  <a:solidFill>
                    <a:srgbClr val="000000"/>
                  </a:solidFill>
                </a:uFill>
              </a:rPr>
              <a:t>CHU</a:t>
            </a:r>
            <a:r>
              <a:rPr spc="130" dirty="0"/>
              <a:t> </a:t>
            </a:r>
            <a:r>
              <a:rPr spc="-25" dirty="0"/>
              <a:t>de 	</a:t>
            </a:r>
            <a:r>
              <a:rPr u="none" dirty="0"/>
              <a:t>rattachement</a:t>
            </a:r>
            <a:r>
              <a:rPr spc="-50" dirty="0"/>
              <a:t> </a:t>
            </a:r>
            <a:r>
              <a:rPr u="none" dirty="0"/>
              <a:t>au</a:t>
            </a:r>
            <a:r>
              <a:rPr spc="-10" dirty="0"/>
              <a:t> </a:t>
            </a:r>
            <a:r>
              <a:rPr u="none" dirty="0"/>
              <a:t>DJ</a:t>
            </a:r>
            <a:r>
              <a:rPr spc="-5" dirty="0"/>
              <a:t> </a:t>
            </a:r>
            <a:r>
              <a:rPr spc="-70" dirty="0"/>
              <a:t>si</a:t>
            </a:r>
            <a:r>
              <a:rPr spc="-15" dirty="0"/>
              <a:t> </a:t>
            </a:r>
            <a:r>
              <a:rPr spc="-20" dirty="0"/>
              <a:t>son</a:t>
            </a:r>
            <a:r>
              <a:rPr spc="5" dirty="0"/>
              <a:t> </a:t>
            </a:r>
            <a:r>
              <a:rPr u="none" dirty="0"/>
              <a:t>activité</a:t>
            </a:r>
            <a:r>
              <a:rPr spc="-15" dirty="0"/>
              <a:t> </a:t>
            </a:r>
            <a:r>
              <a:rPr u="none" dirty="0"/>
              <a:t>a</a:t>
            </a:r>
            <a:r>
              <a:rPr spc="-10" dirty="0"/>
              <a:t> </a:t>
            </a:r>
            <a:r>
              <a:rPr u="none" dirty="0"/>
              <a:t>dépassé</a:t>
            </a:r>
            <a:r>
              <a:rPr spc="-20" dirty="0"/>
              <a:t> </a:t>
            </a:r>
            <a:r>
              <a:rPr u="none" dirty="0"/>
              <a:t>le</a:t>
            </a:r>
            <a:r>
              <a:rPr spc="-15" dirty="0"/>
              <a:t> </a:t>
            </a:r>
            <a:r>
              <a:rPr spc="-30" dirty="0"/>
              <a:t>seuil</a:t>
            </a:r>
            <a:r>
              <a:rPr spc="5" dirty="0"/>
              <a:t> </a:t>
            </a:r>
            <a:r>
              <a:rPr u="none" dirty="0"/>
              <a:t>de</a:t>
            </a:r>
            <a:r>
              <a:rPr spc="-15" dirty="0"/>
              <a:t> </a:t>
            </a:r>
            <a:r>
              <a:rPr spc="-10" dirty="0"/>
              <a:t>bénéfice.</a:t>
            </a:r>
          </a:p>
        </p:txBody>
      </p:sp>
      <p:sp>
        <p:nvSpPr>
          <p:cNvPr id="4" name="object 4" descr="$PPTXTitle"/>
          <p:cNvSpPr txBox="1">
            <a:spLocks noGrp="1"/>
          </p:cNvSpPr>
          <p:nvPr>
            <p:ph type="title"/>
          </p:nvPr>
        </p:nvSpPr>
        <p:spPr>
          <a:xfrm>
            <a:off x="1547664" y="1916832"/>
            <a:ext cx="6768752" cy="1018869"/>
          </a:xfrm>
          <a:prstGeom prst="rect">
            <a:avLst/>
          </a:prstGeom>
          <a:solidFill>
            <a:srgbClr val="C6EBF1"/>
          </a:solidFill>
        </p:spPr>
        <p:txBody>
          <a:bodyPr vert="horz" wrap="square" lIns="0" tIns="33655" rIns="0" bIns="0" rtlCol="0" anchor="t">
            <a:spAutoFit/>
          </a:bodyPr>
          <a:lstStyle/>
          <a:p>
            <a:pPr>
              <a:spcBef>
                <a:spcPts val="265"/>
              </a:spcBef>
            </a:pPr>
            <a:r>
              <a:rPr sz="3200" spc="-190" dirty="0"/>
              <a:t>La</a:t>
            </a:r>
            <a:r>
              <a:rPr sz="3200" spc="-70" dirty="0"/>
              <a:t> </a:t>
            </a:r>
            <a:r>
              <a:rPr sz="3200" spc="-100" dirty="0"/>
              <a:t>rémunération</a:t>
            </a:r>
            <a:r>
              <a:rPr sz="3200" spc="-30" dirty="0"/>
              <a:t> </a:t>
            </a:r>
            <a:r>
              <a:rPr sz="3200" spc="-70" dirty="0"/>
              <a:t>du</a:t>
            </a:r>
            <a:r>
              <a:rPr sz="3200" spc="-65" dirty="0"/>
              <a:t> </a:t>
            </a:r>
            <a:r>
              <a:rPr sz="3200" spc="-90" dirty="0"/>
              <a:t>Docteur</a:t>
            </a:r>
            <a:r>
              <a:rPr sz="3200" spc="-50" dirty="0"/>
              <a:t> </a:t>
            </a:r>
            <a:r>
              <a:rPr sz="3200" spc="-90" dirty="0"/>
              <a:t>junior</a:t>
            </a:r>
            <a:r>
              <a:rPr sz="3200" spc="-40" dirty="0"/>
              <a:t> </a:t>
            </a:r>
            <a:r>
              <a:rPr sz="3200" spc="-95" dirty="0"/>
              <a:t>de</a:t>
            </a:r>
            <a:r>
              <a:rPr sz="3200" spc="-65" dirty="0"/>
              <a:t> </a:t>
            </a:r>
            <a:r>
              <a:rPr sz="3200" spc="-130" dirty="0"/>
              <a:t>médecine</a:t>
            </a:r>
            <a:r>
              <a:rPr sz="3200" spc="-40" dirty="0"/>
              <a:t> </a:t>
            </a:r>
            <a:r>
              <a:rPr sz="3200" spc="-130" dirty="0"/>
              <a:t>générale</a:t>
            </a:r>
            <a:r>
              <a:rPr sz="3200" spc="-65" dirty="0"/>
              <a:t> </a:t>
            </a:r>
            <a:r>
              <a:rPr sz="3200" spc="-185" dirty="0"/>
              <a:t>(DJ</a:t>
            </a:r>
            <a:r>
              <a:rPr sz="3200" spc="-60" dirty="0"/>
              <a:t> </a:t>
            </a:r>
            <a:r>
              <a:rPr sz="3200" spc="-25" dirty="0"/>
              <a:t>MG)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
        <p:nvSpPr>
          <p:cNvPr id="3" name="object 3"/>
          <p:cNvSpPr txBox="1"/>
          <p:nvPr/>
        </p:nvSpPr>
        <p:spPr>
          <a:xfrm>
            <a:off x="899592" y="2708920"/>
            <a:ext cx="8064896" cy="3296415"/>
          </a:xfrm>
          <a:prstGeom prst="rect">
            <a:avLst/>
          </a:prstGeom>
        </p:spPr>
        <p:txBody>
          <a:bodyPr vert="horz" wrap="square" lIns="0" tIns="13335" rIns="0" bIns="0" rtlCol="0">
            <a:spAutoFit/>
          </a:bodyPr>
          <a:lstStyle/>
          <a:p>
            <a:pPr marL="286385" indent="-286385" algn="ctr">
              <a:spcBef>
                <a:spcPts val="105"/>
              </a:spcBef>
              <a:buFont typeface="Arial"/>
              <a:buChar char="•"/>
              <a:tabLst>
                <a:tab pos="286385" algn="l"/>
              </a:tabLst>
            </a:pPr>
            <a:r>
              <a:rPr sz="1400" dirty="0">
                <a:latin typeface="Lucida Sans"/>
                <a:cs typeface="Lucida Sans"/>
              </a:rPr>
              <a:t>Facturation</a:t>
            </a:r>
            <a:r>
              <a:rPr sz="1400" spc="254" dirty="0">
                <a:latin typeface="Lucida Sans"/>
                <a:cs typeface="Lucida Sans"/>
              </a:rPr>
              <a:t> </a:t>
            </a:r>
            <a:r>
              <a:rPr sz="1400" dirty="0">
                <a:latin typeface="Lucida Sans"/>
                <a:cs typeface="Lucida Sans"/>
              </a:rPr>
              <a:t>de</a:t>
            </a:r>
            <a:r>
              <a:rPr sz="1400" spc="250" dirty="0">
                <a:latin typeface="Lucida Sans"/>
                <a:cs typeface="Lucida Sans"/>
              </a:rPr>
              <a:t> </a:t>
            </a:r>
            <a:r>
              <a:rPr sz="1400" dirty="0">
                <a:latin typeface="Lucida Sans"/>
                <a:cs typeface="Lucida Sans"/>
              </a:rPr>
              <a:t>l’activité</a:t>
            </a:r>
            <a:r>
              <a:rPr sz="1400" spc="265" dirty="0">
                <a:latin typeface="Lucida Sans"/>
                <a:cs typeface="Lucida Sans"/>
              </a:rPr>
              <a:t> </a:t>
            </a:r>
            <a:r>
              <a:rPr sz="1400" dirty="0">
                <a:latin typeface="Lucida Sans"/>
                <a:cs typeface="Lucida Sans"/>
              </a:rPr>
              <a:t>réalisée</a:t>
            </a:r>
            <a:r>
              <a:rPr sz="1400" spc="254" dirty="0">
                <a:latin typeface="Lucida Sans"/>
                <a:cs typeface="Lucida Sans"/>
              </a:rPr>
              <a:t> </a:t>
            </a:r>
            <a:r>
              <a:rPr sz="1400" dirty="0">
                <a:latin typeface="Lucida Sans"/>
                <a:cs typeface="Lucida Sans"/>
              </a:rPr>
              <a:t>(consultations</a:t>
            </a:r>
            <a:r>
              <a:rPr sz="1400" spc="260" dirty="0">
                <a:latin typeface="Lucida Sans"/>
                <a:cs typeface="Lucida Sans"/>
              </a:rPr>
              <a:t> </a:t>
            </a:r>
            <a:r>
              <a:rPr sz="1400" spc="50" dirty="0">
                <a:latin typeface="Lucida Sans"/>
                <a:cs typeface="Lucida Sans"/>
              </a:rPr>
              <a:t>et</a:t>
            </a:r>
            <a:r>
              <a:rPr sz="1400" spc="235" dirty="0">
                <a:latin typeface="Lucida Sans"/>
                <a:cs typeface="Lucida Sans"/>
              </a:rPr>
              <a:t> </a:t>
            </a:r>
            <a:r>
              <a:rPr sz="1400" dirty="0">
                <a:latin typeface="Lucida Sans"/>
                <a:cs typeface="Lucida Sans"/>
              </a:rPr>
              <a:t>actes</a:t>
            </a:r>
            <a:r>
              <a:rPr sz="1400" spc="254" dirty="0">
                <a:latin typeface="Lucida Sans"/>
                <a:cs typeface="Lucida Sans"/>
              </a:rPr>
              <a:t> </a:t>
            </a:r>
            <a:r>
              <a:rPr sz="1400" dirty="0">
                <a:latin typeface="Lucida Sans"/>
                <a:cs typeface="Lucida Sans"/>
              </a:rPr>
              <a:t>techniques)</a:t>
            </a:r>
            <a:r>
              <a:rPr sz="1400" spc="260" dirty="0">
                <a:latin typeface="Lucida Sans"/>
                <a:cs typeface="Lucida Sans"/>
              </a:rPr>
              <a:t> </a:t>
            </a:r>
            <a:r>
              <a:rPr sz="1400" dirty="0">
                <a:latin typeface="Lucida Sans"/>
                <a:cs typeface="Lucida Sans"/>
              </a:rPr>
              <a:t>selon</a:t>
            </a:r>
            <a:r>
              <a:rPr sz="1400" spc="254" dirty="0">
                <a:latin typeface="Lucida Sans"/>
                <a:cs typeface="Lucida Sans"/>
              </a:rPr>
              <a:t> </a:t>
            </a:r>
            <a:r>
              <a:rPr sz="1400" dirty="0">
                <a:latin typeface="Lucida Sans"/>
                <a:cs typeface="Lucida Sans"/>
              </a:rPr>
              <a:t>les</a:t>
            </a:r>
            <a:r>
              <a:rPr sz="1400" spc="254" dirty="0">
                <a:latin typeface="Lucida Sans"/>
                <a:cs typeface="Lucida Sans"/>
              </a:rPr>
              <a:t> </a:t>
            </a:r>
            <a:r>
              <a:rPr sz="1400" dirty="0">
                <a:latin typeface="Lucida Sans"/>
                <a:cs typeface="Lucida Sans"/>
              </a:rPr>
              <a:t>règles</a:t>
            </a:r>
            <a:r>
              <a:rPr sz="1400" spc="254" dirty="0">
                <a:latin typeface="Lucida Sans"/>
                <a:cs typeface="Lucida Sans"/>
              </a:rPr>
              <a:t> </a:t>
            </a:r>
            <a:r>
              <a:rPr sz="1400" spc="-25" dirty="0">
                <a:latin typeface="Lucida Sans"/>
                <a:cs typeface="Lucida Sans"/>
              </a:rPr>
              <a:t>et</a:t>
            </a:r>
            <a:endParaRPr sz="1400" dirty="0">
              <a:latin typeface="Lucida Sans"/>
              <a:cs typeface="Lucida Sans"/>
            </a:endParaRPr>
          </a:p>
          <a:p>
            <a:pPr marL="299085"/>
            <a:r>
              <a:rPr sz="1400" spc="-90" dirty="0">
                <a:latin typeface="Arial Black"/>
                <a:cs typeface="Arial Black"/>
              </a:rPr>
              <a:t>tarifs</a:t>
            </a:r>
            <a:r>
              <a:rPr sz="1400" spc="-100" dirty="0">
                <a:latin typeface="Arial Black"/>
                <a:cs typeface="Arial Black"/>
              </a:rPr>
              <a:t> </a:t>
            </a:r>
            <a:r>
              <a:rPr sz="1400" spc="-120" dirty="0">
                <a:latin typeface="Arial Black"/>
                <a:cs typeface="Arial Black"/>
              </a:rPr>
              <a:t>fixés</a:t>
            </a:r>
            <a:r>
              <a:rPr sz="1400" spc="-85" dirty="0">
                <a:latin typeface="Arial Black"/>
                <a:cs typeface="Arial Black"/>
              </a:rPr>
              <a:t> </a:t>
            </a:r>
            <a:r>
              <a:rPr sz="1400" spc="-80" dirty="0">
                <a:latin typeface="Arial Black"/>
                <a:cs typeface="Arial Black"/>
              </a:rPr>
              <a:t>par</a:t>
            </a:r>
            <a:r>
              <a:rPr sz="1400" spc="-75" dirty="0">
                <a:latin typeface="Arial Black"/>
                <a:cs typeface="Arial Black"/>
              </a:rPr>
              <a:t> </a:t>
            </a:r>
            <a:r>
              <a:rPr sz="1400" spc="-114" dirty="0">
                <a:latin typeface="Arial Black"/>
                <a:cs typeface="Arial Black"/>
              </a:rPr>
              <a:t>la</a:t>
            </a:r>
            <a:r>
              <a:rPr sz="1400" spc="-70" dirty="0">
                <a:latin typeface="Arial Black"/>
                <a:cs typeface="Arial Black"/>
              </a:rPr>
              <a:t> </a:t>
            </a:r>
            <a:r>
              <a:rPr sz="1400" spc="-90" dirty="0">
                <a:latin typeface="Arial Black"/>
                <a:cs typeface="Arial Black"/>
              </a:rPr>
              <a:t>convention</a:t>
            </a:r>
            <a:r>
              <a:rPr sz="1400" spc="-75" dirty="0">
                <a:latin typeface="Arial Black"/>
                <a:cs typeface="Arial Black"/>
              </a:rPr>
              <a:t> </a:t>
            </a:r>
            <a:r>
              <a:rPr sz="1400" spc="-114" dirty="0">
                <a:latin typeface="Arial Black"/>
                <a:cs typeface="Arial Black"/>
              </a:rPr>
              <a:t>médicale</a:t>
            </a:r>
            <a:r>
              <a:rPr sz="1400" spc="-85" dirty="0">
                <a:latin typeface="Arial Black"/>
                <a:cs typeface="Arial Black"/>
              </a:rPr>
              <a:t> et</a:t>
            </a:r>
            <a:r>
              <a:rPr sz="1400" spc="-55" dirty="0">
                <a:latin typeface="Arial Black"/>
                <a:cs typeface="Arial Black"/>
              </a:rPr>
              <a:t> </a:t>
            </a:r>
            <a:r>
              <a:rPr sz="1400" spc="-150" dirty="0">
                <a:latin typeface="Arial Black"/>
                <a:cs typeface="Arial Black"/>
              </a:rPr>
              <a:t>à</a:t>
            </a:r>
            <a:r>
              <a:rPr sz="1400" spc="-75" dirty="0">
                <a:latin typeface="Arial Black"/>
                <a:cs typeface="Arial Black"/>
              </a:rPr>
              <a:t> </a:t>
            </a:r>
            <a:r>
              <a:rPr sz="1400" spc="-90" dirty="0">
                <a:latin typeface="Arial Black"/>
                <a:cs typeface="Arial Black"/>
              </a:rPr>
              <a:t>tarifs</a:t>
            </a:r>
            <a:r>
              <a:rPr sz="1400" spc="-95" dirty="0">
                <a:latin typeface="Arial Black"/>
                <a:cs typeface="Arial Black"/>
              </a:rPr>
              <a:t> </a:t>
            </a:r>
            <a:r>
              <a:rPr sz="1400" spc="-100" dirty="0">
                <a:latin typeface="Arial Black"/>
                <a:cs typeface="Arial Black"/>
              </a:rPr>
              <a:t>opposables</a:t>
            </a:r>
            <a:r>
              <a:rPr sz="1400" spc="-90" dirty="0">
                <a:latin typeface="Arial Black"/>
                <a:cs typeface="Arial Black"/>
              </a:rPr>
              <a:t> </a:t>
            </a:r>
            <a:r>
              <a:rPr sz="1400" spc="-40" dirty="0">
                <a:latin typeface="Lucida Sans"/>
                <a:cs typeface="Lucida Sans"/>
              </a:rPr>
              <a:t>(sans</a:t>
            </a:r>
            <a:r>
              <a:rPr sz="1400" spc="-45" dirty="0">
                <a:latin typeface="Lucida Sans"/>
                <a:cs typeface="Lucida Sans"/>
              </a:rPr>
              <a:t> </a:t>
            </a:r>
            <a:r>
              <a:rPr sz="1400" dirty="0">
                <a:latin typeface="Lucida Sans"/>
                <a:cs typeface="Lucida Sans"/>
              </a:rPr>
              <a:t>dépassement</a:t>
            </a:r>
            <a:r>
              <a:rPr sz="1400" spc="-45" dirty="0">
                <a:latin typeface="Lucida Sans"/>
                <a:cs typeface="Lucida Sans"/>
              </a:rPr>
              <a:t> </a:t>
            </a:r>
            <a:r>
              <a:rPr sz="1400" spc="-10" dirty="0">
                <a:latin typeface="Lucida Sans"/>
                <a:cs typeface="Lucida Sans"/>
              </a:rPr>
              <a:t>possible)</a:t>
            </a:r>
            <a:endParaRPr sz="1400" dirty="0">
              <a:latin typeface="Lucida Sans"/>
              <a:cs typeface="Lucida Sans"/>
            </a:endParaRPr>
          </a:p>
          <a:p>
            <a:pPr marL="286385" indent="-286385" algn="ctr">
              <a:buFont typeface="Arial"/>
              <a:buChar char="•"/>
              <a:tabLst>
                <a:tab pos="286385" algn="l"/>
              </a:tabLst>
            </a:pPr>
            <a:r>
              <a:rPr sz="1400" dirty="0">
                <a:latin typeface="Lucida Sans"/>
                <a:cs typeface="Lucida Sans"/>
              </a:rPr>
              <a:t>Application</a:t>
            </a:r>
            <a:r>
              <a:rPr sz="1400" spc="110" dirty="0">
                <a:latin typeface="Lucida Sans"/>
                <a:cs typeface="Lucida Sans"/>
              </a:rPr>
              <a:t> </a:t>
            </a:r>
            <a:r>
              <a:rPr sz="1400" dirty="0">
                <a:latin typeface="Lucida Sans"/>
                <a:cs typeface="Lucida Sans"/>
              </a:rPr>
              <a:t>obligatoire</a:t>
            </a:r>
            <a:r>
              <a:rPr sz="1400" spc="114" dirty="0">
                <a:latin typeface="Lucida Sans"/>
                <a:cs typeface="Lucida Sans"/>
              </a:rPr>
              <a:t> </a:t>
            </a:r>
            <a:r>
              <a:rPr sz="1400" dirty="0">
                <a:latin typeface="Lucida Sans"/>
                <a:cs typeface="Lucida Sans"/>
              </a:rPr>
              <a:t>du</a:t>
            </a:r>
            <a:r>
              <a:rPr sz="1400" spc="105" dirty="0">
                <a:latin typeface="Lucida Sans"/>
                <a:cs typeface="Lucida Sans"/>
              </a:rPr>
              <a:t> </a:t>
            </a:r>
            <a:r>
              <a:rPr sz="1400" spc="-80" dirty="0">
                <a:latin typeface="Arial Black"/>
                <a:cs typeface="Arial Black"/>
              </a:rPr>
              <a:t>tiers</a:t>
            </a:r>
            <a:r>
              <a:rPr sz="1400" spc="60" dirty="0">
                <a:latin typeface="Arial Black"/>
                <a:cs typeface="Arial Black"/>
              </a:rPr>
              <a:t> </a:t>
            </a:r>
            <a:r>
              <a:rPr sz="1400" spc="-55" dirty="0">
                <a:latin typeface="Arial Black"/>
                <a:cs typeface="Arial Black"/>
              </a:rPr>
              <a:t>payant</a:t>
            </a:r>
            <a:r>
              <a:rPr sz="1400" spc="75" dirty="0">
                <a:latin typeface="Arial Black"/>
                <a:cs typeface="Arial Black"/>
              </a:rPr>
              <a:t> </a:t>
            </a:r>
            <a:r>
              <a:rPr sz="1400" spc="-80" dirty="0">
                <a:latin typeface="Arial Black"/>
                <a:cs typeface="Arial Black"/>
              </a:rPr>
              <a:t>sur</a:t>
            </a:r>
            <a:r>
              <a:rPr sz="1400" spc="80" dirty="0">
                <a:latin typeface="Arial Black"/>
                <a:cs typeface="Arial Black"/>
              </a:rPr>
              <a:t> </a:t>
            </a:r>
            <a:r>
              <a:rPr sz="1400" spc="-20" dirty="0">
                <a:latin typeface="Arial Black"/>
                <a:cs typeface="Arial Black"/>
              </a:rPr>
              <a:t>la</a:t>
            </a:r>
            <a:r>
              <a:rPr sz="1400" spc="75" dirty="0">
                <a:latin typeface="Arial Black"/>
                <a:cs typeface="Arial Black"/>
              </a:rPr>
              <a:t> </a:t>
            </a:r>
            <a:r>
              <a:rPr sz="1400" spc="-25" dirty="0">
                <a:latin typeface="Arial Black"/>
                <a:cs typeface="Arial Black"/>
              </a:rPr>
              <a:t>part</a:t>
            </a:r>
            <a:r>
              <a:rPr sz="1400" spc="65" dirty="0">
                <a:latin typeface="Arial Black"/>
                <a:cs typeface="Arial Black"/>
              </a:rPr>
              <a:t> </a:t>
            </a:r>
            <a:r>
              <a:rPr sz="1400" spc="-95" dirty="0">
                <a:latin typeface="Arial Black"/>
                <a:cs typeface="Arial Black"/>
              </a:rPr>
              <a:t>base</a:t>
            </a:r>
            <a:r>
              <a:rPr sz="1400" spc="75" dirty="0">
                <a:latin typeface="Arial Black"/>
                <a:cs typeface="Arial Black"/>
              </a:rPr>
              <a:t> </a:t>
            </a:r>
            <a:r>
              <a:rPr sz="1400" dirty="0">
                <a:latin typeface="Lucida Sans"/>
                <a:cs typeface="Lucida Sans"/>
              </a:rPr>
              <a:t>(prise</a:t>
            </a:r>
            <a:r>
              <a:rPr sz="1400" spc="105" dirty="0">
                <a:latin typeface="Lucida Sans"/>
                <a:cs typeface="Lucida Sans"/>
              </a:rPr>
              <a:t> </a:t>
            </a:r>
            <a:r>
              <a:rPr sz="1400" dirty="0">
                <a:latin typeface="Lucida Sans"/>
                <a:cs typeface="Lucida Sans"/>
              </a:rPr>
              <a:t>en</a:t>
            </a:r>
            <a:r>
              <a:rPr sz="1400" spc="100" dirty="0">
                <a:latin typeface="Lucida Sans"/>
                <a:cs typeface="Lucida Sans"/>
              </a:rPr>
              <a:t> </a:t>
            </a:r>
            <a:r>
              <a:rPr sz="1400" dirty="0">
                <a:latin typeface="Lucida Sans"/>
                <a:cs typeface="Lucida Sans"/>
              </a:rPr>
              <a:t>charge</a:t>
            </a:r>
            <a:r>
              <a:rPr sz="1400" spc="100" dirty="0">
                <a:latin typeface="Lucida Sans"/>
                <a:cs typeface="Lucida Sans"/>
              </a:rPr>
              <a:t> </a:t>
            </a:r>
            <a:r>
              <a:rPr sz="1400" dirty="0">
                <a:latin typeface="Lucida Sans"/>
                <a:cs typeface="Lucida Sans"/>
              </a:rPr>
              <a:t>par</a:t>
            </a:r>
            <a:r>
              <a:rPr sz="1400" spc="100" dirty="0">
                <a:latin typeface="Lucida Sans"/>
                <a:cs typeface="Lucida Sans"/>
              </a:rPr>
              <a:t> </a:t>
            </a:r>
            <a:r>
              <a:rPr sz="1400" spc="-10" dirty="0">
                <a:latin typeface="Lucida Sans"/>
                <a:cs typeface="Lucida Sans"/>
              </a:rPr>
              <a:t>l’assurance</a:t>
            </a:r>
            <a:endParaRPr sz="1400" dirty="0">
              <a:latin typeface="Lucida Sans"/>
              <a:cs typeface="Lucida Sans"/>
            </a:endParaRPr>
          </a:p>
          <a:p>
            <a:pPr algn="ctr">
              <a:lnSpc>
                <a:spcPct val="100000"/>
              </a:lnSpc>
            </a:pPr>
            <a:r>
              <a:rPr sz="1400" dirty="0">
                <a:latin typeface="Lucida Sans"/>
                <a:cs typeface="Lucida Sans"/>
              </a:rPr>
              <a:t>maladie</a:t>
            </a:r>
            <a:r>
              <a:rPr sz="1400" spc="-45" dirty="0">
                <a:latin typeface="Lucida Sans"/>
                <a:cs typeface="Lucida Sans"/>
              </a:rPr>
              <a:t> </a:t>
            </a:r>
            <a:r>
              <a:rPr sz="1400" dirty="0">
                <a:latin typeface="Lucida Sans"/>
                <a:cs typeface="Lucida Sans"/>
              </a:rPr>
              <a:t>obligatoire)</a:t>
            </a:r>
            <a:r>
              <a:rPr sz="1400" spc="-15" dirty="0">
                <a:latin typeface="Lucida Sans"/>
                <a:cs typeface="Lucida Sans"/>
              </a:rPr>
              <a:t> </a:t>
            </a:r>
            <a:r>
              <a:rPr sz="1400" spc="55" dirty="0">
                <a:latin typeface="Lucida Sans"/>
                <a:cs typeface="Lucida Sans"/>
              </a:rPr>
              <a:t>–</a:t>
            </a:r>
            <a:r>
              <a:rPr sz="1400" spc="-50" dirty="0">
                <a:latin typeface="Lucida Sans"/>
                <a:cs typeface="Lucida Sans"/>
              </a:rPr>
              <a:t> </a:t>
            </a:r>
            <a:r>
              <a:rPr sz="1400" spc="55" dirty="0">
                <a:latin typeface="Lucida Sans"/>
                <a:cs typeface="Lucida Sans"/>
              </a:rPr>
              <a:t>cette</a:t>
            </a:r>
            <a:r>
              <a:rPr sz="1400" spc="-40" dirty="0">
                <a:latin typeface="Lucida Sans"/>
                <a:cs typeface="Lucida Sans"/>
              </a:rPr>
              <a:t> </a:t>
            </a:r>
            <a:r>
              <a:rPr sz="1400" dirty="0">
                <a:latin typeface="Lucida Sans"/>
                <a:cs typeface="Lucida Sans"/>
              </a:rPr>
              <a:t>part</a:t>
            </a:r>
            <a:r>
              <a:rPr sz="1400" spc="-30" dirty="0">
                <a:latin typeface="Lucida Sans"/>
                <a:cs typeface="Lucida Sans"/>
              </a:rPr>
              <a:t> </a:t>
            </a:r>
            <a:r>
              <a:rPr sz="1400" spc="60" dirty="0">
                <a:latin typeface="Lucida Sans"/>
                <a:cs typeface="Lucida Sans"/>
              </a:rPr>
              <a:t>AMO</a:t>
            </a:r>
            <a:r>
              <a:rPr sz="1400" spc="-10" dirty="0">
                <a:latin typeface="Lucida Sans"/>
                <a:cs typeface="Lucida Sans"/>
              </a:rPr>
              <a:t> </a:t>
            </a:r>
            <a:r>
              <a:rPr sz="1400" dirty="0">
                <a:latin typeface="Lucida Sans"/>
                <a:cs typeface="Lucida Sans"/>
              </a:rPr>
              <a:t>est</a:t>
            </a:r>
            <a:r>
              <a:rPr sz="1400" spc="-25" dirty="0">
                <a:latin typeface="Lucida Sans"/>
                <a:cs typeface="Lucida Sans"/>
              </a:rPr>
              <a:t> </a:t>
            </a:r>
            <a:r>
              <a:rPr sz="1400" dirty="0">
                <a:latin typeface="Lucida Sans"/>
                <a:cs typeface="Lucida Sans"/>
              </a:rPr>
              <a:t>retenue</a:t>
            </a:r>
            <a:r>
              <a:rPr sz="1400" spc="-40" dirty="0">
                <a:latin typeface="Lucida Sans"/>
                <a:cs typeface="Lucida Sans"/>
              </a:rPr>
              <a:t> </a:t>
            </a:r>
            <a:r>
              <a:rPr sz="1400" dirty="0">
                <a:latin typeface="Lucida Sans"/>
                <a:cs typeface="Lucida Sans"/>
              </a:rPr>
              <a:t>par</a:t>
            </a:r>
            <a:r>
              <a:rPr sz="1400" spc="-35" dirty="0">
                <a:latin typeface="Lucida Sans"/>
                <a:cs typeface="Lucida Sans"/>
              </a:rPr>
              <a:t> </a:t>
            </a:r>
            <a:r>
              <a:rPr sz="1400" spc="-20" dirty="0">
                <a:latin typeface="Lucida Sans"/>
                <a:cs typeface="Lucida Sans"/>
              </a:rPr>
              <a:t>l’Assurance</a:t>
            </a:r>
            <a:r>
              <a:rPr sz="1400" spc="-35" dirty="0">
                <a:latin typeface="Lucida Sans"/>
                <a:cs typeface="Lucida Sans"/>
              </a:rPr>
              <a:t> </a:t>
            </a:r>
            <a:r>
              <a:rPr sz="1400" dirty="0">
                <a:latin typeface="Lucida Sans"/>
                <a:cs typeface="Lucida Sans"/>
              </a:rPr>
              <a:t>maladie</a:t>
            </a:r>
            <a:r>
              <a:rPr sz="1400" spc="-40" dirty="0">
                <a:latin typeface="Lucida Sans"/>
                <a:cs typeface="Lucida Sans"/>
              </a:rPr>
              <a:t> </a:t>
            </a:r>
            <a:r>
              <a:rPr sz="1400" dirty="0">
                <a:latin typeface="Lucida Sans"/>
                <a:cs typeface="Lucida Sans"/>
              </a:rPr>
              <a:t>(non</a:t>
            </a:r>
            <a:r>
              <a:rPr sz="1400" spc="-35" dirty="0">
                <a:latin typeface="Lucida Sans"/>
                <a:cs typeface="Lucida Sans"/>
              </a:rPr>
              <a:t> </a:t>
            </a:r>
            <a:r>
              <a:rPr sz="1400" spc="-10" dirty="0">
                <a:latin typeface="Lucida Sans"/>
                <a:cs typeface="Lucida Sans"/>
              </a:rPr>
              <a:t>versée).</a:t>
            </a:r>
            <a:endParaRPr sz="1400" dirty="0">
              <a:latin typeface="Lucida Sans"/>
              <a:cs typeface="Lucida Sans"/>
            </a:endParaRPr>
          </a:p>
          <a:p>
            <a:pPr marL="286385" indent="-286385" algn="ctr">
              <a:buFont typeface="Arial"/>
              <a:buChar char="•"/>
              <a:tabLst>
                <a:tab pos="286385" algn="l"/>
              </a:tabLst>
            </a:pPr>
            <a:r>
              <a:rPr sz="1400" dirty="0">
                <a:latin typeface="Lucida Sans"/>
                <a:cs typeface="Lucida Sans"/>
              </a:rPr>
              <a:t>La</a:t>
            </a:r>
            <a:r>
              <a:rPr sz="1400" spc="-65" dirty="0">
                <a:latin typeface="Lucida Sans"/>
                <a:cs typeface="Lucida Sans"/>
              </a:rPr>
              <a:t> </a:t>
            </a:r>
            <a:r>
              <a:rPr sz="1400" spc="-105" dirty="0">
                <a:latin typeface="Arial Black"/>
                <a:cs typeface="Arial Black"/>
              </a:rPr>
              <a:t>collecte</a:t>
            </a:r>
            <a:r>
              <a:rPr sz="1400" spc="-10" dirty="0">
                <a:latin typeface="Arial Black"/>
                <a:cs typeface="Arial Black"/>
              </a:rPr>
              <a:t> </a:t>
            </a:r>
            <a:r>
              <a:rPr sz="1400" dirty="0">
                <a:latin typeface="Arial Black"/>
                <a:cs typeface="Arial Black"/>
              </a:rPr>
              <a:t>du</a:t>
            </a:r>
            <a:r>
              <a:rPr sz="1400" spc="-10" dirty="0">
                <a:latin typeface="Arial Black"/>
                <a:cs typeface="Arial Black"/>
              </a:rPr>
              <a:t> </a:t>
            </a:r>
            <a:r>
              <a:rPr sz="1400" spc="-100" dirty="0">
                <a:latin typeface="Arial Black"/>
                <a:cs typeface="Arial Black"/>
              </a:rPr>
              <a:t>ticket</a:t>
            </a:r>
            <a:r>
              <a:rPr sz="1400" dirty="0">
                <a:latin typeface="Arial Black"/>
                <a:cs typeface="Arial Black"/>
              </a:rPr>
              <a:t> </a:t>
            </a:r>
            <a:r>
              <a:rPr sz="1400" spc="-90" dirty="0">
                <a:latin typeface="Arial Black"/>
                <a:cs typeface="Arial Black"/>
              </a:rPr>
              <a:t>modérateur</a:t>
            </a:r>
            <a:r>
              <a:rPr sz="1400" spc="-5" dirty="0">
                <a:latin typeface="Arial Black"/>
                <a:cs typeface="Arial Black"/>
              </a:rPr>
              <a:t> </a:t>
            </a:r>
            <a:r>
              <a:rPr sz="1400" spc="-55" dirty="0">
                <a:latin typeface="Arial Black"/>
                <a:cs typeface="Arial Black"/>
              </a:rPr>
              <a:t>(TM)</a:t>
            </a:r>
            <a:r>
              <a:rPr sz="1400" dirty="0">
                <a:latin typeface="Arial Black"/>
                <a:cs typeface="Arial Black"/>
              </a:rPr>
              <a:t> </a:t>
            </a:r>
            <a:r>
              <a:rPr sz="1400" spc="-125" dirty="0">
                <a:latin typeface="Arial Black"/>
                <a:cs typeface="Arial Black"/>
              </a:rPr>
              <a:t>est</a:t>
            </a:r>
            <a:r>
              <a:rPr sz="1400" spc="5" dirty="0">
                <a:latin typeface="Arial Black"/>
                <a:cs typeface="Arial Black"/>
              </a:rPr>
              <a:t> </a:t>
            </a:r>
            <a:r>
              <a:rPr sz="1400" spc="-130" dirty="0">
                <a:latin typeface="Arial Black"/>
                <a:cs typeface="Arial Black"/>
              </a:rPr>
              <a:t>réalisée</a:t>
            </a:r>
            <a:r>
              <a:rPr sz="1400" spc="15" dirty="0">
                <a:latin typeface="Arial Black"/>
                <a:cs typeface="Arial Black"/>
              </a:rPr>
              <a:t> </a:t>
            </a:r>
            <a:r>
              <a:rPr sz="1400" spc="-114" dirty="0">
                <a:latin typeface="Arial Black"/>
                <a:cs typeface="Arial Black"/>
              </a:rPr>
              <a:t>auprès</a:t>
            </a:r>
            <a:r>
              <a:rPr sz="1400" dirty="0">
                <a:latin typeface="Arial Black"/>
                <a:cs typeface="Arial Black"/>
              </a:rPr>
              <a:t> du</a:t>
            </a:r>
            <a:r>
              <a:rPr sz="1400" spc="-20" dirty="0">
                <a:latin typeface="Arial Black"/>
                <a:cs typeface="Arial Black"/>
              </a:rPr>
              <a:t> </a:t>
            </a:r>
            <a:r>
              <a:rPr sz="1400" spc="-70" dirty="0">
                <a:latin typeface="Arial Black"/>
                <a:cs typeface="Arial Black"/>
              </a:rPr>
              <a:t>patient</a:t>
            </a:r>
            <a:r>
              <a:rPr sz="1400" spc="-15" dirty="0">
                <a:latin typeface="Arial Black"/>
                <a:cs typeface="Arial Black"/>
              </a:rPr>
              <a:t> </a:t>
            </a:r>
            <a:r>
              <a:rPr sz="1400" spc="-60" dirty="0">
                <a:latin typeface="Arial Black"/>
                <a:cs typeface="Arial Black"/>
              </a:rPr>
              <a:t>par</a:t>
            </a:r>
            <a:r>
              <a:rPr sz="1400" spc="-15" dirty="0">
                <a:latin typeface="Arial Black"/>
                <a:cs typeface="Arial Black"/>
              </a:rPr>
              <a:t> </a:t>
            </a:r>
            <a:r>
              <a:rPr sz="1400" spc="-75" dirty="0">
                <a:latin typeface="Arial Black"/>
                <a:cs typeface="Arial Black"/>
              </a:rPr>
              <a:t>le</a:t>
            </a:r>
            <a:r>
              <a:rPr sz="1400" spc="-15" dirty="0">
                <a:latin typeface="Arial Black"/>
                <a:cs typeface="Arial Black"/>
              </a:rPr>
              <a:t> </a:t>
            </a:r>
            <a:r>
              <a:rPr sz="1400" spc="-140" dirty="0">
                <a:latin typeface="Arial Black"/>
                <a:cs typeface="Arial Black"/>
              </a:rPr>
              <a:t>DJMG</a:t>
            </a:r>
            <a:r>
              <a:rPr sz="1400" spc="5" dirty="0">
                <a:latin typeface="Arial Black"/>
                <a:cs typeface="Arial Black"/>
              </a:rPr>
              <a:t> </a:t>
            </a:r>
            <a:r>
              <a:rPr sz="1400" spc="-45" dirty="0">
                <a:latin typeface="Arial Black"/>
                <a:cs typeface="Arial Black"/>
              </a:rPr>
              <a:t>pour</a:t>
            </a:r>
            <a:r>
              <a:rPr sz="1400" spc="-30" dirty="0">
                <a:latin typeface="Arial Black"/>
                <a:cs typeface="Arial Black"/>
              </a:rPr>
              <a:t> </a:t>
            </a:r>
            <a:r>
              <a:rPr sz="1400" spc="-25" dirty="0">
                <a:latin typeface="Arial Black"/>
                <a:cs typeface="Arial Black"/>
              </a:rPr>
              <a:t>le</a:t>
            </a:r>
            <a:endParaRPr sz="1400" dirty="0">
              <a:latin typeface="Arial Black"/>
              <a:cs typeface="Arial Black"/>
            </a:endParaRPr>
          </a:p>
          <a:p>
            <a:pPr marL="299085"/>
            <a:r>
              <a:rPr sz="1400" spc="-90" dirty="0">
                <a:latin typeface="Arial Black"/>
                <a:cs typeface="Arial Black"/>
              </a:rPr>
              <a:t>compte </a:t>
            </a:r>
            <a:r>
              <a:rPr sz="1400" spc="-65" dirty="0">
                <a:latin typeface="Arial Black"/>
                <a:cs typeface="Arial Black"/>
              </a:rPr>
              <a:t>du</a:t>
            </a:r>
            <a:r>
              <a:rPr sz="1400" spc="-100" dirty="0">
                <a:latin typeface="Arial Black"/>
                <a:cs typeface="Arial Black"/>
              </a:rPr>
              <a:t> </a:t>
            </a:r>
            <a:r>
              <a:rPr sz="1400" spc="-125" dirty="0">
                <a:latin typeface="Arial Black"/>
                <a:cs typeface="Arial Black"/>
              </a:rPr>
              <a:t>PAMSU</a:t>
            </a:r>
            <a:r>
              <a:rPr sz="1400" spc="-70" dirty="0">
                <a:latin typeface="Arial Black"/>
                <a:cs typeface="Arial Black"/>
              </a:rPr>
              <a:t> </a:t>
            </a:r>
            <a:r>
              <a:rPr sz="1400" dirty="0">
                <a:latin typeface="Lucida Sans"/>
                <a:cs typeface="Lucida Sans"/>
              </a:rPr>
              <a:t>ou</a:t>
            </a:r>
            <a:r>
              <a:rPr sz="1400" spc="-50" dirty="0">
                <a:latin typeface="Lucida Sans"/>
                <a:cs typeface="Lucida Sans"/>
              </a:rPr>
              <a:t> </a:t>
            </a:r>
            <a:r>
              <a:rPr sz="1400" dirty="0">
                <a:latin typeface="Lucida Sans"/>
                <a:cs typeface="Lucida Sans"/>
              </a:rPr>
              <a:t>de</a:t>
            </a:r>
            <a:r>
              <a:rPr sz="1400" spc="-60" dirty="0">
                <a:latin typeface="Lucida Sans"/>
                <a:cs typeface="Lucida Sans"/>
              </a:rPr>
              <a:t> </a:t>
            </a:r>
            <a:r>
              <a:rPr sz="1400" dirty="0">
                <a:latin typeface="Lucida Sans"/>
                <a:cs typeface="Lucida Sans"/>
              </a:rPr>
              <a:t>la</a:t>
            </a:r>
            <a:r>
              <a:rPr sz="1400" spc="-50" dirty="0">
                <a:latin typeface="Lucida Sans"/>
                <a:cs typeface="Lucida Sans"/>
              </a:rPr>
              <a:t> </a:t>
            </a:r>
            <a:r>
              <a:rPr sz="1400" dirty="0">
                <a:latin typeface="Lucida Sans"/>
                <a:cs typeface="Lucida Sans"/>
              </a:rPr>
              <a:t>structure</a:t>
            </a:r>
            <a:r>
              <a:rPr sz="1400" spc="-70" dirty="0">
                <a:latin typeface="Lucida Sans"/>
                <a:cs typeface="Lucida Sans"/>
              </a:rPr>
              <a:t> </a:t>
            </a:r>
            <a:r>
              <a:rPr sz="1400" spc="-10" dirty="0">
                <a:latin typeface="Lucida Sans"/>
                <a:cs typeface="Lucida Sans"/>
              </a:rPr>
              <a:t>agréée</a:t>
            </a:r>
            <a:endParaRPr sz="1400" dirty="0">
              <a:latin typeface="Lucida Sans"/>
              <a:cs typeface="Lucida Sans"/>
            </a:endParaRPr>
          </a:p>
          <a:p>
            <a:pPr marL="756285" lvl="1" indent="-286385">
              <a:buFont typeface="Arial"/>
              <a:buChar char="•"/>
              <a:tabLst>
                <a:tab pos="756285" algn="l"/>
              </a:tabLst>
            </a:pPr>
            <a:r>
              <a:rPr sz="1400" spc="-70" dirty="0">
                <a:latin typeface="Lucida Sans"/>
                <a:cs typeface="Lucida Sans"/>
              </a:rPr>
              <a:t>si</a:t>
            </a:r>
            <a:r>
              <a:rPr sz="1400" spc="5" dirty="0">
                <a:latin typeface="Lucida Sans"/>
                <a:cs typeface="Lucida Sans"/>
              </a:rPr>
              <a:t> </a:t>
            </a:r>
            <a:r>
              <a:rPr sz="1400" dirty="0">
                <a:latin typeface="Lucida Sans"/>
                <a:cs typeface="Lucida Sans"/>
              </a:rPr>
              <a:t>paiement</a:t>
            </a:r>
            <a:r>
              <a:rPr sz="1400" spc="-30" dirty="0">
                <a:latin typeface="Lucida Sans"/>
                <a:cs typeface="Lucida Sans"/>
              </a:rPr>
              <a:t> </a:t>
            </a:r>
            <a:r>
              <a:rPr sz="1400" dirty="0">
                <a:latin typeface="Lucida Sans"/>
                <a:cs typeface="Lucida Sans"/>
              </a:rPr>
              <a:t>par</a:t>
            </a:r>
            <a:r>
              <a:rPr sz="1400" spc="-15" dirty="0">
                <a:latin typeface="Lucida Sans"/>
                <a:cs typeface="Lucida Sans"/>
              </a:rPr>
              <a:t> </a:t>
            </a:r>
            <a:r>
              <a:rPr sz="1400" dirty="0">
                <a:latin typeface="Lucida Sans"/>
                <a:cs typeface="Lucida Sans"/>
              </a:rPr>
              <a:t>CB,</a:t>
            </a:r>
            <a:r>
              <a:rPr sz="1400" spc="-15" dirty="0">
                <a:latin typeface="Lucida Sans"/>
                <a:cs typeface="Lucida Sans"/>
              </a:rPr>
              <a:t> </a:t>
            </a:r>
            <a:r>
              <a:rPr sz="1400" dirty="0">
                <a:latin typeface="Lucida Sans"/>
                <a:cs typeface="Lucida Sans"/>
              </a:rPr>
              <a:t>le</a:t>
            </a:r>
            <a:r>
              <a:rPr sz="1400" spc="-10" dirty="0">
                <a:latin typeface="Lucida Sans"/>
                <a:cs typeface="Lucida Sans"/>
              </a:rPr>
              <a:t> </a:t>
            </a:r>
            <a:r>
              <a:rPr sz="1400" dirty="0">
                <a:latin typeface="Lucida Sans"/>
                <a:cs typeface="Lucida Sans"/>
              </a:rPr>
              <a:t>compte</a:t>
            </a:r>
            <a:r>
              <a:rPr sz="1400" spc="-20" dirty="0">
                <a:latin typeface="Lucida Sans"/>
                <a:cs typeface="Lucida Sans"/>
              </a:rPr>
              <a:t> </a:t>
            </a:r>
            <a:r>
              <a:rPr sz="1400" dirty="0">
                <a:latin typeface="Lucida Sans"/>
                <a:cs typeface="Lucida Sans"/>
              </a:rPr>
              <a:t>du</a:t>
            </a:r>
            <a:r>
              <a:rPr sz="1400" spc="15" dirty="0">
                <a:latin typeface="Lucida Sans"/>
                <a:cs typeface="Lucida Sans"/>
              </a:rPr>
              <a:t> </a:t>
            </a:r>
            <a:r>
              <a:rPr sz="1400" spc="50" dirty="0">
                <a:latin typeface="Lucida Sans"/>
                <a:cs typeface="Lucida Sans"/>
              </a:rPr>
              <a:t>PAMSU</a:t>
            </a:r>
            <a:r>
              <a:rPr sz="1400" spc="-30" dirty="0">
                <a:latin typeface="Lucida Sans"/>
                <a:cs typeface="Lucida Sans"/>
              </a:rPr>
              <a:t> </a:t>
            </a:r>
            <a:r>
              <a:rPr sz="1400" dirty="0">
                <a:latin typeface="Lucida Sans"/>
                <a:cs typeface="Lucida Sans"/>
              </a:rPr>
              <a:t>est</a:t>
            </a:r>
            <a:r>
              <a:rPr sz="1400" spc="-10" dirty="0">
                <a:latin typeface="Lucida Sans"/>
                <a:cs typeface="Lucida Sans"/>
              </a:rPr>
              <a:t> crédité</a:t>
            </a:r>
            <a:endParaRPr sz="1400" dirty="0">
              <a:latin typeface="Lucida Sans"/>
              <a:cs typeface="Lucida Sans"/>
            </a:endParaRPr>
          </a:p>
          <a:p>
            <a:pPr marL="756285" marR="5080" lvl="1" indent="-287020">
              <a:buFont typeface="Arial"/>
              <a:buChar char="•"/>
              <a:tabLst>
                <a:tab pos="756285" algn="l"/>
              </a:tabLst>
            </a:pPr>
            <a:r>
              <a:rPr sz="1400" dirty="0">
                <a:latin typeface="Lucida Sans"/>
                <a:cs typeface="Lucida Sans"/>
              </a:rPr>
              <a:t>si</a:t>
            </a:r>
            <a:r>
              <a:rPr sz="1400" spc="40" dirty="0">
                <a:latin typeface="Lucida Sans"/>
                <a:cs typeface="Lucida Sans"/>
              </a:rPr>
              <a:t> </a:t>
            </a:r>
            <a:r>
              <a:rPr sz="1400" dirty="0">
                <a:latin typeface="Lucida Sans"/>
                <a:cs typeface="Lucida Sans"/>
              </a:rPr>
              <a:t>règlement</a:t>
            </a:r>
            <a:r>
              <a:rPr sz="1400" spc="35" dirty="0">
                <a:latin typeface="Lucida Sans"/>
                <a:cs typeface="Lucida Sans"/>
              </a:rPr>
              <a:t> </a:t>
            </a:r>
            <a:r>
              <a:rPr sz="1400" dirty="0">
                <a:latin typeface="Lucida Sans"/>
                <a:cs typeface="Lucida Sans"/>
              </a:rPr>
              <a:t>en</a:t>
            </a:r>
            <a:r>
              <a:rPr sz="1400" spc="35" dirty="0">
                <a:latin typeface="Lucida Sans"/>
                <a:cs typeface="Lucida Sans"/>
              </a:rPr>
              <a:t> </a:t>
            </a:r>
            <a:r>
              <a:rPr sz="1400" dirty="0">
                <a:latin typeface="Lucida Sans"/>
                <a:cs typeface="Lucida Sans"/>
              </a:rPr>
              <a:t>espèces,</a:t>
            </a:r>
            <a:r>
              <a:rPr sz="1400" spc="40" dirty="0">
                <a:latin typeface="Lucida Sans"/>
                <a:cs typeface="Lucida Sans"/>
              </a:rPr>
              <a:t> </a:t>
            </a:r>
            <a:r>
              <a:rPr sz="1400" dirty="0">
                <a:latin typeface="Lucida Sans"/>
                <a:cs typeface="Lucida Sans"/>
              </a:rPr>
              <a:t>les</a:t>
            </a:r>
            <a:r>
              <a:rPr sz="1400" spc="30" dirty="0">
                <a:latin typeface="Lucida Sans"/>
                <a:cs typeface="Lucida Sans"/>
              </a:rPr>
              <a:t> </a:t>
            </a:r>
            <a:r>
              <a:rPr sz="1400" dirty="0">
                <a:latin typeface="Lucida Sans"/>
                <a:cs typeface="Lucida Sans"/>
              </a:rPr>
              <a:t>sommes</a:t>
            </a:r>
            <a:r>
              <a:rPr sz="1400" spc="45" dirty="0">
                <a:latin typeface="Lucida Sans"/>
                <a:cs typeface="Lucida Sans"/>
              </a:rPr>
              <a:t> </a:t>
            </a:r>
            <a:r>
              <a:rPr sz="1400" dirty="0">
                <a:latin typeface="Lucida Sans"/>
                <a:cs typeface="Lucida Sans"/>
              </a:rPr>
              <a:t>correspondants</a:t>
            </a:r>
            <a:r>
              <a:rPr sz="1400" spc="50" dirty="0">
                <a:latin typeface="Lucida Sans"/>
                <a:cs typeface="Lucida Sans"/>
              </a:rPr>
              <a:t> </a:t>
            </a:r>
            <a:r>
              <a:rPr sz="1400" dirty="0">
                <a:latin typeface="Lucida Sans"/>
                <a:cs typeface="Lucida Sans"/>
              </a:rPr>
              <a:t>sont</a:t>
            </a:r>
            <a:r>
              <a:rPr sz="1400" spc="45" dirty="0">
                <a:latin typeface="Lucida Sans"/>
                <a:cs typeface="Lucida Sans"/>
              </a:rPr>
              <a:t> </a:t>
            </a:r>
            <a:r>
              <a:rPr sz="1400" dirty="0">
                <a:latin typeface="Lucida Sans"/>
                <a:cs typeface="Lucida Sans"/>
              </a:rPr>
              <a:t>reversées</a:t>
            </a:r>
            <a:r>
              <a:rPr sz="1400" spc="20" dirty="0">
                <a:latin typeface="Lucida Sans"/>
                <a:cs typeface="Lucida Sans"/>
              </a:rPr>
              <a:t> </a:t>
            </a:r>
            <a:r>
              <a:rPr sz="1400" dirty="0">
                <a:latin typeface="Lucida Sans"/>
                <a:cs typeface="Lucida Sans"/>
              </a:rPr>
              <a:t>par</a:t>
            </a:r>
            <a:r>
              <a:rPr sz="1400" spc="40" dirty="0">
                <a:latin typeface="Lucida Sans"/>
                <a:cs typeface="Lucida Sans"/>
              </a:rPr>
              <a:t> </a:t>
            </a:r>
            <a:r>
              <a:rPr sz="1400" dirty="0">
                <a:latin typeface="Lucida Sans"/>
                <a:cs typeface="Lucida Sans"/>
              </a:rPr>
              <a:t>le</a:t>
            </a:r>
            <a:r>
              <a:rPr sz="1400" spc="30" dirty="0">
                <a:latin typeface="Lucida Sans"/>
                <a:cs typeface="Lucida Sans"/>
              </a:rPr>
              <a:t> </a:t>
            </a:r>
            <a:r>
              <a:rPr sz="1400" spc="55" dirty="0">
                <a:latin typeface="Lucida Sans"/>
                <a:cs typeface="Lucida Sans"/>
              </a:rPr>
              <a:t>DJMG</a:t>
            </a:r>
            <a:r>
              <a:rPr sz="1400" spc="35" dirty="0">
                <a:latin typeface="Lucida Sans"/>
                <a:cs typeface="Lucida Sans"/>
              </a:rPr>
              <a:t> </a:t>
            </a:r>
            <a:r>
              <a:rPr sz="1400" spc="-25" dirty="0">
                <a:latin typeface="Lucida Sans"/>
                <a:cs typeface="Lucida Sans"/>
              </a:rPr>
              <a:t>au </a:t>
            </a:r>
            <a:r>
              <a:rPr sz="1400" spc="-10" dirty="0">
                <a:latin typeface="Lucida Sans"/>
                <a:cs typeface="Lucida Sans"/>
              </a:rPr>
              <a:t>PAMSU)</a:t>
            </a:r>
            <a:endParaRPr sz="1400" dirty="0">
              <a:latin typeface="Lucida Sans"/>
              <a:cs typeface="Lucida Sans"/>
            </a:endParaRPr>
          </a:p>
          <a:p>
            <a:pPr marL="299085" marR="275590" indent="-287020">
              <a:spcBef>
                <a:spcPts val="10"/>
              </a:spcBef>
              <a:buFont typeface="Arial"/>
              <a:buChar char="•"/>
              <a:tabLst>
                <a:tab pos="299085" algn="l"/>
              </a:tabLst>
            </a:pPr>
            <a:r>
              <a:rPr sz="1200" i="1" u="sng" dirty="0">
                <a:uFill>
                  <a:solidFill>
                    <a:srgbClr val="000000"/>
                  </a:solidFill>
                </a:uFill>
                <a:latin typeface="Lucida Sans"/>
                <a:cs typeface="Lucida Sans"/>
              </a:rPr>
              <a:t>NB</a:t>
            </a:r>
            <a:r>
              <a:rPr sz="1200" i="1" u="sng" spc="-25" dirty="0">
                <a:uFill>
                  <a:solidFill>
                    <a:srgbClr val="000000"/>
                  </a:solidFill>
                </a:uFill>
                <a:latin typeface="Lucida Sans"/>
                <a:cs typeface="Lucida Sans"/>
              </a:rPr>
              <a:t> </a:t>
            </a:r>
            <a:r>
              <a:rPr sz="1200" i="1" u="sng" spc="-55" dirty="0">
                <a:uFill>
                  <a:solidFill>
                    <a:srgbClr val="000000"/>
                  </a:solidFill>
                </a:uFill>
                <a:latin typeface="Lucida Sans"/>
                <a:cs typeface="Lucida Sans"/>
              </a:rPr>
              <a:t>:</a:t>
            </a:r>
            <a:r>
              <a:rPr sz="1200" i="1" u="sng" spc="-30" dirty="0">
                <a:uFill>
                  <a:solidFill>
                    <a:srgbClr val="000000"/>
                  </a:solidFill>
                </a:uFill>
                <a:latin typeface="Lucida Sans"/>
                <a:cs typeface="Lucida Sans"/>
              </a:rPr>
              <a:t> </a:t>
            </a:r>
            <a:r>
              <a:rPr sz="1200" i="1" u="sng" dirty="0">
                <a:uFill>
                  <a:solidFill>
                    <a:srgbClr val="000000"/>
                  </a:solidFill>
                </a:uFill>
                <a:latin typeface="Lucida Sans"/>
                <a:cs typeface="Lucida Sans"/>
              </a:rPr>
              <a:t>En</a:t>
            </a:r>
            <a:r>
              <a:rPr sz="1200" i="1" u="sng" spc="-20" dirty="0">
                <a:uFill>
                  <a:solidFill>
                    <a:srgbClr val="000000"/>
                  </a:solidFill>
                </a:uFill>
                <a:latin typeface="Lucida Sans"/>
                <a:cs typeface="Lucida Sans"/>
              </a:rPr>
              <a:t> </a:t>
            </a:r>
            <a:r>
              <a:rPr sz="1200" i="1" u="sng" spc="-35" dirty="0">
                <a:uFill>
                  <a:solidFill>
                    <a:srgbClr val="000000"/>
                  </a:solidFill>
                </a:uFill>
                <a:latin typeface="Lucida Sans"/>
                <a:cs typeface="Lucida Sans"/>
              </a:rPr>
              <a:t>cas</a:t>
            </a:r>
            <a:r>
              <a:rPr sz="1200" i="1" u="sng" spc="-40" dirty="0">
                <a:uFill>
                  <a:solidFill>
                    <a:srgbClr val="000000"/>
                  </a:solidFill>
                </a:uFill>
                <a:latin typeface="Lucida Sans"/>
                <a:cs typeface="Lucida Sans"/>
              </a:rPr>
              <a:t> </a:t>
            </a:r>
            <a:r>
              <a:rPr sz="1200" i="1" u="sng" dirty="0">
                <a:uFill>
                  <a:solidFill>
                    <a:srgbClr val="000000"/>
                  </a:solidFill>
                </a:uFill>
                <a:latin typeface="Lucida Sans"/>
                <a:cs typeface="Lucida Sans"/>
              </a:rPr>
              <a:t>de</a:t>
            </a:r>
            <a:r>
              <a:rPr sz="1200" i="1" u="sng" spc="-35" dirty="0">
                <a:uFill>
                  <a:solidFill>
                    <a:srgbClr val="000000"/>
                  </a:solidFill>
                </a:uFill>
                <a:latin typeface="Lucida Sans"/>
                <a:cs typeface="Lucida Sans"/>
              </a:rPr>
              <a:t> </a:t>
            </a:r>
            <a:r>
              <a:rPr sz="1200" i="1" u="sng" spc="-40" dirty="0">
                <a:uFill>
                  <a:solidFill>
                    <a:srgbClr val="000000"/>
                  </a:solidFill>
                </a:uFill>
                <a:latin typeface="Lucida Sans"/>
                <a:cs typeface="Lucida Sans"/>
              </a:rPr>
              <a:t>tiers-</a:t>
            </a:r>
            <a:r>
              <a:rPr sz="1200" i="1" u="sng" spc="-30" dirty="0">
                <a:uFill>
                  <a:solidFill>
                    <a:srgbClr val="000000"/>
                  </a:solidFill>
                </a:uFill>
                <a:latin typeface="Lucida Sans"/>
                <a:cs typeface="Lucida Sans"/>
              </a:rPr>
              <a:t>payant</a:t>
            </a:r>
            <a:r>
              <a:rPr sz="1200" i="1" u="sng" spc="-70" dirty="0">
                <a:uFill>
                  <a:solidFill>
                    <a:srgbClr val="000000"/>
                  </a:solidFill>
                </a:uFill>
                <a:latin typeface="Lucida Sans"/>
                <a:cs typeface="Lucida Sans"/>
              </a:rPr>
              <a:t> </a:t>
            </a:r>
            <a:r>
              <a:rPr sz="1200" i="1" u="sng" spc="-45" dirty="0">
                <a:uFill>
                  <a:solidFill>
                    <a:srgbClr val="000000"/>
                  </a:solidFill>
                </a:uFill>
                <a:latin typeface="Lucida Sans"/>
                <a:cs typeface="Lucida Sans"/>
              </a:rPr>
              <a:t>intégral</a:t>
            </a:r>
            <a:r>
              <a:rPr sz="1200" i="1" spc="-30" dirty="0">
                <a:latin typeface="Lucida Sans"/>
                <a:cs typeface="Lucida Sans"/>
              </a:rPr>
              <a:t> </a:t>
            </a:r>
            <a:r>
              <a:rPr sz="1200" i="1" spc="-25" dirty="0">
                <a:latin typeface="Lucida Sans"/>
                <a:cs typeface="Lucida Sans"/>
              </a:rPr>
              <a:t>pratiqué</a:t>
            </a:r>
            <a:r>
              <a:rPr sz="1200" i="1" spc="-60" dirty="0">
                <a:latin typeface="Lucida Sans"/>
                <a:cs typeface="Lucida Sans"/>
              </a:rPr>
              <a:t> </a:t>
            </a:r>
            <a:r>
              <a:rPr sz="1200" i="1" spc="-50" dirty="0">
                <a:latin typeface="Lucida Sans"/>
                <a:cs typeface="Lucida Sans"/>
              </a:rPr>
              <a:t>par </a:t>
            </a:r>
            <a:r>
              <a:rPr sz="1200" i="1" spc="-65" dirty="0">
                <a:latin typeface="Lucida Sans"/>
                <a:cs typeface="Lucida Sans"/>
              </a:rPr>
              <a:t>la</a:t>
            </a:r>
            <a:r>
              <a:rPr sz="1200" i="1" spc="-40" dirty="0">
                <a:latin typeface="Lucida Sans"/>
                <a:cs typeface="Lucida Sans"/>
              </a:rPr>
              <a:t> structure</a:t>
            </a:r>
            <a:r>
              <a:rPr sz="1200" i="1" spc="-75" dirty="0">
                <a:latin typeface="Lucida Sans"/>
                <a:cs typeface="Lucida Sans"/>
              </a:rPr>
              <a:t> </a:t>
            </a:r>
            <a:r>
              <a:rPr sz="1200" i="1" dirty="0">
                <a:latin typeface="Lucida Sans"/>
                <a:cs typeface="Lucida Sans"/>
              </a:rPr>
              <a:t>ou</a:t>
            </a:r>
            <a:r>
              <a:rPr sz="1200" i="1" spc="-35" dirty="0">
                <a:latin typeface="Lucida Sans"/>
                <a:cs typeface="Lucida Sans"/>
              </a:rPr>
              <a:t> </a:t>
            </a:r>
            <a:r>
              <a:rPr sz="1200" i="1" dirty="0">
                <a:latin typeface="Lucida Sans"/>
                <a:cs typeface="Lucida Sans"/>
              </a:rPr>
              <a:t>le</a:t>
            </a:r>
            <a:r>
              <a:rPr sz="1200" i="1" spc="-20" dirty="0">
                <a:latin typeface="Lucida Sans"/>
                <a:cs typeface="Lucida Sans"/>
              </a:rPr>
              <a:t> </a:t>
            </a:r>
            <a:r>
              <a:rPr sz="1200" i="1" dirty="0">
                <a:latin typeface="Lucida Sans"/>
                <a:cs typeface="Lucida Sans"/>
              </a:rPr>
              <a:t>PAMSU,</a:t>
            </a:r>
            <a:r>
              <a:rPr sz="1200" i="1" spc="-15" dirty="0">
                <a:latin typeface="Lucida Sans"/>
                <a:cs typeface="Lucida Sans"/>
              </a:rPr>
              <a:t> </a:t>
            </a:r>
            <a:r>
              <a:rPr sz="1200" i="1" spc="-25" dirty="0">
                <a:latin typeface="Lucida Sans"/>
                <a:cs typeface="Lucida Sans"/>
              </a:rPr>
              <a:t>versement</a:t>
            </a:r>
            <a:r>
              <a:rPr sz="1200" i="1" spc="-30" dirty="0">
                <a:latin typeface="Lucida Sans"/>
                <a:cs typeface="Lucida Sans"/>
              </a:rPr>
              <a:t> </a:t>
            </a:r>
            <a:r>
              <a:rPr sz="1200" i="1" dirty="0">
                <a:latin typeface="Lucida Sans"/>
                <a:cs typeface="Lucida Sans"/>
              </a:rPr>
              <a:t>de</a:t>
            </a:r>
            <a:r>
              <a:rPr sz="1200" i="1" spc="-35" dirty="0">
                <a:latin typeface="Lucida Sans"/>
                <a:cs typeface="Lucida Sans"/>
              </a:rPr>
              <a:t> </a:t>
            </a:r>
            <a:r>
              <a:rPr sz="1200" i="1" spc="-65" dirty="0">
                <a:latin typeface="Lucida Sans"/>
                <a:cs typeface="Lucida Sans"/>
              </a:rPr>
              <a:t>la</a:t>
            </a:r>
            <a:r>
              <a:rPr sz="1200" i="1" spc="-25" dirty="0">
                <a:latin typeface="Lucida Sans"/>
                <a:cs typeface="Lucida Sans"/>
              </a:rPr>
              <a:t> </a:t>
            </a:r>
            <a:r>
              <a:rPr sz="1200" i="1" spc="-20" dirty="0">
                <a:latin typeface="Lucida Sans"/>
                <a:cs typeface="Lucida Sans"/>
              </a:rPr>
              <a:t>part </a:t>
            </a:r>
            <a:r>
              <a:rPr sz="1200" i="1" spc="-10" dirty="0">
                <a:latin typeface="Lucida Sans"/>
                <a:cs typeface="Lucida Sans"/>
              </a:rPr>
              <a:t>complémentaire</a:t>
            </a:r>
            <a:r>
              <a:rPr sz="1200" i="1" spc="-50" dirty="0">
                <a:latin typeface="Lucida Sans"/>
                <a:cs typeface="Lucida Sans"/>
              </a:rPr>
              <a:t> par</a:t>
            </a:r>
            <a:r>
              <a:rPr sz="1200" i="1" spc="-35" dirty="0">
                <a:latin typeface="Lucida Sans"/>
                <a:cs typeface="Lucida Sans"/>
              </a:rPr>
              <a:t> </a:t>
            </a:r>
            <a:r>
              <a:rPr sz="1200" i="1" spc="-45" dirty="0">
                <a:latin typeface="Lucida Sans"/>
                <a:cs typeface="Lucida Sans"/>
              </a:rPr>
              <a:t>l’organisme</a:t>
            </a:r>
            <a:r>
              <a:rPr sz="1200" i="1" spc="-40" dirty="0">
                <a:latin typeface="Lucida Sans"/>
                <a:cs typeface="Lucida Sans"/>
              </a:rPr>
              <a:t> </a:t>
            </a:r>
            <a:r>
              <a:rPr sz="1200" i="1" spc="-10" dirty="0">
                <a:latin typeface="Lucida Sans"/>
                <a:cs typeface="Lucida Sans"/>
              </a:rPr>
              <a:t>complémentaire</a:t>
            </a:r>
            <a:r>
              <a:rPr sz="1200" i="1" spc="-45" dirty="0">
                <a:latin typeface="Lucida Sans"/>
                <a:cs typeface="Lucida Sans"/>
              </a:rPr>
              <a:t> </a:t>
            </a:r>
            <a:r>
              <a:rPr sz="1200" i="1" dirty="0">
                <a:latin typeface="Lucida Sans"/>
                <a:cs typeface="Lucida Sans"/>
              </a:rPr>
              <a:t>directement</a:t>
            </a:r>
            <a:r>
              <a:rPr sz="1200" i="1" spc="-15" dirty="0">
                <a:latin typeface="Lucida Sans"/>
                <a:cs typeface="Lucida Sans"/>
              </a:rPr>
              <a:t> </a:t>
            </a:r>
            <a:r>
              <a:rPr sz="1200" i="1" spc="-80" dirty="0">
                <a:latin typeface="Lucida Sans"/>
                <a:cs typeface="Lucida Sans"/>
              </a:rPr>
              <a:t>sur</a:t>
            </a:r>
            <a:r>
              <a:rPr sz="1200" i="1" spc="-45" dirty="0">
                <a:latin typeface="Lucida Sans"/>
                <a:cs typeface="Lucida Sans"/>
              </a:rPr>
              <a:t> </a:t>
            </a:r>
            <a:r>
              <a:rPr sz="1200" i="1" dirty="0">
                <a:latin typeface="Lucida Sans"/>
                <a:cs typeface="Lucida Sans"/>
              </a:rPr>
              <a:t>le</a:t>
            </a:r>
            <a:r>
              <a:rPr sz="1200" i="1" spc="-10" dirty="0">
                <a:latin typeface="Lucida Sans"/>
                <a:cs typeface="Lucida Sans"/>
              </a:rPr>
              <a:t> </a:t>
            </a:r>
            <a:r>
              <a:rPr sz="1200" i="1" dirty="0">
                <a:latin typeface="Lucida Sans"/>
                <a:cs typeface="Lucida Sans"/>
              </a:rPr>
              <a:t>compte</a:t>
            </a:r>
            <a:r>
              <a:rPr sz="1200" i="1" spc="-30" dirty="0">
                <a:latin typeface="Lucida Sans"/>
                <a:cs typeface="Lucida Sans"/>
              </a:rPr>
              <a:t> </a:t>
            </a:r>
            <a:r>
              <a:rPr sz="1200" i="1" dirty="0">
                <a:latin typeface="Lucida Sans"/>
                <a:cs typeface="Lucida Sans"/>
              </a:rPr>
              <a:t>de</a:t>
            </a:r>
            <a:r>
              <a:rPr sz="1200" i="1" spc="-35" dirty="0">
                <a:latin typeface="Lucida Sans"/>
                <a:cs typeface="Lucida Sans"/>
              </a:rPr>
              <a:t> </a:t>
            </a:r>
            <a:r>
              <a:rPr sz="1200" i="1" spc="-65" dirty="0">
                <a:latin typeface="Lucida Sans"/>
                <a:cs typeface="Lucida Sans"/>
              </a:rPr>
              <a:t>la</a:t>
            </a:r>
            <a:r>
              <a:rPr sz="1200" i="1" spc="-15" dirty="0">
                <a:latin typeface="Lucida Sans"/>
                <a:cs typeface="Lucida Sans"/>
              </a:rPr>
              <a:t> </a:t>
            </a:r>
            <a:r>
              <a:rPr sz="1200" i="1" spc="-35" dirty="0">
                <a:latin typeface="Lucida Sans"/>
                <a:cs typeface="Lucida Sans"/>
              </a:rPr>
              <a:t>structure</a:t>
            </a:r>
            <a:r>
              <a:rPr sz="1200" i="1" spc="-65" dirty="0">
                <a:latin typeface="Lucida Sans"/>
                <a:cs typeface="Lucida Sans"/>
              </a:rPr>
              <a:t> </a:t>
            </a:r>
            <a:r>
              <a:rPr sz="1200" i="1" spc="-30" dirty="0">
                <a:latin typeface="Lucida Sans"/>
                <a:cs typeface="Lucida Sans"/>
              </a:rPr>
              <a:t>agréée</a:t>
            </a:r>
            <a:r>
              <a:rPr sz="1200" i="1" spc="-20" dirty="0">
                <a:latin typeface="Lucida Sans"/>
                <a:cs typeface="Lucida Sans"/>
              </a:rPr>
              <a:t> </a:t>
            </a:r>
            <a:r>
              <a:rPr sz="1200" i="1" dirty="0">
                <a:latin typeface="Lucida Sans"/>
                <a:cs typeface="Lucida Sans"/>
              </a:rPr>
              <a:t>ou</a:t>
            </a:r>
            <a:r>
              <a:rPr sz="1200" i="1" spc="-25" dirty="0">
                <a:latin typeface="Lucida Sans"/>
                <a:cs typeface="Lucida Sans"/>
              </a:rPr>
              <a:t> du </a:t>
            </a:r>
            <a:r>
              <a:rPr sz="1200" i="1" spc="-10" dirty="0">
                <a:latin typeface="Lucida Sans"/>
                <a:cs typeface="Lucida Sans"/>
              </a:rPr>
              <a:t>PAMSU.</a:t>
            </a:r>
            <a:endParaRPr sz="1200" dirty="0">
              <a:latin typeface="Lucida Sans"/>
              <a:cs typeface="Lucida Sans"/>
            </a:endParaRPr>
          </a:p>
          <a:p>
            <a:pPr marL="299085" marR="367665" indent="-287020">
              <a:lnSpc>
                <a:spcPts val="1440"/>
              </a:lnSpc>
              <a:spcBef>
                <a:spcPts val="35"/>
              </a:spcBef>
              <a:buFont typeface="Arial"/>
              <a:buChar char="•"/>
              <a:tabLst>
                <a:tab pos="299085" algn="l"/>
              </a:tabLst>
            </a:pPr>
            <a:r>
              <a:rPr sz="1200" i="1" dirty="0">
                <a:latin typeface="Lucida Sans"/>
                <a:cs typeface="Lucida Sans"/>
              </a:rPr>
              <a:t>NB2</a:t>
            </a:r>
            <a:r>
              <a:rPr sz="1200" i="1" spc="-75" dirty="0">
                <a:latin typeface="Lucida Sans"/>
                <a:cs typeface="Lucida Sans"/>
              </a:rPr>
              <a:t> </a:t>
            </a:r>
            <a:r>
              <a:rPr sz="1200" i="1" spc="-60" dirty="0">
                <a:latin typeface="Lucida Sans"/>
                <a:cs typeface="Lucida Sans"/>
              </a:rPr>
              <a:t>:</a:t>
            </a:r>
            <a:r>
              <a:rPr sz="1200" i="1" spc="-55" dirty="0">
                <a:latin typeface="Lucida Sans"/>
                <a:cs typeface="Lucida Sans"/>
              </a:rPr>
              <a:t> </a:t>
            </a:r>
            <a:r>
              <a:rPr sz="1200" i="1" dirty="0">
                <a:latin typeface="Arial"/>
                <a:cs typeface="Arial"/>
              </a:rPr>
              <a:t>La</a:t>
            </a:r>
            <a:r>
              <a:rPr sz="1200" i="1" spc="-20" dirty="0">
                <a:latin typeface="Arial"/>
                <a:cs typeface="Arial"/>
              </a:rPr>
              <a:t> </a:t>
            </a:r>
            <a:r>
              <a:rPr sz="1200" i="1" dirty="0">
                <a:latin typeface="Arial"/>
                <a:cs typeface="Arial"/>
              </a:rPr>
              <a:t>rémunération</a:t>
            </a:r>
            <a:r>
              <a:rPr sz="1200" i="1" spc="-60" dirty="0">
                <a:latin typeface="Arial"/>
                <a:cs typeface="Arial"/>
              </a:rPr>
              <a:t> </a:t>
            </a:r>
            <a:r>
              <a:rPr sz="1200" i="1" dirty="0">
                <a:latin typeface="Arial"/>
                <a:cs typeface="Arial"/>
              </a:rPr>
              <a:t>du</a:t>
            </a:r>
            <a:r>
              <a:rPr sz="1200" i="1" spc="-20" dirty="0">
                <a:latin typeface="Arial"/>
                <a:cs typeface="Arial"/>
              </a:rPr>
              <a:t> </a:t>
            </a:r>
            <a:r>
              <a:rPr sz="1200" i="1" dirty="0">
                <a:latin typeface="Arial"/>
                <a:cs typeface="Arial"/>
              </a:rPr>
              <a:t>DJMG</a:t>
            </a:r>
            <a:r>
              <a:rPr sz="1200" i="1" spc="-15" dirty="0">
                <a:latin typeface="Arial"/>
                <a:cs typeface="Arial"/>
              </a:rPr>
              <a:t> </a:t>
            </a:r>
            <a:r>
              <a:rPr sz="1200" i="1" dirty="0">
                <a:latin typeface="Arial"/>
                <a:cs typeface="Arial"/>
              </a:rPr>
              <a:t>n’est pas</a:t>
            </a:r>
            <a:r>
              <a:rPr sz="1200" i="1" spc="-35" dirty="0">
                <a:latin typeface="Arial"/>
                <a:cs typeface="Arial"/>
              </a:rPr>
              <a:t> </a:t>
            </a:r>
            <a:r>
              <a:rPr sz="1200" i="1" dirty="0">
                <a:latin typeface="Arial"/>
                <a:cs typeface="Arial"/>
              </a:rPr>
              <a:t>issue</a:t>
            </a:r>
            <a:r>
              <a:rPr sz="1200" i="1" spc="-20" dirty="0">
                <a:latin typeface="Arial"/>
                <a:cs typeface="Arial"/>
              </a:rPr>
              <a:t> </a:t>
            </a:r>
            <a:r>
              <a:rPr sz="1200" i="1" dirty="0">
                <a:latin typeface="Arial"/>
                <a:cs typeface="Arial"/>
              </a:rPr>
              <a:t>de</a:t>
            </a:r>
            <a:r>
              <a:rPr sz="1200" i="1" spc="-35" dirty="0">
                <a:latin typeface="Arial"/>
                <a:cs typeface="Arial"/>
              </a:rPr>
              <a:t> </a:t>
            </a:r>
            <a:r>
              <a:rPr sz="1200" i="1" dirty="0">
                <a:latin typeface="Arial"/>
                <a:cs typeface="Arial"/>
              </a:rPr>
              <a:t>la</a:t>
            </a:r>
            <a:r>
              <a:rPr sz="1200" i="1" spc="-10" dirty="0">
                <a:latin typeface="Arial"/>
                <a:cs typeface="Arial"/>
              </a:rPr>
              <a:t> </a:t>
            </a:r>
            <a:r>
              <a:rPr sz="1200" i="1" dirty="0">
                <a:latin typeface="Arial"/>
                <a:cs typeface="Arial"/>
              </a:rPr>
              <a:t>facturation</a:t>
            </a:r>
            <a:r>
              <a:rPr sz="1200" i="1" spc="-60" dirty="0">
                <a:latin typeface="Arial"/>
                <a:cs typeface="Arial"/>
              </a:rPr>
              <a:t> </a:t>
            </a:r>
            <a:r>
              <a:rPr sz="1200" i="1" dirty="0">
                <a:latin typeface="Arial"/>
                <a:cs typeface="Arial"/>
              </a:rPr>
              <a:t>de</a:t>
            </a:r>
            <a:r>
              <a:rPr sz="1200" i="1" spc="-20" dirty="0">
                <a:latin typeface="Arial"/>
                <a:cs typeface="Arial"/>
              </a:rPr>
              <a:t> </a:t>
            </a:r>
            <a:r>
              <a:rPr sz="1200" i="1" dirty="0">
                <a:latin typeface="Arial"/>
                <a:cs typeface="Arial"/>
              </a:rPr>
              <a:t>l’activité</a:t>
            </a:r>
            <a:r>
              <a:rPr sz="1200" i="1" spc="-15" dirty="0">
                <a:latin typeface="Arial"/>
                <a:cs typeface="Arial"/>
              </a:rPr>
              <a:t> </a:t>
            </a:r>
            <a:r>
              <a:rPr sz="1200" i="1" dirty="0">
                <a:latin typeface="Arial"/>
                <a:cs typeface="Arial"/>
              </a:rPr>
              <a:t>qu’il</a:t>
            </a:r>
            <a:r>
              <a:rPr sz="1200" i="1" spc="-20" dirty="0">
                <a:latin typeface="Arial"/>
                <a:cs typeface="Arial"/>
              </a:rPr>
              <a:t> </a:t>
            </a:r>
            <a:r>
              <a:rPr sz="1200" i="1" dirty="0">
                <a:latin typeface="Arial"/>
                <a:cs typeface="Arial"/>
              </a:rPr>
              <a:t>réalise,</a:t>
            </a:r>
            <a:r>
              <a:rPr sz="1200" i="1" spc="-30" dirty="0">
                <a:latin typeface="Arial"/>
                <a:cs typeface="Arial"/>
              </a:rPr>
              <a:t> </a:t>
            </a:r>
            <a:r>
              <a:rPr sz="1200" i="1" dirty="0">
                <a:latin typeface="Arial"/>
                <a:cs typeface="Arial"/>
              </a:rPr>
              <a:t>elle</a:t>
            </a:r>
            <a:r>
              <a:rPr sz="1200" i="1" spc="-25" dirty="0">
                <a:latin typeface="Arial"/>
                <a:cs typeface="Arial"/>
              </a:rPr>
              <a:t> </a:t>
            </a:r>
            <a:r>
              <a:rPr sz="1200" i="1" dirty="0">
                <a:latin typeface="Arial"/>
                <a:cs typeface="Arial"/>
              </a:rPr>
              <a:t>est</a:t>
            </a:r>
            <a:r>
              <a:rPr sz="1200" i="1" spc="-25" dirty="0">
                <a:latin typeface="Arial"/>
                <a:cs typeface="Arial"/>
              </a:rPr>
              <a:t> </a:t>
            </a:r>
            <a:r>
              <a:rPr sz="1200" i="1" dirty="0">
                <a:latin typeface="Arial"/>
                <a:cs typeface="Arial"/>
              </a:rPr>
              <a:t>versée</a:t>
            </a:r>
            <a:r>
              <a:rPr sz="1200" i="1" spc="-30" dirty="0">
                <a:latin typeface="Arial"/>
                <a:cs typeface="Arial"/>
              </a:rPr>
              <a:t> </a:t>
            </a:r>
            <a:r>
              <a:rPr sz="1200" i="1" dirty="0">
                <a:latin typeface="Arial"/>
                <a:cs typeface="Arial"/>
              </a:rPr>
              <a:t>par</a:t>
            </a:r>
            <a:r>
              <a:rPr sz="1200" i="1" spc="-30" dirty="0">
                <a:latin typeface="Arial"/>
                <a:cs typeface="Arial"/>
              </a:rPr>
              <a:t> </a:t>
            </a:r>
            <a:r>
              <a:rPr sz="1200" i="1" spc="-25" dirty="0">
                <a:latin typeface="Arial"/>
                <a:cs typeface="Arial"/>
              </a:rPr>
              <a:t>le </a:t>
            </a:r>
            <a:r>
              <a:rPr sz="1200" i="1" spc="-20" dirty="0">
                <a:latin typeface="Arial"/>
                <a:cs typeface="Arial"/>
              </a:rPr>
              <a:t>CHU.</a:t>
            </a:r>
            <a:endParaRPr sz="1200" dirty="0">
              <a:latin typeface="Arial"/>
              <a:cs typeface="Arial"/>
            </a:endParaRPr>
          </a:p>
        </p:txBody>
      </p:sp>
      <p:sp>
        <p:nvSpPr>
          <p:cNvPr id="4" name="object 4" descr="$PPTXTitle"/>
          <p:cNvSpPr txBox="1">
            <a:spLocks noGrp="1"/>
          </p:cNvSpPr>
          <p:nvPr>
            <p:ph type="title"/>
          </p:nvPr>
        </p:nvSpPr>
        <p:spPr>
          <a:xfrm>
            <a:off x="2411760" y="1361185"/>
            <a:ext cx="5760640" cy="1141338"/>
          </a:xfrm>
          <a:prstGeom prst="rect">
            <a:avLst/>
          </a:prstGeom>
          <a:solidFill>
            <a:srgbClr val="C6EBF1"/>
          </a:solidFill>
        </p:spPr>
        <p:txBody>
          <a:bodyPr vert="horz" wrap="square" lIns="0" tIns="33020" rIns="0" bIns="0" rtlCol="0" anchor="t">
            <a:spAutoFit/>
          </a:bodyPr>
          <a:lstStyle/>
          <a:p>
            <a:pPr marL="635">
              <a:spcBef>
                <a:spcPts val="260"/>
              </a:spcBef>
            </a:pPr>
            <a:r>
              <a:rPr spc="-190" dirty="0"/>
              <a:t>La</a:t>
            </a:r>
            <a:r>
              <a:rPr spc="-80" dirty="0"/>
              <a:t> </a:t>
            </a:r>
            <a:r>
              <a:rPr spc="-90" dirty="0"/>
              <a:t>facturation</a:t>
            </a:r>
            <a:r>
              <a:rPr spc="-55" dirty="0"/>
              <a:t> </a:t>
            </a:r>
            <a:r>
              <a:rPr spc="-95" dirty="0"/>
              <a:t>de</a:t>
            </a:r>
            <a:r>
              <a:rPr spc="-70" dirty="0"/>
              <a:t> </a:t>
            </a:r>
            <a:r>
              <a:rPr spc="-100" dirty="0"/>
              <a:t>l’activité</a:t>
            </a:r>
            <a:r>
              <a:rPr spc="-50" dirty="0"/>
              <a:t> </a:t>
            </a:r>
            <a:r>
              <a:rPr spc="-140" dirty="0"/>
              <a:t>réalisée</a:t>
            </a:r>
            <a:r>
              <a:rPr spc="-80" dirty="0"/>
              <a:t> </a:t>
            </a:r>
            <a:r>
              <a:rPr spc="-95" dirty="0"/>
              <a:t>par</a:t>
            </a:r>
            <a:r>
              <a:rPr spc="-80" dirty="0"/>
              <a:t> </a:t>
            </a:r>
            <a:r>
              <a:rPr spc="-130" dirty="0"/>
              <a:t>le</a:t>
            </a:r>
            <a:r>
              <a:rPr spc="-80" dirty="0"/>
              <a:t> </a:t>
            </a:r>
            <a:r>
              <a:rPr spc="-114" dirty="0"/>
              <a:t>DJMG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
        <p:nvSpPr>
          <p:cNvPr id="3" name="object 3"/>
          <p:cNvSpPr txBox="1"/>
          <p:nvPr/>
        </p:nvSpPr>
        <p:spPr>
          <a:xfrm>
            <a:off x="1043608" y="3140967"/>
            <a:ext cx="7848872" cy="3091231"/>
          </a:xfrm>
          <a:prstGeom prst="rect">
            <a:avLst/>
          </a:prstGeom>
        </p:spPr>
        <p:txBody>
          <a:bodyPr vert="horz" wrap="square" lIns="0" tIns="13335" rIns="0" bIns="0" rtlCol="0">
            <a:spAutoFit/>
          </a:bodyPr>
          <a:lstStyle/>
          <a:p>
            <a:pPr marL="299085" indent="-286385">
              <a:spcBef>
                <a:spcPts val="105"/>
              </a:spcBef>
              <a:buFont typeface="Arial"/>
              <a:buChar char="•"/>
              <a:tabLst>
                <a:tab pos="299085" algn="l"/>
              </a:tabLst>
            </a:pPr>
            <a:r>
              <a:rPr sz="1400" dirty="0">
                <a:latin typeface="Lucida Sans"/>
                <a:cs typeface="Lucida Sans"/>
              </a:rPr>
              <a:t>Rémunération</a:t>
            </a:r>
            <a:r>
              <a:rPr sz="1400" spc="-30" dirty="0">
                <a:latin typeface="Lucida Sans"/>
                <a:cs typeface="Lucida Sans"/>
              </a:rPr>
              <a:t> </a:t>
            </a:r>
            <a:r>
              <a:rPr sz="1400" dirty="0">
                <a:latin typeface="Lucida Sans"/>
                <a:cs typeface="Lucida Sans"/>
              </a:rPr>
              <a:t>des</a:t>
            </a:r>
            <a:r>
              <a:rPr sz="1400" spc="10" dirty="0">
                <a:latin typeface="Lucida Sans"/>
                <a:cs typeface="Lucida Sans"/>
              </a:rPr>
              <a:t> </a:t>
            </a:r>
            <a:r>
              <a:rPr sz="1400" dirty="0">
                <a:latin typeface="Lucida Sans"/>
                <a:cs typeface="Lucida Sans"/>
              </a:rPr>
              <a:t>PAMSU</a:t>
            </a:r>
            <a:r>
              <a:rPr sz="1400" spc="-10" dirty="0">
                <a:latin typeface="Lucida Sans"/>
                <a:cs typeface="Lucida Sans"/>
              </a:rPr>
              <a:t> </a:t>
            </a:r>
            <a:r>
              <a:rPr sz="1400" spc="-55" dirty="0">
                <a:latin typeface="Lucida Sans"/>
                <a:cs typeface="Lucida Sans"/>
              </a:rPr>
              <a:t>sous</a:t>
            </a:r>
            <a:r>
              <a:rPr sz="1400" spc="5" dirty="0">
                <a:latin typeface="Lucida Sans"/>
                <a:cs typeface="Lucida Sans"/>
              </a:rPr>
              <a:t> </a:t>
            </a:r>
            <a:r>
              <a:rPr sz="1400" dirty="0">
                <a:latin typeface="Lucida Sans"/>
                <a:cs typeface="Lucida Sans"/>
              </a:rPr>
              <a:t>forme</a:t>
            </a:r>
            <a:r>
              <a:rPr sz="1400" spc="-10" dirty="0">
                <a:latin typeface="Lucida Sans"/>
                <a:cs typeface="Lucida Sans"/>
              </a:rPr>
              <a:t> d’honoraires</a:t>
            </a:r>
            <a:r>
              <a:rPr sz="1400" spc="-15" dirty="0">
                <a:latin typeface="Lucida Sans"/>
                <a:cs typeface="Lucida Sans"/>
              </a:rPr>
              <a:t> </a:t>
            </a:r>
            <a:r>
              <a:rPr sz="1400" spc="-50" dirty="0">
                <a:latin typeface="Lucida Sans"/>
                <a:cs typeface="Lucida Sans"/>
              </a:rPr>
              <a:t>:</a:t>
            </a:r>
            <a:endParaRPr sz="1400" dirty="0">
              <a:latin typeface="Lucida Sans"/>
              <a:cs typeface="Lucida Sans"/>
            </a:endParaRPr>
          </a:p>
          <a:p>
            <a:pPr marL="756285" lvl="1" indent="-286385">
              <a:buFont typeface="Arial"/>
              <a:buChar char="•"/>
              <a:tabLst>
                <a:tab pos="756285" algn="l"/>
              </a:tabLst>
            </a:pPr>
            <a:r>
              <a:rPr sz="1400" spc="-100" dirty="0">
                <a:latin typeface="Arial Black"/>
                <a:cs typeface="Arial Black"/>
              </a:rPr>
              <a:t>Perception</a:t>
            </a:r>
            <a:r>
              <a:rPr sz="1400" spc="-80" dirty="0">
                <a:latin typeface="Arial Black"/>
                <a:cs typeface="Arial Black"/>
              </a:rPr>
              <a:t> </a:t>
            </a:r>
            <a:r>
              <a:rPr sz="1400" spc="-125" dirty="0">
                <a:latin typeface="Arial Black"/>
                <a:cs typeface="Arial Black"/>
              </a:rPr>
              <a:t>des</a:t>
            </a:r>
            <a:r>
              <a:rPr sz="1400" spc="-65" dirty="0">
                <a:latin typeface="Arial Black"/>
                <a:cs typeface="Arial Black"/>
              </a:rPr>
              <a:t> </a:t>
            </a:r>
            <a:r>
              <a:rPr sz="1400" spc="-120" dirty="0">
                <a:latin typeface="Arial Black"/>
                <a:cs typeface="Arial Black"/>
              </a:rPr>
              <a:t>tickets</a:t>
            </a:r>
            <a:r>
              <a:rPr sz="1400" spc="-60" dirty="0">
                <a:latin typeface="Arial Black"/>
                <a:cs typeface="Arial Black"/>
              </a:rPr>
              <a:t> </a:t>
            </a:r>
            <a:r>
              <a:rPr sz="1400" spc="-105" dirty="0">
                <a:latin typeface="Arial Black"/>
                <a:cs typeface="Arial Black"/>
              </a:rPr>
              <a:t>modérateurs</a:t>
            </a:r>
            <a:r>
              <a:rPr sz="1400" spc="-85" dirty="0">
                <a:latin typeface="Arial Black"/>
                <a:cs typeface="Arial Black"/>
              </a:rPr>
              <a:t> </a:t>
            </a:r>
            <a:r>
              <a:rPr sz="1400" spc="-75" dirty="0">
                <a:latin typeface="Arial Black"/>
                <a:cs typeface="Arial Black"/>
              </a:rPr>
              <a:t>de</a:t>
            </a:r>
            <a:r>
              <a:rPr sz="1400" spc="-60" dirty="0">
                <a:latin typeface="Arial Black"/>
                <a:cs typeface="Arial Black"/>
              </a:rPr>
              <a:t> </a:t>
            </a:r>
            <a:r>
              <a:rPr sz="1400" spc="-95" dirty="0">
                <a:latin typeface="Arial Black"/>
                <a:cs typeface="Arial Black"/>
              </a:rPr>
              <a:t>l’activité</a:t>
            </a:r>
            <a:r>
              <a:rPr sz="1400" spc="-65" dirty="0">
                <a:latin typeface="Arial Black"/>
                <a:cs typeface="Arial Black"/>
              </a:rPr>
              <a:t> </a:t>
            </a:r>
            <a:r>
              <a:rPr sz="1400" spc="-130" dirty="0">
                <a:latin typeface="Arial Black"/>
                <a:cs typeface="Arial Black"/>
              </a:rPr>
              <a:t>réalisée</a:t>
            </a:r>
            <a:r>
              <a:rPr sz="1400" spc="-85" dirty="0">
                <a:latin typeface="Arial Black"/>
                <a:cs typeface="Arial Black"/>
              </a:rPr>
              <a:t> </a:t>
            </a:r>
            <a:r>
              <a:rPr sz="1400" spc="-80" dirty="0">
                <a:latin typeface="Arial Black"/>
                <a:cs typeface="Arial Black"/>
              </a:rPr>
              <a:t>par</a:t>
            </a:r>
            <a:r>
              <a:rPr sz="1400" spc="-65" dirty="0">
                <a:latin typeface="Arial Black"/>
                <a:cs typeface="Arial Black"/>
              </a:rPr>
              <a:t> </a:t>
            </a:r>
            <a:r>
              <a:rPr sz="1400" spc="-105" dirty="0">
                <a:latin typeface="Arial Black"/>
                <a:cs typeface="Arial Black"/>
              </a:rPr>
              <a:t>le</a:t>
            </a:r>
            <a:r>
              <a:rPr sz="1400" spc="-45" dirty="0">
                <a:latin typeface="Arial Black"/>
                <a:cs typeface="Arial Black"/>
              </a:rPr>
              <a:t> </a:t>
            </a:r>
            <a:r>
              <a:rPr sz="1400" spc="-145" dirty="0">
                <a:latin typeface="Arial Black"/>
                <a:cs typeface="Arial Black"/>
              </a:rPr>
              <a:t>DJMG</a:t>
            </a:r>
            <a:r>
              <a:rPr sz="1400" spc="-65" dirty="0">
                <a:latin typeface="Arial Black"/>
                <a:cs typeface="Arial Black"/>
              </a:rPr>
              <a:t> </a:t>
            </a:r>
            <a:r>
              <a:rPr sz="1400" spc="-50" dirty="0">
                <a:latin typeface="Lucida Sans"/>
                <a:cs typeface="Lucida Sans"/>
              </a:rPr>
              <a:t>;</a:t>
            </a:r>
            <a:endParaRPr sz="1400" dirty="0">
              <a:latin typeface="Lucida Sans"/>
              <a:cs typeface="Lucida Sans"/>
            </a:endParaRPr>
          </a:p>
          <a:p>
            <a:pPr marL="756285" marR="5080" lvl="1" indent="-287020">
              <a:buFont typeface="Arial"/>
              <a:buChar char="•"/>
              <a:tabLst>
                <a:tab pos="756285" algn="l"/>
              </a:tabLst>
            </a:pPr>
            <a:r>
              <a:rPr sz="1400" spc="-75" dirty="0">
                <a:latin typeface="Arial Black"/>
                <a:cs typeface="Arial Black"/>
              </a:rPr>
              <a:t>Honoraires</a:t>
            </a:r>
            <a:r>
              <a:rPr sz="1400" spc="175" dirty="0">
                <a:latin typeface="Arial Black"/>
                <a:cs typeface="Arial Black"/>
              </a:rPr>
              <a:t> </a:t>
            </a:r>
            <a:r>
              <a:rPr sz="1400" spc="-95" dirty="0">
                <a:latin typeface="Arial Black"/>
                <a:cs typeface="Arial Black"/>
              </a:rPr>
              <a:t>pédagogiques</a:t>
            </a:r>
            <a:r>
              <a:rPr sz="1400" spc="170" dirty="0">
                <a:latin typeface="Arial Black"/>
                <a:cs typeface="Arial Black"/>
              </a:rPr>
              <a:t> </a:t>
            </a:r>
            <a:r>
              <a:rPr sz="1400" dirty="0">
                <a:latin typeface="Lucida Sans"/>
                <a:cs typeface="Lucida Sans"/>
              </a:rPr>
              <a:t>d’un</a:t>
            </a:r>
            <a:r>
              <a:rPr sz="1400" spc="190" dirty="0">
                <a:latin typeface="Lucida Sans"/>
                <a:cs typeface="Lucida Sans"/>
              </a:rPr>
              <a:t> </a:t>
            </a:r>
            <a:r>
              <a:rPr sz="1400" dirty="0">
                <a:latin typeface="Lucida Sans"/>
                <a:cs typeface="Lucida Sans"/>
              </a:rPr>
              <a:t>montant</a:t>
            </a:r>
            <a:r>
              <a:rPr sz="1400" spc="204" dirty="0">
                <a:latin typeface="Lucida Sans"/>
                <a:cs typeface="Lucida Sans"/>
              </a:rPr>
              <a:t> </a:t>
            </a:r>
            <a:r>
              <a:rPr sz="1400" dirty="0">
                <a:latin typeface="Lucida Sans"/>
                <a:cs typeface="Lucida Sans"/>
              </a:rPr>
              <a:t>de</a:t>
            </a:r>
            <a:r>
              <a:rPr sz="1400" spc="195" dirty="0">
                <a:latin typeface="Lucida Sans"/>
                <a:cs typeface="Lucida Sans"/>
              </a:rPr>
              <a:t> </a:t>
            </a:r>
            <a:r>
              <a:rPr sz="1400" dirty="0">
                <a:latin typeface="Lucida Sans"/>
                <a:cs typeface="Lucida Sans"/>
              </a:rPr>
              <a:t>600</a:t>
            </a:r>
            <a:r>
              <a:rPr sz="1400" spc="200" dirty="0">
                <a:latin typeface="Lucida Sans"/>
                <a:cs typeface="Lucida Sans"/>
              </a:rPr>
              <a:t> </a:t>
            </a:r>
            <a:r>
              <a:rPr sz="1400" dirty="0">
                <a:latin typeface="Lucida Sans"/>
                <a:cs typeface="Lucida Sans"/>
              </a:rPr>
              <a:t>€</a:t>
            </a:r>
            <a:r>
              <a:rPr sz="1400" spc="190" dirty="0">
                <a:latin typeface="Lucida Sans"/>
                <a:cs typeface="Lucida Sans"/>
              </a:rPr>
              <a:t> </a:t>
            </a:r>
            <a:r>
              <a:rPr sz="1400" dirty="0">
                <a:latin typeface="Lucida Sans"/>
                <a:cs typeface="Lucida Sans"/>
              </a:rPr>
              <a:t>bruts</a:t>
            </a:r>
            <a:r>
              <a:rPr sz="1400" spc="210" dirty="0">
                <a:latin typeface="Lucida Sans"/>
                <a:cs typeface="Lucida Sans"/>
              </a:rPr>
              <a:t> </a:t>
            </a:r>
            <a:r>
              <a:rPr sz="1400" dirty="0">
                <a:latin typeface="Lucida Sans"/>
                <a:cs typeface="Lucida Sans"/>
              </a:rPr>
              <a:t>par</a:t>
            </a:r>
            <a:r>
              <a:rPr sz="1400" spc="190" dirty="0">
                <a:latin typeface="Lucida Sans"/>
                <a:cs typeface="Lucida Sans"/>
              </a:rPr>
              <a:t> </a:t>
            </a:r>
            <a:r>
              <a:rPr sz="1400" dirty="0">
                <a:latin typeface="Lucida Sans"/>
                <a:cs typeface="Lucida Sans"/>
              </a:rPr>
              <a:t>mois</a:t>
            </a:r>
            <a:r>
              <a:rPr sz="1400" spc="200" dirty="0">
                <a:latin typeface="Lucida Sans"/>
                <a:cs typeface="Lucida Sans"/>
              </a:rPr>
              <a:t> </a:t>
            </a:r>
            <a:r>
              <a:rPr sz="1400" dirty="0">
                <a:latin typeface="Lucida Sans"/>
                <a:cs typeface="Lucida Sans"/>
              </a:rPr>
              <a:t>de</a:t>
            </a:r>
            <a:r>
              <a:rPr sz="1400" spc="204" dirty="0">
                <a:latin typeface="Lucida Sans"/>
                <a:cs typeface="Lucida Sans"/>
              </a:rPr>
              <a:t> </a:t>
            </a:r>
            <a:r>
              <a:rPr sz="1400" dirty="0">
                <a:latin typeface="Lucida Sans"/>
                <a:cs typeface="Lucida Sans"/>
              </a:rPr>
              <a:t>stage</a:t>
            </a:r>
            <a:r>
              <a:rPr sz="1400" spc="185" dirty="0">
                <a:latin typeface="Lucida Sans"/>
                <a:cs typeface="Lucida Sans"/>
              </a:rPr>
              <a:t> </a:t>
            </a:r>
            <a:r>
              <a:rPr sz="1400" spc="50" dirty="0">
                <a:latin typeface="Lucida Sans"/>
                <a:cs typeface="Lucida Sans"/>
              </a:rPr>
              <a:t>et</a:t>
            </a:r>
            <a:r>
              <a:rPr sz="1400" spc="204" dirty="0">
                <a:latin typeface="Lucida Sans"/>
                <a:cs typeface="Lucida Sans"/>
              </a:rPr>
              <a:t> </a:t>
            </a:r>
            <a:r>
              <a:rPr sz="1400" spc="-25" dirty="0">
                <a:latin typeface="Lucida Sans"/>
                <a:cs typeface="Lucida Sans"/>
              </a:rPr>
              <a:t>par </a:t>
            </a:r>
            <a:r>
              <a:rPr sz="1400" dirty="0">
                <a:latin typeface="Lucida Sans"/>
                <a:cs typeface="Lucida Sans"/>
              </a:rPr>
              <a:t>étudiant,</a:t>
            </a:r>
            <a:r>
              <a:rPr sz="1400" spc="-55" dirty="0">
                <a:latin typeface="Lucida Sans"/>
                <a:cs typeface="Lucida Sans"/>
              </a:rPr>
              <a:t> </a:t>
            </a:r>
            <a:r>
              <a:rPr sz="1400" dirty="0">
                <a:latin typeface="Lucida Sans"/>
                <a:cs typeface="Lucida Sans"/>
              </a:rPr>
              <a:t>versée</a:t>
            </a:r>
            <a:r>
              <a:rPr sz="1400" spc="-50" dirty="0">
                <a:latin typeface="Lucida Sans"/>
                <a:cs typeface="Lucida Sans"/>
              </a:rPr>
              <a:t> </a:t>
            </a:r>
            <a:r>
              <a:rPr sz="1400" u="sng" dirty="0">
                <a:uFill>
                  <a:solidFill>
                    <a:srgbClr val="000000"/>
                  </a:solidFill>
                </a:uFill>
                <a:latin typeface="Lucida Sans"/>
                <a:cs typeface="Lucida Sans"/>
              </a:rPr>
              <a:t>par</a:t>
            </a:r>
            <a:r>
              <a:rPr sz="1400" u="sng" spc="-65" dirty="0">
                <a:uFill>
                  <a:solidFill>
                    <a:srgbClr val="000000"/>
                  </a:solidFill>
                </a:uFill>
                <a:latin typeface="Lucida Sans"/>
                <a:cs typeface="Lucida Sans"/>
              </a:rPr>
              <a:t> </a:t>
            </a:r>
            <a:r>
              <a:rPr sz="1400" u="sng" spc="-10" dirty="0">
                <a:uFill>
                  <a:solidFill>
                    <a:srgbClr val="000000"/>
                  </a:solidFill>
                </a:uFill>
                <a:latin typeface="Lucida Sans"/>
                <a:cs typeface="Lucida Sans"/>
              </a:rPr>
              <a:t>l’UFR</a:t>
            </a:r>
            <a:r>
              <a:rPr sz="1400" u="sng" spc="-55" dirty="0">
                <a:uFill>
                  <a:solidFill>
                    <a:srgbClr val="000000"/>
                  </a:solidFill>
                </a:uFill>
                <a:latin typeface="Lucida Sans"/>
                <a:cs typeface="Lucida Sans"/>
              </a:rPr>
              <a:t> </a:t>
            </a:r>
            <a:r>
              <a:rPr sz="1400" spc="-50" dirty="0">
                <a:latin typeface="Lucida Sans"/>
                <a:cs typeface="Lucida Sans"/>
              </a:rPr>
              <a:t>;</a:t>
            </a:r>
            <a:endParaRPr sz="1400" dirty="0">
              <a:latin typeface="Lucida Sans"/>
              <a:cs typeface="Lucida Sans"/>
            </a:endParaRPr>
          </a:p>
          <a:p>
            <a:pPr marL="756285" lvl="1" indent="-286385">
              <a:buFont typeface="Arial"/>
              <a:buChar char="•"/>
              <a:tabLst>
                <a:tab pos="756285" algn="l"/>
              </a:tabLst>
            </a:pPr>
            <a:r>
              <a:rPr sz="1400" spc="-114" dirty="0">
                <a:latin typeface="Arial Black"/>
                <a:cs typeface="Arial Black"/>
              </a:rPr>
              <a:t>Prime</a:t>
            </a:r>
            <a:r>
              <a:rPr sz="1400" spc="-55" dirty="0">
                <a:latin typeface="Arial Black"/>
                <a:cs typeface="Arial Black"/>
              </a:rPr>
              <a:t> </a:t>
            </a:r>
            <a:r>
              <a:rPr sz="1400" spc="-85" dirty="0">
                <a:latin typeface="Arial Black"/>
                <a:cs typeface="Arial Black"/>
              </a:rPr>
              <a:t>conditionnelle</a:t>
            </a:r>
            <a:r>
              <a:rPr sz="1400" spc="-50" dirty="0">
                <a:latin typeface="Arial Black"/>
                <a:cs typeface="Arial Black"/>
              </a:rPr>
              <a:t> </a:t>
            </a:r>
            <a:r>
              <a:rPr sz="1400" spc="-35" dirty="0">
                <a:latin typeface="Arial Black"/>
                <a:cs typeface="Arial Black"/>
              </a:rPr>
              <a:t>ZIP/ZAC/QPV</a:t>
            </a:r>
            <a:r>
              <a:rPr sz="1400" spc="-50" dirty="0">
                <a:latin typeface="Arial Black"/>
                <a:cs typeface="Arial Black"/>
              </a:rPr>
              <a:t> </a:t>
            </a:r>
            <a:r>
              <a:rPr sz="1400" dirty="0">
                <a:latin typeface="Lucida Sans"/>
                <a:cs typeface="Lucida Sans"/>
              </a:rPr>
              <a:t>d'un</a:t>
            </a:r>
            <a:r>
              <a:rPr sz="1400" spc="-25" dirty="0">
                <a:latin typeface="Lucida Sans"/>
                <a:cs typeface="Lucida Sans"/>
              </a:rPr>
              <a:t> </a:t>
            </a:r>
            <a:r>
              <a:rPr sz="1400" dirty="0">
                <a:latin typeface="Lucida Sans"/>
                <a:cs typeface="Lucida Sans"/>
              </a:rPr>
              <a:t>montant</a:t>
            </a:r>
            <a:r>
              <a:rPr sz="1400" spc="-35" dirty="0">
                <a:latin typeface="Lucida Sans"/>
                <a:cs typeface="Lucida Sans"/>
              </a:rPr>
              <a:t> </a:t>
            </a:r>
            <a:r>
              <a:rPr sz="1400" dirty="0">
                <a:latin typeface="Lucida Sans"/>
                <a:cs typeface="Lucida Sans"/>
              </a:rPr>
              <a:t>de</a:t>
            </a:r>
            <a:r>
              <a:rPr sz="1400" spc="-50" dirty="0">
                <a:latin typeface="Lucida Sans"/>
                <a:cs typeface="Lucida Sans"/>
              </a:rPr>
              <a:t> </a:t>
            </a:r>
            <a:r>
              <a:rPr sz="1400" spc="-65" dirty="0">
                <a:latin typeface="Lucida Sans"/>
                <a:cs typeface="Lucida Sans"/>
              </a:rPr>
              <a:t>800</a:t>
            </a:r>
            <a:r>
              <a:rPr sz="1400" spc="-40" dirty="0">
                <a:latin typeface="Lucida Sans"/>
                <a:cs typeface="Lucida Sans"/>
              </a:rPr>
              <a:t> </a:t>
            </a:r>
            <a:r>
              <a:rPr sz="1400" dirty="0">
                <a:latin typeface="Lucida Sans"/>
                <a:cs typeface="Lucida Sans"/>
              </a:rPr>
              <a:t>€</a:t>
            </a:r>
            <a:r>
              <a:rPr sz="1400" spc="-25" dirty="0">
                <a:latin typeface="Lucida Sans"/>
                <a:cs typeface="Lucida Sans"/>
              </a:rPr>
              <a:t> </a:t>
            </a:r>
            <a:r>
              <a:rPr sz="1400" dirty="0">
                <a:latin typeface="Lucida Sans"/>
                <a:cs typeface="Lucida Sans"/>
              </a:rPr>
              <a:t>bruts</a:t>
            </a:r>
            <a:r>
              <a:rPr sz="1400" spc="-15" dirty="0">
                <a:latin typeface="Lucida Sans"/>
                <a:cs typeface="Lucida Sans"/>
              </a:rPr>
              <a:t> </a:t>
            </a:r>
            <a:r>
              <a:rPr sz="1400" dirty="0">
                <a:latin typeface="Lucida Sans"/>
                <a:cs typeface="Lucida Sans"/>
              </a:rPr>
              <a:t>par</a:t>
            </a:r>
            <a:r>
              <a:rPr sz="1400" spc="-40" dirty="0">
                <a:latin typeface="Lucida Sans"/>
                <a:cs typeface="Lucida Sans"/>
              </a:rPr>
              <a:t> </a:t>
            </a:r>
            <a:r>
              <a:rPr sz="1400" spc="-20" dirty="0">
                <a:latin typeface="Lucida Sans"/>
                <a:cs typeface="Lucida Sans"/>
              </a:rPr>
              <a:t>mois </a:t>
            </a:r>
            <a:r>
              <a:rPr sz="1400" dirty="0">
                <a:latin typeface="Lucida Sans"/>
                <a:cs typeface="Lucida Sans"/>
              </a:rPr>
              <a:t>de</a:t>
            </a:r>
            <a:r>
              <a:rPr sz="1400" spc="-20" dirty="0">
                <a:latin typeface="Lucida Sans"/>
                <a:cs typeface="Lucida Sans"/>
              </a:rPr>
              <a:t> stage</a:t>
            </a:r>
            <a:r>
              <a:rPr sz="1400" spc="-35" dirty="0">
                <a:latin typeface="Lucida Sans"/>
                <a:cs typeface="Lucida Sans"/>
              </a:rPr>
              <a:t> </a:t>
            </a:r>
            <a:r>
              <a:rPr sz="1400" spc="25" dirty="0">
                <a:latin typeface="Lucida Sans"/>
                <a:cs typeface="Lucida Sans"/>
              </a:rPr>
              <a:t>et</a:t>
            </a:r>
            <a:endParaRPr sz="1400" dirty="0">
              <a:latin typeface="Lucida Sans"/>
              <a:cs typeface="Lucida Sans"/>
            </a:endParaRPr>
          </a:p>
          <a:p>
            <a:pPr marL="756285"/>
            <a:r>
              <a:rPr sz="1400" dirty="0">
                <a:latin typeface="Lucida Sans"/>
                <a:cs typeface="Lucida Sans"/>
              </a:rPr>
              <a:t>par</a:t>
            </a:r>
            <a:r>
              <a:rPr sz="1400" spc="-55" dirty="0">
                <a:latin typeface="Lucida Sans"/>
                <a:cs typeface="Lucida Sans"/>
              </a:rPr>
              <a:t> </a:t>
            </a:r>
            <a:r>
              <a:rPr sz="1400" dirty="0">
                <a:latin typeface="Lucida Sans"/>
                <a:cs typeface="Lucida Sans"/>
              </a:rPr>
              <a:t>étudiant,</a:t>
            </a:r>
            <a:r>
              <a:rPr sz="1400" spc="-50" dirty="0">
                <a:latin typeface="Lucida Sans"/>
                <a:cs typeface="Lucida Sans"/>
              </a:rPr>
              <a:t> </a:t>
            </a:r>
            <a:r>
              <a:rPr sz="1400" dirty="0">
                <a:latin typeface="Lucida Sans"/>
                <a:cs typeface="Lucida Sans"/>
              </a:rPr>
              <a:t>versée</a:t>
            </a:r>
            <a:r>
              <a:rPr sz="1400" spc="-60" dirty="0">
                <a:latin typeface="Lucida Sans"/>
                <a:cs typeface="Lucida Sans"/>
              </a:rPr>
              <a:t> </a:t>
            </a:r>
            <a:r>
              <a:rPr sz="1400" dirty="0">
                <a:latin typeface="Lucida Sans"/>
                <a:cs typeface="Lucida Sans"/>
              </a:rPr>
              <a:t>par</a:t>
            </a:r>
            <a:r>
              <a:rPr sz="1400" spc="-50" dirty="0">
                <a:latin typeface="Lucida Sans"/>
                <a:cs typeface="Lucida Sans"/>
              </a:rPr>
              <a:t> </a:t>
            </a:r>
            <a:r>
              <a:rPr sz="1400" spc="-10" dirty="0">
                <a:latin typeface="Lucida Sans"/>
                <a:cs typeface="Lucida Sans"/>
              </a:rPr>
              <a:t>l’UFR</a:t>
            </a:r>
            <a:r>
              <a:rPr sz="1400" spc="-45" dirty="0">
                <a:latin typeface="Lucida Sans"/>
                <a:cs typeface="Lucida Sans"/>
              </a:rPr>
              <a:t> </a:t>
            </a:r>
            <a:r>
              <a:rPr sz="1400" spc="-50" dirty="0">
                <a:latin typeface="Lucida Sans"/>
                <a:cs typeface="Lucida Sans"/>
              </a:rPr>
              <a:t>;</a:t>
            </a:r>
            <a:endParaRPr sz="1400" dirty="0">
              <a:latin typeface="Lucida Sans"/>
              <a:cs typeface="Lucida Sans"/>
            </a:endParaRPr>
          </a:p>
          <a:p>
            <a:pPr>
              <a:spcBef>
                <a:spcPts val="45"/>
              </a:spcBef>
            </a:pPr>
            <a:endParaRPr sz="1400" dirty="0">
              <a:latin typeface="Lucida Sans"/>
              <a:cs typeface="Lucida Sans"/>
            </a:endParaRPr>
          </a:p>
          <a:p>
            <a:pPr marL="12700"/>
            <a:r>
              <a:rPr sz="1100" spc="-10" dirty="0">
                <a:latin typeface="Lucida Sans"/>
                <a:cs typeface="Lucida Sans"/>
              </a:rPr>
              <a:t>Focus</a:t>
            </a:r>
            <a:r>
              <a:rPr sz="1100" spc="-50" dirty="0">
                <a:latin typeface="Lucida Sans"/>
                <a:cs typeface="Lucida Sans"/>
              </a:rPr>
              <a:t> </a:t>
            </a:r>
            <a:r>
              <a:rPr sz="1100" spc="-45" dirty="0">
                <a:latin typeface="Lucida Sans"/>
                <a:cs typeface="Lucida Sans"/>
              </a:rPr>
              <a:t>sur</a:t>
            </a:r>
            <a:r>
              <a:rPr sz="1100" spc="-35" dirty="0">
                <a:latin typeface="Lucida Sans"/>
                <a:cs typeface="Lucida Sans"/>
              </a:rPr>
              <a:t> </a:t>
            </a:r>
            <a:r>
              <a:rPr sz="1100" dirty="0">
                <a:latin typeface="Lucida Sans"/>
                <a:cs typeface="Lucida Sans"/>
              </a:rPr>
              <a:t>la</a:t>
            </a:r>
            <a:r>
              <a:rPr sz="1100" spc="-25" dirty="0">
                <a:latin typeface="Lucida Sans"/>
                <a:cs typeface="Lucida Sans"/>
              </a:rPr>
              <a:t> </a:t>
            </a:r>
            <a:r>
              <a:rPr sz="1100" dirty="0">
                <a:latin typeface="Lucida Sans"/>
                <a:cs typeface="Lucida Sans"/>
              </a:rPr>
              <a:t>perception</a:t>
            </a:r>
            <a:r>
              <a:rPr sz="1100" spc="-50" dirty="0">
                <a:latin typeface="Lucida Sans"/>
                <a:cs typeface="Lucida Sans"/>
              </a:rPr>
              <a:t> </a:t>
            </a:r>
            <a:r>
              <a:rPr sz="1100" spc="-10" dirty="0">
                <a:latin typeface="Lucida Sans"/>
                <a:cs typeface="Lucida Sans"/>
              </a:rPr>
              <a:t>des</a:t>
            </a:r>
            <a:r>
              <a:rPr sz="1100" spc="-25" dirty="0">
                <a:latin typeface="Lucida Sans"/>
                <a:cs typeface="Lucida Sans"/>
              </a:rPr>
              <a:t> </a:t>
            </a:r>
            <a:r>
              <a:rPr sz="1100" dirty="0">
                <a:latin typeface="Lucida Sans"/>
                <a:cs typeface="Lucida Sans"/>
              </a:rPr>
              <a:t>TM</a:t>
            </a:r>
            <a:r>
              <a:rPr sz="1100" spc="-25" dirty="0">
                <a:latin typeface="Lucida Sans"/>
                <a:cs typeface="Lucida Sans"/>
              </a:rPr>
              <a:t> </a:t>
            </a:r>
            <a:r>
              <a:rPr sz="1100" spc="-45" dirty="0">
                <a:latin typeface="Lucida Sans"/>
                <a:cs typeface="Lucida Sans"/>
              </a:rPr>
              <a:t>sur</a:t>
            </a:r>
            <a:r>
              <a:rPr sz="1100" spc="-35" dirty="0">
                <a:latin typeface="Lucida Sans"/>
                <a:cs typeface="Lucida Sans"/>
              </a:rPr>
              <a:t> </a:t>
            </a:r>
            <a:r>
              <a:rPr sz="1100" dirty="0">
                <a:latin typeface="Lucida Sans"/>
                <a:cs typeface="Lucida Sans"/>
              </a:rPr>
              <a:t>l’activité</a:t>
            </a:r>
            <a:r>
              <a:rPr sz="1100" spc="-55" dirty="0">
                <a:latin typeface="Lucida Sans"/>
                <a:cs typeface="Lucida Sans"/>
              </a:rPr>
              <a:t> </a:t>
            </a:r>
            <a:r>
              <a:rPr sz="1100" dirty="0">
                <a:latin typeface="Lucida Sans"/>
                <a:cs typeface="Lucida Sans"/>
              </a:rPr>
              <a:t>du</a:t>
            </a:r>
            <a:r>
              <a:rPr sz="1100" spc="-20" dirty="0">
                <a:latin typeface="Lucida Sans"/>
                <a:cs typeface="Lucida Sans"/>
              </a:rPr>
              <a:t> </a:t>
            </a:r>
            <a:r>
              <a:rPr sz="1100" spc="50" dirty="0">
                <a:latin typeface="Lucida Sans"/>
                <a:cs typeface="Lucida Sans"/>
              </a:rPr>
              <a:t>DJMG</a:t>
            </a:r>
            <a:r>
              <a:rPr sz="1100" spc="-50" dirty="0">
                <a:latin typeface="Lucida Sans"/>
                <a:cs typeface="Lucida Sans"/>
              </a:rPr>
              <a:t> :</a:t>
            </a:r>
            <a:endParaRPr sz="1100" dirty="0">
              <a:latin typeface="Lucida Sans"/>
              <a:cs typeface="Lucida Sans"/>
            </a:endParaRPr>
          </a:p>
          <a:p>
            <a:pPr marL="181610" marR="5080" indent="-169545">
              <a:buFont typeface="Arial"/>
              <a:buChar char="•"/>
              <a:tabLst>
                <a:tab pos="184785" algn="l"/>
              </a:tabLst>
            </a:pPr>
            <a:r>
              <a:rPr sz="1100" u="sng" spc="-204" dirty="0">
                <a:uFill>
                  <a:solidFill>
                    <a:srgbClr val="000000"/>
                  </a:solidFill>
                </a:uFill>
                <a:latin typeface="Lucida Sans"/>
                <a:cs typeface="Lucida Sans"/>
              </a:rPr>
              <a:t>1</a:t>
            </a:r>
            <a:r>
              <a:rPr sz="1100" u="sng" spc="-10" dirty="0">
                <a:uFill>
                  <a:solidFill>
                    <a:srgbClr val="000000"/>
                  </a:solidFill>
                </a:uFill>
                <a:latin typeface="Lucida Sans"/>
                <a:cs typeface="Lucida Sans"/>
              </a:rPr>
              <a:t> </a:t>
            </a:r>
            <a:r>
              <a:rPr sz="1100" u="sng" spc="-50" dirty="0">
                <a:uFill>
                  <a:solidFill>
                    <a:srgbClr val="000000"/>
                  </a:solidFill>
                </a:uFill>
                <a:latin typeface="Lucida Sans"/>
                <a:cs typeface="Lucida Sans"/>
              </a:rPr>
              <a:t>200€</a:t>
            </a:r>
            <a:r>
              <a:rPr sz="1100" u="sng" spc="-15" dirty="0">
                <a:uFill>
                  <a:solidFill>
                    <a:srgbClr val="000000"/>
                  </a:solidFill>
                </a:uFill>
                <a:latin typeface="Lucida Sans"/>
                <a:cs typeface="Lucida Sans"/>
              </a:rPr>
              <a:t> </a:t>
            </a:r>
            <a:r>
              <a:rPr sz="1100" u="sng" dirty="0">
                <a:uFill>
                  <a:solidFill>
                    <a:srgbClr val="000000"/>
                  </a:solidFill>
                </a:uFill>
                <a:latin typeface="Lucida Sans"/>
                <a:cs typeface="Lucida Sans"/>
              </a:rPr>
              <a:t>de</a:t>
            </a:r>
            <a:r>
              <a:rPr sz="1100" u="sng" spc="-30" dirty="0">
                <a:uFill>
                  <a:solidFill>
                    <a:srgbClr val="000000"/>
                  </a:solidFill>
                </a:uFill>
                <a:latin typeface="Lucida Sans"/>
                <a:cs typeface="Lucida Sans"/>
              </a:rPr>
              <a:t> </a:t>
            </a:r>
            <a:r>
              <a:rPr sz="1100" u="sng" dirty="0">
                <a:uFill>
                  <a:solidFill>
                    <a:srgbClr val="000000"/>
                  </a:solidFill>
                </a:uFill>
                <a:latin typeface="Lucida Sans"/>
                <a:cs typeface="Lucida Sans"/>
              </a:rPr>
              <a:t>TM</a:t>
            </a:r>
            <a:r>
              <a:rPr sz="1100" u="sng" spc="-10" dirty="0">
                <a:uFill>
                  <a:solidFill>
                    <a:srgbClr val="000000"/>
                  </a:solidFill>
                </a:uFill>
                <a:latin typeface="Lucida Sans"/>
                <a:cs typeface="Lucida Sans"/>
              </a:rPr>
              <a:t> </a:t>
            </a:r>
            <a:r>
              <a:rPr sz="1100" u="sng" spc="-25" dirty="0">
                <a:uFill>
                  <a:solidFill>
                    <a:srgbClr val="000000"/>
                  </a:solidFill>
                </a:uFill>
                <a:latin typeface="Lucida Sans"/>
                <a:cs typeface="Lucida Sans"/>
              </a:rPr>
              <a:t>encaissés</a:t>
            </a:r>
            <a:r>
              <a:rPr sz="1100" u="sng" spc="-5" dirty="0">
                <a:uFill>
                  <a:solidFill>
                    <a:srgbClr val="000000"/>
                  </a:solidFill>
                </a:uFill>
                <a:latin typeface="Lucida Sans"/>
                <a:cs typeface="Lucida Sans"/>
              </a:rPr>
              <a:t> </a:t>
            </a:r>
            <a:r>
              <a:rPr sz="1100" u="sng" dirty="0">
                <a:uFill>
                  <a:solidFill>
                    <a:srgbClr val="000000"/>
                  </a:solidFill>
                </a:uFill>
                <a:latin typeface="Lucida Sans"/>
                <a:cs typeface="Lucida Sans"/>
              </a:rPr>
              <a:t>=</a:t>
            </a:r>
            <a:r>
              <a:rPr sz="1100" u="sng" spc="-15" dirty="0">
                <a:uFill>
                  <a:solidFill>
                    <a:srgbClr val="000000"/>
                  </a:solidFill>
                </a:uFill>
                <a:latin typeface="Lucida Sans"/>
                <a:cs typeface="Lucida Sans"/>
              </a:rPr>
              <a:t> </a:t>
            </a:r>
            <a:r>
              <a:rPr sz="1100" u="sng" spc="-150" dirty="0">
                <a:uFill>
                  <a:solidFill>
                    <a:srgbClr val="000000"/>
                  </a:solidFill>
                </a:uFill>
                <a:latin typeface="Lucida Sans"/>
                <a:cs typeface="Lucida Sans"/>
              </a:rPr>
              <a:t>211</a:t>
            </a:r>
            <a:r>
              <a:rPr sz="1100" u="sng" spc="-30" dirty="0">
                <a:uFill>
                  <a:solidFill>
                    <a:srgbClr val="000000"/>
                  </a:solidFill>
                </a:uFill>
                <a:latin typeface="Lucida Sans"/>
                <a:cs typeface="Lucida Sans"/>
              </a:rPr>
              <a:t> </a:t>
            </a:r>
            <a:r>
              <a:rPr sz="1100" u="sng" spc="-10" dirty="0">
                <a:uFill>
                  <a:solidFill>
                    <a:srgbClr val="000000"/>
                  </a:solidFill>
                </a:uFill>
                <a:latin typeface="Lucida Sans"/>
                <a:cs typeface="Lucida Sans"/>
              </a:rPr>
              <a:t>consultations</a:t>
            </a:r>
            <a:r>
              <a:rPr sz="1100" u="sng" spc="-15" dirty="0">
                <a:uFill>
                  <a:solidFill>
                    <a:srgbClr val="000000"/>
                  </a:solidFill>
                </a:uFill>
                <a:latin typeface="Lucida Sans"/>
                <a:cs typeface="Lucida Sans"/>
              </a:rPr>
              <a:t> </a:t>
            </a:r>
            <a:r>
              <a:rPr sz="1100" u="sng" dirty="0">
                <a:uFill>
                  <a:solidFill>
                    <a:srgbClr val="000000"/>
                  </a:solidFill>
                </a:uFill>
                <a:latin typeface="Lucida Sans"/>
                <a:cs typeface="Lucida Sans"/>
              </a:rPr>
              <a:t>de</a:t>
            </a:r>
            <a:r>
              <a:rPr sz="1100" u="sng" spc="-10" dirty="0">
                <a:uFill>
                  <a:solidFill>
                    <a:srgbClr val="000000"/>
                  </a:solidFill>
                </a:uFill>
                <a:latin typeface="Lucida Sans"/>
                <a:cs typeface="Lucida Sans"/>
              </a:rPr>
              <a:t> </a:t>
            </a:r>
            <a:r>
              <a:rPr sz="1100" u="sng" dirty="0">
                <a:uFill>
                  <a:solidFill>
                    <a:srgbClr val="000000"/>
                  </a:solidFill>
                </a:uFill>
                <a:latin typeface="Lucida Sans"/>
                <a:cs typeface="Lucida Sans"/>
              </a:rPr>
              <a:t>DJMG</a:t>
            </a:r>
            <a:r>
              <a:rPr sz="1100" u="sng" spc="-25" dirty="0">
                <a:uFill>
                  <a:solidFill>
                    <a:srgbClr val="000000"/>
                  </a:solidFill>
                </a:uFill>
                <a:latin typeface="Lucida Sans"/>
                <a:cs typeface="Lucida Sans"/>
              </a:rPr>
              <a:t> </a:t>
            </a:r>
            <a:r>
              <a:rPr sz="1100" u="sng" dirty="0">
                <a:uFill>
                  <a:solidFill>
                    <a:srgbClr val="000000"/>
                  </a:solidFill>
                </a:uFill>
                <a:latin typeface="Lucida Sans"/>
                <a:cs typeface="Lucida Sans"/>
              </a:rPr>
              <a:t>par</a:t>
            </a:r>
            <a:r>
              <a:rPr sz="1100" u="sng" spc="-20" dirty="0">
                <a:uFill>
                  <a:solidFill>
                    <a:srgbClr val="000000"/>
                  </a:solidFill>
                </a:uFill>
                <a:latin typeface="Lucida Sans"/>
                <a:cs typeface="Lucida Sans"/>
              </a:rPr>
              <a:t> </a:t>
            </a:r>
            <a:r>
              <a:rPr sz="1100" u="sng" spc="-25" dirty="0">
                <a:uFill>
                  <a:solidFill>
                    <a:srgbClr val="000000"/>
                  </a:solidFill>
                </a:uFill>
                <a:latin typeface="Lucida Sans"/>
                <a:cs typeface="Lucida Sans"/>
              </a:rPr>
              <a:t>mois</a:t>
            </a:r>
            <a:r>
              <a:rPr sz="1100" u="sng" spc="-35" dirty="0">
                <a:uFill>
                  <a:solidFill>
                    <a:srgbClr val="000000"/>
                  </a:solidFill>
                </a:uFill>
                <a:latin typeface="Lucida Sans"/>
                <a:cs typeface="Lucida Sans"/>
              </a:rPr>
              <a:t> </a:t>
            </a:r>
            <a:r>
              <a:rPr sz="1100" spc="-40" dirty="0">
                <a:latin typeface="Lucida Sans"/>
                <a:cs typeface="Lucida Sans"/>
              </a:rPr>
              <a:t>(sur</a:t>
            </a:r>
            <a:r>
              <a:rPr sz="1100" spc="-15" dirty="0">
                <a:latin typeface="Lucida Sans"/>
                <a:cs typeface="Lucida Sans"/>
              </a:rPr>
              <a:t> </a:t>
            </a:r>
            <a:r>
              <a:rPr sz="1100" dirty="0">
                <a:latin typeface="Lucida Sans"/>
                <a:cs typeface="Lucida Sans"/>
              </a:rPr>
              <a:t>la</a:t>
            </a:r>
            <a:r>
              <a:rPr sz="1100" spc="-20" dirty="0">
                <a:latin typeface="Lucida Sans"/>
                <a:cs typeface="Lucida Sans"/>
              </a:rPr>
              <a:t> </a:t>
            </a:r>
            <a:r>
              <a:rPr sz="1100" dirty="0">
                <a:latin typeface="Lucida Sans"/>
                <a:cs typeface="Lucida Sans"/>
              </a:rPr>
              <a:t>base</a:t>
            </a:r>
            <a:r>
              <a:rPr sz="1100" spc="-25" dirty="0">
                <a:latin typeface="Lucida Sans"/>
                <a:cs typeface="Lucida Sans"/>
              </a:rPr>
              <a:t> </a:t>
            </a:r>
            <a:r>
              <a:rPr sz="1100" dirty="0">
                <a:latin typeface="Lucida Sans"/>
                <a:cs typeface="Lucida Sans"/>
              </a:rPr>
              <a:t>de</a:t>
            </a:r>
            <a:r>
              <a:rPr sz="1100" spc="-35" dirty="0">
                <a:latin typeface="Lucida Sans"/>
                <a:cs typeface="Lucida Sans"/>
              </a:rPr>
              <a:t> </a:t>
            </a:r>
            <a:r>
              <a:rPr sz="1100" spc="-10" dirty="0">
                <a:latin typeface="Lucida Sans"/>
                <a:cs typeface="Lucida Sans"/>
              </a:rPr>
              <a:t>l’honoraire</a:t>
            </a:r>
            <a:r>
              <a:rPr sz="1100" spc="-30" dirty="0">
                <a:latin typeface="Lucida Sans"/>
                <a:cs typeface="Lucida Sans"/>
              </a:rPr>
              <a:t> </a:t>
            </a:r>
            <a:r>
              <a:rPr sz="1100" dirty="0">
                <a:latin typeface="Lucida Sans"/>
                <a:cs typeface="Lucida Sans"/>
              </a:rPr>
              <a:t>et</a:t>
            </a:r>
            <a:r>
              <a:rPr sz="1100" spc="-5" dirty="0">
                <a:latin typeface="Lucida Sans"/>
                <a:cs typeface="Lucida Sans"/>
              </a:rPr>
              <a:t> </a:t>
            </a:r>
            <a:r>
              <a:rPr sz="1100" dirty="0">
                <a:latin typeface="Lucida Sans"/>
                <a:cs typeface="Lucida Sans"/>
              </a:rPr>
              <a:t>du</a:t>
            </a:r>
            <a:r>
              <a:rPr sz="1100" spc="-20" dirty="0">
                <a:latin typeface="Lucida Sans"/>
                <a:cs typeface="Lucida Sans"/>
              </a:rPr>
              <a:t> taux </a:t>
            </a:r>
            <a:r>
              <a:rPr sz="1100" dirty="0">
                <a:latin typeface="Lucida Sans"/>
                <a:cs typeface="Lucida Sans"/>
              </a:rPr>
              <a:t>de</a:t>
            </a:r>
            <a:r>
              <a:rPr sz="1100" spc="-30" dirty="0">
                <a:latin typeface="Lucida Sans"/>
                <a:cs typeface="Lucida Sans"/>
              </a:rPr>
              <a:t> </a:t>
            </a:r>
            <a:r>
              <a:rPr sz="1100" spc="-10" dirty="0">
                <a:latin typeface="Lucida Sans"/>
                <a:cs typeface="Lucida Sans"/>
              </a:rPr>
              <a:t>prise</a:t>
            </a:r>
            <a:r>
              <a:rPr sz="1100" spc="-15" dirty="0">
                <a:latin typeface="Lucida Sans"/>
                <a:cs typeface="Lucida Sans"/>
              </a:rPr>
              <a:t> </a:t>
            </a:r>
            <a:r>
              <a:rPr sz="1100" dirty="0">
                <a:latin typeface="Lucida Sans"/>
                <a:cs typeface="Lucida Sans"/>
              </a:rPr>
              <a:t>en</a:t>
            </a:r>
            <a:r>
              <a:rPr sz="1100" spc="-25" dirty="0">
                <a:latin typeface="Lucida Sans"/>
                <a:cs typeface="Lucida Sans"/>
              </a:rPr>
              <a:t> </a:t>
            </a:r>
            <a:r>
              <a:rPr sz="1100" spc="-10" dirty="0">
                <a:latin typeface="Lucida Sans"/>
                <a:cs typeface="Lucida Sans"/>
              </a:rPr>
              <a:t>charge 	</a:t>
            </a:r>
            <a:r>
              <a:rPr sz="1100" dirty="0">
                <a:latin typeface="Lucida Sans"/>
                <a:cs typeface="Lucida Sans"/>
              </a:rPr>
              <a:t>moyens</a:t>
            </a:r>
            <a:r>
              <a:rPr sz="1100" spc="-55" dirty="0">
                <a:latin typeface="Lucida Sans"/>
                <a:cs typeface="Lucida Sans"/>
              </a:rPr>
              <a:t> </a:t>
            </a:r>
            <a:r>
              <a:rPr sz="1100" dirty="0">
                <a:latin typeface="Lucida Sans"/>
                <a:cs typeface="Lucida Sans"/>
              </a:rPr>
              <a:t>constatés)</a:t>
            </a:r>
            <a:r>
              <a:rPr sz="1100" spc="-70" dirty="0">
                <a:latin typeface="Lucida Sans"/>
                <a:cs typeface="Lucida Sans"/>
              </a:rPr>
              <a:t> </a:t>
            </a:r>
            <a:r>
              <a:rPr sz="1100" spc="-50" dirty="0">
                <a:latin typeface="Lucida Sans"/>
                <a:cs typeface="Lucida Sans"/>
              </a:rPr>
              <a:t>;</a:t>
            </a:r>
            <a:endParaRPr sz="1100" dirty="0">
              <a:latin typeface="Lucida Sans"/>
              <a:cs typeface="Lucida Sans"/>
            </a:endParaRPr>
          </a:p>
          <a:p>
            <a:pPr marL="182245" indent="-169545">
              <a:buFont typeface="Arial"/>
              <a:buChar char="•"/>
              <a:tabLst>
                <a:tab pos="182245" algn="l"/>
              </a:tabLst>
            </a:pPr>
            <a:r>
              <a:rPr sz="1100" spc="-150" dirty="0">
                <a:latin typeface="Lucida Sans"/>
                <a:cs typeface="Lucida Sans"/>
              </a:rPr>
              <a:t>211</a:t>
            </a:r>
            <a:r>
              <a:rPr sz="1100" spc="-30" dirty="0">
                <a:latin typeface="Lucida Sans"/>
                <a:cs typeface="Lucida Sans"/>
              </a:rPr>
              <a:t> </a:t>
            </a:r>
            <a:r>
              <a:rPr sz="1100" spc="-10" dirty="0">
                <a:latin typeface="Lucida Sans"/>
                <a:cs typeface="Lucida Sans"/>
              </a:rPr>
              <a:t>consultations</a:t>
            </a:r>
            <a:r>
              <a:rPr sz="1100" spc="-60" dirty="0">
                <a:latin typeface="Lucida Sans"/>
                <a:cs typeface="Lucida Sans"/>
              </a:rPr>
              <a:t> </a:t>
            </a:r>
            <a:r>
              <a:rPr sz="1100" spc="-155" dirty="0">
                <a:latin typeface="Lucida Sans"/>
                <a:cs typeface="Lucida Sans"/>
              </a:rPr>
              <a:t>/</a:t>
            </a:r>
            <a:r>
              <a:rPr sz="1100" spc="-30" dirty="0">
                <a:latin typeface="Lucida Sans"/>
                <a:cs typeface="Lucida Sans"/>
              </a:rPr>
              <a:t> </a:t>
            </a:r>
            <a:r>
              <a:rPr sz="1100" spc="-20" dirty="0">
                <a:latin typeface="Lucida Sans"/>
                <a:cs typeface="Lucida Sans"/>
              </a:rPr>
              <a:t>mois</a:t>
            </a:r>
            <a:r>
              <a:rPr sz="1100" spc="-55" dirty="0">
                <a:latin typeface="Lucida Sans"/>
                <a:cs typeface="Lucida Sans"/>
              </a:rPr>
              <a:t> </a:t>
            </a:r>
            <a:r>
              <a:rPr sz="1100" dirty="0">
                <a:latin typeface="Lucida Sans"/>
                <a:cs typeface="Lucida Sans"/>
              </a:rPr>
              <a:t>sont</a:t>
            </a:r>
            <a:r>
              <a:rPr sz="1100" spc="-45" dirty="0">
                <a:latin typeface="Lucida Sans"/>
                <a:cs typeface="Lucida Sans"/>
              </a:rPr>
              <a:t> </a:t>
            </a:r>
            <a:r>
              <a:rPr sz="1100" dirty="0">
                <a:latin typeface="Lucida Sans"/>
                <a:cs typeface="Lucida Sans"/>
              </a:rPr>
              <a:t>équivalentes</a:t>
            </a:r>
            <a:r>
              <a:rPr sz="1100" spc="-65" dirty="0">
                <a:latin typeface="Lucida Sans"/>
                <a:cs typeface="Lucida Sans"/>
              </a:rPr>
              <a:t> </a:t>
            </a:r>
            <a:r>
              <a:rPr sz="1100" dirty="0">
                <a:latin typeface="Lucida Sans"/>
                <a:cs typeface="Lucida Sans"/>
              </a:rPr>
              <a:t>à</a:t>
            </a:r>
            <a:r>
              <a:rPr sz="1100" spc="-45" dirty="0">
                <a:latin typeface="Lucida Sans"/>
                <a:cs typeface="Lucida Sans"/>
              </a:rPr>
              <a:t> </a:t>
            </a:r>
            <a:r>
              <a:rPr sz="1100" spc="-50" dirty="0">
                <a:latin typeface="Lucida Sans"/>
                <a:cs typeface="Lucida Sans"/>
              </a:rPr>
              <a:t>:</a:t>
            </a:r>
            <a:endParaRPr sz="1100" dirty="0">
              <a:latin typeface="Lucida Sans"/>
              <a:cs typeface="Lucida Sans"/>
            </a:endParaRPr>
          </a:p>
          <a:p>
            <a:pPr marL="756285" lvl="1" indent="-286385">
              <a:buFont typeface="Arial"/>
              <a:buChar char="•"/>
              <a:tabLst>
                <a:tab pos="756285" algn="l"/>
              </a:tabLst>
            </a:pPr>
            <a:r>
              <a:rPr sz="1100" spc="-55" dirty="0">
                <a:latin typeface="Lucida Sans"/>
                <a:cs typeface="Lucida Sans"/>
              </a:rPr>
              <a:t>si</a:t>
            </a:r>
            <a:r>
              <a:rPr sz="1100" spc="-40" dirty="0">
                <a:latin typeface="Lucida Sans"/>
                <a:cs typeface="Lucida Sans"/>
              </a:rPr>
              <a:t> </a:t>
            </a:r>
            <a:r>
              <a:rPr sz="1100" spc="-20" dirty="0">
                <a:latin typeface="Lucida Sans"/>
                <a:cs typeface="Lucida Sans"/>
              </a:rPr>
              <a:t>stage</a:t>
            </a:r>
            <a:r>
              <a:rPr sz="1100" spc="-60" dirty="0">
                <a:latin typeface="Lucida Sans"/>
                <a:cs typeface="Lucida Sans"/>
              </a:rPr>
              <a:t> </a:t>
            </a:r>
            <a:r>
              <a:rPr sz="1100" spc="-40" dirty="0">
                <a:latin typeface="Lucida Sans"/>
                <a:cs typeface="Lucida Sans"/>
              </a:rPr>
              <a:t>sur</a:t>
            </a:r>
            <a:r>
              <a:rPr sz="1100" spc="-50" dirty="0">
                <a:latin typeface="Lucida Sans"/>
                <a:cs typeface="Lucida Sans"/>
              </a:rPr>
              <a:t> 4</a:t>
            </a:r>
            <a:r>
              <a:rPr sz="1100" spc="-35" dirty="0">
                <a:latin typeface="Lucida Sans"/>
                <a:cs typeface="Lucida Sans"/>
              </a:rPr>
              <a:t> </a:t>
            </a:r>
            <a:r>
              <a:rPr sz="1100" spc="-30" dirty="0">
                <a:latin typeface="Lucida Sans"/>
                <a:cs typeface="Lucida Sans"/>
              </a:rPr>
              <a:t>jours</a:t>
            </a:r>
            <a:r>
              <a:rPr sz="1100" spc="-50" dirty="0">
                <a:latin typeface="Lucida Sans"/>
                <a:cs typeface="Lucida Sans"/>
              </a:rPr>
              <a:t> </a:t>
            </a:r>
            <a:r>
              <a:rPr sz="1100" spc="-55" dirty="0">
                <a:latin typeface="Lucida Sans"/>
                <a:cs typeface="Lucida Sans"/>
              </a:rPr>
              <a:t>:</a:t>
            </a:r>
            <a:r>
              <a:rPr sz="1100" spc="-30" dirty="0">
                <a:latin typeface="Lucida Sans"/>
                <a:cs typeface="Lucida Sans"/>
              </a:rPr>
              <a:t> </a:t>
            </a:r>
            <a:r>
              <a:rPr sz="1100" u="sng" spc="-85" dirty="0">
                <a:uFill>
                  <a:solidFill>
                    <a:srgbClr val="000000"/>
                  </a:solidFill>
                </a:uFill>
                <a:latin typeface="Lucida Sans"/>
                <a:cs typeface="Lucida Sans"/>
              </a:rPr>
              <a:t>12,2</a:t>
            </a:r>
            <a:r>
              <a:rPr sz="1100" u="sng" spc="-40" dirty="0">
                <a:uFill>
                  <a:solidFill>
                    <a:srgbClr val="000000"/>
                  </a:solidFill>
                </a:uFill>
                <a:latin typeface="Lucida Sans"/>
                <a:cs typeface="Lucida Sans"/>
              </a:rPr>
              <a:t> </a:t>
            </a:r>
            <a:r>
              <a:rPr sz="1100" u="sng" spc="-10" dirty="0">
                <a:uFill>
                  <a:solidFill>
                    <a:srgbClr val="000000"/>
                  </a:solidFill>
                </a:uFill>
                <a:latin typeface="Lucida Sans"/>
                <a:cs typeface="Lucida Sans"/>
              </a:rPr>
              <a:t>consultations</a:t>
            </a:r>
            <a:r>
              <a:rPr sz="1100" u="sng" spc="-65" dirty="0">
                <a:uFill>
                  <a:solidFill>
                    <a:srgbClr val="000000"/>
                  </a:solidFill>
                </a:uFill>
                <a:latin typeface="Lucida Sans"/>
                <a:cs typeface="Lucida Sans"/>
              </a:rPr>
              <a:t> </a:t>
            </a:r>
            <a:r>
              <a:rPr sz="1100" u="sng" dirty="0">
                <a:uFill>
                  <a:solidFill>
                    <a:srgbClr val="000000"/>
                  </a:solidFill>
                </a:uFill>
                <a:latin typeface="Lucida Sans"/>
                <a:cs typeface="Lucida Sans"/>
              </a:rPr>
              <a:t>par</a:t>
            </a:r>
            <a:r>
              <a:rPr sz="1100" u="sng" spc="-50" dirty="0">
                <a:uFill>
                  <a:solidFill>
                    <a:srgbClr val="000000"/>
                  </a:solidFill>
                </a:uFill>
                <a:latin typeface="Lucida Sans"/>
                <a:cs typeface="Lucida Sans"/>
              </a:rPr>
              <a:t> </a:t>
            </a:r>
            <a:r>
              <a:rPr sz="1100" u="sng" spc="-20" dirty="0">
                <a:uFill>
                  <a:solidFill>
                    <a:srgbClr val="000000"/>
                  </a:solidFill>
                </a:uFill>
                <a:latin typeface="Lucida Sans"/>
                <a:cs typeface="Lucida Sans"/>
              </a:rPr>
              <a:t>jour</a:t>
            </a:r>
            <a:r>
              <a:rPr sz="1100" spc="-55" dirty="0">
                <a:latin typeface="Lucida Sans"/>
                <a:cs typeface="Lucida Sans"/>
              </a:rPr>
              <a:t> </a:t>
            </a:r>
            <a:r>
              <a:rPr sz="1100" dirty="0">
                <a:latin typeface="Lucida Sans"/>
                <a:cs typeface="Lucida Sans"/>
              </a:rPr>
              <a:t>soit</a:t>
            </a:r>
            <a:r>
              <a:rPr sz="1100" spc="-50" dirty="0">
                <a:latin typeface="Lucida Sans"/>
                <a:cs typeface="Lucida Sans"/>
              </a:rPr>
              <a:t> </a:t>
            </a:r>
            <a:r>
              <a:rPr sz="1100" spc="-100" dirty="0">
                <a:latin typeface="Lucida Sans"/>
                <a:cs typeface="Lucida Sans"/>
              </a:rPr>
              <a:t>1,5</a:t>
            </a:r>
            <a:r>
              <a:rPr sz="1100" spc="-35" dirty="0">
                <a:latin typeface="Lucida Sans"/>
                <a:cs typeface="Lucida Sans"/>
              </a:rPr>
              <a:t> </a:t>
            </a:r>
            <a:r>
              <a:rPr sz="1100" dirty="0">
                <a:latin typeface="Lucida Sans"/>
                <a:cs typeface="Lucida Sans"/>
              </a:rPr>
              <a:t>par</a:t>
            </a:r>
            <a:r>
              <a:rPr sz="1100" spc="-55" dirty="0">
                <a:latin typeface="Lucida Sans"/>
                <a:cs typeface="Lucida Sans"/>
              </a:rPr>
              <a:t> </a:t>
            </a:r>
            <a:r>
              <a:rPr sz="1100" dirty="0">
                <a:latin typeface="Lucida Sans"/>
                <a:cs typeface="Lucida Sans"/>
              </a:rPr>
              <a:t>heure</a:t>
            </a:r>
            <a:r>
              <a:rPr sz="1100" spc="-45" dirty="0">
                <a:latin typeface="Lucida Sans"/>
                <a:cs typeface="Lucida Sans"/>
              </a:rPr>
              <a:t> </a:t>
            </a:r>
            <a:r>
              <a:rPr sz="1100" spc="-30" dirty="0">
                <a:latin typeface="Lucida Sans"/>
                <a:cs typeface="Lucida Sans"/>
              </a:rPr>
              <a:t>(sur</a:t>
            </a:r>
            <a:r>
              <a:rPr sz="1100" spc="-55" dirty="0">
                <a:latin typeface="Lucida Sans"/>
                <a:cs typeface="Lucida Sans"/>
              </a:rPr>
              <a:t> </a:t>
            </a:r>
            <a:r>
              <a:rPr sz="1100" spc="-20" dirty="0">
                <a:latin typeface="Lucida Sans"/>
                <a:cs typeface="Lucida Sans"/>
              </a:rPr>
              <a:t>8h)</a:t>
            </a:r>
            <a:r>
              <a:rPr sz="1100" spc="-40" dirty="0">
                <a:latin typeface="Lucida Sans"/>
                <a:cs typeface="Lucida Sans"/>
              </a:rPr>
              <a:t> </a:t>
            </a:r>
            <a:r>
              <a:rPr sz="1100" spc="-50" dirty="0">
                <a:latin typeface="Lucida Sans"/>
                <a:cs typeface="Lucida Sans"/>
              </a:rPr>
              <a:t>;</a:t>
            </a:r>
            <a:endParaRPr sz="1100" dirty="0">
              <a:latin typeface="Lucida Sans"/>
              <a:cs typeface="Lucida Sans"/>
            </a:endParaRPr>
          </a:p>
          <a:p>
            <a:pPr marL="756285" lvl="1" indent="-286385">
              <a:spcBef>
                <a:spcPts val="5"/>
              </a:spcBef>
              <a:buFont typeface="Arial"/>
              <a:buChar char="•"/>
              <a:tabLst>
                <a:tab pos="756285" algn="l"/>
              </a:tabLst>
            </a:pPr>
            <a:r>
              <a:rPr sz="1100" spc="-55" dirty="0">
                <a:latin typeface="Lucida Sans"/>
                <a:cs typeface="Lucida Sans"/>
              </a:rPr>
              <a:t>si</a:t>
            </a:r>
            <a:r>
              <a:rPr sz="1100" spc="-40" dirty="0">
                <a:latin typeface="Lucida Sans"/>
                <a:cs typeface="Lucida Sans"/>
              </a:rPr>
              <a:t> </a:t>
            </a:r>
            <a:r>
              <a:rPr sz="1100" spc="-20" dirty="0">
                <a:latin typeface="Lucida Sans"/>
                <a:cs typeface="Lucida Sans"/>
              </a:rPr>
              <a:t>stage</a:t>
            </a:r>
            <a:r>
              <a:rPr sz="1100" spc="-65" dirty="0">
                <a:latin typeface="Lucida Sans"/>
                <a:cs typeface="Lucida Sans"/>
              </a:rPr>
              <a:t> </a:t>
            </a:r>
            <a:r>
              <a:rPr sz="1100" spc="-45" dirty="0">
                <a:latin typeface="Lucida Sans"/>
                <a:cs typeface="Lucida Sans"/>
              </a:rPr>
              <a:t>sur</a:t>
            </a:r>
            <a:r>
              <a:rPr sz="1100" spc="-50" dirty="0">
                <a:latin typeface="Lucida Sans"/>
                <a:cs typeface="Lucida Sans"/>
              </a:rPr>
              <a:t> 3</a:t>
            </a:r>
            <a:r>
              <a:rPr sz="1100" spc="-35" dirty="0">
                <a:latin typeface="Lucida Sans"/>
                <a:cs typeface="Lucida Sans"/>
              </a:rPr>
              <a:t> </a:t>
            </a:r>
            <a:r>
              <a:rPr sz="1100" spc="-30" dirty="0">
                <a:latin typeface="Lucida Sans"/>
                <a:cs typeface="Lucida Sans"/>
              </a:rPr>
              <a:t>jours</a:t>
            </a:r>
            <a:r>
              <a:rPr sz="1100" spc="-55" dirty="0">
                <a:latin typeface="Lucida Sans"/>
                <a:cs typeface="Lucida Sans"/>
              </a:rPr>
              <a:t> :</a:t>
            </a:r>
            <a:r>
              <a:rPr sz="1100" spc="-30" dirty="0">
                <a:latin typeface="Lucida Sans"/>
                <a:cs typeface="Lucida Sans"/>
              </a:rPr>
              <a:t> </a:t>
            </a:r>
            <a:r>
              <a:rPr sz="1100" u="sng" spc="-85" dirty="0">
                <a:uFill>
                  <a:solidFill>
                    <a:srgbClr val="000000"/>
                  </a:solidFill>
                </a:uFill>
                <a:latin typeface="Lucida Sans"/>
                <a:cs typeface="Lucida Sans"/>
              </a:rPr>
              <a:t>16,3</a:t>
            </a:r>
            <a:r>
              <a:rPr sz="1100" u="sng" spc="-40" dirty="0">
                <a:uFill>
                  <a:solidFill>
                    <a:srgbClr val="000000"/>
                  </a:solidFill>
                </a:uFill>
                <a:latin typeface="Lucida Sans"/>
                <a:cs typeface="Lucida Sans"/>
              </a:rPr>
              <a:t> </a:t>
            </a:r>
            <a:r>
              <a:rPr sz="1100" u="sng" spc="-10" dirty="0">
                <a:uFill>
                  <a:solidFill>
                    <a:srgbClr val="000000"/>
                  </a:solidFill>
                </a:uFill>
                <a:latin typeface="Lucida Sans"/>
                <a:cs typeface="Lucida Sans"/>
              </a:rPr>
              <a:t>consultations</a:t>
            </a:r>
            <a:r>
              <a:rPr sz="1100" u="sng" spc="-65" dirty="0">
                <a:uFill>
                  <a:solidFill>
                    <a:srgbClr val="000000"/>
                  </a:solidFill>
                </a:uFill>
                <a:latin typeface="Lucida Sans"/>
                <a:cs typeface="Lucida Sans"/>
              </a:rPr>
              <a:t> </a:t>
            </a:r>
            <a:r>
              <a:rPr sz="1100" u="sng" dirty="0">
                <a:uFill>
                  <a:solidFill>
                    <a:srgbClr val="000000"/>
                  </a:solidFill>
                </a:uFill>
                <a:latin typeface="Lucida Sans"/>
                <a:cs typeface="Lucida Sans"/>
              </a:rPr>
              <a:t>par</a:t>
            </a:r>
            <a:r>
              <a:rPr sz="1100" u="sng" spc="-55" dirty="0">
                <a:uFill>
                  <a:solidFill>
                    <a:srgbClr val="000000"/>
                  </a:solidFill>
                </a:uFill>
                <a:latin typeface="Lucida Sans"/>
                <a:cs typeface="Lucida Sans"/>
              </a:rPr>
              <a:t> </a:t>
            </a:r>
            <a:r>
              <a:rPr sz="1100" u="sng" spc="-20" dirty="0">
                <a:uFill>
                  <a:solidFill>
                    <a:srgbClr val="000000"/>
                  </a:solidFill>
                </a:uFill>
                <a:latin typeface="Lucida Sans"/>
                <a:cs typeface="Lucida Sans"/>
              </a:rPr>
              <a:t>jour</a:t>
            </a:r>
            <a:r>
              <a:rPr sz="1100" spc="-50" dirty="0">
                <a:latin typeface="Lucida Sans"/>
                <a:cs typeface="Lucida Sans"/>
              </a:rPr>
              <a:t> </a:t>
            </a:r>
            <a:r>
              <a:rPr sz="1100" spc="-10" dirty="0">
                <a:latin typeface="Lucida Sans"/>
                <a:cs typeface="Lucida Sans"/>
              </a:rPr>
              <a:t>soit</a:t>
            </a:r>
            <a:r>
              <a:rPr sz="1100" spc="-55" dirty="0">
                <a:latin typeface="Lucida Sans"/>
                <a:cs typeface="Lucida Sans"/>
              </a:rPr>
              <a:t> </a:t>
            </a:r>
            <a:r>
              <a:rPr sz="1100" dirty="0">
                <a:latin typeface="Lucida Sans"/>
                <a:cs typeface="Lucida Sans"/>
              </a:rPr>
              <a:t>2</a:t>
            </a:r>
            <a:r>
              <a:rPr sz="1100" spc="-25" dirty="0">
                <a:latin typeface="Lucida Sans"/>
                <a:cs typeface="Lucida Sans"/>
              </a:rPr>
              <a:t> </a:t>
            </a:r>
            <a:r>
              <a:rPr sz="1100" dirty="0">
                <a:latin typeface="Lucida Sans"/>
                <a:cs typeface="Lucida Sans"/>
              </a:rPr>
              <a:t>par</a:t>
            </a:r>
            <a:r>
              <a:rPr sz="1100" spc="-60" dirty="0">
                <a:latin typeface="Lucida Sans"/>
                <a:cs typeface="Lucida Sans"/>
              </a:rPr>
              <a:t> </a:t>
            </a:r>
            <a:r>
              <a:rPr sz="1100" dirty="0">
                <a:latin typeface="Lucida Sans"/>
                <a:cs typeface="Lucida Sans"/>
              </a:rPr>
              <a:t>heure</a:t>
            </a:r>
            <a:r>
              <a:rPr sz="1100" spc="-40" dirty="0">
                <a:latin typeface="Lucida Sans"/>
                <a:cs typeface="Lucida Sans"/>
              </a:rPr>
              <a:t> </a:t>
            </a:r>
            <a:r>
              <a:rPr sz="1100" spc="-35" dirty="0">
                <a:latin typeface="Lucida Sans"/>
                <a:cs typeface="Lucida Sans"/>
              </a:rPr>
              <a:t>(sur</a:t>
            </a:r>
            <a:r>
              <a:rPr sz="1100" spc="-60" dirty="0">
                <a:latin typeface="Lucida Sans"/>
                <a:cs typeface="Lucida Sans"/>
              </a:rPr>
              <a:t> </a:t>
            </a:r>
            <a:r>
              <a:rPr sz="1100" spc="-20" dirty="0">
                <a:latin typeface="Lucida Sans"/>
                <a:cs typeface="Lucida Sans"/>
              </a:rPr>
              <a:t>8h).</a:t>
            </a:r>
            <a:endParaRPr sz="1100" dirty="0">
              <a:latin typeface="Lucida Sans"/>
              <a:cs typeface="Lucida Sans"/>
            </a:endParaRPr>
          </a:p>
          <a:p>
            <a:pPr marL="12700" marR="6350"/>
            <a:r>
              <a:rPr sz="1100" dirty="0">
                <a:latin typeface="Lucida Sans"/>
                <a:cs typeface="Lucida Sans"/>
              </a:rPr>
              <a:t>A</a:t>
            </a:r>
            <a:r>
              <a:rPr sz="1100" spc="20" dirty="0">
                <a:latin typeface="Lucida Sans"/>
                <a:cs typeface="Lucida Sans"/>
              </a:rPr>
              <a:t> </a:t>
            </a:r>
            <a:r>
              <a:rPr sz="1100" dirty="0">
                <a:latin typeface="Lucida Sans"/>
                <a:cs typeface="Lucida Sans"/>
              </a:rPr>
              <a:t>titre</a:t>
            </a:r>
            <a:r>
              <a:rPr sz="1100" spc="15" dirty="0">
                <a:latin typeface="Lucida Sans"/>
                <a:cs typeface="Lucida Sans"/>
              </a:rPr>
              <a:t> </a:t>
            </a:r>
            <a:r>
              <a:rPr sz="1100" dirty="0">
                <a:latin typeface="Lucida Sans"/>
                <a:cs typeface="Lucida Sans"/>
              </a:rPr>
              <a:t>d’exemple,</a:t>
            </a:r>
            <a:r>
              <a:rPr sz="1100" spc="20" dirty="0">
                <a:latin typeface="Lucida Sans"/>
                <a:cs typeface="Lucida Sans"/>
              </a:rPr>
              <a:t> </a:t>
            </a:r>
            <a:r>
              <a:rPr sz="1100" dirty="0">
                <a:latin typeface="Lucida Sans"/>
                <a:cs typeface="Lucida Sans"/>
              </a:rPr>
              <a:t>si</a:t>
            </a:r>
            <a:r>
              <a:rPr sz="1100" spc="15" dirty="0">
                <a:latin typeface="Lucida Sans"/>
                <a:cs typeface="Lucida Sans"/>
              </a:rPr>
              <a:t> </a:t>
            </a:r>
            <a:r>
              <a:rPr sz="1100" dirty="0">
                <a:latin typeface="Lucida Sans"/>
                <a:cs typeface="Lucida Sans"/>
              </a:rPr>
              <a:t>le</a:t>
            </a:r>
            <a:r>
              <a:rPr sz="1100" spc="10" dirty="0">
                <a:latin typeface="Lucida Sans"/>
                <a:cs typeface="Lucida Sans"/>
              </a:rPr>
              <a:t> </a:t>
            </a:r>
            <a:r>
              <a:rPr sz="1100" dirty="0">
                <a:latin typeface="Lucida Sans"/>
                <a:cs typeface="Lucida Sans"/>
              </a:rPr>
              <a:t>DJ</a:t>
            </a:r>
            <a:r>
              <a:rPr sz="1100" spc="20" dirty="0">
                <a:latin typeface="Lucida Sans"/>
                <a:cs typeface="Lucida Sans"/>
              </a:rPr>
              <a:t> </a:t>
            </a:r>
            <a:r>
              <a:rPr sz="1100" dirty="0">
                <a:latin typeface="Lucida Sans"/>
                <a:cs typeface="Lucida Sans"/>
              </a:rPr>
              <a:t>réalise</a:t>
            </a:r>
            <a:r>
              <a:rPr sz="1100" spc="20" dirty="0">
                <a:latin typeface="Lucida Sans"/>
                <a:cs typeface="Lucida Sans"/>
              </a:rPr>
              <a:t> </a:t>
            </a:r>
            <a:r>
              <a:rPr sz="1100" dirty="0">
                <a:latin typeface="Lucida Sans"/>
                <a:cs typeface="Lucida Sans"/>
              </a:rPr>
              <a:t>environ</a:t>
            </a:r>
            <a:r>
              <a:rPr sz="1100" spc="20" dirty="0">
                <a:latin typeface="Lucida Sans"/>
                <a:cs typeface="Lucida Sans"/>
              </a:rPr>
              <a:t> </a:t>
            </a:r>
            <a:r>
              <a:rPr sz="1100" dirty="0">
                <a:latin typeface="Lucida Sans"/>
                <a:cs typeface="Lucida Sans"/>
              </a:rPr>
              <a:t>20</a:t>
            </a:r>
            <a:r>
              <a:rPr sz="1100" spc="15" dirty="0">
                <a:latin typeface="Lucida Sans"/>
                <a:cs typeface="Lucida Sans"/>
              </a:rPr>
              <a:t> </a:t>
            </a:r>
            <a:r>
              <a:rPr sz="1100" dirty="0">
                <a:latin typeface="Lucida Sans"/>
                <a:cs typeface="Lucida Sans"/>
              </a:rPr>
              <a:t>consultations</a:t>
            </a:r>
            <a:r>
              <a:rPr sz="1100" spc="15" dirty="0">
                <a:latin typeface="Lucida Sans"/>
                <a:cs typeface="Lucida Sans"/>
              </a:rPr>
              <a:t> </a:t>
            </a:r>
            <a:r>
              <a:rPr sz="1100" dirty="0">
                <a:latin typeface="Lucida Sans"/>
                <a:cs typeface="Lucida Sans"/>
              </a:rPr>
              <a:t>par</a:t>
            </a:r>
            <a:r>
              <a:rPr sz="1100" spc="25" dirty="0">
                <a:latin typeface="Lucida Sans"/>
                <a:cs typeface="Lucida Sans"/>
              </a:rPr>
              <a:t> </a:t>
            </a:r>
            <a:r>
              <a:rPr sz="1100" dirty="0">
                <a:latin typeface="Lucida Sans"/>
                <a:cs typeface="Lucida Sans"/>
              </a:rPr>
              <a:t>jour</a:t>
            </a:r>
            <a:r>
              <a:rPr sz="1100" spc="10" dirty="0">
                <a:latin typeface="Lucida Sans"/>
                <a:cs typeface="Lucida Sans"/>
              </a:rPr>
              <a:t> </a:t>
            </a:r>
            <a:r>
              <a:rPr sz="1100" dirty="0">
                <a:latin typeface="Lucida Sans"/>
                <a:cs typeface="Lucida Sans"/>
              </a:rPr>
              <a:t>(soit</a:t>
            </a:r>
            <a:r>
              <a:rPr sz="1100" spc="20" dirty="0">
                <a:latin typeface="Lucida Sans"/>
                <a:cs typeface="Lucida Sans"/>
              </a:rPr>
              <a:t> </a:t>
            </a:r>
            <a:r>
              <a:rPr sz="1100" spc="-40" dirty="0">
                <a:latin typeface="Lucida Sans"/>
                <a:cs typeface="Lucida Sans"/>
              </a:rPr>
              <a:t>2,5/h),</a:t>
            </a:r>
            <a:r>
              <a:rPr sz="1100" spc="20" dirty="0">
                <a:latin typeface="Lucida Sans"/>
                <a:cs typeface="Lucida Sans"/>
              </a:rPr>
              <a:t> </a:t>
            </a:r>
            <a:r>
              <a:rPr sz="1100" dirty="0">
                <a:latin typeface="Lucida Sans"/>
                <a:cs typeface="Lucida Sans"/>
              </a:rPr>
              <a:t>les</a:t>
            </a:r>
            <a:r>
              <a:rPr sz="1100" spc="25" dirty="0">
                <a:latin typeface="Lucida Sans"/>
                <a:cs typeface="Lucida Sans"/>
              </a:rPr>
              <a:t> </a:t>
            </a:r>
            <a:r>
              <a:rPr sz="1100" dirty="0">
                <a:latin typeface="Lucida Sans"/>
                <a:cs typeface="Lucida Sans"/>
              </a:rPr>
              <a:t>sommes</a:t>
            </a:r>
            <a:r>
              <a:rPr sz="1100" spc="20" dirty="0">
                <a:latin typeface="Lucida Sans"/>
                <a:cs typeface="Lucida Sans"/>
              </a:rPr>
              <a:t> </a:t>
            </a:r>
            <a:r>
              <a:rPr sz="1100" dirty="0">
                <a:latin typeface="Lucida Sans"/>
                <a:cs typeface="Lucida Sans"/>
              </a:rPr>
              <a:t>liées</a:t>
            </a:r>
            <a:r>
              <a:rPr sz="1100" spc="20" dirty="0">
                <a:latin typeface="Lucida Sans"/>
                <a:cs typeface="Lucida Sans"/>
              </a:rPr>
              <a:t> </a:t>
            </a:r>
            <a:r>
              <a:rPr sz="1100" dirty="0">
                <a:latin typeface="Lucida Sans"/>
                <a:cs typeface="Lucida Sans"/>
              </a:rPr>
              <a:t>au</a:t>
            </a:r>
            <a:r>
              <a:rPr sz="1100" spc="25" dirty="0">
                <a:latin typeface="Lucida Sans"/>
                <a:cs typeface="Lucida Sans"/>
              </a:rPr>
              <a:t> </a:t>
            </a:r>
            <a:r>
              <a:rPr sz="1100" dirty="0">
                <a:latin typeface="Lucida Sans"/>
                <a:cs typeface="Lucida Sans"/>
              </a:rPr>
              <a:t>ticket</a:t>
            </a:r>
            <a:r>
              <a:rPr sz="1100" spc="25" dirty="0">
                <a:latin typeface="Lucida Sans"/>
                <a:cs typeface="Lucida Sans"/>
              </a:rPr>
              <a:t> </a:t>
            </a:r>
            <a:r>
              <a:rPr sz="1100" spc="-10" dirty="0">
                <a:latin typeface="Lucida Sans"/>
                <a:cs typeface="Lucida Sans"/>
              </a:rPr>
              <a:t>modérateur </a:t>
            </a:r>
            <a:r>
              <a:rPr sz="1100" dirty="0">
                <a:latin typeface="Lucida Sans"/>
                <a:cs typeface="Lucida Sans"/>
              </a:rPr>
              <a:t>perçues</a:t>
            </a:r>
            <a:r>
              <a:rPr sz="1100" spc="-50" dirty="0">
                <a:latin typeface="Lucida Sans"/>
                <a:cs typeface="Lucida Sans"/>
              </a:rPr>
              <a:t> </a:t>
            </a:r>
            <a:r>
              <a:rPr sz="1100" dirty="0">
                <a:latin typeface="Lucida Sans"/>
                <a:cs typeface="Lucida Sans"/>
              </a:rPr>
              <a:t>par</a:t>
            </a:r>
            <a:r>
              <a:rPr sz="1100" spc="-35" dirty="0">
                <a:latin typeface="Lucida Sans"/>
                <a:cs typeface="Lucida Sans"/>
              </a:rPr>
              <a:t> </a:t>
            </a:r>
            <a:r>
              <a:rPr sz="1100" dirty="0">
                <a:latin typeface="Lucida Sans"/>
                <a:cs typeface="Lucida Sans"/>
              </a:rPr>
              <a:t>le</a:t>
            </a:r>
            <a:r>
              <a:rPr sz="1100" spc="-20" dirty="0">
                <a:latin typeface="Lucida Sans"/>
                <a:cs typeface="Lucida Sans"/>
              </a:rPr>
              <a:t> </a:t>
            </a:r>
            <a:r>
              <a:rPr sz="1100" dirty="0">
                <a:latin typeface="Lucida Sans"/>
                <a:cs typeface="Lucida Sans"/>
              </a:rPr>
              <a:t>PAMSU</a:t>
            </a:r>
            <a:r>
              <a:rPr sz="1100" spc="-20" dirty="0">
                <a:latin typeface="Lucida Sans"/>
                <a:cs typeface="Lucida Sans"/>
              </a:rPr>
              <a:t> </a:t>
            </a:r>
            <a:r>
              <a:rPr sz="1100" spc="-10" dirty="0">
                <a:latin typeface="Lucida Sans"/>
                <a:cs typeface="Lucida Sans"/>
              </a:rPr>
              <a:t>s’élèveront</a:t>
            </a:r>
            <a:r>
              <a:rPr sz="1100" spc="-35" dirty="0">
                <a:latin typeface="Lucida Sans"/>
                <a:cs typeface="Lucida Sans"/>
              </a:rPr>
              <a:t> </a:t>
            </a:r>
            <a:r>
              <a:rPr sz="1100" dirty="0">
                <a:latin typeface="Lucida Sans"/>
                <a:cs typeface="Lucida Sans"/>
              </a:rPr>
              <a:t>à</a:t>
            </a:r>
            <a:r>
              <a:rPr sz="1100" spc="-10" dirty="0">
                <a:latin typeface="Lucida Sans"/>
                <a:cs typeface="Lucida Sans"/>
              </a:rPr>
              <a:t> près</a:t>
            </a:r>
            <a:r>
              <a:rPr sz="1100" spc="-35" dirty="0">
                <a:latin typeface="Lucida Sans"/>
                <a:cs typeface="Lucida Sans"/>
              </a:rPr>
              <a:t> </a:t>
            </a:r>
            <a:r>
              <a:rPr sz="1100" dirty="0">
                <a:latin typeface="Lucida Sans"/>
                <a:cs typeface="Lucida Sans"/>
              </a:rPr>
              <a:t>de</a:t>
            </a:r>
            <a:r>
              <a:rPr sz="1100" spc="-20" dirty="0">
                <a:latin typeface="Lucida Sans"/>
                <a:cs typeface="Lucida Sans"/>
              </a:rPr>
              <a:t> </a:t>
            </a:r>
            <a:r>
              <a:rPr sz="1100" spc="-50" dirty="0">
                <a:latin typeface="Lucida Sans"/>
                <a:cs typeface="Lucida Sans"/>
              </a:rPr>
              <a:t>2</a:t>
            </a:r>
            <a:r>
              <a:rPr sz="1100" spc="-20" dirty="0">
                <a:latin typeface="Lucida Sans"/>
                <a:cs typeface="Lucida Sans"/>
              </a:rPr>
              <a:t> </a:t>
            </a:r>
            <a:r>
              <a:rPr sz="1100" spc="-45" dirty="0">
                <a:latin typeface="Lucida Sans"/>
                <a:cs typeface="Lucida Sans"/>
              </a:rPr>
              <a:t>000</a:t>
            </a:r>
            <a:r>
              <a:rPr sz="1100" dirty="0">
                <a:latin typeface="Lucida Sans"/>
                <a:cs typeface="Lucida Sans"/>
              </a:rPr>
              <a:t> </a:t>
            </a:r>
            <a:r>
              <a:rPr sz="1100" spc="-25" dirty="0">
                <a:latin typeface="Lucida Sans"/>
                <a:cs typeface="Lucida Sans"/>
              </a:rPr>
              <a:t>€.</a:t>
            </a:r>
            <a:endParaRPr sz="1100" dirty="0">
              <a:latin typeface="Lucida Sans"/>
              <a:cs typeface="Lucida Sans"/>
            </a:endParaRPr>
          </a:p>
        </p:txBody>
      </p:sp>
      <p:sp>
        <p:nvSpPr>
          <p:cNvPr id="4" name="object 4" descr="$PPTXTitle"/>
          <p:cNvSpPr txBox="1">
            <a:spLocks noGrp="1"/>
          </p:cNvSpPr>
          <p:nvPr>
            <p:ph type="title"/>
          </p:nvPr>
        </p:nvSpPr>
        <p:spPr>
          <a:xfrm>
            <a:off x="1979712" y="1700808"/>
            <a:ext cx="6542497" cy="1141338"/>
          </a:xfrm>
          <a:prstGeom prst="rect">
            <a:avLst/>
          </a:prstGeom>
          <a:solidFill>
            <a:srgbClr val="C6EBF1"/>
          </a:solidFill>
        </p:spPr>
        <p:txBody>
          <a:bodyPr vert="horz" wrap="square" lIns="0" tIns="33020" rIns="0" bIns="0" rtlCol="0" anchor="t">
            <a:spAutoFit/>
          </a:bodyPr>
          <a:lstStyle/>
          <a:p>
            <a:pPr>
              <a:spcBef>
                <a:spcPts val="260"/>
              </a:spcBef>
            </a:pPr>
            <a:r>
              <a:rPr spc="-190" dirty="0"/>
              <a:t>La</a:t>
            </a:r>
            <a:r>
              <a:rPr spc="-75" dirty="0"/>
              <a:t> </a:t>
            </a:r>
            <a:r>
              <a:rPr spc="-100" dirty="0"/>
              <a:t>rémunération</a:t>
            </a:r>
            <a:r>
              <a:rPr spc="-40" dirty="0"/>
              <a:t> </a:t>
            </a:r>
            <a:r>
              <a:rPr spc="-75" dirty="0"/>
              <a:t>du </a:t>
            </a:r>
            <a:r>
              <a:rPr spc="-155" dirty="0"/>
              <a:t>PAMSU</a:t>
            </a:r>
            <a:r>
              <a:rPr spc="-65" dirty="0"/>
              <a:t> </a:t>
            </a:r>
            <a:r>
              <a:rPr spc="-75" dirty="0"/>
              <a:t>pour</a:t>
            </a:r>
            <a:r>
              <a:rPr spc="-60" dirty="0"/>
              <a:t> </a:t>
            </a:r>
            <a:r>
              <a:rPr spc="-125" dirty="0"/>
              <a:t>l’accueil</a:t>
            </a:r>
            <a:r>
              <a:rPr spc="-65" dirty="0"/>
              <a:t> </a:t>
            </a:r>
            <a:r>
              <a:rPr spc="-60" dirty="0"/>
              <a:t>d’un</a:t>
            </a:r>
            <a:r>
              <a:rPr spc="-65" dirty="0"/>
              <a:t> </a:t>
            </a:r>
            <a:r>
              <a:rPr spc="-105" dirty="0"/>
              <a:t>DJMG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
        <p:nvSpPr>
          <p:cNvPr id="3" name="object 3"/>
          <p:cNvSpPr txBox="1"/>
          <p:nvPr/>
        </p:nvSpPr>
        <p:spPr>
          <a:xfrm>
            <a:off x="1691680" y="3068960"/>
            <a:ext cx="6853668" cy="3245119"/>
          </a:xfrm>
          <a:prstGeom prst="rect">
            <a:avLst/>
          </a:prstGeom>
        </p:spPr>
        <p:txBody>
          <a:bodyPr vert="horz" wrap="square" lIns="0" tIns="13335" rIns="0" bIns="0" rtlCol="0">
            <a:spAutoFit/>
          </a:bodyPr>
          <a:lstStyle/>
          <a:p>
            <a:pPr marL="299085" indent="-286385">
              <a:spcBef>
                <a:spcPts val="105"/>
              </a:spcBef>
              <a:buFont typeface="Arial"/>
              <a:buChar char="•"/>
              <a:tabLst>
                <a:tab pos="299085" algn="l"/>
              </a:tabLst>
            </a:pPr>
            <a:r>
              <a:rPr sz="1400" dirty="0">
                <a:latin typeface="Lucida Sans"/>
                <a:cs typeface="Lucida Sans"/>
              </a:rPr>
              <a:t>Rémunération</a:t>
            </a:r>
            <a:r>
              <a:rPr sz="1400" spc="-40" dirty="0">
                <a:latin typeface="Lucida Sans"/>
                <a:cs typeface="Lucida Sans"/>
              </a:rPr>
              <a:t> </a:t>
            </a:r>
            <a:r>
              <a:rPr sz="1400" dirty="0">
                <a:latin typeface="Lucida Sans"/>
                <a:cs typeface="Lucida Sans"/>
              </a:rPr>
              <a:t>des</a:t>
            </a:r>
            <a:r>
              <a:rPr sz="1400" spc="-5" dirty="0">
                <a:latin typeface="Lucida Sans"/>
                <a:cs typeface="Lucida Sans"/>
              </a:rPr>
              <a:t> </a:t>
            </a:r>
            <a:r>
              <a:rPr sz="1400" dirty="0">
                <a:latin typeface="Lucida Sans"/>
                <a:cs typeface="Lucida Sans"/>
              </a:rPr>
              <a:t>PAMSU</a:t>
            </a:r>
            <a:r>
              <a:rPr sz="1400" spc="-25" dirty="0">
                <a:latin typeface="Lucida Sans"/>
                <a:cs typeface="Lucida Sans"/>
              </a:rPr>
              <a:t> </a:t>
            </a:r>
            <a:r>
              <a:rPr sz="1400" u="sng" dirty="0">
                <a:uFill>
                  <a:solidFill>
                    <a:srgbClr val="000000"/>
                  </a:solidFill>
                </a:uFill>
                <a:latin typeface="Lucida Sans"/>
                <a:cs typeface="Lucida Sans"/>
              </a:rPr>
              <a:t>pour</a:t>
            </a:r>
            <a:r>
              <a:rPr sz="1400" u="sng" spc="-15" dirty="0">
                <a:uFill>
                  <a:solidFill>
                    <a:srgbClr val="000000"/>
                  </a:solidFill>
                </a:uFill>
                <a:latin typeface="Lucida Sans"/>
                <a:cs typeface="Lucida Sans"/>
              </a:rPr>
              <a:t> </a:t>
            </a:r>
            <a:r>
              <a:rPr sz="1400" u="sng" spc="-10" dirty="0">
                <a:uFill>
                  <a:solidFill>
                    <a:srgbClr val="000000"/>
                  </a:solidFill>
                </a:uFill>
                <a:latin typeface="Lucida Sans"/>
                <a:cs typeface="Lucida Sans"/>
              </a:rPr>
              <a:t>situations </a:t>
            </a:r>
            <a:r>
              <a:rPr sz="1400" u="sng" dirty="0">
                <a:uFill>
                  <a:solidFill>
                    <a:srgbClr val="000000"/>
                  </a:solidFill>
                </a:uFill>
                <a:latin typeface="Lucida Sans"/>
                <a:cs typeface="Lucida Sans"/>
              </a:rPr>
              <a:t>particulières</a:t>
            </a:r>
            <a:r>
              <a:rPr sz="1400" spc="-15" dirty="0">
                <a:latin typeface="Lucida Sans"/>
                <a:cs typeface="Lucida Sans"/>
              </a:rPr>
              <a:t> </a:t>
            </a:r>
            <a:r>
              <a:rPr sz="1400" spc="-50" dirty="0">
                <a:latin typeface="Lucida Sans"/>
                <a:cs typeface="Lucida Sans"/>
              </a:rPr>
              <a:t>:</a:t>
            </a:r>
            <a:endParaRPr sz="1400" dirty="0">
              <a:latin typeface="Lucida Sans"/>
              <a:cs typeface="Lucida Sans"/>
            </a:endParaRPr>
          </a:p>
          <a:p>
            <a:pPr>
              <a:spcBef>
                <a:spcPts val="30"/>
              </a:spcBef>
              <a:buFont typeface="Arial"/>
              <a:buChar char="•"/>
            </a:pPr>
            <a:endParaRPr sz="1400" dirty="0">
              <a:latin typeface="Lucida Sans"/>
              <a:cs typeface="Lucida Sans"/>
            </a:endParaRPr>
          </a:p>
          <a:p>
            <a:pPr marL="756285" marR="6350" lvl="1" indent="-287020">
              <a:spcBef>
                <a:spcPts val="5"/>
              </a:spcBef>
              <a:buFont typeface="Arial"/>
              <a:buChar char="•"/>
              <a:tabLst>
                <a:tab pos="756285" algn="l"/>
              </a:tabLst>
            </a:pPr>
            <a:r>
              <a:rPr sz="1400" spc="-70" dirty="0">
                <a:latin typeface="Arial Black"/>
                <a:cs typeface="Arial Black"/>
              </a:rPr>
              <a:t>PAMSU</a:t>
            </a:r>
            <a:r>
              <a:rPr sz="1400" spc="180" dirty="0">
                <a:latin typeface="Arial Black"/>
                <a:cs typeface="Arial Black"/>
              </a:rPr>
              <a:t> </a:t>
            </a:r>
            <a:r>
              <a:rPr sz="1400" spc="-70" dirty="0">
                <a:latin typeface="Arial Black"/>
                <a:cs typeface="Arial Black"/>
              </a:rPr>
              <a:t>avec</a:t>
            </a:r>
            <a:r>
              <a:rPr sz="1400" spc="185" dirty="0">
                <a:latin typeface="Arial Black"/>
                <a:cs typeface="Arial Black"/>
              </a:rPr>
              <a:t> </a:t>
            </a:r>
            <a:r>
              <a:rPr sz="1400" spc="-10" dirty="0">
                <a:latin typeface="Arial Black"/>
                <a:cs typeface="Arial Black"/>
              </a:rPr>
              <a:t>une</a:t>
            </a:r>
            <a:r>
              <a:rPr sz="1400" spc="180" dirty="0">
                <a:latin typeface="Arial Black"/>
                <a:cs typeface="Arial Black"/>
              </a:rPr>
              <a:t> </a:t>
            </a:r>
            <a:r>
              <a:rPr sz="1400" spc="-65" dirty="0">
                <a:latin typeface="Arial Black"/>
                <a:cs typeface="Arial Black"/>
              </a:rPr>
              <a:t>activité</a:t>
            </a:r>
            <a:r>
              <a:rPr sz="1400" spc="185" dirty="0">
                <a:latin typeface="Arial Black"/>
                <a:cs typeface="Arial Black"/>
              </a:rPr>
              <a:t> </a:t>
            </a:r>
            <a:r>
              <a:rPr sz="1400" spc="-75" dirty="0">
                <a:latin typeface="Arial Black"/>
                <a:cs typeface="Arial Black"/>
              </a:rPr>
              <a:t>spécifique</a:t>
            </a:r>
            <a:r>
              <a:rPr sz="1400" spc="170" dirty="0">
                <a:latin typeface="Arial Black"/>
                <a:cs typeface="Arial Black"/>
              </a:rPr>
              <a:t> </a:t>
            </a:r>
            <a:r>
              <a:rPr sz="1400" spc="-80" dirty="0">
                <a:latin typeface="Arial Black"/>
                <a:cs typeface="Arial Black"/>
              </a:rPr>
              <a:t>conduisant</a:t>
            </a:r>
            <a:r>
              <a:rPr sz="1400" spc="165" dirty="0">
                <a:latin typeface="Arial Black"/>
                <a:cs typeface="Arial Black"/>
              </a:rPr>
              <a:t> </a:t>
            </a:r>
            <a:r>
              <a:rPr sz="1400" dirty="0">
                <a:latin typeface="Arial Black"/>
                <a:cs typeface="Arial Black"/>
              </a:rPr>
              <a:t>à</a:t>
            </a:r>
            <a:r>
              <a:rPr sz="1400" spc="180" dirty="0">
                <a:latin typeface="Arial Black"/>
                <a:cs typeface="Arial Black"/>
              </a:rPr>
              <a:t> </a:t>
            </a:r>
            <a:r>
              <a:rPr sz="1400" dirty="0">
                <a:latin typeface="Arial Black"/>
                <a:cs typeface="Arial Black"/>
              </a:rPr>
              <a:t>un</a:t>
            </a:r>
            <a:r>
              <a:rPr sz="1400" spc="165" dirty="0">
                <a:latin typeface="Arial Black"/>
                <a:cs typeface="Arial Black"/>
              </a:rPr>
              <a:t> </a:t>
            </a:r>
            <a:r>
              <a:rPr sz="1400" spc="-35" dirty="0">
                <a:latin typeface="Arial Black"/>
                <a:cs typeface="Arial Black"/>
              </a:rPr>
              <a:t>faible</a:t>
            </a:r>
            <a:r>
              <a:rPr sz="1400" spc="180" dirty="0">
                <a:latin typeface="Arial Black"/>
                <a:cs typeface="Arial Black"/>
              </a:rPr>
              <a:t> </a:t>
            </a:r>
            <a:r>
              <a:rPr sz="1400" spc="-45" dirty="0">
                <a:latin typeface="Arial Black"/>
                <a:cs typeface="Arial Black"/>
              </a:rPr>
              <a:t>taux</a:t>
            </a:r>
            <a:r>
              <a:rPr sz="1400" spc="175" dirty="0">
                <a:latin typeface="Arial Black"/>
                <a:cs typeface="Arial Black"/>
              </a:rPr>
              <a:t> </a:t>
            </a:r>
            <a:r>
              <a:rPr sz="1400" dirty="0">
                <a:latin typeface="Arial Black"/>
                <a:cs typeface="Arial Black"/>
              </a:rPr>
              <a:t>de</a:t>
            </a:r>
            <a:r>
              <a:rPr sz="1400" spc="175" dirty="0">
                <a:latin typeface="Arial Black"/>
                <a:cs typeface="Arial Black"/>
              </a:rPr>
              <a:t> </a:t>
            </a:r>
            <a:r>
              <a:rPr sz="1400" dirty="0">
                <a:latin typeface="Arial Black"/>
                <a:cs typeface="Arial Black"/>
              </a:rPr>
              <a:t>TM</a:t>
            </a:r>
            <a:r>
              <a:rPr sz="1400" spc="170" dirty="0">
                <a:latin typeface="Arial Black"/>
                <a:cs typeface="Arial Black"/>
              </a:rPr>
              <a:t> </a:t>
            </a:r>
            <a:r>
              <a:rPr sz="1400" spc="-10" dirty="0">
                <a:latin typeface="Arial Black"/>
                <a:cs typeface="Arial Black"/>
              </a:rPr>
              <a:t>(forte </a:t>
            </a:r>
            <a:r>
              <a:rPr sz="1400" spc="-85" dirty="0">
                <a:latin typeface="Arial Black"/>
                <a:cs typeface="Arial Black"/>
              </a:rPr>
              <a:t>patientèle</a:t>
            </a:r>
            <a:r>
              <a:rPr sz="1400" spc="-100" dirty="0">
                <a:latin typeface="Arial Black"/>
                <a:cs typeface="Arial Black"/>
              </a:rPr>
              <a:t> </a:t>
            </a:r>
            <a:r>
              <a:rPr sz="1400" spc="-70" dirty="0">
                <a:latin typeface="Arial Black"/>
                <a:cs typeface="Arial Black"/>
              </a:rPr>
              <a:t>ALD/C2S,</a:t>
            </a:r>
            <a:r>
              <a:rPr sz="1400" spc="-65" dirty="0">
                <a:latin typeface="Arial Black"/>
                <a:cs typeface="Arial Black"/>
              </a:rPr>
              <a:t> </a:t>
            </a:r>
            <a:r>
              <a:rPr sz="1400" spc="-120" dirty="0">
                <a:latin typeface="Arial Black"/>
                <a:cs typeface="Arial Black"/>
              </a:rPr>
              <a:t>régime</a:t>
            </a:r>
            <a:r>
              <a:rPr sz="1400" spc="-95" dirty="0">
                <a:latin typeface="Arial Black"/>
                <a:cs typeface="Arial Black"/>
              </a:rPr>
              <a:t> </a:t>
            </a:r>
            <a:r>
              <a:rPr sz="1400" spc="-110" dirty="0">
                <a:latin typeface="Arial Black"/>
                <a:cs typeface="Arial Black"/>
              </a:rPr>
              <a:t>local</a:t>
            </a:r>
            <a:r>
              <a:rPr sz="1400" spc="-65" dirty="0">
                <a:latin typeface="Arial Black"/>
                <a:cs typeface="Arial Black"/>
              </a:rPr>
              <a:t> </a:t>
            </a:r>
            <a:r>
              <a:rPr sz="1400" spc="-125" dirty="0">
                <a:latin typeface="Arial Black"/>
                <a:cs typeface="Arial Black"/>
              </a:rPr>
              <a:t>Alsace-</a:t>
            </a:r>
            <a:r>
              <a:rPr sz="1400" spc="-10" dirty="0">
                <a:latin typeface="Arial Black"/>
                <a:cs typeface="Arial Black"/>
              </a:rPr>
              <a:t>Moselle)</a:t>
            </a:r>
            <a:endParaRPr sz="1400" dirty="0">
              <a:latin typeface="Arial Black"/>
              <a:cs typeface="Arial Black"/>
            </a:endParaRPr>
          </a:p>
          <a:p>
            <a:pPr marL="1210945" lvl="2" indent="-284480" algn="just">
              <a:buFont typeface="Arial"/>
              <a:buChar char="•"/>
              <a:tabLst>
                <a:tab pos="1210945" algn="l"/>
              </a:tabLst>
            </a:pPr>
            <a:r>
              <a:rPr sz="1400" dirty="0">
                <a:latin typeface="Lucida Sans"/>
                <a:cs typeface="Lucida Sans"/>
              </a:rPr>
              <a:t>Proposition</a:t>
            </a:r>
            <a:r>
              <a:rPr sz="1400" spc="25" dirty="0">
                <a:latin typeface="Lucida Sans"/>
                <a:cs typeface="Lucida Sans"/>
              </a:rPr>
              <a:t> </a:t>
            </a:r>
            <a:r>
              <a:rPr sz="1400" dirty="0">
                <a:latin typeface="Lucida Sans"/>
                <a:cs typeface="Lucida Sans"/>
              </a:rPr>
              <a:t>d’une</a:t>
            </a:r>
            <a:r>
              <a:rPr sz="1400" spc="10" dirty="0">
                <a:latin typeface="Lucida Sans"/>
                <a:cs typeface="Lucida Sans"/>
              </a:rPr>
              <a:t> </a:t>
            </a:r>
            <a:r>
              <a:rPr sz="1400" u="sng" dirty="0">
                <a:uFill>
                  <a:solidFill>
                    <a:srgbClr val="000000"/>
                  </a:solidFill>
                </a:uFill>
                <a:latin typeface="Lucida Sans"/>
                <a:cs typeface="Lucida Sans"/>
              </a:rPr>
              <a:t>compensation</a:t>
            </a:r>
            <a:r>
              <a:rPr sz="1400" u="sng" spc="15" dirty="0">
                <a:uFill>
                  <a:solidFill>
                    <a:srgbClr val="000000"/>
                  </a:solidFill>
                </a:uFill>
                <a:latin typeface="Lucida Sans"/>
                <a:cs typeface="Lucida Sans"/>
              </a:rPr>
              <a:t> </a:t>
            </a:r>
            <a:r>
              <a:rPr sz="1400" u="sng" dirty="0">
                <a:uFill>
                  <a:solidFill>
                    <a:srgbClr val="000000"/>
                  </a:solidFill>
                </a:uFill>
                <a:latin typeface="Lucida Sans"/>
                <a:cs typeface="Lucida Sans"/>
              </a:rPr>
              <a:t>forfaitaire</a:t>
            </a:r>
            <a:r>
              <a:rPr sz="1400" u="sng" spc="5" dirty="0">
                <a:uFill>
                  <a:solidFill>
                    <a:srgbClr val="000000"/>
                  </a:solidFill>
                </a:uFill>
                <a:latin typeface="Lucida Sans"/>
                <a:cs typeface="Lucida Sans"/>
              </a:rPr>
              <a:t> </a:t>
            </a:r>
            <a:r>
              <a:rPr sz="1400" u="sng" dirty="0">
                <a:uFill>
                  <a:solidFill>
                    <a:srgbClr val="000000"/>
                  </a:solidFill>
                </a:uFill>
                <a:latin typeface="Lucida Sans"/>
                <a:cs typeface="Lucida Sans"/>
              </a:rPr>
              <a:t>pour</a:t>
            </a:r>
            <a:r>
              <a:rPr sz="1400" u="sng" spc="15" dirty="0">
                <a:uFill>
                  <a:solidFill>
                    <a:srgbClr val="000000"/>
                  </a:solidFill>
                </a:uFill>
                <a:latin typeface="Lucida Sans"/>
                <a:cs typeface="Lucida Sans"/>
              </a:rPr>
              <a:t> </a:t>
            </a:r>
            <a:r>
              <a:rPr sz="1400" u="sng" dirty="0">
                <a:uFill>
                  <a:solidFill>
                    <a:srgbClr val="000000"/>
                  </a:solidFill>
                </a:uFill>
                <a:latin typeface="Lucida Sans"/>
                <a:cs typeface="Lucida Sans"/>
              </a:rPr>
              <a:t>activité</a:t>
            </a:r>
            <a:r>
              <a:rPr sz="1400" u="sng" spc="15" dirty="0">
                <a:uFill>
                  <a:solidFill>
                    <a:srgbClr val="000000"/>
                  </a:solidFill>
                </a:uFill>
                <a:latin typeface="Lucida Sans"/>
                <a:cs typeface="Lucida Sans"/>
              </a:rPr>
              <a:t> </a:t>
            </a:r>
            <a:r>
              <a:rPr sz="1400" u="sng" spc="-10" dirty="0">
                <a:uFill>
                  <a:solidFill>
                    <a:srgbClr val="000000"/>
                  </a:solidFill>
                </a:uFill>
                <a:latin typeface="Lucida Sans"/>
                <a:cs typeface="Lucida Sans"/>
              </a:rPr>
              <a:t>spécifique</a:t>
            </a:r>
            <a:endParaRPr sz="1400" dirty="0">
              <a:latin typeface="Lucida Sans"/>
              <a:cs typeface="Lucida Sans"/>
            </a:endParaRPr>
          </a:p>
          <a:p>
            <a:pPr marL="1210945" marR="5080" lvl="2" indent="-284480" algn="just">
              <a:buFont typeface="Arial"/>
              <a:buChar char="•"/>
              <a:tabLst>
                <a:tab pos="1213485" algn="l"/>
              </a:tabLst>
            </a:pPr>
            <a:r>
              <a:rPr sz="1400" spc="15" dirty="0">
                <a:latin typeface="Lucida Sans"/>
                <a:cs typeface="Lucida Sans"/>
              </a:rPr>
              <a:t>Potentiellement</a:t>
            </a:r>
            <a:r>
              <a:rPr sz="1400" spc="120" dirty="0">
                <a:latin typeface="Lucida Sans"/>
                <a:cs typeface="Lucida Sans"/>
              </a:rPr>
              <a:t> </a:t>
            </a:r>
            <a:r>
              <a:rPr sz="1400" spc="-5" dirty="0">
                <a:latin typeface="Lucida Sans"/>
                <a:cs typeface="Lucida Sans"/>
              </a:rPr>
              <a:t>versée</a:t>
            </a:r>
            <a:r>
              <a:rPr sz="1400" spc="114" dirty="0">
                <a:latin typeface="Lucida Sans"/>
                <a:cs typeface="Lucida Sans"/>
              </a:rPr>
              <a:t> </a:t>
            </a:r>
            <a:r>
              <a:rPr sz="1400" spc="-50" dirty="0">
                <a:latin typeface="Lucida Sans"/>
                <a:cs typeface="Lucida Sans"/>
              </a:rPr>
              <a:t>sur</a:t>
            </a:r>
            <a:r>
              <a:rPr sz="1400" spc="110" dirty="0">
                <a:latin typeface="Lucida Sans"/>
                <a:cs typeface="Lucida Sans"/>
              </a:rPr>
              <a:t> </a:t>
            </a:r>
            <a:r>
              <a:rPr sz="1400" spc="5" dirty="0">
                <a:latin typeface="Lucida Sans"/>
                <a:cs typeface="Lucida Sans"/>
              </a:rPr>
              <a:t>présentation</a:t>
            </a:r>
            <a:r>
              <a:rPr sz="1400" spc="130" dirty="0">
                <a:latin typeface="Lucida Sans"/>
                <a:cs typeface="Lucida Sans"/>
              </a:rPr>
              <a:t> </a:t>
            </a:r>
            <a:r>
              <a:rPr sz="1400" spc="5" dirty="0">
                <a:latin typeface="Lucida Sans"/>
                <a:cs typeface="Lucida Sans"/>
              </a:rPr>
              <a:t>par</a:t>
            </a:r>
            <a:r>
              <a:rPr sz="1400" spc="114" dirty="0">
                <a:latin typeface="Lucida Sans"/>
                <a:cs typeface="Lucida Sans"/>
              </a:rPr>
              <a:t> </a:t>
            </a:r>
            <a:r>
              <a:rPr sz="1400" dirty="0">
                <a:latin typeface="Lucida Sans"/>
                <a:cs typeface="Lucida Sans"/>
              </a:rPr>
              <a:t>le</a:t>
            </a:r>
            <a:r>
              <a:rPr sz="1400" spc="120" dirty="0">
                <a:latin typeface="Lucida Sans"/>
                <a:cs typeface="Lucida Sans"/>
              </a:rPr>
              <a:t> </a:t>
            </a:r>
            <a:r>
              <a:rPr sz="1400" spc="45" dirty="0">
                <a:latin typeface="Lucida Sans"/>
                <a:cs typeface="Lucida Sans"/>
              </a:rPr>
              <a:t>PAMSU</a:t>
            </a:r>
            <a:r>
              <a:rPr sz="1400" spc="120" dirty="0">
                <a:latin typeface="Lucida Sans"/>
                <a:cs typeface="Lucida Sans"/>
              </a:rPr>
              <a:t> </a:t>
            </a:r>
            <a:r>
              <a:rPr sz="1400" spc="5" dirty="0">
                <a:latin typeface="Lucida Sans"/>
                <a:cs typeface="Lucida Sans"/>
              </a:rPr>
              <a:t>du</a:t>
            </a:r>
            <a:r>
              <a:rPr sz="1400" spc="120" dirty="0">
                <a:latin typeface="Lucida Sans"/>
                <a:cs typeface="Lucida Sans"/>
              </a:rPr>
              <a:t> </a:t>
            </a:r>
            <a:r>
              <a:rPr sz="1400" dirty="0">
                <a:latin typeface="Lucida Sans"/>
                <a:cs typeface="Lucida Sans"/>
              </a:rPr>
              <a:t>dernier</a:t>
            </a:r>
            <a:r>
              <a:rPr sz="1400" spc="110" dirty="0">
                <a:latin typeface="Lucida Sans"/>
                <a:cs typeface="Lucida Sans"/>
              </a:rPr>
              <a:t> </a:t>
            </a:r>
            <a:r>
              <a:rPr sz="1400" spc="35" dirty="0">
                <a:latin typeface="Lucida Sans"/>
                <a:cs typeface="Lucida Sans"/>
              </a:rPr>
              <a:t>RIAP</a:t>
            </a:r>
            <a:r>
              <a:rPr sz="1400" spc="120" dirty="0">
                <a:latin typeface="Lucida Sans"/>
                <a:cs typeface="Lucida Sans"/>
              </a:rPr>
              <a:t> </a:t>
            </a:r>
            <a:r>
              <a:rPr sz="1400" spc="10" dirty="0">
                <a:latin typeface="Lucida Sans"/>
                <a:cs typeface="Lucida Sans"/>
              </a:rPr>
              <a:t>(relevé</a:t>
            </a:r>
            <a:r>
              <a:rPr sz="1400" spc="20" dirty="0">
                <a:latin typeface="Lucida Sans"/>
                <a:cs typeface="Lucida Sans"/>
              </a:rPr>
              <a:t> 	</a:t>
            </a:r>
            <a:r>
              <a:rPr sz="1400" spc="-5" dirty="0">
                <a:latin typeface="Lucida Sans"/>
                <a:cs typeface="Lucida Sans"/>
              </a:rPr>
              <a:t>individuel</a:t>
            </a:r>
            <a:r>
              <a:rPr sz="1400" spc="85" dirty="0">
                <a:latin typeface="Lucida Sans"/>
                <a:cs typeface="Lucida Sans"/>
              </a:rPr>
              <a:t> </a:t>
            </a:r>
            <a:r>
              <a:rPr sz="1400" spc="15" dirty="0">
                <a:latin typeface="Lucida Sans"/>
                <a:cs typeface="Lucida Sans"/>
              </a:rPr>
              <a:t>d’activité</a:t>
            </a:r>
            <a:r>
              <a:rPr sz="1400" spc="70" dirty="0">
                <a:latin typeface="Lucida Sans"/>
                <a:cs typeface="Lucida Sans"/>
              </a:rPr>
              <a:t> </a:t>
            </a:r>
            <a:r>
              <a:rPr sz="1400" spc="50" dirty="0">
                <a:latin typeface="Lucida Sans"/>
                <a:cs typeface="Lucida Sans"/>
              </a:rPr>
              <a:t>et</a:t>
            </a:r>
            <a:r>
              <a:rPr sz="1400" spc="70" dirty="0">
                <a:latin typeface="Lucida Sans"/>
                <a:cs typeface="Lucida Sans"/>
              </a:rPr>
              <a:t> </a:t>
            </a:r>
            <a:r>
              <a:rPr sz="1400" spc="40" dirty="0">
                <a:latin typeface="Lucida Sans"/>
                <a:cs typeface="Lucida Sans"/>
              </a:rPr>
              <a:t>de</a:t>
            </a:r>
            <a:r>
              <a:rPr sz="1400" spc="70" dirty="0">
                <a:latin typeface="Lucida Sans"/>
                <a:cs typeface="Lucida Sans"/>
              </a:rPr>
              <a:t> </a:t>
            </a:r>
            <a:r>
              <a:rPr sz="1400" spc="-5" dirty="0">
                <a:latin typeface="Lucida Sans"/>
                <a:cs typeface="Lucida Sans"/>
              </a:rPr>
              <a:t>prescriptions)</a:t>
            </a:r>
            <a:r>
              <a:rPr sz="1400" spc="90" dirty="0">
                <a:latin typeface="Lucida Sans"/>
                <a:cs typeface="Lucida Sans"/>
              </a:rPr>
              <a:t> </a:t>
            </a:r>
            <a:r>
              <a:rPr sz="1400" dirty="0">
                <a:latin typeface="Lucida Sans"/>
                <a:cs typeface="Lucida Sans"/>
              </a:rPr>
              <a:t>disponible</a:t>
            </a:r>
            <a:r>
              <a:rPr sz="1400" spc="70" dirty="0">
                <a:latin typeface="Lucida Sans"/>
                <a:cs typeface="Lucida Sans"/>
              </a:rPr>
              <a:t> </a:t>
            </a:r>
            <a:r>
              <a:rPr sz="1400" spc="25" dirty="0">
                <a:latin typeface="Lucida Sans"/>
                <a:cs typeface="Lucida Sans"/>
              </a:rPr>
              <a:t>(avec</a:t>
            </a:r>
            <a:r>
              <a:rPr sz="1400" spc="75" dirty="0">
                <a:latin typeface="Lucida Sans"/>
                <a:cs typeface="Lucida Sans"/>
              </a:rPr>
              <a:t> </a:t>
            </a:r>
            <a:r>
              <a:rPr sz="1400" spc="-45" dirty="0">
                <a:latin typeface="Lucida Sans"/>
                <a:cs typeface="Lucida Sans"/>
              </a:rPr>
              <a:t>seuils</a:t>
            </a:r>
            <a:r>
              <a:rPr sz="1400" spc="75" dirty="0">
                <a:latin typeface="Lucida Sans"/>
                <a:cs typeface="Lucida Sans"/>
              </a:rPr>
              <a:t> </a:t>
            </a:r>
            <a:r>
              <a:rPr sz="1400" spc="215" dirty="0">
                <a:latin typeface="Lucida Sans"/>
                <a:cs typeface="Lucida Sans"/>
              </a:rPr>
              <a:t>%</a:t>
            </a:r>
            <a:r>
              <a:rPr sz="1400" spc="65" dirty="0">
                <a:latin typeface="Lucida Sans"/>
                <a:cs typeface="Lucida Sans"/>
              </a:rPr>
              <a:t> </a:t>
            </a:r>
            <a:r>
              <a:rPr sz="1400" spc="-15" dirty="0">
                <a:latin typeface="Lucida Sans"/>
                <a:cs typeface="Lucida Sans"/>
              </a:rPr>
              <a:t>exonérés</a:t>
            </a:r>
            <a:r>
              <a:rPr sz="1400" spc="60" dirty="0">
                <a:latin typeface="Lucida Sans"/>
                <a:cs typeface="Lucida Sans"/>
              </a:rPr>
              <a:t> </a:t>
            </a:r>
            <a:r>
              <a:rPr sz="1400" spc="-195" dirty="0">
                <a:latin typeface="Lucida Sans"/>
                <a:cs typeface="Lucida Sans"/>
              </a:rPr>
              <a:t>/</a:t>
            </a:r>
            <a:r>
              <a:rPr sz="1400" spc="60" dirty="0">
                <a:latin typeface="Lucida Sans"/>
                <a:cs typeface="Lucida Sans"/>
              </a:rPr>
              <a:t> </a:t>
            </a:r>
            <a:r>
              <a:rPr sz="1400" spc="215" dirty="0">
                <a:latin typeface="Lucida Sans"/>
                <a:cs typeface="Lucida Sans"/>
              </a:rPr>
              <a:t>%</a:t>
            </a:r>
            <a:r>
              <a:rPr sz="1400" spc="100" dirty="0">
                <a:latin typeface="Lucida Sans"/>
                <a:cs typeface="Lucida Sans"/>
              </a:rPr>
              <a:t> 	</a:t>
            </a:r>
            <a:r>
              <a:rPr sz="1400" spc="40" dirty="0">
                <a:latin typeface="Lucida Sans"/>
                <a:cs typeface="Lucida Sans"/>
              </a:rPr>
              <a:t>C2S</a:t>
            </a:r>
            <a:r>
              <a:rPr sz="1400" spc="-85" dirty="0">
                <a:latin typeface="Lucida Sans"/>
                <a:cs typeface="Lucida Sans"/>
              </a:rPr>
              <a:t> </a:t>
            </a:r>
            <a:r>
              <a:rPr sz="1400" spc="5" dirty="0">
                <a:latin typeface="Lucida Sans"/>
                <a:cs typeface="Lucida Sans"/>
              </a:rPr>
              <a:t>à</a:t>
            </a:r>
            <a:r>
              <a:rPr sz="1400" spc="-70" dirty="0">
                <a:latin typeface="Lucida Sans"/>
                <a:cs typeface="Lucida Sans"/>
              </a:rPr>
              <a:t> </a:t>
            </a:r>
            <a:r>
              <a:rPr sz="1400" dirty="0">
                <a:latin typeface="Lucida Sans"/>
                <a:cs typeface="Lucida Sans"/>
              </a:rPr>
              <a:t>définir)</a:t>
            </a:r>
            <a:r>
              <a:rPr sz="1400" spc="-70" dirty="0">
                <a:latin typeface="Lucida Sans"/>
                <a:cs typeface="Lucida Sans"/>
              </a:rPr>
              <a:t> </a:t>
            </a:r>
            <a:r>
              <a:rPr sz="1400" spc="-135" dirty="0">
                <a:latin typeface="Wingdings"/>
                <a:cs typeface="Wingdings"/>
              </a:rPr>
              <a:t></a:t>
            </a:r>
            <a:r>
              <a:rPr sz="1400" spc="25" dirty="0">
                <a:latin typeface="Times New Roman"/>
                <a:cs typeface="Times New Roman"/>
              </a:rPr>
              <a:t> </a:t>
            </a:r>
            <a:r>
              <a:rPr sz="1400" spc="15" dirty="0">
                <a:latin typeface="Lucida Sans"/>
                <a:cs typeface="Lucida Sans"/>
              </a:rPr>
              <a:t>en</a:t>
            </a:r>
            <a:r>
              <a:rPr sz="1400" spc="-70" dirty="0">
                <a:latin typeface="Lucida Sans"/>
                <a:cs typeface="Lucida Sans"/>
              </a:rPr>
              <a:t> </a:t>
            </a:r>
            <a:r>
              <a:rPr sz="1400" spc="-15" dirty="0">
                <a:latin typeface="Lucida Sans"/>
                <a:cs typeface="Lucida Sans"/>
              </a:rPr>
              <a:t>cours</a:t>
            </a:r>
            <a:r>
              <a:rPr sz="1400" spc="-80" dirty="0">
                <a:latin typeface="Lucida Sans"/>
                <a:cs typeface="Lucida Sans"/>
              </a:rPr>
              <a:t> </a:t>
            </a:r>
            <a:r>
              <a:rPr sz="1400" spc="-10" dirty="0">
                <a:latin typeface="Lucida Sans"/>
                <a:cs typeface="Lucida Sans"/>
              </a:rPr>
              <a:t>d’expertise</a:t>
            </a:r>
            <a:endParaRPr sz="1400" dirty="0">
              <a:latin typeface="Lucida Sans"/>
              <a:cs typeface="Lucida Sans"/>
            </a:endParaRPr>
          </a:p>
          <a:p>
            <a:pPr lvl="2">
              <a:spcBef>
                <a:spcPts val="30"/>
              </a:spcBef>
              <a:buFont typeface="Arial"/>
              <a:buChar char="•"/>
            </a:pPr>
            <a:endParaRPr sz="1400" dirty="0">
              <a:latin typeface="Lucida Sans"/>
              <a:cs typeface="Lucida Sans"/>
            </a:endParaRPr>
          </a:p>
          <a:p>
            <a:pPr marL="756285" lvl="1" indent="-286385">
              <a:buFont typeface="Arial"/>
              <a:buChar char="•"/>
              <a:tabLst>
                <a:tab pos="756285" algn="l"/>
              </a:tabLst>
            </a:pPr>
            <a:r>
              <a:rPr sz="1400" spc="-140" dirty="0">
                <a:latin typeface="Arial Black"/>
                <a:cs typeface="Arial Black"/>
              </a:rPr>
              <a:t>DJMG</a:t>
            </a:r>
            <a:r>
              <a:rPr sz="1400" spc="-85" dirty="0">
                <a:latin typeface="Arial Black"/>
                <a:cs typeface="Arial Black"/>
              </a:rPr>
              <a:t> </a:t>
            </a:r>
            <a:r>
              <a:rPr sz="1400" spc="-105" dirty="0">
                <a:latin typeface="Arial Black"/>
                <a:cs typeface="Arial Black"/>
              </a:rPr>
              <a:t>en</a:t>
            </a:r>
            <a:r>
              <a:rPr sz="1400" spc="-90" dirty="0">
                <a:latin typeface="Arial Black"/>
                <a:cs typeface="Arial Black"/>
              </a:rPr>
              <a:t> arrêt</a:t>
            </a:r>
            <a:r>
              <a:rPr sz="1400" spc="-100" dirty="0">
                <a:latin typeface="Arial Black"/>
                <a:cs typeface="Arial Black"/>
              </a:rPr>
              <a:t> </a:t>
            </a:r>
            <a:r>
              <a:rPr sz="1400" spc="-105" dirty="0">
                <a:latin typeface="Arial Black"/>
                <a:cs typeface="Arial Black"/>
              </a:rPr>
              <a:t>longue</a:t>
            </a:r>
            <a:r>
              <a:rPr sz="1400" spc="-95" dirty="0">
                <a:latin typeface="Arial Black"/>
                <a:cs typeface="Arial Black"/>
              </a:rPr>
              <a:t> durée </a:t>
            </a:r>
            <a:r>
              <a:rPr sz="1400" spc="-70" dirty="0">
                <a:latin typeface="Arial Black"/>
                <a:cs typeface="Arial Black"/>
              </a:rPr>
              <a:t>durant</a:t>
            </a:r>
            <a:r>
              <a:rPr sz="1400" spc="-125" dirty="0">
                <a:latin typeface="Arial Black"/>
                <a:cs typeface="Arial Black"/>
              </a:rPr>
              <a:t> </a:t>
            </a:r>
            <a:r>
              <a:rPr sz="1400" spc="-120" dirty="0">
                <a:latin typeface="Arial Black"/>
                <a:cs typeface="Arial Black"/>
              </a:rPr>
              <a:t>son</a:t>
            </a:r>
            <a:r>
              <a:rPr sz="1400" spc="-80" dirty="0">
                <a:latin typeface="Arial Black"/>
                <a:cs typeface="Arial Black"/>
              </a:rPr>
              <a:t> </a:t>
            </a:r>
            <a:r>
              <a:rPr sz="1400" spc="-140" dirty="0">
                <a:latin typeface="Arial Black"/>
                <a:cs typeface="Arial Black"/>
              </a:rPr>
              <a:t>stage</a:t>
            </a:r>
            <a:r>
              <a:rPr sz="1400" spc="-80" dirty="0">
                <a:latin typeface="Arial Black"/>
                <a:cs typeface="Arial Black"/>
              </a:rPr>
              <a:t> </a:t>
            </a:r>
            <a:r>
              <a:rPr sz="1400" dirty="0">
                <a:latin typeface="Lucida Sans"/>
                <a:cs typeface="Lucida Sans"/>
              </a:rPr>
              <a:t>(maladie,</a:t>
            </a:r>
            <a:r>
              <a:rPr sz="1400" spc="-80" dirty="0">
                <a:latin typeface="Lucida Sans"/>
                <a:cs typeface="Lucida Sans"/>
              </a:rPr>
              <a:t> </a:t>
            </a:r>
            <a:r>
              <a:rPr sz="1400" spc="-10" dirty="0">
                <a:latin typeface="Lucida Sans"/>
                <a:cs typeface="Lucida Sans"/>
              </a:rPr>
              <a:t>maternité…)</a:t>
            </a:r>
            <a:endParaRPr sz="1400" dirty="0">
              <a:latin typeface="Lucida Sans"/>
              <a:cs typeface="Lucida Sans"/>
            </a:endParaRPr>
          </a:p>
          <a:p>
            <a:pPr marL="1210945" lvl="2" indent="-284480" algn="just">
              <a:buFont typeface="Arial"/>
              <a:buChar char="•"/>
              <a:tabLst>
                <a:tab pos="1210945" algn="l"/>
              </a:tabLst>
            </a:pPr>
            <a:r>
              <a:rPr sz="1400" dirty="0">
                <a:latin typeface="Lucida Sans"/>
                <a:cs typeface="Lucida Sans"/>
              </a:rPr>
              <a:t>une</a:t>
            </a:r>
            <a:r>
              <a:rPr sz="1400" spc="470" dirty="0">
                <a:latin typeface="Lucida Sans"/>
                <a:cs typeface="Lucida Sans"/>
              </a:rPr>
              <a:t> </a:t>
            </a:r>
            <a:r>
              <a:rPr sz="1400" u="sng" dirty="0">
                <a:uFill>
                  <a:solidFill>
                    <a:srgbClr val="000000"/>
                  </a:solidFill>
                </a:uFill>
                <a:latin typeface="Lucida Sans"/>
                <a:cs typeface="Lucida Sans"/>
              </a:rPr>
              <a:t>compensation</a:t>
            </a:r>
            <a:r>
              <a:rPr sz="1400" u="sng" spc="484" dirty="0">
                <a:uFill>
                  <a:solidFill>
                    <a:srgbClr val="000000"/>
                  </a:solidFill>
                </a:uFill>
                <a:latin typeface="Lucida Sans"/>
                <a:cs typeface="Lucida Sans"/>
              </a:rPr>
              <a:t> </a:t>
            </a:r>
            <a:r>
              <a:rPr sz="1400" u="sng" dirty="0">
                <a:uFill>
                  <a:solidFill>
                    <a:srgbClr val="000000"/>
                  </a:solidFill>
                </a:uFill>
                <a:latin typeface="Lucida Sans"/>
                <a:cs typeface="Lucida Sans"/>
              </a:rPr>
              <a:t>partielle</a:t>
            </a:r>
            <a:r>
              <a:rPr sz="1400" u="sng" spc="465" dirty="0">
                <a:uFill>
                  <a:solidFill>
                    <a:srgbClr val="000000"/>
                  </a:solidFill>
                </a:uFill>
                <a:latin typeface="Lucida Sans"/>
                <a:cs typeface="Lucida Sans"/>
              </a:rPr>
              <a:t> </a:t>
            </a:r>
            <a:r>
              <a:rPr sz="1400" u="sng" dirty="0">
                <a:uFill>
                  <a:solidFill>
                    <a:srgbClr val="000000"/>
                  </a:solidFill>
                </a:uFill>
                <a:latin typeface="Lucida Sans"/>
                <a:cs typeface="Lucida Sans"/>
              </a:rPr>
              <a:t>peut</a:t>
            </a:r>
            <a:r>
              <a:rPr sz="1400" u="sng" spc="470" dirty="0">
                <a:uFill>
                  <a:solidFill>
                    <a:srgbClr val="000000"/>
                  </a:solidFill>
                </a:uFill>
                <a:latin typeface="Lucida Sans"/>
                <a:cs typeface="Lucida Sans"/>
              </a:rPr>
              <a:t> </a:t>
            </a:r>
            <a:r>
              <a:rPr sz="1400" u="sng" dirty="0">
                <a:uFill>
                  <a:solidFill>
                    <a:srgbClr val="000000"/>
                  </a:solidFill>
                </a:uFill>
                <a:latin typeface="Lucida Sans"/>
                <a:cs typeface="Lucida Sans"/>
              </a:rPr>
              <a:t>être</a:t>
            </a:r>
            <a:r>
              <a:rPr sz="1400" u="sng" spc="470" dirty="0">
                <a:uFill>
                  <a:solidFill>
                    <a:srgbClr val="000000"/>
                  </a:solidFill>
                </a:uFill>
                <a:latin typeface="Lucida Sans"/>
                <a:cs typeface="Lucida Sans"/>
              </a:rPr>
              <a:t> </a:t>
            </a:r>
            <a:r>
              <a:rPr sz="1400" u="sng" dirty="0">
                <a:uFill>
                  <a:solidFill>
                    <a:srgbClr val="000000"/>
                  </a:solidFill>
                </a:uFill>
                <a:latin typeface="Lucida Sans"/>
                <a:cs typeface="Lucida Sans"/>
              </a:rPr>
              <a:t>versée</a:t>
            </a:r>
            <a:r>
              <a:rPr sz="1400" u="sng" spc="465" dirty="0">
                <a:uFill>
                  <a:solidFill>
                    <a:srgbClr val="000000"/>
                  </a:solidFill>
                </a:uFill>
                <a:latin typeface="Lucida Sans"/>
                <a:cs typeface="Lucida Sans"/>
              </a:rPr>
              <a:t> </a:t>
            </a:r>
            <a:r>
              <a:rPr sz="1400" u="sng" dirty="0">
                <a:uFill>
                  <a:solidFill>
                    <a:srgbClr val="000000"/>
                  </a:solidFill>
                </a:uFill>
                <a:latin typeface="Lucida Sans"/>
                <a:cs typeface="Lucida Sans"/>
              </a:rPr>
              <a:t>par</a:t>
            </a:r>
            <a:r>
              <a:rPr sz="1400" u="sng" spc="465" dirty="0">
                <a:uFill>
                  <a:solidFill>
                    <a:srgbClr val="000000"/>
                  </a:solidFill>
                </a:uFill>
                <a:latin typeface="Lucida Sans"/>
                <a:cs typeface="Lucida Sans"/>
              </a:rPr>
              <a:t> </a:t>
            </a:r>
            <a:r>
              <a:rPr sz="1400" u="sng" dirty="0">
                <a:uFill>
                  <a:solidFill>
                    <a:srgbClr val="000000"/>
                  </a:solidFill>
                </a:uFill>
                <a:latin typeface="Lucida Sans"/>
                <a:cs typeface="Lucida Sans"/>
              </a:rPr>
              <a:t>l’ARS</a:t>
            </a:r>
            <a:r>
              <a:rPr sz="1400" dirty="0">
                <a:latin typeface="Lucida Sans"/>
                <a:cs typeface="Lucida Sans"/>
              </a:rPr>
              <a:t>,</a:t>
            </a:r>
            <a:r>
              <a:rPr sz="1400" spc="459" dirty="0">
                <a:latin typeface="Lucida Sans"/>
                <a:cs typeface="Lucida Sans"/>
              </a:rPr>
              <a:t> </a:t>
            </a:r>
            <a:r>
              <a:rPr sz="1400" dirty="0">
                <a:latin typeface="Lucida Sans"/>
                <a:cs typeface="Lucida Sans"/>
              </a:rPr>
              <a:t>après</a:t>
            </a:r>
            <a:r>
              <a:rPr sz="1400" spc="470" dirty="0">
                <a:latin typeface="Lucida Sans"/>
                <a:cs typeface="Lucida Sans"/>
              </a:rPr>
              <a:t> </a:t>
            </a:r>
            <a:r>
              <a:rPr sz="1400" dirty="0">
                <a:latin typeface="Lucida Sans"/>
                <a:cs typeface="Lucida Sans"/>
              </a:rPr>
              <a:t>étude</a:t>
            </a:r>
            <a:r>
              <a:rPr sz="1400" spc="459" dirty="0">
                <a:latin typeface="Lucida Sans"/>
                <a:cs typeface="Lucida Sans"/>
              </a:rPr>
              <a:t> </a:t>
            </a:r>
            <a:r>
              <a:rPr sz="1400" dirty="0">
                <a:latin typeface="Lucida Sans"/>
                <a:cs typeface="Lucida Sans"/>
              </a:rPr>
              <a:t>de</a:t>
            </a:r>
            <a:r>
              <a:rPr sz="1400" spc="470" dirty="0">
                <a:latin typeface="Lucida Sans"/>
                <a:cs typeface="Lucida Sans"/>
              </a:rPr>
              <a:t> </a:t>
            </a:r>
            <a:r>
              <a:rPr sz="1400" spc="-25" dirty="0">
                <a:latin typeface="Lucida Sans"/>
                <a:cs typeface="Lucida Sans"/>
              </a:rPr>
              <a:t>la</a:t>
            </a:r>
            <a:endParaRPr sz="1400" dirty="0">
              <a:latin typeface="Lucida Sans"/>
              <a:cs typeface="Lucida Sans"/>
            </a:endParaRPr>
          </a:p>
          <a:p>
            <a:pPr marL="1213485">
              <a:spcBef>
                <a:spcPts val="5"/>
              </a:spcBef>
            </a:pPr>
            <a:r>
              <a:rPr sz="1400" dirty="0">
                <a:latin typeface="Lucida Sans"/>
                <a:cs typeface="Lucida Sans"/>
              </a:rPr>
              <a:t>situation</a:t>
            </a:r>
            <a:r>
              <a:rPr sz="1400" spc="10" dirty="0">
                <a:latin typeface="Lucida Sans"/>
                <a:cs typeface="Lucida Sans"/>
              </a:rPr>
              <a:t> </a:t>
            </a:r>
            <a:r>
              <a:rPr sz="1400" dirty="0">
                <a:latin typeface="Lucida Sans"/>
                <a:cs typeface="Lucida Sans"/>
              </a:rPr>
              <a:t>par</a:t>
            </a:r>
            <a:r>
              <a:rPr sz="1400" spc="-10" dirty="0">
                <a:latin typeface="Lucida Sans"/>
                <a:cs typeface="Lucida Sans"/>
              </a:rPr>
              <a:t> </a:t>
            </a:r>
            <a:r>
              <a:rPr sz="1400" dirty="0">
                <a:latin typeface="Lucida Sans"/>
                <a:cs typeface="Lucida Sans"/>
              </a:rPr>
              <a:t>le</a:t>
            </a:r>
            <a:r>
              <a:rPr sz="1400" spc="-5" dirty="0">
                <a:latin typeface="Lucida Sans"/>
                <a:cs typeface="Lucida Sans"/>
              </a:rPr>
              <a:t> </a:t>
            </a:r>
            <a:r>
              <a:rPr sz="1400" dirty="0">
                <a:latin typeface="Lucida Sans"/>
                <a:cs typeface="Lucida Sans"/>
              </a:rPr>
              <a:t>coordonnateur</a:t>
            </a:r>
            <a:r>
              <a:rPr sz="1400" spc="-20" dirty="0">
                <a:latin typeface="Lucida Sans"/>
                <a:cs typeface="Lucida Sans"/>
              </a:rPr>
              <a:t> </a:t>
            </a:r>
            <a:r>
              <a:rPr sz="1400" dirty="0">
                <a:latin typeface="Lucida Sans"/>
                <a:cs typeface="Lucida Sans"/>
              </a:rPr>
              <a:t>de</a:t>
            </a:r>
            <a:r>
              <a:rPr sz="1400" spc="-5" dirty="0">
                <a:latin typeface="Lucida Sans"/>
                <a:cs typeface="Lucida Sans"/>
              </a:rPr>
              <a:t> </a:t>
            </a:r>
            <a:r>
              <a:rPr sz="1400" spc="25" dirty="0">
                <a:latin typeface="Lucida Sans"/>
                <a:cs typeface="Lucida Sans"/>
              </a:rPr>
              <a:t>DES</a:t>
            </a:r>
            <a:endParaRPr sz="1400" dirty="0">
              <a:latin typeface="Lucida Sans"/>
              <a:cs typeface="Lucida Sans"/>
            </a:endParaRPr>
          </a:p>
        </p:txBody>
      </p:sp>
      <p:sp>
        <p:nvSpPr>
          <p:cNvPr id="4" name="object 4" descr="$PPTXTitle"/>
          <p:cNvSpPr txBox="1">
            <a:spLocks noGrp="1"/>
          </p:cNvSpPr>
          <p:nvPr>
            <p:ph type="title"/>
          </p:nvPr>
        </p:nvSpPr>
        <p:spPr>
          <a:xfrm>
            <a:off x="2339752" y="1484784"/>
            <a:ext cx="6182457" cy="1018227"/>
          </a:xfrm>
          <a:prstGeom prst="rect">
            <a:avLst/>
          </a:prstGeom>
          <a:solidFill>
            <a:srgbClr val="C6EBF1"/>
          </a:solidFill>
        </p:spPr>
        <p:txBody>
          <a:bodyPr vert="horz" wrap="square" lIns="0" tIns="33020" rIns="0" bIns="0" rtlCol="0" anchor="t">
            <a:spAutoFit/>
          </a:bodyPr>
          <a:lstStyle/>
          <a:p>
            <a:pPr>
              <a:spcBef>
                <a:spcPts val="260"/>
              </a:spcBef>
            </a:pPr>
            <a:r>
              <a:rPr sz="3200" spc="-190" dirty="0"/>
              <a:t>La</a:t>
            </a:r>
            <a:r>
              <a:rPr sz="3200" spc="-75" dirty="0"/>
              <a:t> </a:t>
            </a:r>
            <a:r>
              <a:rPr sz="3200" spc="-100" dirty="0"/>
              <a:t>rémunération</a:t>
            </a:r>
            <a:r>
              <a:rPr sz="3200" spc="-40" dirty="0"/>
              <a:t> </a:t>
            </a:r>
            <a:r>
              <a:rPr sz="3200" spc="-75" dirty="0"/>
              <a:t>du </a:t>
            </a:r>
            <a:r>
              <a:rPr sz="3200" spc="-155" dirty="0"/>
              <a:t>PAMSU</a:t>
            </a:r>
            <a:r>
              <a:rPr sz="3200" spc="-65" dirty="0"/>
              <a:t> </a:t>
            </a:r>
            <a:r>
              <a:rPr sz="3200" spc="-75" dirty="0"/>
              <a:t>pour</a:t>
            </a:r>
            <a:r>
              <a:rPr sz="3200" spc="-60" dirty="0"/>
              <a:t> </a:t>
            </a:r>
            <a:r>
              <a:rPr sz="3200" spc="-125" dirty="0"/>
              <a:t>l’accueil</a:t>
            </a:r>
            <a:r>
              <a:rPr sz="3200" spc="-65" dirty="0"/>
              <a:t> </a:t>
            </a:r>
            <a:r>
              <a:rPr sz="3200" spc="-60" dirty="0"/>
              <a:t>d’un</a:t>
            </a:r>
            <a:r>
              <a:rPr sz="3200" spc="-65" dirty="0"/>
              <a:t> </a:t>
            </a:r>
            <a:r>
              <a:rPr sz="3200" spc="-105" dirty="0"/>
              <a:t>DJMG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273552" y="5746203"/>
            <a:ext cx="5241290" cy="173990"/>
          </a:xfrm>
          <a:prstGeom prst="rect">
            <a:avLst/>
          </a:prstGeom>
        </p:spPr>
        <p:txBody>
          <a:bodyPr vert="horz" wrap="square" lIns="0" tIns="53975" rIns="0" bIns="0" rtlCol="0">
            <a:spAutoFit/>
          </a:bodyPr>
          <a:lstStyle/>
          <a:p>
            <a:pPr>
              <a:spcBef>
                <a:spcPts val="425"/>
              </a:spcBef>
              <a:tabLst>
                <a:tab pos="5158740" algn="l"/>
              </a:tabLst>
            </a:pPr>
            <a:r>
              <a:rPr sz="750" dirty="0">
                <a:solidFill>
                  <a:srgbClr val="56555A"/>
                </a:solidFill>
                <a:latin typeface="Segoe UI Light"/>
                <a:cs typeface="Segoe UI Light"/>
              </a:rPr>
              <a:t>Appui</a:t>
            </a:r>
            <a:r>
              <a:rPr sz="750" spc="-10" dirty="0">
                <a:solidFill>
                  <a:srgbClr val="56555A"/>
                </a:solidFill>
                <a:latin typeface="Segoe UI Light"/>
                <a:cs typeface="Segoe UI Light"/>
              </a:rPr>
              <a:t> </a:t>
            </a:r>
            <a:r>
              <a:rPr sz="750" dirty="0">
                <a:solidFill>
                  <a:srgbClr val="56555A"/>
                </a:solidFill>
                <a:latin typeface="Segoe UI Light"/>
                <a:cs typeface="Segoe UI Light"/>
              </a:rPr>
              <a:t>auprès</a:t>
            </a:r>
            <a:r>
              <a:rPr sz="750" spc="-15" dirty="0">
                <a:solidFill>
                  <a:srgbClr val="56555A"/>
                </a:solidFill>
                <a:latin typeface="Segoe UI Light"/>
                <a:cs typeface="Segoe UI Light"/>
              </a:rPr>
              <a:t> </a:t>
            </a:r>
            <a:r>
              <a:rPr sz="750" dirty="0">
                <a:solidFill>
                  <a:srgbClr val="56555A"/>
                </a:solidFill>
                <a:latin typeface="Segoe UI Light"/>
                <a:cs typeface="Segoe UI Light"/>
              </a:rPr>
              <a:t>DGOS</a:t>
            </a:r>
            <a:r>
              <a:rPr sz="750" spc="-15" dirty="0">
                <a:solidFill>
                  <a:srgbClr val="56555A"/>
                </a:solidFill>
                <a:latin typeface="Segoe UI Light"/>
                <a:cs typeface="Segoe UI Light"/>
              </a:rPr>
              <a:t> </a:t>
            </a:r>
            <a:r>
              <a:rPr sz="750" dirty="0">
                <a:solidFill>
                  <a:srgbClr val="56555A"/>
                </a:solidFill>
                <a:latin typeface="Segoe UI Light"/>
                <a:cs typeface="Segoe UI Light"/>
              </a:rPr>
              <a:t>pour</a:t>
            </a:r>
            <a:r>
              <a:rPr sz="750" spc="-10" dirty="0">
                <a:solidFill>
                  <a:srgbClr val="56555A"/>
                </a:solidFill>
                <a:latin typeface="Segoe UI Light"/>
                <a:cs typeface="Segoe UI Light"/>
              </a:rPr>
              <a:t> </a:t>
            </a:r>
            <a:r>
              <a:rPr sz="750" dirty="0">
                <a:solidFill>
                  <a:srgbClr val="56555A"/>
                </a:solidFill>
                <a:latin typeface="Segoe UI Light"/>
                <a:cs typeface="Segoe UI Light"/>
              </a:rPr>
              <a:t>le</a:t>
            </a:r>
            <a:r>
              <a:rPr sz="750" spc="-10" dirty="0">
                <a:solidFill>
                  <a:srgbClr val="56555A"/>
                </a:solidFill>
                <a:latin typeface="Segoe UI Light"/>
                <a:cs typeface="Segoe UI Light"/>
              </a:rPr>
              <a:t> </a:t>
            </a:r>
            <a:r>
              <a:rPr sz="750" dirty="0">
                <a:solidFill>
                  <a:srgbClr val="56555A"/>
                </a:solidFill>
                <a:latin typeface="Segoe UI Light"/>
                <a:cs typeface="Segoe UI Light"/>
              </a:rPr>
              <a:t>pilotage</a:t>
            </a:r>
            <a:r>
              <a:rPr sz="750" spc="-10" dirty="0">
                <a:solidFill>
                  <a:srgbClr val="56555A"/>
                </a:solidFill>
                <a:latin typeface="Segoe UI Light"/>
                <a:cs typeface="Segoe UI Light"/>
              </a:rPr>
              <a:t> </a:t>
            </a:r>
            <a:r>
              <a:rPr sz="750" dirty="0">
                <a:solidFill>
                  <a:srgbClr val="56555A"/>
                </a:solidFill>
                <a:latin typeface="Segoe UI Light"/>
                <a:cs typeface="Segoe UI Light"/>
              </a:rPr>
              <a:t>de</a:t>
            </a:r>
            <a:r>
              <a:rPr sz="750" spc="-10" dirty="0">
                <a:solidFill>
                  <a:srgbClr val="56555A"/>
                </a:solidFill>
                <a:latin typeface="Segoe UI Light"/>
                <a:cs typeface="Segoe UI Light"/>
              </a:rPr>
              <a:t> </a:t>
            </a:r>
            <a:r>
              <a:rPr sz="750" dirty="0">
                <a:solidFill>
                  <a:srgbClr val="56555A"/>
                </a:solidFill>
                <a:latin typeface="Segoe UI Light"/>
                <a:cs typeface="Segoe UI Light"/>
              </a:rPr>
              <a:t>la</a:t>
            </a:r>
            <a:r>
              <a:rPr sz="750" spc="5" dirty="0">
                <a:solidFill>
                  <a:srgbClr val="56555A"/>
                </a:solidFill>
                <a:latin typeface="Segoe UI Light"/>
                <a:cs typeface="Segoe UI Light"/>
              </a:rPr>
              <a:t> </a:t>
            </a:r>
            <a:r>
              <a:rPr sz="750" spc="-10" dirty="0">
                <a:solidFill>
                  <a:srgbClr val="56555A"/>
                </a:solidFill>
                <a:latin typeface="Segoe UI Light"/>
                <a:cs typeface="Segoe UI Light"/>
              </a:rPr>
              <a:t>généralisation</a:t>
            </a:r>
            <a:r>
              <a:rPr sz="750" spc="-45" dirty="0">
                <a:solidFill>
                  <a:srgbClr val="56555A"/>
                </a:solidFill>
                <a:latin typeface="Segoe UI Light"/>
                <a:cs typeface="Segoe UI Light"/>
              </a:rPr>
              <a:t> </a:t>
            </a:r>
            <a:r>
              <a:rPr sz="750" dirty="0">
                <a:solidFill>
                  <a:srgbClr val="56555A"/>
                </a:solidFill>
                <a:latin typeface="Segoe UI Light"/>
                <a:cs typeface="Segoe UI Light"/>
              </a:rPr>
              <a:t>de</a:t>
            </a:r>
            <a:r>
              <a:rPr sz="750" spc="-10" dirty="0">
                <a:solidFill>
                  <a:srgbClr val="56555A"/>
                </a:solidFill>
                <a:latin typeface="Segoe UI Light"/>
                <a:cs typeface="Segoe UI Light"/>
              </a:rPr>
              <a:t> </a:t>
            </a:r>
            <a:r>
              <a:rPr sz="750" spc="-25" dirty="0">
                <a:solidFill>
                  <a:srgbClr val="56555A"/>
                </a:solidFill>
                <a:latin typeface="Segoe UI Light"/>
                <a:cs typeface="Segoe UI Light"/>
              </a:rPr>
              <a:t>ROC</a:t>
            </a:r>
            <a:r>
              <a:rPr sz="750" dirty="0">
                <a:solidFill>
                  <a:srgbClr val="56555A"/>
                </a:solidFill>
                <a:latin typeface="Segoe UI Light"/>
                <a:cs typeface="Segoe UI Light"/>
              </a:rPr>
              <a:t>	</a:t>
            </a:r>
            <a:r>
              <a:rPr sz="1050" spc="-37" baseline="31746" dirty="0">
                <a:solidFill>
                  <a:srgbClr val="9A999B"/>
                </a:solidFill>
                <a:latin typeface="Segoe UI Light"/>
                <a:cs typeface="Segoe UI Light"/>
              </a:rPr>
              <a:t>12</a:t>
            </a:r>
            <a:endParaRPr sz="1050" baseline="31746">
              <a:latin typeface="Segoe UI Light"/>
              <a:cs typeface="Segoe UI Light"/>
            </a:endParaRPr>
          </a:p>
        </p:txBody>
      </p:sp>
      <p:pic>
        <p:nvPicPr>
          <p:cNvPr id="3" name="object 3"/>
          <p:cNvPicPr/>
          <p:nvPr/>
        </p:nvPicPr>
        <p:blipFill>
          <a:blip r:embed="rId2" cstate="print"/>
          <a:stretch>
            <a:fillRect/>
          </a:stretch>
        </p:blipFill>
        <p:spPr>
          <a:xfrm>
            <a:off x="224528" y="5673599"/>
            <a:ext cx="305276" cy="240546"/>
          </a:xfrm>
          <a:prstGeom prst="rect">
            <a:avLst/>
          </a:prstGeom>
        </p:spPr>
      </p:pic>
      <p:sp>
        <p:nvSpPr>
          <p:cNvPr id="4" name="object 4"/>
          <p:cNvSpPr/>
          <p:nvPr/>
        </p:nvSpPr>
        <p:spPr>
          <a:xfrm>
            <a:off x="0" y="5211202"/>
            <a:ext cx="9144000" cy="789940"/>
          </a:xfrm>
          <a:custGeom>
            <a:avLst/>
            <a:gdLst/>
            <a:ahLst/>
            <a:cxnLst/>
            <a:rect l="l" t="t" r="r" b="b"/>
            <a:pathLst>
              <a:path w="9144000" h="789939">
                <a:moveTo>
                  <a:pt x="9144000" y="0"/>
                </a:moveTo>
                <a:lnTo>
                  <a:pt x="0" y="0"/>
                </a:lnTo>
                <a:lnTo>
                  <a:pt x="0" y="789546"/>
                </a:lnTo>
                <a:lnTo>
                  <a:pt x="9144000" y="789546"/>
                </a:lnTo>
                <a:lnTo>
                  <a:pt x="9144000" y="0"/>
                </a:lnTo>
                <a:close/>
              </a:path>
            </a:pathLst>
          </a:custGeom>
          <a:solidFill>
            <a:srgbClr val="FFFFFF"/>
          </a:solidFill>
        </p:spPr>
        <p:txBody>
          <a:bodyPr wrap="square" lIns="0" tIns="0" rIns="0" bIns="0" rtlCol="0"/>
          <a:lstStyle/>
          <a:p>
            <a:endParaRPr/>
          </a:p>
        </p:txBody>
      </p:sp>
      <p:grpSp>
        <p:nvGrpSpPr>
          <p:cNvPr id="5" name="object 5"/>
          <p:cNvGrpSpPr/>
          <p:nvPr/>
        </p:nvGrpSpPr>
        <p:grpSpPr>
          <a:xfrm>
            <a:off x="3563240" y="2231645"/>
            <a:ext cx="1268095" cy="1268095"/>
            <a:chOff x="3563239" y="1374394"/>
            <a:chExt cx="1268095" cy="1268095"/>
          </a:xfrm>
        </p:grpSpPr>
        <p:sp>
          <p:nvSpPr>
            <p:cNvPr id="6" name="object 6"/>
            <p:cNvSpPr/>
            <p:nvPr/>
          </p:nvSpPr>
          <p:spPr>
            <a:xfrm>
              <a:off x="3709924" y="1374394"/>
              <a:ext cx="1009650" cy="1009650"/>
            </a:xfrm>
            <a:custGeom>
              <a:avLst/>
              <a:gdLst/>
              <a:ahLst/>
              <a:cxnLst/>
              <a:rect l="l" t="t" r="r" b="b"/>
              <a:pathLst>
                <a:path w="1009650" h="1009650">
                  <a:moveTo>
                    <a:pt x="504698" y="0"/>
                  </a:moveTo>
                  <a:lnTo>
                    <a:pt x="456087" y="2310"/>
                  </a:lnTo>
                  <a:lnTo>
                    <a:pt x="408785" y="9099"/>
                  </a:lnTo>
                  <a:lnTo>
                    <a:pt x="363003" y="20155"/>
                  </a:lnTo>
                  <a:lnTo>
                    <a:pt x="318952" y="35268"/>
                  </a:lnTo>
                  <a:lnTo>
                    <a:pt x="276843" y="54225"/>
                  </a:lnTo>
                  <a:lnTo>
                    <a:pt x="236888" y="76815"/>
                  </a:lnTo>
                  <a:lnTo>
                    <a:pt x="199299" y="102827"/>
                  </a:lnTo>
                  <a:lnTo>
                    <a:pt x="164286" y="132048"/>
                  </a:lnTo>
                  <a:lnTo>
                    <a:pt x="132061" y="164267"/>
                  </a:lnTo>
                  <a:lnTo>
                    <a:pt x="102835" y="199273"/>
                  </a:lnTo>
                  <a:lnTo>
                    <a:pt x="76821" y="236854"/>
                  </a:lnTo>
                  <a:lnTo>
                    <a:pt x="54228" y="276799"/>
                  </a:lnTo>
                  <a:lnTo>
                    <a:pt x="35270" y="318895"/>
                  </a:lnTo>
                  <a:lnTo>
                    <a:pt x="20156" y="362932"/>
                  </a:lnTo>
                  <a:lnTo>
                    <a:pt x="9099" y="408698"/>
                  </a:lnTo>
                  <a:lnTo>
                    <a:pt x="2310" y="455981"/>
                  </a:lnTo>
                  <a:lnTo>
                    <a:pt x="0" y="504570"/>
                  </a:lnTo>
                  <a:lnTo>
                    <a:pt x="2310" y="553181"/>
                  </a:lnTo>
                  <a:lnTo>
                    <a:pt x="9099" y="600483"/>
                  </a:lnTo>
                  <a:lnTo>
                    <a:pt x="20156" y="646265"/>
                  </a:lnTo>
                  <a:lnTo>
                    <a:pt x="35270" y="690316"/>
                  </a:lnTo>
                  <a:lnTo>
                    <a:pt x="54228" y="732425"/>
                  </a:lnTo>
                  <a:lnTo>
                    <a:pt x="76821" y="772380"/>
                  </a:lnTo>
                  <a:lnTo>
                    <a:pt x="102835" y="809969"/>
                  </a:lnTo>
                  <a:lnTo>
                    <a:pt x="132061" y="844982"/>
                  </a:lnTo>
                  <a:lnTo>
                    <a:pt x="164286" y="877207"/>
                  </a:lnTo>
                  <a:lnTo>
                    <a:pt x="199299" y="906433"/>
                  </a:lnTo>
                  <a:lnTo>
                    <a:pt x="236888" y="932447"/>
                  </a:lnTo>
                  <a:lnTo>
                    <a:pt x="276843" y="955040"/>
                  </a:lnTo>
                  <a:lnTo>
                    <a:pt x="318952" y="973998"/>
                  </a:lnTo>
                  <a:lnTo>
                    <a:pt x="363003" y="989112"/>
                  </a:lnTo>
                  <a:lnTo>
                    <a:pt x="408785" y="1000169"/>
                  </a:lnTo>
                  <a:lnTo>
                    <a:pt x="456087" y="1006958"/>
                  </a:lnTo>
                  <a:lnTo>
                    <a:pt x="504698" y="1009268"/>
                  </a:lnTo>
                  <a:lnTo>
                    <a:pt x="553308" y="1006958"/>
                  </a:lnTo>
                  <a:lnTo>
                    <a:pt x="600610" y="1000169"/>
                  </a:lnTo>
                  <a:lnTo>
                    <a:pt x="646392" y="989112"/>
                  </a:lnTo>
                  <a:lnTo>
                    <a:pt x="690443" y="973998"/>
                  </a:lnTo>
                  <a:lnTo>
                    <a:pt x="732552" y="955040"/>
                  </a:lnTo>
                  <a:lnTo>
                    <a:pt x="772507" y="932447"/>
                  </a:lnTo>
                  <a:lnTo>
                    <a:pt x="810096" y="906433"/>
                  </a:lnTo>
                  <a:lnTo>
                    <a:pt x="845109" y="877207"/>
                  </a:lnTo>
                  <a:lnTo>
                    <a:pt x="877334" y="844982"/>
                  </a:lnTo>
                  <a:lnTo>
                    <a:pt x="906560" y="809969"/>
                  </a:lnTo>
                  <a:lnTo>
                    <a:pt x="932574" y="772380"/>
                  </a:lnTo>
                  <a:lnTo>
                    <a:pt x="955167" y="732425"/>
                  </a:lnTo>
                  <a:lnTo>
                    <a:pt x="974125" y="690316"/>
                  </a:lnTo>
                  <a:lnTo>
                    <a:pt x="989239" y="646265"/>
                  </a:lnTo>
                  <a:lnTo>
                    <a:pt x="1000296" y="600483"/>
                  </a:lnTo>
                  <a:lnTo>
                    <a:pt x="1007085" y="553181"/>
                  </a:lnTo>
                  <a:lnTo>
                    <a:pt x="1009396" y="504570"/>
                  </a:lnTo>
                  <a:lnTo>
                    <a:pt x="1007085" y="455981"/>
                  </a:lnTo>
                  <a:lnTo>
                    <a:pt x="1000296" y="408698"/>
                  </a:lnTo>
                  <a:lnTo>
                    <a:pt x="989239" y="362932"/>
                  </a:lnTo>
                  <a:lnTo>
                    <a:pt x="974125" y="318895"/>
                  </a:lnTo>
                  <a:lnTo>
                    <a:pt x="955167" y="276799"/>
                  </a:lnTo>
                  <a:lnTo>
                    <a:pt x="932574" y="236854"/>
                  </a:lnTo>
                  <a:lnTo>
                    <a:pt x="906560" y="199273"/>
                  </a:lnTo>
                  <a:lnTo>
                    <a:pt x="877334" y="164267"/>
                  </a:lnTo>
                  <a:lnTo>
                    <a:pt x="845109" y="132048"/>
                  </a:lnTo>
                  <a:lnTo>
                    <a:pt x="810096" y="102827"/>
                  </a:lnTo>
                  <a:lnTo>
                    <a:pt x="772507" y="76815"/>
                  </a:lnTo>
                  <a:lnTo>
                    <a:pt x="732552" y="54225"/>
                  </a:lnTo>
                  <a:lnTo>
                    <a:pt x="690443" y="35268"/>
                  </a:lnTo>
                  <a:lnTo>
                    <a:pt x="646392" y="20155"/>
                  </a:lnTo>
                  <a:lnTo>
                    <a:pt x="600610" y="9099"/>
                  </a:lnTo>
                  <a:lnTo>
                    <a:pt x="553308" y="2310"/>
                  </a:lnTo>
                  <a:lnTo>
                    <a:pt x="504698" y="0"/>
                  </a:lnTo>
                  <a:close/>
                </a:path>
              </a:pathLst>
            </a:custGeom>
            <a:solidFill>
              <a:srgbClr val="FF9999"/>
            </a:solidFill>
          </p:spPr>
          <p:txBody>
            <a:bodyPr wrap="square" lIns="0" tIns="0" rIns="0" bIns="0" rtlCol="0"/>
            <a:lstStyle/>
            <a:p>
              <a:endParaRPr/>
            </a:p>
          </p:txBody>
        </p:sp>
        <p:pic>
          <p:nvPicPr>
            <p:cNvPr id="7" name="object 7"/>
            <p:cNvPicPr/>
            <p:nvPr/>
          </p:nvPicPr>
          <p:blipFill>
            <a:blip r:embed="rId3" cstate="print"/>
            <a:stretch>
              <a:fillRect/>
            </a:stretch>
          </p:blipFill>
          <p:spPr>
            <a:xfrm>
              <a:off x="3563239" y="1374394"/>
              <a:ext cx="1267967" cy="1267967"/>
            </a:xfrm>
            <a:prstGeom prst="rect">
              <a:avLst/>
            </a:prstGeom>
          </p:spPr>
        </p:pic>
      </p:grpSp>
      <p:pic>
        <p:nvPicPr>
          <p:cNvPr id="8" name="object 8"/>
          <p:cNvPicPr/>
          <p:nvPr/>
        </p:nvPicPr>
        <p:blipFill>
          <a:blip r:embed="rId4" cstate="print"/>
          <a:stretch>
            <a:fillRect/>
          </a:stretch>
        </p:blipFill>
        <p:spPr>
          <a:xfrm>
            <a:off x="7359015" y="1648689"/>
            <a:ext cx="686574" cy="686587"/>
          </a:xfrm>
          <a:prstGeom prst="rect">
            <a:avLst/>
          </a:prstGeom>
        </p:spPr>
      </p:pic>
      <p:sp>
        <p:nvSpPr>
          <p:cNvPr id="9" name="object 9" descr="$PPTXTitle"/>
          <p:cNvSpPr txBox="1">
            <a:spLocks noGrp="1"/>
          </p:cNvSpPr>
          <p:nvPr>
            <p:ph type="title"/>
          </p:nvPr>
        </p:nvSpPr>
        <p:spPr>
          <a:xfrm>
            <a:off x="1784476" y="1040637"/>
            <a:ext cx="5323840" cy="317500"/>
          </a:xfrm>
          <a:prstGeom prst="rect">
            <a:avLst/>
          </a:prstGeom>
          <a:solidFill>
            <a:srgbClr val="C6EBF1"/>
          </a:solidFill>
        </p:spPr>
        <p:txBody>
          <a:bodyPr vert="horz" wrap="square" lIns="0" tIns="38100" rIns="0" bIns="0" rtlCol="0" anchor="t">
            <a:spAutoFit/>
          </a:bodyPr>
          <a:lstStyle/>
          <a:p>
            <a:pPr>
              <a:spcBef>
                <a:spcPts val="300"/>
              </a:spcBef>
            </a:pPr>
            <a:r>
              <a:rPr sz="1800" spc="-210" dirty="0">
                <a:solidFill>
                  <a:srgbClr val="11273A"/>
                </a:solidFill>
              </a:rPr>
              <a:t>La</a:t>
            </a:r>
            <a:r>
              <a:rPr sz="1800" spc="-100" dirty="0">
                <a:solidFill>
                  <a:srgbClr val="11273A"/>
                </a:solidFill>
              </a:rPr>
              <a:t> facturation</a:t>
            </a:r>
            <a:r>
              <a:rPr sz="1800" spc="-90" dirty="0">
                <a:solidFill>
                  <a:srgbClr val="11273A"/>
                </a:solidFill>
              </a:rPr>
              <a:t> </a:t>
            </a:r>
            <a:r>
              <a:rPr sz="1800" spc="-105" dirty="0">
                <a:solidFill>
                  <a:srgbClr val="11273A"/>
                </a:solidFill>
              </a:rPr>
              <a:t>de</a:t>
            </a:r>
            <a:r>
              <a:rPr sz="1800" spc="-90" dirty="0">
                <a:solidFill>
                  <a:srgbClr val="11273A"/>
                </a:solidFill>
              </a:rPr>
              <a:t> </a:t>
            </a:r>
            <a:r>
              <a:rPr sz="1800" spc="-114" dirty="0">
                <a:solidFill>
                  <a:srgbClr val="11273A"/>
                </a:solidFill>
              </a:rPr>
              <a:t>l’activité</a:t>
            </a:r>
            <a:r>
              <a:rPr sz="1800" spc="-105" dirty="0">
                <a:solidFill>
                  <a:srgbClr val="11273A"/>
                </a:solidFill>
              </a:rPr>
              <a:t> </a:t>
            </a:r>
            <a:r>
              <a:rPr sz="1800" spc="-165" dirty="0">
                <a:solidFill>
                  <a:srgbClr val="11273A"/>
                </a:solidFill>
              </a:rPr>
              <a:t>réalisée</a:t>
            </a:r>
            <a:r>
              <a:rPr sz="1800" spc="-120" dirty="0">
                <a:solidFill>
                  <a:srgbClr val="11273A"/>
                </a:solidFill>
              </a:rPr>
              <a:t> </a:t>
            </a:r>
            <a:r>
              <a:rPr sz="1800" spc="-105" dirty="0">
                <a:solidFill>
                  <a:srgbClr val="11273A"/>
                </a:solidFill>
              </a:rPr>
              <a:t>par</a:t>
            </a:r>
            <a:r>
              <a:rPr sz="1800" spc="-90" dirty="0">
                <a:solidFill>
                  <a:srgbClr val="11273A"/>
                </a:solidFill>
              </a:rPr>
              <a:t> </a:t>
            </a:r>
            <a:r>
              <a:rPr sz="1800" spc="-135" dirty="0">
                <a:solidFill>
                  <a:srgbClr val="11273A"/>
                </a:solidFill>
              </a:rPr>
              <a:t>le</a:t>
            </a:r>
            <a:r>
              <a:rPr sz="1800" spc="-90" dirty="0">
                <a:solidFill>
                  <a:srgbClr val="11273A"/>
                </a:solidFill>
              </a:rPr>
              <a:t> </a:t>
            </a:r>
            <a:r>
              <a:rPr sz="1800" spc="-195" dirty="0">
                <a:solidFill>
                  <a:srgbClr val="11273A"/>
                </a:solidFill>
              </a:rPr>
              <a:t>DJ-</a:t>
            </a:r>
            <a:r>
              <a:rPr sz="1800" spc="-25" dirty="0">
                <a:solidFill>
                  <a:srgbClr val="11273A"/>
                </a:solidFill>
              </a:rPr>
              <a:t>MG</a:t>
            </a:r>
            <a:endParaRPr sz="1800"/>
          </a:p>
        </p:txBody>
      </p:sp>
      <p:sp>
        <p:nvSpPr>
          <p:cNvPr id="10" name="object 10"/>
          <p:cNvSpPr/>
          <p:nvPr/>
        </p:nvSpPr>
        <p:spPr>
          <a:xfrm>
            <a:off x="3294634" y="3360040"/>
            <a:ext cx="1840230" cy="466725"/>
          </a:xfrm>
          <a:custGeom>
            <a:avLst/>
            <a:gdLst/>
            <a:ahLst/>
            <a:cxnLst/>
            <a:rect l="l" t="t" r="r" b="b"/>
            <a:pathLst>
              <a:path w="1840229" h="466725">
                <a:moveTo>
                  <a:pt x="0" y="77724"/>
                </a:moveTo>
                <a:lnTo>
                  <a:pt x="6107" y="47470"/>
                </a:lnTo>
                <a:lnTo>
                  <a:pt x="22764" y="22764"/>
                </a:lnTo>
                <a:lnTo>
                  <a:pt x="47470" y="6107"/>
                </a:lnTo>
                <a:lnTo>
                  <a:pt x="77724" y="0"/>
                </a:lnTo>
                <a:lnTo>
                  <a:pt x="1762252" y="0"/>
                </a:lnTo>
                <a:lnTo>
                  <a:pt x="1792505" y="6107"/>
                </a:lnTo>
                <a:lnTo>
                  <a:pt x="1817211" y="22764"/>
                </a:lnTo>
                <a:lnTo>
                  <a:pt x="1833868" y="47470"/>
                </a:lnTo>
                <a:lnTo>
                  <a:pt x="1839976" y="77724"/>
                </a:lnTo>
                <a:lnTo>
                  <a:pt x="1839976" y="388493"/>
                </a:lnTo>
                <a:lnTo>
                  <a:pt x="1833868" y="418746"/>
                </a:lnTo>
                <a:lnTo>
                  <a:pt x="1817211" y="443452"/>
                </a:lnTo>
                <a:lnTo>
                  <a:pt x="1792505" y="460109"/>
                </a:lnTo>
                <a:lnTo>
                  <a:pt x="1762252" y="466217"/>
                </a:lnTo>
                <a:lnTo>
                  <a:pt x="77724" y="466217"/>
                </a:lnTo>
                <a:lnTo>
                  <a:pt x="47470" y="460109"/>
                </a:lnTo>
                <a:lnTo>
                  <a:pt x="22764" y="443452"/>
                </a:lnTo>
                <a:lnTo>
                  <a:pt x="6107" y="418746"/>
                </a:lnTo>
                <a:lnTo>
                  <a:pt x="0" y="388493"/>
                </a:lnTo>
                <a:lnTo>
                  <a:pt x="0" y="77724"/>
                </a:lnTo>
                <a:close/>
              </a:path>
            </a:pathLst>
          </a:custGeom>
          <a:ln w="9525">
            <a:solidFill>
              <a:srgbClr val="20205A"/>
            </a:solidFill>
          </a:ln>
        </p:spPr>
        <p:txBody>
          <a:bodyPr wrap="square" lIns="0" tIns="0" rIns="0" bIns="0" rtlCol="0"/>
          <a:lstStyle/>
          <a:p>
            <a:endParaRPr/>
          </a:p>
        </p:txBody>
      </p:sp>
      <p:sp>
        <p:nvSpPr>
          <p:cNvPr id="11" name="object 11"/>
          <p:cNvSpPr txBox="1"/>
          <p:nvPr/>
        </p:nvSpPr>
        <p:spPr>
          <a:xfrm>
            <a:off x="3410459" y="3441192"/>
            <a:ext cx="1609725" cy="299720"/>
          </a:xfrm>
          <a:prstGeom prst="rect">
            <a:avLst/>
          </a:prstGeom>
        </p:spPr>
        <p:txBody>
          <a:bodyPr vert="horz" wrap="square" lIns="0" tIns="12700" rIns="0" bIns="0" rtlCol="0">
            <a:spAutoFit/>
          </a:bodyPr>
          <a:lstStyle/>
          <a:p>
            <a:pPr marL="71755" marR="5080" indent="-59690">
              <a:spcBef>
                <a:spcPts val="100"/>
              </a:spcBef>
            </a:pPr>
            <a:r>
              <a:rPr sz="900" spc="-60" dirty="0">
                <a:solidFill>
                  <a:srgbClr val="11273A"/>
                </a:solidFill>
                <a:latin typeface="Arial Black"/>
                <a:cs typeface="Arial Black"/>
              </a:rPr>
              <a:t>Collecte</a:t>
            </a:r>
            <a:r>
              <a:rPr sz="900" spc="-30" dirty="0">
                <a:solidFill>
                  <a:srgbClr val="11273A"/>
                </a:solidFill>
                <a:latin typeface="Arial Black"/>
                <a:cs typeface="Arial Black"/>
              </a:rPr>
              <a:t> </a:t>
            </a:r>
            <a:r>
              <a:rPr sz="900" spc="-40" dirty="0">
                <a:solidFill>
                  <a:srgbClr val="11273A"/>
                </a:solidFill>
                <a:latin typeface="Arial Black"/>
                <a:cs typeface="Arial Black"/>
              </a:rPr>
              <a:t>du</a:t>
            </a:r>
            <a:r>
              <a:rPr sz="900" spc="-45" dirty="0">
                <a:solidFill>
                  <a:srgbClr val="11273A"/>
                </a:solidFill>
                <a:latin typeface="Arial Black"/>
                <a:cs typeface="Arial Black"/>
              </a:rPr>
              <a:t> </a:t>
            </a:r>
            <a:r>
              <a:rPr sz="900" spc="-65" dirty="0">
                <a:solidFill>
                  <a:srgbClr val="11273A"/>
                </a:solidFill>
                <a:latin typeface="Arial Black"/>
                <a:cs typeface="Arial Black"/>
              </a:rPr>
              <a:t>TM</a:t>
            </a:r>
            <a:r>
              <a:rPr sz="900" spc="-55" dirty="0">
                <a:solidFill>
                  <a:srgbClr val="11273A"/>
                </a:solidFill>
                <a:latin typeface="Arial Black"/>
                <a:cs typeface="Arial Black"/>
              </a:rPr>
              <a:t> </a:t>
            </a:r>
            <a:r>
              <a:rPr sz="900" spc="-60" dirty="0">
                <a:solidFill>
                  <a:srgbClr val="11273A"/>
                </a:solidFill>
                <a:latin typeface="Arial Black"/>
                <a:cs typeface="Arial Black"/>
              </a:rPr>
              <a:t>par</a:t>
            </a:r>
            <a:r>
              <a:rPr sz="900" spc="-40" dirty="0">
                <a:solidFill>
                  <a:srgbClr val="11273A"/>
                </a:solidFill>
                <a:latin typeface="Arial Black"/>
                <a:cs typeface="Arial Black"/>
              </a:rPr>
              <a:t> </a:t>
            </a:r>
            <a:r>
              <a:rPr sz="900" spc="-70" dirty="0">
                <a:solidFill>
                  <a:srgbClr val="11273A"/>
                </a:solidFill>
                <a:latin typeface="Arial Black"/>
                <a:cs typeface="Arial Black"/>
              </a:rPr>
              <a:t>le</a:t>
            </a:r>
            <a:r>
              <a:rPr sz="900" spc="-45" dirty="0">
                <a:solidFill>
                  <a:srgbClr val="11273A"/>
                </a:solidFill>
                <a:latin typeface="Arial Black"/>
                <a:cs typeface="Arial Black"/>
              </a:rPr>
              <a:t> </a:t>
            </a:r>
            <a:r>
              <a:rPr sz="900" spc="-105" dirty="0">
                <a:solidFill>
                  <a:srgbClr val="11273A"/>
                </a:solidFill>
                <a:latin typeface="Arial Black"/>
                <a:cs typeface="Arial Black"/>
              </a:rPr>
              <a:t>DJ-</a:t>
            </a:r>
            <a:r>
              <a:rPr sz="900" spc="-25" dirty="0">
                <a:solidFill>
                  <a:srgbClr val="11273A"/>
                </a:solidFill>
                <a:latin typeface="Arial Black"/>
                <a:cs typeface="Arial Black"/>
              </a:rPr>
              <a:t>MG </a:t>
            </a:r>
            <a:r>
              <a:rPr sz="900" spc="-45" dirty="0">
                <a:solidFill>
                  <a:srgbClr val="11273A"/>
                </a:solidFill>
                <a:latin typeface="Arial Black"/>
                <a:cs typeface="Arial Black"/>
              </a:rPr>
              <a:t>pour</a:t>
            </a:r>
            <a:r>
              <a:rPr sz="900" spc="-55" dirty="0">
                <a:solidFill>
                  <a:srgbClr val="11273A"/>
                </a:solidFill>
                <a:latin typeface="Arial Black"/>
                <a:cs typeface="Arial Black"/>
              </a:rPr>
              <a:t> </a:t>
            </a:r>
            <a:r>
              <a:rPr sz="900" spc="-70" dirty="0">
                <a:solidFill>
                  <a:srgbClr val="11273A"/>
                </a:solidFill>
                <a:latin typeface="Arial Black"/>
                <a:cs typeface="Arial Black"/>
              </a:rPr>
              <a:t>le</a:t>
            </a:r>
            <a:r>
              <a:rPr sz="900" spc="-55" dirty="0">
                <a:solidFill>
                  <a:srgbClr val="11273A"/>
                </a:solidFill>
                <a:latin typeface="Arial Black"/>
                <a:cs typeface="Arial Black"/>
              </a:rPr>
              <a:t> </a:t>
            </a:r>
            <a:r>
              <a:rPr sz="900" spc="-60" dirty="0">
                <a:solidFill>
                  <a:srgbClr val="11273A"/>
                </a:solidFill>
                <a:latin typeface="Arial Black"/>
                <a:cs typeface="Arial Black"/>
              </a:rPr>
              <a:t>compte</a:t>
            </a:r>
            <a:r>
              <a:rPr sz="900" spc="-35" dirty="0">
                <a:solidFill>
                  <a:srgbClr val="11273A"/>
                </a:solidFill>
                <a:latin typeface="Arial Black"/>
                <a:cs typeface="Arial Black"/>
              </a:rPr>
              <a:t> </a:t>
            </a:r>
            <a:r>
              <a:rPr sz="900" spc="-40" dirty="0">
                <a:solidFill>
                  <a:srgbClr val="11273A"/>
                </a:solidFill>
                <a:latin typeface="Arial Black"/>
                <a:cs typeface="Arial Black"/>
              </a:rPr>
              <a:t>du</a:t>
            </a:r>
            <a:r>
              <a:rPr sz="900" spc="-55" dirty="0">
                <a:solidFill>
                  <a:srgbClr val="11273A"/>
                </a:solidFill>
                <a:latin typeface="Arial Black"/>
                <a:cs typeface="Arial Black"/>
              </a:rPr>
              <a:t> </a:t>
            </a:r>
            <a:r>
              <a:rPr sz="900" spc="-10" dirty="0">
                <a:solidFill>
                  <a:srgbClr val="11273A"/>
                </a:solidFill>
                <a:latin typeface="Arial Black"/>
                <a:cs typeface="Arial Black"/>
              </a:rPr>
              <a:t>PAMSU</a:t>
            </a:r>
            <a:endParaRPr sz="900">
              <a:latin typeface="Arial Black"/>
              <a:cs typeface="Arial Black"/>
            </a:endParaRPr>
          </a:p>
        </p:txBody>
      </p:sp>
      <p:grpSp>
        <p:nvGrpSpPr>
          <p:cNvPr id="12" name="object 12"/>
          <p:cNvGrpSpPr/>
          <p:nvPr/>
        </p:nvGrpSpPr>
        <p:grpSpPr>
          <a:xfrm>
            <a:off x="836802" y="1813243"/>
            <a:ext cx="2366010" cy="948055"/>
            <a:chOff x="836802" y="955992"/>
            <a:chExt cx="2366010" cy="948055"/>
          </a:xfrm>
        </p:grpSpPr>
        <p:pic>
          <p:nvPicPr>
            <p:cNvPr id="13" name="object 13" descr="Apparence d'une carte vitale (carte d'assurance"/>
            <p:cNvPicPr/>
            <p:nvPr/>
          </p:nvPicPr>
          <p:blipFill>
            <a:blip r:embed="rId5" cstate="print"/>
            <a:stretch>
              <a:fillRect/>
            </a:stretch>
          </p:blipFill>
          <p:spPr>
            <a:xfrm>
              <a:off x="1345866" y="1094221"/>
              <a:ext cx="425901" cy="280024"/>
            </a:xfrm>
            <a:prstGeom prst="rect">
              <a:avLst/>
            </a:prstGeom>
          </p:spPr>
        </p:pic>
        <p:sp>
          <p:nvSpPr>
            <p:cNvPr id="14" name="object 14"/>
            <p:cNvSpPr/>
            <p:nvPr/>
          </p:nvSpPr>
          <p:spPr>
            <a:xfrm>
              <a:off x="836802" y="1134745"/>
              <a:ext cx="1358265" cy="768985"/>
            </a:xfrm>
            <a:custGeom>
              <a:avLst/>
              <a:gdLst/>
              <a:ahLst/>
              <a:cxnLst/>
              <a:rect l="l" t="t" r="r" b="b"/>
              <a:pathLst>
                <a:path w="1358264" h="768985">
                  <a:moveTo>
                    <a:pt x="1287060" y="28990"/>
                  </a:moveTo>
                  <a:lnTo>
                    <a:pt x="0" y="752347"/>
                  </a:lnTo>
                  <a:lnTo>
                    <a:pt x="9334" y="768984"/>
                  </a:lnTo>
                  <a:lnTo>
                    <a:pt x="1296393" y="45592"/>
                  </a:lnTo>
                  <a:lnTo>
                    <a:pt x="1287060" y="28990"/>
                  </a:lnTo>
                  <a:close/>
                </a:path>
                <a:path w="1358264" h="768985">
                  <a:moveTo>
                    <a:pt x="1342736" y="22732"/>
                  </a:moveTo>
                  <a:lnTo>
                    <a:pt x="1298194" y="22732"/>
                  </a:lnTo>
                  <a:lnTo>
                    <a:pt x="1307465" y="39369"/>
                  </a:lnTo>
                  <a:lnTo>
                    <a:pt x="1296393" y="45592"/>
                  </a:lnTo>
                  <a:lnTo>
                    <a:pt x="1310386" y="70484"/>
                  </a:lnTo>
                  <a:lnTo>
                    <a:pt x="1342736" y="22732"/>
                  </a:lnTo>
                  <a:close/>
                </a:path>
                <a:path w="1358264" h="768985">
                  <a:moveTo>
                    <a:pt x="1298194" y="22732"/>
                  </a:moveTo>
                  <a:lnTo>
                    <a:pt x="1287060" y="28990"/>
                  </a:lnTo>
                  <a:lnTo>
                    <a:pt x="1296393" y="45592"/>
                  </a:lnTo>
                  <a:lnTo>
                    <a:pt x="1307465" y="39369"/>
                  </a:lnTo>
                  <a:lnTo>
                    <a:pt x="1298194" y="22732"/>
                  </a:lnTo>
                  <a:close/>
                </a:path>
                <a:path w="1358264" h="768985">
                  <a:moveTo>
                    <a:pt x="1358138" y="0"/>
                  </a:moveTo>
                  <a:lnTo>
                    <a:pt x="1273048" y="4063"/>
                  </a:lnTo>
                  <a:lnTo>
                    <a:pt x="1287060" y="28990"/>
                  </a:lnTo>
                  <a:lnTo>
                    <a:pt x="1298194" y="22732"/>
                  </a:lnTo>
                  <a:lnTo>
                    <a:pt x="1342736" y="22732"/>
                  </a:lnTo>
                  <a:lnTo>
                    <a:pt x="1358138" y="0"/>
                  </a:lnTo>
                  <a:close/>
                </a:path>
              </a:pathLst>
            </a:custGeom>
            <a:solidFill>
              <a:srgbClr val="20205A"/>
            </a:solidFill>
          </p:spPr>
          <p:txBody>
            <a:bodyPr wrap="square" lIns="0" tIns="0" rIns="0" bIns="0" rtlCol="0"/>
            <a:lstStyle/>
            <a:p>
              <a:endParaRPr/>
            </a:p>
          </p:txBody>
        </p:sp>
        <p:sp>
          <p:nvSpPr>
            <p:cNvPr id="15" name="object 15"/>
            <p:cNvSpPr/>
            <p:nvPr/>
          </p:nvSpPr>
          <p:spPr>
            <a:xfrm>
              <a:off x="2194941" y="960755"/>
              <a:ext cx="1003300" cy="347980"/>
            </a:xfrm>
            <a:custGeom>
              <a:avLst/>
              <a:gdLst/>
              <a:ahLst/>
              <a:cxnLst/>
              <a:rect l="l" t="t" r="r" b="b"/>
              <a:pathLst>
                <a:path w="1003300" h="347980">
                  <a:moveTo>
                    <a:pt x="0" y="58039"/>
                  </a:moveTo>
                  <a:lnTo>
                    <a:pt x="4568" y="35468"/>
                  </a:lnTo>
                  <a:lnTo>
                    <a:pt x="17018" y="17018"/>
                  </a:lnTo>
                  <a:lnTo>
                    <a:pt x="35468" y="4568"/>
                  </a:lnTo>
                  <a:lnTo>
                    <a:pt x="58038" y="0"/>
                  </a:lnTo>
                  <a:lnTo>
                    <a:pt x="945133" y="0"/>
                  </a:lnTo>
                  <a:lnTo>
                    <a:pt x="967684" y="4568"/>
                  </a:lnTo>
                  <a:lnTo>
                    <a:pt x="986091" y="17018"/>
                  </a:lnTo>
                  <a:lnTo>
                    <a:pt x="998497" y="35468"/>
                  </a:lnTo>
                  <a:lnTo>
                    <a:pt x="1003045" y="58039"/>
                  </a:lnTo>
                  <a:lnTo>
                    <a:pt x="1003045" y="289941"/>
                  </a:lnTo>
                  <a:lnTo>
                    <a:pt x="998497" y="312511"/>
                  </a:lnTo>
                  <a:lnTo>
                    <a:pt x="986091" y="330962"/>
                  </a:lnTo>
                  <a:lnTo>
                    <a:pt x="967684" y="343411"/>
                  </a:lnTo>
                  <a:lnTo>
                    <a:pt x="945133" y="347980"/>
                  </a:lnTo>
                  <a:lnTo>
                    <a:pt x="58038" y="347980"/>
                  </a:lnTo>
                  <a:lnTo>
                    <a:pt x="35468" y="343411"/>
                  </a:lnTo>
                  <a:lnTo>
                    <a:pt x="17018" y="330962"/>
                  </a:lnTo>
                  <a:lnTo>
                    <a:pt x="4568" y="312511"/>
                  </a:lnTo>
                  <a:lnTo>
                    <a:pt x="0" y="289941"/>
                  </a:lnTo>
                  <a:lnTo>
                    <a:pt x="0" y="58039"/>
                  </a:lnTo>
                  <a:close/>
                </a:path>
              </a:pathLst>
            </a:custGeom>
            <a:ln w="9525">
              <a:solidFill>
                <a:srgbClr val="20205A"/>
              </a:solidFill>
            </a:ln>
          </p:spPr>
          <p:txBody>
            <a:bodyPr wrap="square" lIns="0" tIns="0" rIns="0" bIns="0" rtlCol="0"/>
            <a:lstStyle/>
            <a:p>
              <a:endParaRPr/>
            </a:p>
          </p:txBody>
        </p:sp>
        <p:pic>
          <p:nvPicPr>
            <p:cNvPr id="16" name="object 16"/>
            <p:cNvPicPr/>
            <p:nvPr/>
          </p:nvPicPr>
          <p:blipFill>
            <a:blip r:embed="rId6" cstate="print"/>
            <a:stretch>
              <a:fillRect/>
            </a:stretch>
          </p:blipFill>
          <p:spPr>
            <a:xfrm>
              <a:off x="2216911" y="1371092"/>
              <a:ext cx="133476" cy="133477"/>
            </a:xfrm>
            <a:prstGeom prst="rect">
              <a:avLst/>
            </a:prstGeom>
          </p:spPr>
        </p:pic>
      </p:grpSp>
      <p:sp>
        <p:nvSpPr>
          <p:cNvPr id="17" name="object 17"/>
          <p:cNvSpPr txBox="1"/>
          <p:nvPr/>
        </p:nvSpPr>
        <p:spPr>
          <a:xfrm>
            <a:off x="2401061" y="1839467"/>
            <a:ext cx="1057910" cy="749300"/>
          </a:xfrm>
          <a:prstGeom prst="rect">
            <a:avLst/>
          </a:prstGeom>
        </p:spPr>
        <p:txBody>
          <a:bodyPr vert="horz" wrap="square" lIns="0" tIns="12700" rIns="0" bIns="0" rtlCol="0">
            <a:spAutoFit/>
          </a:bodyPr>
          <a:lstStyle/>
          <a:p>
            <a:pPr marL="78105" marR="470534" indent="-66040">
              <a:spcBef>
                <a:spcPts val="100"/>
              </a:spcBef>
            </a:pPr>
            <a:r>
              <a:rPr sz="900" spc="-95" dirty="0">
                <a:solidFill>
                  <a:srgbClr val="11273A"/>
                </a:solidFill>
                <a:latin typeface="Arial Black"/>
                <a:cs typeface="Arial Black"/>
              </a:rPr>
              <a:t>Assurance </a:t>
            </a:r>
            <a:r>
              <a:rPr sz="900" spc="-10" dirty="0">
                <a:solidFill>
                  <a:srgbClr val="11273A"/>
                </a:solidFill>
                <a:latin typeface="Arial Black"/>
                <a:cs typeface="Arial Black"/>
              </a:rPr>
              <a:t>Maladie</a:t>
            </a:r>
            <a:endParaRPr sz="900">
              <a:latin typeface="Arial Black"/>
              <a:cs typeface="Arial Black"/>
            </a:endParaRPr>
          </a:p>
          <a:p>
            <a:pPr marL="29845" marR="5080">
              <a:lnSpc>
                <a:spcPct val="98800"/>
              </a:lnSpc>
              <a:spcBef>
                <a:spcPts val="690"/>
              </a:spcBef>
            </a:pPr>
            <a:r>
              <a:rPr sz="800" dirty="0">
                <a:solidFill>
                  <a:srgbClr val="11273A"/>
                </a:solidFill>
                <a:latin typeface="Lucida Sans"/>
                <a:cs typeface="Lucida Sans"/>
              </a:rPr>
              <a:t>Part</a:t>
            </a:r>
            <a:r>
              <a:rPr sz="800" spc="15" dirty="0">
                <a:solidFill>
                  <a:srgbClr val="11273A"/>
                </a:solidFill>
                <a:latin typeface="Lucida Sans"/>
                <a:cs typeface="Lucida Sans"/>
              </a:rPr>
              <a:t> </a:t>
            </a:r>
            <a:r>
              <a:rPr sz="800" dirty="0">
                <a:solidFill>
                  <a:srgbClr val="11273A"/>
                </a:solidFill>
                <a:latin typeface="Lucida Sans"/>
                <a:cs typeface="Lucida Sans"/>
              </a:rPr>
              <a:t>AMO</a:t>
            </a:r>
            <a:r>
              <a:rPr sz="800" spc="25" dirty="0">
                <a:solidFill>
                  <a:srgbClr val="11273A"/>
                </a:solidFill>
                <a:latin typeface="Lucida Sans"/>
                <a:cs typeface="Lucida Sans"/>
              </a:rPr>
              <a:t> </a:t>
            </a:r>
            <a:r>
              <a:rPr sz="800" spc="-10" dirty="0">
                <a:solidFill>
                  <a:srgbClr val="11273A"/>
                </a:solidFill>
                <a:latin typeface="Lucida Sans"/>
                <a:cs typeface="Lucida Sans"/>
              </a:rPr>
              <a:t>retenue </a:t>
            </a:r>
            <a:r>
              <a:rPr sz="800" dirty="0">
                <a:solidFill>
                  <a:srgbClr val="11273A"/>
                </a:solidFill>
                <a:latin typeface="Lucida Sans"/>
                <a:cs typeface="Lucida Sans"/>
              </a:rPr>
              <a:t>par</a:t>
            </a:r>
            <a:r>
              <a:rPr sz="800" spc="-30" dirty="0">
                <a:solidFill>
                  <a:srgbClr val="11273A"/>
                </a:solidFill>
                <a:latin typeface="Lucida Sans"/>
                <a:cs typeface="Lucida Sans"/>
              </a:rPr>
              <a:t> </a:t>
            </a:r>
            <a:r>
              <a:rPr sz="800" spc="-10" dirty="0">
                <a:solidFill>
                  <a:srgbClr val="11273A"/>
                </a:solidFill>
                <a:latin typeface="Lucida Sans"/>
                <a:cs typeface="Lucida Sans"/>
              </a:rPr>
              <a:t>l’Assurance </a:t>
            </a:r>
            <a:r>
              <a:rPr sz="800" dirty="0">
                <a:solidFill>
                  <a:srgbClr val="11273A"/>
                </a:solidFill>
                <a:latin typeface="Lucida Sans"/>
                <a:cs typeface="Lucida Sans"/>
              </a:rPr>
              <a:t>Maladie</a:t>
            </a:r>
            <a:r>
              <a:rPr sz="800" spc="-55" dirty="0">
                <a:solidFill>
                  <a:srgbClr val="11273A"/>
                </a:solidFill>
                <a:latin typeface="Lucida Sans"/>
                <a:cs typeface="Lucida Sans"/>
              </a:rPr>
              <a:t> </a:t>
            </a:r>
            <a:r>
              <a:rPr sz="800" dirty="0">
                <a:solidFill>
                  <a:srgbClr val="11273A"/>
                </a:solidFill>
                <a:latin typeface="Lucida Sans"/>
                <a:cs typeface="Lucida Sans"/>
              </a:rPr>
              <a:t>(non</a:t>
            </a:r>
            <a:r>
              <a:rPr sz="800" spc="-40" dirty="0">
                <a:solidFill>
                  <a:srgbClr val="11273A"/>
                </a:solidFill>
                <a:latin typeface="Lucida Sans"/>
                <a:cs typeface="Lucida Sans"/>
              </a:rPr>
              <a:t> </a:t>
            </a:r>
            <a:r>
              <a:rPr sz="800" spc="-10" dirty="0">
                <a:solidFill>
                  <a:srgbClr val="11273A"/>
                </a:solidFill>
                <a:latin typeface="Lucida Sans"/>
                <a:cs typeface="Lucida Sans"/>
              </a:rPr>
              <a:t>versée)</a:t>
            </a:r>
            <a:endParaRPr sz="800">
              <a:latin typeface="Lucida Sans"/>
              <a:cs typeface="Lucida Sans"/>
            </a:endParaRPr>
          </a:p>
        </p:txBody>
      </p:sp>
      <p:grpSp>
        <p:nvGrpSpPr>
          <p:cNvPr id="18" name="object 18"/>
          <p:cNvGrpSpPr/>
          <p:nvPr/>
        </p:nvGrpSpPr>
        <p:grpSpPr>
          <a:xfrm>
            <a:off x="276264" y="2409190"/>
            <a:ext cx="8569325" cy="822325"/>
            <a:chOff x="276263" y="1551939"/>
            <a:chExt cx="8569325" cy="822325"/>
          </a:xfrm>
        </p:grpSpPr>
        <p:sp>
          <p:nvSpPr>
            <p:cNvPr id="19" name="object 19"/>
            <p:cNvSpPr/>
            <p:nvPr/>
          </p:nvSpPr>
          <p:spPr>
            <a:xfrm>
              <a:off x="913307" y="1970658"/>
              <a:ext cx="2650490" cy="76200"/>
            </a:xfrm>
            <a:custGeom>
              <a:avLst/>
              <a:gdLst/>
              <a:ahLst/>
              <a:cxnLst/>
              <a:rect l="l" t="t" r="r" b="b"/>
              <a:pathLst>
                <a:path w="2650490" h="76200">
                  <a:moveTo>
                    <a:pt x="2573604" y="0"/>
                  </a:moveTo>
                  <a:lnTo>
                    <a:pt x="2573746" y="28518"/>
                  </a:lnTo>
                  <a:lnTo>
                    <a:pt x="2573792" y="37718"/>
                  </a:lnTo>
                  <a:lnTo>
                    <a:pt x="2573913" y="61849"/>
                  </a:lnTo>
                  <a:lnTo>
                    <a:pt x="2573985" y="76200"/>
                  </a:lnTo>
                  <a:lnTo>
                    <a:pt x="2630492" y="47568"/>
                  </a:lnTo>
                  <a:lnTo>
                    <a:pt x="2586558" y="47568"/>
                  </a:lnTo>
                  <a:lnTo>
                    <a:pt x="2586493" y="37718"/>
                  </a:lnTo>
                  <a:lnTo>
                    <a:pt x="2586431" y="28518"/>
                  </a:lnTo>
                  <a:lnTo>
                    <a:pt x="2631313" y="28518"/>
                  </a:lnTo>
                  <a:lnTo>
                    <a:pt x="2573604" y="0"/>
                  </a:lnTo>
                  <a:close/>
                </a:path>
                <a:path w="2650490" h="76200">
                  <a:moveTo>
                    <a:pt x="2573746" y="28518"/>
                  </a:moveTo>
                  <a:lnTo>
                    <a:pt x="0" y="42799"/>
                  </a:lnTo>
                  <a:lnTo>
                    <a:pt x="114" y="61849"/>
                  </a:lnTo>
                  <a:lnTo>
                    <a:pt x="2573842" y="47568"/>
                  </a:lnTo>
                  <a:lnTo>
                    <a:pt x="2573746" y="28518"/>
                  </a:lnTo>
                  <a:close/>
                </a:path>
                <a:path w="2650490" h="76200">
                  <a:moveTo>
                    <a:pt x="2631313" y="28518"/>
                  </a:moveTo>
                  <a:lnTo>
                    <a:pt x="2586431" y="28518"/>
                  </a:lnTo>
                  <a:lnTo>
                    <a:pt x="2586493" y="37718"/>
                  </a:lnTo>
                  <a:lnTo>
                    <a:pt x="2586558" y="47568"/>
                  </a:lnTo>
                  <a:lnTo>
                    <a:pt x="2630492" y="47568"/>
                  </a:lnTo>
                  <a:lnTo>
                    <a:pt x="2649931" y="37718"/>
                  </a:lnTo>
                  <a:lnTo>
                    <a:pt x="2631313" y="28518"/>
                  </a:lnTo>
                  <a:close/>
                </a:path>
              </a:pathLst>
            </a:custGeom>
            <a:solidFill>
              <a:srgbClr val="20205A"/>
            </a:solidFill>
          </p:spPr>
          <p:txBody>
            <a:bodyPr wrap="square" lIns="0" tIns="0" rIns="0" bIns="0" rtlCol="0"/>
            <a:lstStyle/>
            <a:p>
              <a:endParaRPr/>
            </a:p>
          </p:txBody>
        </p:sp>
        <p:sp>
          <p:nvSpPr>
            <p:cNvPr id="20" name="object 20"/>
            <p:cNvSpPr/>
            <p:nvPr/>
          </p:nvSpPr>
          <p:spPr>
            <a:xfrm>
              <a:off x="276263" y="1551939"/>
              <a:ext cx="822325" cy="822325"/>
            </a:xfrm>
            <a:custGeom>
              <a:avLst/>
              <a:gdLst/>
              <a:ahLst/>
              <a:cxnLst/>
              <a:rect l="l" t="t" r="r" b="b"/>
              <a:pathLst>
                <a:path w="822325" h="822325">
                  <a:moveTo>
                    <a:pt x="410883" y="0"/>
                  </a:moveTo>
                  <a:lnTo>
                    <a:pt x="362965" y="2765"/>
                  </a:lnTo>
                  <a:lnTo>
                    <a:pt x="316671" y="10854"/>
                  </a:lnTo>
                  <a:lnTo>
                    <a:pt x="272309" y="23960"/>
                  </a:lnTo>
                  <a:lnTo>
                    <a:pt x="230187" y="41773"/>
                  </a:lnTo>
                  <a:lnTo>
                    <a:pt x="190613" y="63983"/>
                  </a:lnTo>
                  <a:lnTo>
                    <a:pt x="153897" y="90283"/>
                  </a:lnTo>
                  <a:lnTo>
                    <a:pt x="120345" y="120364"/>
                  </a:lnTo>
                  <a:lnTo>
                    <a:pt x="90266" y="153916"/>
                  </a:lnTo>
                  <a:lnTo>
                    <a:pt x="63969" y="190631"/>
                  </a:lnTo>
                  <a:lnTo>
                    <a:pt x="41762" y="230201"/>
                  </a:lnTo>
                  <a:lnTo>
                    <a:pt x="23954" y="272316"/>
                  </a:lnTo>
                  <a:lnTo>
                    <a:pt x="10851" y="316667"/>
                  </a:lnTo>
                  <a:lnTo>
                    <a:pt x="2764" y="362946"/>
                  </a:lnTo>
                  <a:lnTo>
                    <a:pt x="0" y="410845"/>
                  </a:lnTo>
                  <a:lnTo>
                    <a:pt x="2764" y="458768"/>
                  </a:lnTo>
                  <a:lnTo>
                    <a:pt x="10851" y="505069"/>
                  </a:lnTo>
                  <a:lnTo>
                    <a:pt x="23954" y="549439"/>
                  </a:lnTo>
                  <a:lnTo>
                    <a:pt x="41762" y="591569"/>
                  </a:lnTo>
                  <a:lnTo>
                    <a:pt x="63969" y="631151"/>
                  </a:lnTo>
                  <a:lnTo>
                    <a:pt x="90266" y="667876"/>
                  </a:lnTo>
                  <a:lnTo>
                    <a:pt x="120345" y="701436"/>
                  </a:lnTo>
                  <a:lnTo>
                    <a:pt x="153897" y="731523"/>
                  </a:lnTo>
                  <a:lnTo>
                    <a:pt x="190613" y="757827"/>
                  </a:lnTo>
                  <a:lnTo>
                    <a:pt x="230187" y="780041"/>
                  </a:lnTo>
                  <a:lnTo>
                    <a:pt x="272309" y="797855"/>
                  </a:lnTo>
                  <a:lnTo>
                    <a:pt x="316671" y="810961"/>
                  </a:lnTo>
                  <a:lnTo>
                    <a:pt x="362965" y="819051"/>
                  </a:lnTo>
                  <a:lnTo>
                    <a:pt x="410883" y="821817"/>
                  </a:lnTo>
                  <a:lnTo>
                    <a:pt x="458800" y="819051"/>
                  </a:lnTo>
                  <a:lnTo>
                    <a:pt x="505094" y="810961"/>
                  </a:lnTo>
                  <a:lnTo>
                    <a:pt x="549456" y="797855"/>
                  </a:lnTo>
                  <a:lnTo>
                    <a:pt x="591578" y="780041"/>
                  </a:lnTo>
                  <a:lnTo>
                    <a:pt x="631152" y="757827"/>
                  </a:lnTo>
                  <a:lnTo>
                    <a:pt x="667869" y="731523"/>
                  </a:lnTo>
                  <a:lnTo>
                    <a:pt x="701421" y="701436"/>
                  </a:lnTo>
                  <a:lnTo>
                    <a:pt x="731499" y="667876"/>
                  </a:lnTo>
                  <a:lnTo>
                    <a:pt x="757796" y="631151"/>
                  </a:lnTo>
                  <a:lnTo>
                    <a:pt x="780003" y="591569"/>
                  </a:lnTo>
                  <a:lnTo>
                    <a:pt x="797812" y="549439"/>
                  </a:lnTo>
                  <a:lnTo>
                    <a:pt x="810914" y="505069"/>
                  </a:lnTo>
                  <a:lnTo>
                    <a:pt x="819001" y="458768"/>
                  </a:lnTo>
                  <a:lnTo>
                    <a:pt x="821766" y="410845"/>
                  </a:lnTo>
                  <a:lnTo>
                    <a:pt x="819001" y="362946"/>
                  </a:lnTo>
                  <a:lnTo>
                    <a:pt x="810914" y="316667"/>
                  </a:lnTo>
                  <a:lnTo>
                    <a:pt x="797812" y="272316"/>
                  </a:lnTo>
                  <a:lnTo>
                    <a:pt x="780003" y="230201"/>
                  </a:lnTo>
                  <a:lnTo>
                    <a:pt x="757796" y="190631"/>
                  </a:lnTo>
                  <a:lnTo>
                    <a:pt x="731499" y="153916"/>
                  </a:lnTo>
                  <a:lnTo>
                    <a:pt x="701420" y="120364"/>
                  </a:lnTo>
                  <a:lnTo>
                    <a:pt x="667869" y="90283"/>
                  </a:lnTo>
                  <a:lnTo>
                    <a:pt x="631152" y="63983"/>
                  </a:lnTo>
                  <a:lnTo>
                    <a:pt x="591578" y="41773"/>
                  </a:lnTo>
                  <a:lnTo>
                    <a:pt x="549456" y="23960"/>
                  </a:lnTo>
                  <a:lnTo>
                    <a:pt x="505094" y="10854"/>
                  </a:lnTo>
                  <a:lnTo>
                    <a:pt x="458800" y="2765"/>
                  </a:lnTo>
                  <a:lnTo>
                    <a:pt x="410883" y="0"/>
                  </a:lnTo>
                  <a:close/>
                </a:path>
              </a:pathLst>
            </a:custGeom>
            <a:solidFill>
              <a:srgbClr val="00AF50"/>
            </a:solidFill>
          </p:spPr>
          <p:txBody>
            <a:bodyPr wrap="square" lIns="0" tIns="0" rIns="0" bIns="0" rtlCol="0"/>
            <a:lstStyle/>
            <a:p>
              <a:endParaRPr/>
            </a:p>
          </p:txBody>
        </p:sp>
        <p:sp>
          <p:nvSpPr>
            <p:cNvPr id="21" name="object 21"/>
            <p:cNvSpPr/>
            <p:nvPr/>
          </p:nvSpPr>
          <p:spPr>
            <a:xfrm>
              <a:off x="6821551" y="1739010"/>
              <a:ext cx="2018664" cy="298450"/>
            </a:xfrm>
            <a:custGeom>
              <a:avLst/>
              <a:gdLst/>
              <a:ahLst/>
              <a:cxnLst/>
              <a:rect l="l" t="t" r="r" b="b"/>
              <a:pathLst>
                <a:path w="2018665" h="298450">
                  <a:moveTo>
                    <a:pt x="0" y="49784"/>
                  </a:moveTo>
                  <a:lnTo>
                    <a:pt x="3921" y="30432"/>
                  </a:lnTo>
                  <a:lnTo>
                    <a:pt x="14604" y="14604"/>
                  </a:lnTo>
                  <a:lnTo>
                    <a:pt x="30432" y="3921"/>
                  </a:lnTo>
                  <a:lnTo>
                    <a:pt x="49783" y="0"/>
                  </a:lnTo>
                  <a:lnTo>
                    <a:pt x="1968880" y="0"/>
                  </a:lnTo>
                  <a:lnTo>
                    <a:pt x="1988286" y="3921"/>
                  </a:lnTo>
                  <a:lnTo>
                    <a:pt x="2004107" y="14604"/>
                  </a:lnTo>
                  <a:lnTo>
                    <a:pt x="2014761" y="30432"/>
                  </a:lnTo>
                  <a:lnTo>
                    <a:pt x="2018665" y="49784"/>
                  </a:lnTo>
                  <a:lnTo>
                    <a:pt x="2018665" y="248538"/>
                  </a:lnTo>
                  <a:lnTo>
                    <a:pt x="2014761" y="267870"/>
                  </a:lnTo>
                  <a:lnTo>
                    <a:pt x="2004107" y="283654"/>
                  </a:lnTo>
                  <a:lnTo>
                    <a:pt x="1988286" y="294294"/>
                  </a:lnTo>
                  <a:lnTo>
                    <a:pt x="1968880" y="298195"/>
                  </a:lnTo>
                  <a:lnTo>
                    <a:pt x="49783" y="298195"/>
                  </a:lnTo>
                  <a:lnTo>
                    <a:pt x="30432" y="294294"/>
                  </a:lnTo>
                  <a:lnTo>
                    <a:pt x="14604" y="283654"/>
                  </a:lnTo>
                  <a:lnTo>
                    <a:pt x="3921" y="267870"/>
                  </a:lnTo>
                  <a:lnTo>
                    <a:pt x="0" y="248538"/>
                  </a:lnTo>
                  <a:lnTo>
                    <a:pt x="0" y="49784"/>
                  </a:lnTo>
                  <a:close/>
                </a:path>
              </a:pathLst>
            </a:custGeom>
            <a:ln w="9525">
              <a:solidFill>
                <a:srgbClr val="20205A"/>
              </a:solidFill>
            </a:ln>
          </p:spPr>
          <p:txBody>
            <a:bodyPr wrap="square" lIns="0" tIns="0" rIns="0" bIns="0" rtlCol="0"/>
            <a:lstStyle/>
            <a:p>
              <a:endParaRPr/>
            </a:p>
          </p:txBody>
        </p:sp>
      </p:grpSp>
      <p:sp>
        <p:nvSpPr>
          <p:cNvPr id="22" name="object 22"/>
          <p:cNvSpPr txBox="1"/>
          <p:nvPr/>
        </p:nvSpPr>
        <p:spPr>
          <a:xfrm>
            <a:off x="1296162" y="2987930"/>
            <a:ext cx="2145665" cy="135935"/>
          </a:xfrm>
          <a:prstGeom prst="rect">
            <a:avLst/>
          </a:prstGeom>
        </p:spPr>
        <p:txBody>
          <a:bodyPr vert="horz" wrap="square" lIns="0" tIns="12700" rIns="0" bIns="0" rtlCol="0">
            <a:spAutoFit/>
          </a:bodyPr>
          <a:lstStyle/>
          <a:p>
            <a:pPr marL="12700">
              <a:spcBef>
                <a:spcPts val="100"/>
              </a:spcBef>
            </a:pPr>
            <a:r>
              <a:rPr sz="800" dirty="0">
                <a:solidFill>
                  <a:srgbClr val="11273A"/>
                </a:solidFill>
                <a:latin typeface="Lucida Sans"/>
                <a:cs typeface="Lucida Sans"/>
              </a:rPr>
              <a:t>Ticket</a:t>
            </a:r>
            <a:r>
              <a:rPr sz="800" spc="-25" dirty="0">
                <a:solidFill>
                  <a:srgbClr val="11273A"/>
                </a:solidFill>
                <a:latin typeface="Lucida Sans"/>
                <a:cs typeface="Lucida Sans"/>
              </a:rPr>
              <a:t> </a:t>
            </a:r>
            <a:r>
              <a:rPr sz="800" dirty="0">
                <a:solidFill>
                  <a:srgbClr val="11273A"/>
                </a:solidFill>
                <a:latin typeface="Lucida Sans"/>
                <a:cs typeface="Lucida Sans"/>
              </a:rPr>
              <a:t>modérateur</a:t>
            </a:r>
            <a:r>
              <a:rPr sz="800" spc="-30" dirty="0">
                <a:solidFill>
                  <a:srgbClr val="11273A"/>
                </a:solidFill>
                <a:latin typeface="Lucida Sans"/>
                <a:cs typeface="Lucida Sans"/>
              </a:rPr>
              <a:t> </a:t>
            </a:r>
            <a:r>
              <a:rPr sz="800" dirty="0">
                <a:solidFill>
                  <a:srgbClr val="11273A"/>
                </a:solidFill>
                <a:latin typeface="Lucida Sans"/>
                <a:cs typeface="Lucida Sans"/>
              </a:rPr>
              <a:t>(TM)</a:t>
            </a:r>
            <a:r>
              <a:rPr sz="800" spc="-20" dirty="0">
                <a:solidFill>
                  <a:srgbClr val="11273A"/>
                </a:solidFill>
                <a:latin typeface="Lucida Sans"/>
                <a:cs typeface="Lucida Sans"/>
              </a:rPr>
              <a:t> </a:t>
            </a:r>
            <a:r>
              <a:rPr sz="800" dirty="0">
                <a:solidFill>
                  <a:srgbClr val="11273A"/>
                </a:solidFill>
                <a:latin typeface="Lucida Sans"/>
                <a:cs typeface="Lucida Sans"/>
              </a:rPr>
              <a:t>payé</a:t>
            </a:r>
            <a:r>
              <a:rPr sz="800" spc="-25" dirty="0">
                <a:solidFill>
                  <a:srgbClr val="11273A"/>
                </a:solidFill>
                <a:latin typeface="Lucida Sans"/>
                <a:cs typeface="Lucida Sans"/>
              </a:rPr>
              <a:t> </a:t>
            </a:r>
            <a:r>
              <a:rPr sz="800" dirty="0">
                <a:solidFill>
                  <a:srgbClr val="11273A"/>
                </a:solidFill>
                <a:latin typeface="Lucida Sans"/>
                <a:cs typeface="Lucida Sans"/>
              </a:rPr>
              <a:t>par</a:t>
            </a:r>
            <a:r>
              <a:rPr sz="800" spc="-20" dirty="0">
                <a:solidFill>
                  <a:srgbClr val="11273A"/>
                </a:solidFill>
                <a:latin typeface="Lucida Sans"/>
                <a:cs typeface="Lucida Sans"/>
              </a:rPr>
              <a:t> </a:t>
            </a:r>
            <a:r>
              <a:rPr sz="800" spc="-10" dirty="0">
                <a:solidFill>
                  <a:srgbClr val="11273A"/>
                </a:solidFill>
                <a:latin typeface="Lucida Sans"/>
                <a:cs typeface="Lucida Sans"/>
              </a:rPr>
              <a:t>le</a:t>
            </a:r>
            <a:r>
              <a:rPr sz="800" spc="-5" dirty="0">
                <a:solidFill>
                  <a:srgbClr val="11273A"/>
                </a:solidFill>
                <a:latin typeface="Lucida Sans"/>
                <a:cs typeface="Lucida Sans"/>
              </a:rPr>
              <a:t> </a:t>
            </a:r>
            <a:r>
              <a:rPr sz="800" spc="-10" dirty="0">
                <a:solidFill>
                  <a:srgbClr val="11273A"/>
                </a:solidFill>
                <a:latin typeface="Lucida Sans"/>
                <a:cs typeface="Lucida Sans"/>
              </a:rPr>
              <a:t>patient</a:t>
            </a:r>
            <a:endParaRPr sz="800">
              <a:latin typeface="Lucida Sans"/>
              <a:cs typeface="Lucida Sans"/>
            </a:endParaRPr>
          </a:p>
        </p:txBody>
      </p:sp>
      <p:sp>
        <p:nvSpPr>
          <p:cNvPr id="23" name="object 23"/>
          <p:cNvSpPr txBox="1"/>
          <p:nvPr/>
        </p:nvSpPr>
        <p:spPr>
          <a:xfrm>
            <a:off x="7078219" y="2371345"/>
            <a:ext cx="1251585" cy="151323"/>
          </a:xfrm>
          <a:prstGeom prst="rect">
            <a:avLst/>
          </a:prstGeom>
        </p:spPr>
        <p:txBody>
          <a:bodyPr vert="horz" wrap="square" lIns="0" tIns="12700" rIns="0" bIns="0" rtlCol="0">
            <a:spAutoFit/>
          </a:bodyPr>
          <a:lstStyle/>
          <a:p>
            <a:pPr marL="12700">
              <a:spcBef>
                <a:spcPts val="100"/>
              </a:spcBef>
            </a:pPr>
            <a:r>
              <a:rPr sz="900" spc="-45" dirty="0">
                <a:solidFill>
                  <a:srgbClr val="C00000"/>
                </a:solidFill>
                <a:latin typeface="Arial Black"/>
                <a:cs typeface="Arial Black"/>
              </a:rPr>
              <a:t>CHU</a:t>
            </a:r>
            <a:r>
              <a:rPr sz="900" spc="-50" dirty="0">
                <a:solidFill>
                  <a:srgbClr val="C00000"/>
                </a:solidFill>
                <a:latin typeface="Arial Black"/>
                <a:cs typeface="Arial Black"/>
              </a:rPr>
              <a:t> </a:t>
            </a:r>
            <a:r>
              <a:rPr sz="900" spc="-55" dirty="0">
                <a:solidFill>
                  <a:srgbClr val="C00000"/>
                </a:solidFill>
                <a:latin typeface="Arial Black"/>
                <a:cs typeface="Arial Black"/>
              </a:rPr>
              <a:t>de</a:t>
            </a:r>
            <a:r>
              <a:rPr sz="900" spc="-60" dirty="0">
                <a:solidFill>
                  <a:srgbClr val="C00000"/>
                </a:solidFill>
                <a:latin typeface="Arial Black"/>
                <a:cs typeface="Arial Black"/>
              </a:rPr>
              <a:t> rattachement</a:t>
            </a:r>
            <a:endParaRPr sz="900">
              <a:latin typeface="Arial Black"/>
              <a:cs typeface="Arial Black"/>
            </a:endParaRPr>
          </a:p>
        </p:txBody>
      </p:sp>
      <p:sp>
        <p:nvSpPr>
          <p:cNvPr id="24" name="object 24"/>
          <p:cNvSpPr txBox="1"/>
          <p:nvPr/>
        </p:nvSpPr>
        <p:spPr>
          <a:xfrm>
            <a:off x="6828273" y="2661793"/>
            <a:ext cx="2005330" cy="151323"/>
          </a:xfrm>
          <a:prstGeom prst="rect">
            <a:avLst/>
          </a:prstGeom>
        </p:spPr>
        <p:txBody>
          <a:bodyPr vert="horz" wrap="square" lIns="0" tIns="12700" rIns="0" bIns="0" rtlCol="0">
            <a:spAutoFit/>
          </a:bodyPr>
          <a:lstStyle/>
          <a:p>
            <a:pPr marL="462915">
              <a:spcBef>
                <a:spcPts val="100"/>
              </a:spcBef>
            </a:pPr>
            <a:r>
              <a:rPr sz="900" spc="-85" dirty="0">
                <a:solidFill>
                  <a:srgbClr val="11273A"/>
                </a:solidFill>
                <a:latin typeface="Arial Black"/>
                <a:cs typeface="Arial Black"/>
              </a:rPr>
              <a:t>SALAIRE</a:t>
            </a:r>
            <a:r>
              <a:rPr sz="900" spc="-35" dirty="0">
                <a:solidFill>
                  <a:srgbClr val="11273A"/>
                </a:solidFill>
                <a:latin typeface="Arial Black"/>
                <a:cs typeface="Arial Black"/>
              </a:rPr>
              <a:t> </a:t>
            </a:r>
            <a:r>
              <a:rPr sz="900" spc="-50" dirty="0">
                <a:solidFill>
                  <a:srgbClr val="11273A"/>
                </a:solidFill>
                <a:latin typeface="Arial Black"/>
                <a:cs typeface="Arial Black"/>
              </a:rPr>
              <a:t>DU</a:t>
            </a:r>
            <a:r>
              <a:rPr sz="900" spc="-25" dirty="0">
                <a:solidFill>
                  <a:srgbClr val="11273A"/>
                </a:solidFill>
                <a:latin typeface="Arial Black"/>
                <a:cs typeface="Arial Black"/>
              </a:rPr>
              <a:t> </a:t>
            </a:r>
            <a:r>
              <a:rPr sz="900" spc="-105" dirty="0">
                <a:solidFill>
                  <a:srgbClr val="11273A"/>
                </a:solidFill>
                <a:latin typeface="Arial Black"/>
                <a:cs typeface="Arial Black"/>
              </a:rPr>
              <a:t>DJ-</a:t>
            </a:r>
            <a:r>
              <a:rPr sz="900" spc="-25" dirty="0">
                <a:solidFill>
                  <a:srgbClr val="11273A"/>
                </a:solidFill>
                <a:latin typeface="Arial Black"/>
                <a:cs typeface="Arial Black"/>
              </a:rPr>
              <a:t>MG</a:t>
            </a:r>
            <a:endParaRPr sz="900">
              <a:latin typeface="Arial Black"/>
              <a:cs typeface="Arial Black"/>
            </a:endParaRPr>
          </a:p>
        </p:txBody>
      </p:sp>
      <p:sp>
        <p:nvSpPr>
          <p:cNvPr id="25" name="object 25"/>
          <p:cNvSpPr/>
          <p:nvPr/>
        </p:nvSpPr>
        <p:spPr>
          <a:xfrm>
            <a:off x="6835775" y="2893567"/>
            <a:ext cx="2030730" cy="1164590"/>
          </a:xfrm>
          <a:custGeom>
            <a:avLst/>
            <a:gdLst/>
            <a:ahLst/>
            <a:cxnLst/>
            <a:rect l="l" t="t" r="r" b="b"/>
            <a:pathLst>
              <a:path w="2030729" h="1164589">
                <a:moveTo>
                  <a:pt x="0" y="82423"/>
                </a:moveTo>
                <a:lnTo>
                  <a:pt x="6467" y="50363"/>
                </a:lnTo>
                <a:lnTo>
                  <a:pt x="24114" y="24161"/>
                </a:lnTo>
                <a:lnTo>
                  <a:pt x="50309" y="6484"/>
                </a:lnTo>
                <a:lnTo>
                  <a:pt x="82423" y="0"/>
                </a:lnTo>
                <a:lnTo>
                  <a:pt x="1948179" y="0"/>
                </a:lnTo>
                <a:lnTo>
                  <a:pt x="1980239" y="6484"/>
                </a:lnTo>
                <a:lnTo>
                  <a:pt x="2006441" y="24161"/>
                </a:lnTo>
                <a:lnTo>
                  <a:pt x="2024118" y="50363"/>
                </a:lnTo>
                <a:lnTo>
                  <a:pt x="2030602" y="82423"/>
                </a:lnTo>
                <a:lnTo>
                  <a:pt x="2030602" y="1081658"/>
                </a:lnTo>
                <a:lnTo>
                  <a:pt x="2024118" y="1113718"/>
                </a:lnTo>
                <a:lnTo>
                  <a:pt x="2006441" y="1139920"/>
                </a:lnTo>
                <a:lnTo>
                  <a:pt x="1980239" y="1157597"/>
                </a:lnTo>
                <a:lnTo>
                  <a:pt x="1948179" y="1164082"/>
                </a:lnTo>
                <a:lnTo>
                  <a:pt x="82423" y="1164082"/>
                </a:lnTo>
                <a:lnTo>
                  <a:pt x="50309" y="1157597"/>
                </a:lnTo>
                <a:lnTo>
                  <a:pt x="24114" y="1139920"/>
                </a:lnTo>
                <a:lnTo>
                  <a:pt x="6467" y="1113718"/>
                </a:lnTo>
                <a:lnTo>
                  <a:pt x="0" y="1081658"/>
                </a:lnTo>
                <a:lnTo>
                  <a:pt x="0" y="82423"/>
                </a:lnTo>
                <a:close/>
              </a:path>
            </a:pathLst>
          </a:custGeom>
          <a:ln w="9525">
            <a:solidFill>
              <a:srgbClr val="20205A"/>
            </a:solidFill>
          </a:ln>
        </p:spPr>
        <p:txBody>
          <a:bodyPr wrap="square" lIns="0" tIns="0" rIns="0" bIns="0" rtlCol="0"/>
          <a:lstStyle/>
          <a:p>
            <a:endParaRPr/>
          </a:p>
        </p:txBody>
      </p:sp>
      <p:sp>
        <p:nvSpPr>
          <p:cNvPr id="26" name="object 26"/>
          <p:cNvSpPr txBox="1"/>
          <p:nvPr/>
        </p:nvSpPr>
        <p:spPr>
          <a:xfrm>
            <a:off x="6939788" y="2911424"/>
            <a:ext cx="1684020" cy="1123950"/>
          </a:xfrm>
          <a:prstGeom prst="rect">
            <a:avLst/>
          </a:prstGeom>
        </p:spPr>
        <p:txBody>
          <a:bodyPr vert="horz" wrap="square" lIns="0" tIns="13335" rIns="0" bIns="0" rtlCol="0">
            <a:spAutoFit/>
          </a:bodyPr>
          <a:lstStyle/>
          <a:p>
            <a:pPr marL="184785" indent="-172085">
              <a:spcBef>
                <a:spcPts val="105"/>
              </a:spcBef>
              <a:buFont typeface="Arial"/>
              <a:buChar char="•"/>
              <a:tabLst>
                <a:tab pos="184785" algn="l"/>
              </a:tabLst>
            </a:pPr>
            <a:r>
              <a:rPr sz="800" spc="-10" dirty="0">
                <a:solidFill>
                  <a:srgbClr val="11273A"/>
                </a:solidFill>
                <a:latin typeface="Arial Black"/>
                <a:cs typeface="Arial Black"/>
              </a:rPr>
              <a:t>Emoluments</a:t>
            </a:r>
            <a:endParaRPr sz="800">
              <a:latin typeface="Arial Black"/>
              <a:cs typeface="Arial Black"/>
            </a:endParaRPr>
          </a:p>
          <a:p>
            <a:pPr marL="219710"/>
            <a:r>
              <a:rPr sz="800" spc="-20" dirty="0">
                <a:solidFill>
                  <a:srgbClr val="11273A"/>
                </a:solidFill>
                <a:latin typeface="Lucida Sans"/>
                <a:cs typeface="Lucida Sans"/>
              </a:rPr>
              <a:t>2</a:t>
            </a:r>
            <a:r>
              <a:rPr sz="800" spc="-45" dirty="0">
                <a:solidFill>
                  <a:srgbClr val="11273A"/>
                </a:solidFill>
                <a:latin typeface="Lucida Sans"/>
                <a:cs typeface="Lucida Sans"/>
              </a:rPr>
              <a:t> </a:t>
            </a:r>
            <a:r>
              <a:rPr sz="800" spc="-30" dirty="0">
                <a:solidFill>
                  <a:srgbClr val="11273A"/>
                </a:solidFill>
                <a:latin typeface="Lucida Sans"/>
                <a:cs typeface="Lucida Sans"/>
              </a:rPr>
              <a:t>375€</a:t>
            </a:r>
            <a:r>
              <a:rPr sz="800" spc="-60" dirty="0">
                <a:solidFill>
                  <a:srgbClr val="11273A"/>
                </a:solidFill>
                <a:latin typeface="Lucida Sans"/>
                <a:cs typeface="Lucida Sans"/>
              </a:rPr>
              <a:t> </a:t>
            </a:r>
            <a:r>
              <a:rPr sz="800" spc="-20" dirty="0">
                <a:solidFill>
                  <a:srgbClr val="11273A"/>
                </a:solidFill>
                <a:latin typeface="Lucida Sans"/>
                <a:cs typeface="Lucida Sans"/>
              </a:rPr>
              <a:t>/mois</a:t>
            </a:r>
            <a:endParaRPr sz="800">
              <a:latin typeface="Lucida Sans"/>
              <a:cs typeface="Lucida Sans"/>
            </a:endParaRPr>
          </a:p>
          <a:p>
            <a:pPr marL="184785" indent="-172085">
              <a:buFont typeface="Arial"/>
              <a:buChar char="•"/>
              <a:tabLst>
                <a:tab pos="184785" algn="l"/>
              </a:tabLst>
            </a:pPr>
            <a:r>
              <a:rPr sz="800" spc="-70" dirty="0">
                <a:solidFill>
                  <a:srgbClr val="11273A"/>
                </a:solidFill>
                <a:latin typeface="Arial Black"/>
                <a:cs typeface="Arial Black"/>
              </a:rPr>
              <a:t>Prime</a:t>
            </a:r>
            <a:r>
              <a:rPr sz="800" spc="5" dirty="0">
                <a:solidFill>
                  <a:srgbClr val="11273A"/>
                </a:solidFill>
                <a:latin typeface="Arial Black"/>
                <a:cs typeface="Arial Black"/>
              </a:rPr>
              <a:t> </a:t>
            </a:r>
            <a:r>
              <a:rPr sz="800" spc="-55" dirty="0">
                <a:solidFill>
                  <a:srgbClr val="11273A"/>
                </a:solidFill>
                <a:latin typeface="Arial Black"/>
                <a:cs typeface="Arial Black"/>
              </a:rPr>
              <a:t>d’autonomie</a:t>
            </a:r>
            <a:r>
              <a:rPr sz="800" spc="-25" dirty="0">
                <a:solidFill>
                  <a:srgbClr val="11273A"/>
                </a:solidFill>
                <a:latin typeface="Arial Black"/>
                <a:cs typeface="Arial Black"/>
              </a:rPr>
              <a:t> </a:t>
            </a:r>
            <a:r>
              <a:rPr sz="800" spc="-55" dirty="0">
                <a:solidFill>
                  <a:srgbClr val="11273A"/>
                </a:solidFill>
                <a:latin typeface="Arial Black"/>
                <a:cs typeface="Arial Black"/>
              </a:rPr>
              <a:t>supervisée</a:t>
            </a:r>
            <a:endParaRPr sz="800">
              <a:latin typeface="Arial Black"/>
              <a:cs typeface="Arial Black"/>
            </a:endParaRPr>
          </a:p>
          <a:p>
            <a:pPr marL="184785" indent="-172085">
              <a:buFont typeface="Arial"/>
              <a:buChar char="•"/>
              <a:tabLst>
                <a:tab pos="184785" algn="l"/>
              </a:tabLst>
            </a:pPr>
            <a:r>
              <a:rPr sz="800" spc="-20" dirty="0">
                <a:solidFill>
                  <a:srgbClr val="11273A"/>
                </a:solidFill>
                <a:latin typeface="Lucida Sans"/>
                <a:cs typeface="Lucida Sans"/>
              </a:rPr>
              <a:t>5</a:t>
            </a:r>
            <a:r>
              <a:rPr sz="800" spc="-45" dirty="0">
                <a:solidFill>
                  <a:srgbClr val="11273A"/>
                </a:solidFill>
                <a:latin typeface="Lucida Sans"/>
                <a:cs typeface="Lucida Sans"/>
              </a:rPr>
              <a:t> </a:t>
            </a:r>
            <a:r>
              <a:rPr sz="800" spc="-30" dirty="0">
                <a:solidFill>
                  <a:srgbClr val="11273A"/>
                </a:solidFill>
                <a:latin typeface="Lucida Sans"/>
                <a:cs typeface="Lucida Sans"/>
              </a:rPr>
              <a:t>000€</a:t>
            </a:r>
            <a:r>
              <a:rPr sz="800" spc="-60" dirty="0">
                <a:solidFill>
                  <a:srgbClr val="11273A"/>
                </a:solidFill>
                <a:latin typeface="Lucida Sans"/>
                <a:cs typeface="Lucida Sans"/>
              </a:rPr>
              <a:t> </a:t>
            </a:r>
            <a:r>
              <a:rPr sz="800" spc="-25" dirty="0">
                <a:solidFill>
                  <a:srgbClr val="11273A"/>
                </a:solidFill>
                <a:latin typeface="Lucida Sans"/>
                <a:cs typeface="Lucida Sans"/>
              </a:rPr>
              <a:t>/an</a:t>
            </a:r>
            <a:endParaRPr sz="800">
              <a:latin typeface="Lucida Sans"/>
              <a:cs typeface="Lucida Sans"/>
            </a:endParaRPr>
          </a:p>
          <a:p>
            <a:pPr marL="184785" indent="-172085">
              <a:buFont typeface="Arial"/>
              <a:buChar char="•"/>
              <a:tabLst>
                <a:tab pos="184785" algn="l"/>
              </a:tabLst>
            </a:pPr>
            <a:r>
              <a:rPr sz="800" spc="-55" dirty="0">
                <a:solidFill>
                  <a:srgbClr val="11273A"/>
                </a:solidFill>
                <a:latin typeface="Arial Black"/>
                <a:cs typeface="Arial Black"/>
              </a:rPr>
              <a:t>Indemnité</a:t>
            </a:r>
            <a:r>
              <a:rPr sz="800" spc="-15" dirty="0">
                <a:solidFill>
                  <a:srgbClr val="11273A"/>
                </a:solidFill>
                <a:latin typeface="Arial Black"/>
                <a:cs typeface="Arial Black"/>
              </a:rPr>
              <a:t> </a:t>
            </a:r>
            <a:r>
              <a:rPr sz="800" spc="-25" dirty="0">
                <a:solidFill>
                  <a:srgbClr val="11273A"/>
                </a:solidFill>
                <a:latin typeface="Arial Black"/>
                <a:cs typeface="Arial Black"/>
              </a:rPr>
              <a:t>ZIP</a:t>
            </a:r>
            <a:endParaRPr sz="800">
              <a:latin typeface="Arial Black"/>
              <a:cs typeface="Arial Black"/>
            </a:endParaRPr>
          </a:p>
          <a:p>
            <a:pPr marL="245745"/>
            <a:r>
              <a:rPr sz="800" spc="-130" dirty="0">
                <a:solidFill>
                  <a:srgbClr val="11273A"/>
                </a:solidFill>
                <a:latin typeface="Lucida Sans"/>
                <a:cs typeface="Lucida Sans"/>
              </a:rPr>
              <a:t>1</a:t>
            </a:r>
            <a:r>
              <a:rPr sz="800" spc="-20" dirty="0">
                <a:solidFill>
                  <a:srgbClr val="11273A"/>
                </a:solidFill>
                <a:latin typeface="Lucida Sans"/>
                <a:cs typeface="Lucida Sans"/>
              </a:rPr>
              <a:t> </a:t>
            </a:r>
            <a:r>
              <a:rPr sz="800" spc="-35" dirty="0">
                <a:solidFill>
                  <a:srgbClr val="11273A"/>
                </a:solidFill>
                <a:latin typeface="Lucida Sans"/>
                <a:cs typeface="Lucida Sans"/>
              </a:rPr>
              <a:t>000€</a:t>
            </a:r>
            <a:r>
              <a:rPr sz="800" spc="-50" dirty="0">
                <a:solidFill>
                  <a:srgbClr val="11273A"/>
                </a:solidFill>
                <a:latin typeface="Lucida Sans"/>
                <a:cs typeface="Lucida Sans"/>
              </a:rPr>
              <a:t> </a:t>
            </a:r>
            <a:r>
              <a:rPr sz="800" spc="-10" dirty="0">
                <a:solidFill>
                  <a:srgbClr val="11273A"/>
                </a:solidFill>
                <a:latin typeface="Lucida Sans"/>
                <a:cs typeface="Lucida Sans"/>
              </a:rPr>
              <a:t>/mois</a:t>
            </a:r>
            <a:endParaRPr sz="800">
              <a:latin typeface="Lucida Sans"/>
              <a:cs typeface="Lucida Sans"/>
            </a:endParaRPr>
          </a:p>
          <a:p>
            <a:pPr marL="184785" indent="-172085">
              <a:buFont typeface="Arial"/>
              <a:buChar char="•"/>
              <a:tabLst>
                <a:tab pos="184785" algn="l"/>
              </a:tabLst>
            </a:pPr>
            <a:r>
              <a:rPr sz="800" spc="-70" dirty="0">
                <a:solidFill>
                  <a:srgbClr val="11273A"/>
                </a:solidFill>
                <a:latin typeface="Arial Black"/>
                <a:cs typeface="Arial Black"/>
              </a:rPr>
              <a:t>Prime</a:t>
            </a:r>
            <a:r>
              <a:rPr sz="800" spc="-30" dirty="0">
                <a:solidFill>
                  <a:srgbClr val="11273A"/>
                </a:solidFill>
                <a:latin typeface="Arial Black"/>
                <a:cs typeface="Arial Black"/>
              </a:rPr>
              <a:t> </a:t>
            </a:r>
            <a:r>
              <a:rPr sz="800" spc="-10" dirty="0">
                <a:solidFill>
                  <a:srgbClr val="11273A"/>
                </a:solidFill>
                <a:latin typeface="Arial Black"/>
                <a:cs typeface="Arial Black"/>
              </a:rPr>
              <a:t>activité</a:t>
            </a:r>
            <a:endParaRPr sz="800">
              <a:latin typeface="Arial Black"/>
              <a:cs typeface="Arial Black"/>
            </a:endParaRPr>
          </a:p>
          <a:p>
            <a:pPr marL="245745"/>
            <a:r>
              <a:rPr sz="800" spc="-20" dirty="0">
                <a:solidFill>
                  <a:srgbClr val="11273A"/>
                </a:solidFill>
                <a:latin typeface="Lucida Sans"/>
                <a:cs typeface="Lucida Sans"/>
              </a:rPr>
              <a:t>(&gt;</a:t>
            </a:r>
            <a:r>
              <a:rPr sz="800" spc="-45" dirty="0">
                <a:solidFill>
                  <a:srgbClr val="11273A"/>
                </a:solidFill>
                <a:latin typeface="Lucida Sans"/>
                <a:cs typeface="Lucida Sans"/>
              </a:rPr>
              <a:t> </a:t>
            </a:r>
            <a:r>
              <a:rPr sz="800" spc="-25" dirty="0">
                <a:solidFill>
                  <a:srgbClr val="11273A"/>
                </a:solidFill>
                <a:latin typeface="Lucida Sans"/>
                <a:cs typeface="Lucida Sans"/>
              </a:rPr>
              <a:t>200</a:t>
            </a:r>
            <a:r>
              <a:rPr sz="800" spc="-45" dirty="0">
                <a:solidFill>
                  <a:srgbClr val="11273A"/>
                </a:solidFill>
                <a:latin typeface="Lucida Sans"/>
                <a:cs typeface="Lucida Sans"/>
              </a:rPr>
              <a:t> </a:t>
            </a:r>
            <a:r>
              <a:rPr sz="800" spc="-10" dirty="0">
                <a:solidFill>
                  <a:srgbClr val="11273A"/>
                </a:solidFill>
                <a:latin typeface="Lucida Sans"/>
                <a:cs typeface="Lucida Sans"/>
              </a:rPr>
              <a:t>actes/mois)</a:t>
            </a:r>
            <a:endParaRPr sz="800">
              <a:latin typeface="Lucida Sans"/>
              <a:cs typeface="Lucida Sans"/>
            </a:endParaRPr>
          </a:p>
          <a:p>
            <a:pPr marL="245745"/>
            <a:r>
              <a:rPr sz="800" spc="-30" dirty="0">
                <a:solidFill>
                  <a:srgbClr val="11273A"/>
                </a:solidFill>
                <a:latin typeface="Lucida Sans"/>
                <a:cs typeface="Lucida Sans"/>
              </a:rPr>
              <a:t>500€</a:t>
            </a:r>
            <a:r>
              <a:rPr sz="800" spc="-55" dirty="0">
                <a:solidFill>
                  <a:srgbClr val="11273A"/>
                </a:solidFill>
                <a:latin typeface="Lucida Sans"/>
                <a:cs typeface="Lucida Sans"/>
              </a:rPr>
              <a:t> </a:t>
            </a:r>
            <a:r>
              <a:rPr sz="800" spc="-125" dirty="0">
                <a:solidFill>
                  <a:srgbClr val="11273A"/>
                </a:solidFill>
                <a:latin typeface="Lucida Sans"/>
                <a:cs typeface="Lucida Sans"/>
              </a:rPr>
              <a:t>/</a:t>
            </a:r>
            <a:r>
              <a:rPr sz="800" spc="-25" dirty="0">
                <a:solidFill>
                  <a:srgbClr val="11273A"/>
                </a:solidFill>
                <a:latin typeface="Lucida Sans"/>
                <a:cs typeface="Lucida Sans"/>
              </a:rPr>
              <a:t> </a:t>
            </a:r>
            <a:r>
              <a:rPr sz="800" spc="-10" dirty="0">
                <a:solidFill>
                  <a:srgbClr val="11273A"/>
                </a:solidFill>
                <a:latin typeface="Lucida Sans"/>
                <a:cs typeface="Lucida Sans"/>
              </a:rPr>
              <a:t>semestre</a:t>
            </a:r>
            <a:endParaRPr sz="800">
              <a:latin typeface="Lucida Sans"/>
              <a:cs typeface="Lucida Sans"/>
            </a:endParaRPr>
          </a:p>
        </p:txBody>
      </p:sp>
      <p:grpSp>
        <p:nvGrpSpPr>
          <p:cNvPr id="27" name="object 27"/>
          <p:cNvGrpSpPr/>
          <p:nvPr/>
        </p:nvGrpSpPr>
        <p:grpSpPr>
          <a:xfrm>
            <a:off x="1209752" y="2851276"/>
            <a:ext cx="5629275" cy="1756410"/>
            <a:chOff x="1209751" y="1994026"/>
            <a:chExt cx="5629275" cy="1756410"/>
          </a:xfrm>
        </p:grpSpPr>
        <p:sp>
          <p:nvSpPr>
            <p:cNvPr id="28" name="object 28"/>
            <p:cNvSpPr/>
            <p:nvPr/>
          </p:nvSpPr>
          <p:spPr>
            <a:xfrm>
              <a:off x="4831206" y="1994026"/>
              <a:ext cx="2007235" cy="633730"/>
            </a:xfrm>
            <a:custGeom>
              <a:avLst/>
              <a:gdLst/>
              <a:ahLst/>
              <a:cxnLst/>
              <a:rect l="l" t="t" r="r" b="b"/>
              <a:pathLst>
                <a:path w="2007234" h="633730">
                  <a:moveTo>
                    <a:pt x="75747" y="27311"/>
                  </a:moveTo>
                  <a:lnTo>
                    <a:pt x="70170" y="45602"/>
                  </a:lnTo>
                  <a:lnTo>
                    <a:pt x="2001773" y="633476"/>
                  </a:lnTo>
                  <a:lnTo>
                    <a:pt x="2007235" y="615188"/>
                  </a:lnTo>
                  <a:lnTo>
                    <a:pt x="75747" y="27311"/>
                  </a:lnTo>
                  <a:close/>
                </a:path>
                <a:path w="2007234" h="633730">
                  <a:moveTo>
                    <a:pt x="84073" y="0"/>
                  </a:moveTo>
                  <a:lnTo>
                    <a:pt x="0" y="14350"/>
                  </a:lnTo>
                  <a:lnTo>
                    <a:pt x="61848" y="72898"/>
                  </a:lnTo>
                  <a:lnTo>
                    <a:pt x="70170" y="45602"/>
                  </a:lnTo>
                  <a:lnTo>
                    <a:pt x="58038" y="41910"/>
                  </a:lnTo>
                  <a:lnTo>
                    <a:pt x="63626" y="23622"/>
                  </a:lnTo>
                  <a:lnTo>
                    <a:pt x="76872" y="23622"/>
                  </a:lnTo>
                  <a:lnTo>
                    <a:pt x="84073" y="0"/>
                  </a:lnTo>
                  <a:close/>
                </a:path>
                <a:path w="2007234" h="633730">
                  <a:moveTo>
                    <a:pt x="63626" y="23622"/>
                  </a:moveTo>
                  <a:lnTo>
                    <a:pt x="58038" y="41910"/>
                  </a:lnTo>
                  <a:lnTo>
                    <a:pt x="70170" y="45602"/>
                  </a:lnTo>
                  <a:lnTo>
                    <a:pt x="75747" y="27311"/>
                  </a:lnTo>
                  <a:lnTo>
                    <a:pt x="63626" y="23622"/>
                  </a:lnTo>
                  <a:close/>
                </a:path>
                <a:path w="2007234" h="633730">
                  <a:moveTo>
                    <a:pt x="76872" y="23622"/>
                  </a:moveTo>
                  <a:lnTo>
                    <a:pt x="63626" y="23622"/>
                  </a:lnTo>
                  <a:lnTo>
                    <a:pt x="75747" y="27311"/>
                  </a:lnTo>
                  <a:lnTo>
                    <a:pt x="76872" y="23622"/>
                  </a:lnTo>
                  <a:close/>
                </a:path>
              </a:pathLst>
            </a:custGeom>
            <a:solidFill>
              <a:srgbClr val="20205A"/>
            </a:solidFill>
          </p:spPr>
          <p:txBody>
            <a:bodyPr wrap="square" lIns="0" tIns="0" rIns="0" bIns="0" rtlCol="0"/>
            <a:lstStyle/>
            <a:p>
              <a:endParaRPr/>
            </a:p>
          </p:txBody>
        </p:sp>
        <p:sp>
          <p:nvSpPr>
            <p:cNvPr id="29" name="object 29"/>
            <p:cNvSpPr/>
            <p:nvPr/>
          </p:nvSpPr>
          <p:spPr>
            <a:xfrm>
              <a:off x="1214513" y="3447287"/>
              <a:ext cx="1840230" cy="298450"/>
            </a:xfrm>
            <a:custGeom>
              <a:avLst/>
              <a:gdLst/>
              <a:ahLst/>
              <a:cxnLst/>
              <a:rect l="l" t="t" r="r" b="b"/>
              <a:pathLst>
                <a:path w="1840230" h="298450">
                  <a:moveTo>
                    <a:pt x="0" y="49656"/>
                  </a:moveTo>
                  <a:lnTo>
                    <a:pt x="3905" y="30325"/>
                  </a:lnTo>
                  <a:lnTo>
                    <a:pt x="14555" y="14541"/>
                  </a:lnTo>
                  <a:lnTo>
                    <a:pt x="30352" y="3901"/>
                  </a:lnTo>
                  <a:lnTo>
                    <a:pt x="49695" y="0"/>
                  </a:lnTo>
                  <a:lnTo>
                    <a:pt x="1790179" y="0"/>
                  </a:lnTo>
                  <a:lnTo>
                    <a:pt x="1809584" y="3901"/>
                  </a:lnTo>
                  <a:lnTo>
                    <a:pt x="1825405" y="14541"/>
                  </a:lnTo>
                  <a:lnTo>
                    <a:pt x="1836060" y="30325"/>
                  </a:lnTo>
                  <a:lnTo>
                    <a:pt x="1839963" y="49656"/>
                  </a:lnTo>
                  <a:lnTo>
                    <a:pt x="1839963" y="248539"/>
                  </a:lnTo>
                  <a:lnTo>
                    <a:pt x="1836060" y="267870"/>
                  </a:lnTo>
                  <a:lnTo>
                    <a:pt x="1825405" y="283654"/>
                  </a:lnTo>
                  <a:lnTo>
                    <a:pt x="1809584" y="294294"/>
                  </a:lnTo>
                  <a:lnTo>
                    <a:pt x="1790179" y="298196"/>
                  </a:lnTo>
                  <a:lnTo>
                    <a:pt x="49695" y="298196"/>
                  </a:lnTo>
                  <a:lnTo>
                    <a:pt x="30352" y="294294"/>
                  </a:lnTo>
                  <a:lnTo>
                    <a:pt x="14555" y="283654"/>
                  </a:lnTo>
                  <a:lnTo>
                    <a:pt x="3905" y="267870"/>
                  </a:lnTo>
                  <a:lnTo>
                    <a:pt x="0" y="248539"/>
                  </a:lnTo>
                  <a:lnTo>
                    <a:pt x="0" y="49656"/>
                  </a:lnTo>
                  <a:close/>
                </a:path>
              </a:pathLst>
            </a:custGeom>
            <a:ln w="9525">
              <a:solidFill>
                <a:srgbClr val="20205A"/>
              </a:solidFill>
            </a:ln>
          </p:spPr>
          <p:txBody>
            <a:bodyPr wrap="square" lIns="0" tIns="0" rIns="0" bIns="0" rtlCol="0"/>
            <a:lstStyle/>
            <a:p>
              <a:endParaRPr/>
            </a:p>
          </p:txBody>
        </p:sp>
      </p:grpSp>
      <p:sp>
        <p:nvSpPr>
          <p:cNvPr id="30" name="object 30"/>
          <p:cNvSpPr txBox="1"/>
          <p:nvPr/>
        </p:nvSpPr>
        <p:spPr>
          <a:xfrm>
            <a:off x="4020693" y="2072005"/>
            <a:ext cx="352425" cy="151323"/>
          </a:xfrm>
          <a:prstGeom prst="rect">
            <a:avLst/>
          </a:prstGeom>
        </p:spPr>
        <p:txBody>
          <a:bodyPr vert="horz" wrap="square" lIns="0" tIns="12700" rIns="0" bIns="0" rtlCol="0">
            <a:spAutoFit/>
          </a:bodyPr>
          <a:lstStyle/>
          <a:p>
            <a:pPr marL="12700">
              <a:spcBef>
                <a:spcPts val="100"/>
              </a:spcBef>
            </a:pPr>
            <a:r>
              <a:rPr sz="900" spc="-75" dirty="0">
                <a:solidFill>
                  <a:srgbClr val="C00000"/>
                </a:solidFill>
                <a:latin typeface="Arial Black"/>
                <a:cs typeface="Arial Black"/>
              </a:rPr>
              <a:t>DJMG</a:t>
            </a:r>
            <a:endParaRPr sz="900">
              <a:latin typeface="Arial Black"/>
              <a:cs typeface="Arial Black"/>
            </a:endParaRPr>
          </a:p>
        </p:txBody>
      </p:sp>
      <p:sp>
        <p:nvSpPr>
          <p:cNvPr id="31" name="object 31"/>
          <p:cNvSpPr txBox="1"/>
          <p:nvPr/>
        </p:nvSpPr>
        <p:spPr>
          <a:xfrm>
            <a:off x="456387" y="5419294"/>
            <a:ext cx="434340" cy="151323"/>
          </a:xfrm>
          <a:prstGeom prst="rect">
            <a:avLst/>
          </a:prstGeom>
        </p:spPr>
        <p:txBody>
          <a:bodyPr vert="horz" wrap="square" lIns="0" tIns="12700" rIns="0" bIns="0" rtlCol="0">
            <a:spAutoFit/>
          </a:bodyPr>
          <a:lstStyle/>
          <a:p>
            <a:pPr marL="12700">
              <a:spcBef>
                <a:spcPts val="100"/>
              </a:spcBef>
            </a:pPr>
            <a:r>
              <a:rPr sz="900" spc="-75" dirty="0">
                <a:solidFill>
                  <a:srgbClr val="C00000"/>
                </a:solidFill>
                <a:latin typeface="Arial Black"/>
                <a:cs typeface="Arial Black"/>
              </a:rPr>
              <a:t>PAMSU</a:t>
            </a:r>
            <a:endParaRPr sz="900">
              <a:latin typeface="Arial Black"/>
              <a:cs typeface="Arial Black"/>
            </a:endParaRPr>
          </a:p>
        </p:txBody>
      </p:sp>
      <p:sp>
        <p:nvSpPr>
          <p:cNvPr id="32" name="object 32"/>
          <p:cNvSpPr txBox="1"/>
          <p:nvPr/>
        </p:nvSpPr>
        <p:spPr>
          <a:xfrm>
            <a:off x="1504951" y="4370452"/>
            <a:ext cx="1261745" cy="151323"/>
          </a:xfrm>
          <a:prstGeom prst="rect">
            <a:avLst/>
          </a:prstGeom>
        </p:spPr>
        <p:txBody>
          <a:bodyPr vert="horz" wrap="square" lIns="0" tIns="12700" rIns="0" bIns="0" rtlCol="0">
            <a:spAutoFit/>
          </a:bodyPr>
          <a:lstStyle/>
          <a:p>
            <a:pPr marL="12700">
              <a:spcBef>
                <a:spcPts val="100"/>
              </a:spcBef>
            </a:pPr>
            <a:r>
              <a:rPr sz="900" spc="-60" dirty="0">
                <a:solidFill>
                  <a:srgbClr val="11273A"/>
                </a:solidFill>
                <a:latin typeface="Arial Black"/>
                <a:cs typeface="Arial Black"/>
              </a:rPr>
              <a:t>Honoraires</a:t>
            </a:r>
            <a:r>
              <a:rPr sz="900" dirty="0">
                <a:solidFill>
                  <a:srgbClr val="11273A"/>
                </a:solidFill>
                <a:latin typeface="Arial Black"/>
                <a:cs typeface="Arial Black"/>
              </a:rPr>
              <a:t> </a:t>
            </a:r>
            <a:r>
              <a:rPr sz="900" spc="-45" dirty="0">
                <a:solidFill>
                  <a:srgbClr val="11273A"/>
                </a:solidFill>
                <a:latin typeface="Arial Black"/>
                <a:cs typeface="Arial Black"/>
              </a:rPr>
              <a:t>du</a:t>
            </a:r>
            <a:r>
              <a:rPr sz="900" spc="-40" dirty="0">
                <a:solidFill>
                  <a:srgbClr val="11273A"/>
                </a:solidFill>
                <a:latin typeface="Arial Black"/>
                <a:cs typeface="Arial Black"/>
              </a:rPr>
              <a:t> </a:t>
            </a:r>
            <a:r>
              <a:rPr sz="900" spc="-65" dirty="0">
                <a:solidFill>
                  <a:srgbClr val="11273A"/>
                </a:solidFill>
                <a:latin typeface="Arial Black"/>
                <a:cs typeface="Arial Black"/>
              </a:rPr>
              <a:t>PAMSU</a:t>
            </a:r>
            <a:endParaRPr sz="900">
              <a:latin typeface="Arial Black"/>
              <a:cs typeface="Arial Black"/>
            </a:endParaRPr>
          </a:p>
        </p:txBody>
      </p:sp>
      <p:sp>
        <p:nvSpPr>
          <p:cNvPr id="33" name="object 33"/>
          <p:cNvSpPr/>
          <p:nvPr/>
        </p:nvSpPr>
        <p:spPr>
          <a:xfrm>
            <a:off x="1214513" y="4607559"/>
            <a:ext cx="1840230" cy="1082040"/>
          </a:xfrm>
          <a:custGeom>
            <a:avLst/>
            <a:gdLst/>
            <a:ahLst/>
            <a:cxnLst/>
            <a:rect l="l" t="t" r="r" b="b"/>
            <a:pathLst>
              <a:path w="1840230" h="1082039">
                <a:moveTo>
                  <a:pt x="0" y="76707"/>
                </a:moveTo>
                <a:lnTo>
                  <a:pt x="6020" y="46827"/>
                </a:lnTo>
                <a:lnTo>
                  <a:pt x="22434" y="22447"/>
                </a:lnTo>
                <a:lnTo>
                  <a:pt x="46773" y="6020"/>
                </a:lnTo>
                <a:lnTo>
                  <a:pt x="76568" y="0"/>
                </a:lnTo>
                <a:lnTo>
                  <a:pt x="1763255" y="0"/>
                </a:lnTo>
                <a:lnTo>
                  <a:pt x="1793136" y="6020"/>
                </a:lnTo>
                <a:lnTo>
                  <a:pt x="1817516" y="22447"/>
                </a:lnTo>
                <a:lnTo>
                  <a:pt x="1833942" y="46827"/>
                </a:lnTo>
                <a:lnTo>
                  <a:pt x="1839963" y="76707"/>
                </a:lnTo>
                <a:lnTo>
                  <a:pt x="1839963" y="1005319"/>
                </a:lnTo>
                <a:lnTo>
                  <a:pt x="1833942" y="1035145"/>
                </a:lnTo>
                <a:lnTo>
                  <a:pt x="1817516" y="1059503"/>
                </a:lnTo>
                <a:lnTo>
                  <a:pt x="1793136" y="1075928"/>
                </a:lnTo>
                <a:lnTo>
                  <a:pt x="1763255" y="1081951"/>
                </a:lnTo>
                <a:lnTo>
                  <a:pt x="76568" y="1081951"/>
                </a:lnTo>
                <a:lnTo>
                  <a:pt x="46773" y="1075928"/>
                </a:lnTo>
                <a:lnTo>
                  <a:pt x="22434" y="1059503"/>
                </a:lnTo>
                <a:lnTo>
                  <a:pt x="6020" y="1035145"/>
                </a:lnTo>
                <a:lnTo>
                  <a:pt x="0" y="1005319"/>
                </a:lnTo>
                <a:lnTo>
                  <a:pt x="0" y="76707"/>
                </a:lnTo>
                <a:close/>
              </a:path>
            </a:pathLst>
          </a:custGeom>
          <a:ln w="9525">
            <a:solidFill>
              <a:srgbClr val="20205A"/>
            </a:solidFill>
          </a:ln>
        </p:spPr>
        <p:txBody>
          <a:bodyPr wrap="square" lIns="0" tIns="0" rIns="0" bIns="0" rtlCol="0"/>
          <a:lstStyle/>
          <a:p>
            <a:endParaRPr/>
          </a:p>
        </p:txBody>
      </p:sp>
      <p:sp>
        <p:nvSpPr>
          <p:cNvPr id="34" name="object 34"/>
          <p:cNvSpPr txBox="1"/>
          <p:nvPr/>
        </p:nvSpPr>
        <p:spPr>
          <a:xfrm>
            <a:off x="1315975" y="4646321"/>
            <a:ext cx="1435735" cy="635635"/>
          </a:xfrm>
          <a:prstGeom prst="rect">
            <a:avLst/>
          </a:prstGeom>
        </p:spPr>
        <p:txBody>
          <a:bodyPr vert="horz" wrap="square" lIns="0" tIns="12700" rIns="0" bIns="0" rtlCol="0">
            <a:spAutoFit/>
          </a:bodyPr>
          <a:lstStyle/>
          <a:p>
            <a:pPr marL="156845" marR="255270" indent="-144780">
              <a:spcBef>
                <a:spcPts val="100"/>
              </a:spcBef>
              <a:buFont typeface="Arial"/>
              <a:buChar char="•"/>
              <a:tabLst>
                <a:tab pos="156845" algn="l"/>
              </a:tabLst>
            </a:pPr>
            <a:r>
              <a:rPr sz="800" spc="-80" dirty="0">
                <a:solidFill>
                  <a:srgbClr val="11273A"/>
                </a:solidFill>
                <a:latin typeface="Arial Black"/>
                <a:cs typeface="Arial Black"/>
              </a:rPr>
              <a:t>Tickets</a:t>
            </a:r>
            <a:r>
              <a:rPr sz="800" spc="-25" dirty="0">
                <a:solidFill>
                  <a:srgbClr val="11273A"/>
                </a:solidFill>
                <a:latin typeface="Arial Black"/>
                <a:cs typeface="Arial Black"/>
              </a:rPr>
              <a:t> </a:t>
            </a:r>
            <a:r>
              <a:rPr sz="800" spc="-60" dirty="0">
                <a:solidFill>
                  <a:srgbClr val="11273A"/>
                </a:solidFill>
                <a:latin typeface="Arial Black"/>
                <a:cs typeface="Arial Black"/>
              </a:rPr>
              <a:t>modérateurs </a:t>
            </a:r>
            <a:r>
              <a:rPr sz="800" dirty="0">
                <a:solidFill>
                  <a:srgbClr val="11273A"/>
                </a:solidFill>
                <a:latin typeface="Lucida Sans"/>
                <a:cs typeface="Lucida Sans"/>
              </a:rPr>
              <a:t>de</a:t>
            </a:r>
            <a:r>
              <a:rPr sz="800" spc="-10" dirty="0">
                <a:solidFill>
                  <a:srgbClr val="11273A"/>
                </a:solidFill>
                <a:latin typeface="Lucida Sans"/>
                <a:cs typeface="Lucida Sans"/>
              </a:rPr>
              <a:t> </a:t>
            </a:r>
            <a:r>
              <a:rPr sz="800" dirty="0">
                <a:solidFill>
                  <a:srgbClr val="11273A"/>
                </a:solidFill>
                <a:latin typeface="Lucida Sans"/>
                <a:cs typeface="Lucida Sans"/>
              </a:rPr>
              <a:t>l’activité</a:t>
            </a:r>
            <a:r>
              <a:rPr sz="800" spc="-35" dirty="0">
                <a:solidFill>
                  <a:srgbClr val="11273A"/>
                </a:solidFill>
                <a:latin typeface="Lucida Sans"/>
                <a:cs typeface="Lucida Sans"/>
              </a:rPr>
              <a:t> </a:t>
            </a:r>
            <a:r>
              <a:rPr sz="800" spc="-10" dirty="0">
                <a:solidFill>
                  <a:srgbClr val="11273A"/>
                </a:solidFill>
                <a:latin typeface="Lucida Sans"/>
                <a:cs typeface="Lucida Sans"/>
              </a:rPr>
              <a:t>réalisée </a:t>
            </a:r>
            <a:r>
              <a:rPr sz="800" dirty="0">
                <a:solidFill>
                  <a:srgbClr val="11273A"/>
                </a:solidFill>
                <a:latin typeface="Lucida Sans"/>
                <a:cs typeface="Lucida Sans"/>
              </a:rPr>
              <a:t>par</a:t>
            </a:r>
            <a:r>
              <a:rPr sz="800" spc="-45" dirty="0">
                <a:solidFill>
                  <a:srgbClr val="11273A"/>
                </a:solidFill>
                <a:latin typeface="Lucida Sans"/>
                <a:cs typeface="Lucida Sans"/>
              </a:rPr>
              <a:t> </a:t>
            </a:r>
            <a:r>
              <a:rPr sz="800" spc="-10" dirty="0">
                <a:solidFill>
                  <a:srgbClr val="11273A"/>
                </a:solidFill>
                <a:latin typeface="Lucida Sans"/>
                <a:cs typeface="Lucida Sans"/>
              </a:rPr>
              <a:t>le</a:t>
            </a:r>
            <a:r>
              <a:rPr sz="800" spc="-30" dirty="0">
                <a:solidFill>
                  <a:srgbClr val="11273A"/>
                </a:solidFill>
                <a:latin typeface="Lucida Sans"/>
                <a:cs typeface="Lucida Sans"/>
              </a:rPr>
              <a:t> </a:t>
            </a:r>
            <a:r>
              <a:rPr sz="800" spc="-20" dirty="0">
                <a:solidFill>
                  <a:srgbClr val="11273A"/>
                </a:solidFill>
                <a:latin typeface="Lucida Sans"/>
                <a:cs typeface="Lucida Sans"/>
              </a:rPr>
              <a:t>DJMG</a:t>
            </a:r>
            <a:endParaRPr sz="800">
              <a:latin typeface="Lucida Sans"/>
              <a:cs typeface="Lucida Sans"/>
            </a:endParaRPr>
          </a:p>
          <a:p>
            <a:pPr marL="158115" indent="-145415">
              <a:spcBef>
                <a:spcPts val="5"/>
              </a:spcBef>
              <a:buFont typeface="Arial"/>
              <a:buChar char="•"/>
              <a:tabLst>
                <a:tab pos="158115" algn="l"/>
              </a:tabLst>
            </a:pPr>
            <a:r>
              <a:rPr sz="800" spc="-60" dirty="0">
                <a:solidFill>
                  <a:srgbClr val="11273A"/>
                </a:solidFill>
                <a:latin typeface="Arial Black"/>
                <a:cs typeface="Arial Black"/>
              </a:rPr>
              <a:t>Honoraires</a:t>
            </a:r>
            <a:r>
              <a:rPr sz="800" spc="10" dirty="0">
                <a:solidFill>
                  <a:srgbClr val="11273A"/>
                </a:solidFill>
                <a:latin typeface="Arial Black"/>
                <a:cs typeface="Arial Black"/>
              </a:rPr>
              <a:t> </a:t>
            </a:r>
            <a:r>
              <a:rPr sz="800" spc="-55" dirty="0">
                <a:solidFill>
                  <a:srgbClr val="11273A"/>
                </a:solidFill>
                <a:latin typeface="Arial Black"/>
                <a:cs typeface="Arial Black"/>
              </a:rPr>
              <a:t>pédagogiques</a:t>
            </a:r>
            <a:endParaRPr sz="800">
              <a:latin typeface="Arial Black"/>
              <a:cs typeface="Arial Black"/>
            </a:endParaRPr>
          </a:p>
          <a:p>
            <a:pPr marL="156845"/>
            <a:r>
              <a:rPr sz="800" spc="-30" dirty="0">
                <a:solidFill>
                  <a:srgbClr val="11273A"/>
                </a:solidFill>
                <a:latin typeface="Lucida Sans"/>
                <a:cs typeface="Lucida Sans"/>
              </a:rPr>
              <a:t>600€</a:t>
            </a:r>
            <a:r>
              <a:rPr sz="800" spc="-50" dirty="0">
                <a:solidFill>
                  <a:srgbClr val="11273A"/>
                </a:solidFill>
                <a:latin typeface="Lucida Sans"/>
                <a:cs typeface="Lucida Sans"/>
              </a:rPr>
              <a:t> </a:t>
            </a:r>
            <a:r>
              <a:rPr sz="800" spc="-10" dirty="0">
                <a:solidFill>
                  <a:srgbClr val="11273A"/>
                </a:solidFill>
                <a:latin typeface="Lucida Sans"/>
                <a:cs typeface="Lucida Sans"/>
              </a:rPr>
              <a:t>bruts/mois/étudiant</a:t>
            </a:r>
            <a:endParaRPr sz="800">
              <a:latin typeface="Lucida Sans"/>
              <a:cs typeface="Lucida Sans"/>
            </a:endParaRPr>
          </a:p>
        </p:txBody>
      </p:sp>
      <p:sp>
        <p:nvSpPr>
          <p:cNvPr id="35" name="object 35"/>
          <p:cNvSpPr txBox="1"/>
          <p:nvPr/>
        </p:nvSpPr>
        <p:spPr>
          <a:xfrm>
            <a:off x="1315974" y="5255921"/>
            <a:ext cx="1450340" cy="391795"/>
          </a:xfrm>
          <a:prstGeom prst="rect">
            <a:avLst/>
          </a:prstGeom>
        </p:spPr>
        <p:txBody>
          <a:bodyPr vert="horz" wrap="square" lIns="0" tIns="12700" rIns="0" bIns="0" rtlCol="0">
            <a:spAutoFit/>
          </a:bodyPr>
          <a:lstStyle/>
          <a:p>
            <a:pPr marL="156845" marR="260350" indent="-144780">
              <a:spcBef>
                <a:spcPts val="100"/>
              </a:spcBef>
              <a:buFont typeface="Arial"/>
              <a:buChar char="•"/>
              <a:tabLst>
                <a:tab pos="156845" algn="l"/>
              </a:tabLst>
            </a:pPr>
            <a:r>
              <a:rPr sz="800" spc="-70" dirty="0">
                <a:solidFill>
                  <a:srgbClr val="11273A"/>
                </a:solidFill>
                <a:latin typeface="Arial Black"/>
                <a:cs typeface="Arial Black"/>
              </a:rPr>
              <a:t>Prime</a:t>
            </a:r>
            <a:r>
              <a:rPr sz="800" spc="-30" dirty="0">
                <a:solidFill>
                  <a:srgbClr val="11273A"/>
                </a:solidFill>
                <a:latin typeface="Arial Black"/>
                <a:cs typeface="Arial Black"/>
              </a:rPr>
              <a:t> </a:t>
            </a:r>
            <a:r>
              <a:rPr sz="800" spc="-50" dirty="0">
                <a:solidFill>
                  <a:srgbClr val="11273A"/>
                </a:solidFill>
                <a:latin typeface="Arial Black"/>
                <a:cs typeface="Arial Black"/>
              </a:rPr>
              <a:t>conditionnelle </a:t>
            </a:r>
            <a:r>
              <a:rPr sz="800" spc="-10" dirty="0">
                <a:solidFill>
                  <a:srgbClr val="11273A"/>
                </a:solidFill>
                <a:latin typeface="Arial Black"/>
                <a:cs typeface="Arial Black"/>
              </a:rPr>
              <a:t>(ZIP/ZAC/QPV)</a:t>
            </a:r>
            <a:endParaRPr sz="800">
              <a:latin typeface="Arial Black"/>
              <a:cs typeface="Arial Black"/>
            </a:endParaRPr>
          </a:p>
          <a:p>
            <a:pPr marL="156845">
              <a:spcBef>
                <a:spcPts val="5"/>
              </a:spcBef>
            </a:pPr>
            <a:r>
              <a:rPr sz="800" spc="-30" dirty="0">
                <a:solidFill>
                  <a:srgbClr val="11273A"/>
                </a:solidFill>
                <a:latin typeface="Lucida Sans"/>
                <a:cs typeface="Lucida Sans"/>
              </a:rPr>
              <a:t>800€</a:t>
            </a:r>
            <a:r>
              <a:rPr sz="800" spc="-50" dirty="0">
                <a:solidFill>
                  <a:srgbClr val="11273A"/>
                </a:solidFill>
                <a:latin typeface="Lucida Sans"/>
                <a:cs typeface="Lucida Sans"/>
              </a:rPr>
              <a:t> </a:t>
            </a:r>
            <a:r>
              <a:rPr sz="800" spc="-10" dirty="0">
                <a:solidFill>
                  <a:srgbClr val="11273A"/>
                </a:solidFill>
                <a:latin typeface="Lucida Sans"/>
                <a:cs typeface="Lucida Sans"/>
              </a:rPr>
              <a:t>bruts</a:t>
            </a:r>
            <a:r>
              <a:rPr sz="800" spc="-35" dirty="0">
                <a:solidFill>
                  <a:srgbClr val="11273A"/>
                </a:solidFill>
                <a:latin typeface="Lucida Sans"/>
                <a:cs typeface="Lucida Sans"/>
              </a:rPr>
              <a:t> </a:t>
            </a:r>
            <a:r>
              <a:rPr sz="800" spc="-10" dirty="0">
                <a:solidFill>
                  <a:srgbClr val="11273A"/>
                </a:solidFill>
                <a:latin typeface="Lucida Sans"/>
                <a:cs typeface="Lucida Sans"/>
              </a:rPr>
              <a:t>/mois/étudiant</a:t>
            </a:r>
            <a:endParaRPr sz="800">
              <a:latin typeface="Lucida Sans"/>
              <a:cs typeface="Lucida Sans"/>
            </a:endParaRPr>
          </a:p>
        </p:txBody>
      </p:sp>
      <p:grpSp>
        <p:nvGrpSpPr>
          <p:cNvPr id="36" name="object 36"/>
          <p:cNvGrpSpPr/>
          <p:nvPr/>
        </p:nvGrpSpPr>
        <p:grpSpPr>
          <a:xfrm>
            <a:off x="121937" y="2393455"/>
            <a:ext cx="4102735" cy="2078989"/>
            <a:chOff x="121936" y="1536204"/>
            <a:chExt cx="4102735" cy="2078989"/>
          </a:xfrm>
        </p:grpSpPr>
        <p:sp>
          <p:nvSpPr>
            <p:cNvPr id="37" name="object 37"/>
            <p:cNvSpPr/>
            <p:nvPr/>
          </p:nvSpPr>
          <p:spPr>
            <a:xfrm>
              <a:off x="3054477" y="3538473"/>
              <a:ext cx="1160780" cy="76200"/>
            </a:xfrm>
            <a:custGeom>
              <a:avLst/>
              <a:gdLst/>
              <a:ahLst/>
              <a:cxnLst/>
              <a:rect l="l" t="t" r="r" b="b"/>
              <a:pathLst>
                <a:path w="1160779" h="76200">
                  <a:moveTo>
                    <a:pt x="75818" y="0"/>
                  </a:moveTo>
                  <a:lnTo>
                    <a:pt x="0" y="38862"/>
                  </a:lnTo>
                  <a:lnTo>
                    <a:pt x="76581" y="76200"/>
                  </a:lnTo>
                  <a:lnTo>
                    <a:pt x="76296" y="47751"/>
                  </a:lnTo>
                  <a:lnTo>
                    <a:pt x="63627" y="47751"/>
                  </a:lnTo>
                  <a:lnTo>
                    <a:pt x="63508" y="38862"/>
                  </a:lnTo>
                  <a:lnTo>
                    <a:pt x="63467" y="35813"/>
                  </a:lnTo>
                  <a:lnTo>
                    <a:pt x="63373" y="28701"/>
                  </a:lnTo>
                  <a:lnTo>
                    <a:pt x="76104" y="28563"/>
                  </a:lnTo>
                  <a:lnTo>
                    <a:pt x="75818" y="0"/>
                  </a:lnTo>
                  <a:close/>
                </a:path>
                <a:path w="1160779" h="76200">
                  <a:moveTo>
                    <a:pt x="76104" y="28563"/>
                  </a:moveTo>
                  <a:lnTo>
                    <a:pt x="63373" y="28701"/>
                  </a:lnTo>
                  <a:lnTo>
                    <a:pt x="63467" y="35813"/>
                  </a:lnTo>
                  <a:lnTo>
                    <a:pt x="63508" y="38862"/>
                  </a:lnTo>
                  <a:lnTo>
                    <a:pt x="63627" y="47751"/>
                  </a:lnTo>
                  <a:lnTo>
                    <a:pt x="76295" y="47614"/>
                  </a:lnTo>
                  <a:lnTo>
                    <a:pt x="76177" y="35813"/>
                  </a:lnTo>
                  <a:lnTo>
                    <a:pt x="76104" y="28563"/>
                  </a:lnTo>
                  <a:close/>
                </a:path>
                <a:path w="1160779" h="76200">
                  <a:moveTo>
                    <a:pt x="76295" y="47614"/>
                  </a:moveTo>
                  <a:lnTo>
                    <a:pt x="63627" y="47751"/>
                  </a:lnTo>
                  <a:lnTo>
                    <a:pt x="76296" y="47751"/>
                  </a:lnTo>
                  <a:lnTo>
                    <a:pt x="76295" y="47614"/>
                  </a:lnTo>
                  <a:close/>
                </a:path>
                <a:path w="1160779" h="76200">
                  <a:moveTo>
                    <a:pt x="1160018" y="16763"/>
                  </a:moveTo>
                  <a:lnTo>
                    <a:pt x="76104" y="28563"/>
                  </a:lnTo>
                  <a:lnTo>
                    <a:pt x="76177" y="35813"/>
                  </a:lnTo>
                  <a:lnTo>
                    <a:pt x="76295" y="47614"/>
                  </a:lnTo>
                  <a:lnTo>
                    <a:pt x="1160272" y="35813"/>
                  </a:lnTo>
                  <a:lnTo>
                    <a:pt x="1160018" y="16763"/>
                  </a:lnTo>
                  <a:close/>
                </a:path>
              </a:pathLst>
            </a:custGeom>
            <a:solidFill>
              <a:srgbClr val="20205A"/>
            </a:solidFill>
          </p:spPr>
          <p:txBody>
            <a:bodyPr wrap="square" lIns="0" tIns="0" rIns="0" bIns="0" rtlCol="0"/>
            <a:lstStyle/>
            <a:p>
              <a:endParaRPr/>
            </a:p>
          </p:txBody>
        </p:sp>
        <p:pic>
          <p:nvPicPr>
            <p:cNvPr id="38" name="object 38"/>
            <p:cNvPicPr/>
            <p:nvPr/>
          </p:nvPicPr>
          <p:blipFill>
            <a:blip r:embed="rId7" cstate="print"/>
            <a:stretch>
              <a:fillRect/>
            </a:stretch>
          </p:blipFill>
          <p:spPr>
            <a:xfrm>
              <a:off x="121936" y="1536204"/>
              <a:ext cx="1130414" cy="1130414"/>
            </a:xfrm>
            <a:prstGeom prst="rect">
              <a:avLst/>
            </a:prstGeom>
          </p:spPr>
        </p:pic>
        <p:sp>
          <p:nvSpPr>
            <p:cNvPr id="39" name="object 39"/>
            <p:cNvSpPr/>
            <p:nvPr/>
          </p:nvSpPr>
          <p:spPr>
            <a:xfrm>
              <a:off x="4214621" y="2969005"/>
              <a:ext cx="0" cy="596265"/>
            </a:xfrm>
            <a:custGeom>
              <a:avLst/>
              <a:gdLst/>
              <a:ahLst/>
              <a:cxnLst/>
              <a:rect l="l" t="t" r="r" b="b"/>
              <a:pathLst>
                <a:path h="596264">
                  <a:moveTo>
                    <a:pt x="0" y="0"/>
                  </a:moveTo>
                  <a:lnTo>
                    <a:pt x="0" y="595757"/>
                  </a:lnTo>
                </a:path>
              </a:pathLst>
            </a:custGeom>
            <a:ln w="19050">
              <a:solidFill>
                <a:srgbClr val="20205A"/>
              </a:solidFill>
            </a:ln>
          </p:spPr>
          <p:txBody>
            <a:bodyPr wrap="square" lIns="0" tIns="0" rIns="0" bIns="0" rtlCol="0"/>
            <a:lstStyle/>
            <a:p>
              <a:endParaRPr/>
            </a:p>
          </p:txBody>
        </p:sp>
        <p:pic>
          <p:nvPicPr>
            <p:cNvPr id="40" name="object 40"/>
            <p:cNvPicPr/>
            <p:nvPr/>
          </p:nvPicPr>
          <p:blipFill>
            <a:blip r:embed="rId8" cstate="print"/>
            <a:stretch>
              <a:fillRect/>
            </a:stretch>
          </p:blipFill>
          <p:spPr>
            <a:xfrm>
              <a:off x="3655694" y="3280041"/>
              <a:ext cx="272148" cy="272148"/>
            </a:xfrm>
            <a:prstGeom prst="rect">
              <a:avLst/>
            </a:prstGeom>
          </p:spPr>
        </p:pic>
      </p:grpSp>
      <p:sp>
        <p:nvSpPr>
          <p:cNvPr id="41" name="object 41"/>
          <p:cNvSpPr txBox="1"/>
          <p:nvPr/>
        </p:nvSpPr>
        <p:spPr>
          <a:xfrm>
            <a:off x="3151123" y="4495419"/>
            <a:ext cx="1351280" cy="250068"/>
          </a:xfrm>
          <a:prstGeom prst="rect">
            <a:avLst/>
          </a:prstGeom>
        </p:spPr>
        <p:txBody>
          <a:bodyPr vert="horz" wrap="square" lIns="0" tIns="19050" rIns="0" bIns="0" rtlCol="0">
            <a:spAutoFit/>
          </a:bodyPr>
          <a:lstStyle/>
          <a:p>
            <a:pPr marL="12700" marR="5080" indent="77470">
              <a:lnSpc>
                <a:spcPts val="940"/>
              </a:lnSpc>
              <a:spcBef>
                <a:spcPts val="150"/>
              </a:spcBef>
            </a:pPr>
            <a:r>
              <a:rPr sz="800" dirty="0">
                <a:solidFill>
                  <a:srgbClr val="11273A"/>
                </a:solidFill>
                <a:latin typeface="Lucida Sans"/>
                <a:cs typeface="Lucida Sans"/>
              </a:rPr>
              <a:t>Reversement</a:t>
            </a:r>
            <a:r>
              <a:rPr sz="800" spc="-80" dirty="0">
                <a:solidFill>
                  <a:srgbClr val="11273A"/>
                </a:solidFill>
                <a:latin typeface="Lucida Sans"/>
                <a:cs typeface="Lucida Sans"/>
              </a:rPr>
              <a:t> </a:t>
            </a:r>
            <a:r>
              <a:rPr sz="800" dirty="0">
                <a:solidFill>
                  <a:srgbClr val="11273A"/>
                </a:solidFill>
                <a:latin typeface="Lucida Sans"/>
                <a:cs typeface="Lucida Sans"/>
              </a:rPr>
              <a:t>au</a:t>
            </a:r>
            <a:r>
              <a:rPr sz="800" spc="-30" dirty="0">
                <a:solidFill>
                  <a:srgbClr val="11273A"/>
                </a:solidFill>
                <a:latin typeface="Lucida Sans"/>
                <a:cs typeface="Lucida Sans"/>
              </a:rPr>
              <a:t> </a:t>
            </a:r>
            <a:r>
              <a:rPr sz="800" spc="-20" dirty="0">
                <a:solidFill>
                  <a:srgbClr val="11273A"/>
                </a:solidFill>
                <a:latin typeface="Lucida Sans"/>
                <a:cs typeface="Lucida Sans"/>
              </a:rPr>
              <a:t>PAMSU </a:t>
            </a:r>
            <a:r>
              <a:rPr sz="800" spc="-10" dirty="0">
                <a:solidFill>
                  <a:srgbClr val="11273A"/>
                </a:solidFill>
                <a:latin typeface="Lucida Sans"/>
                <a:cs typeface="Lucida Sans"/>
              </a:rPr>
              <a:t>des</a:t>
            </a:r>
            <a:r>
              <a:rPr sz="800" spc="-35" dirty="0">
                <a:solidFill>
                  <a:srgbClr val="11273A"/>
                </a:solidFill>
                <a:latin typeface="Lucida Sans"/>
                <a:cs typeface="Lucida Sans"/>
              </a:rPr>
              <a:t> </a:t>
            </a:r>
            <a:r>
              <a:rPr sz="800" dirty="0">
                <a:solidFill>
                  <a:srgbClr val="11273A"/>
                </a:solidFill>
                <a:latin typeface="Lucida Sans"/>
                <a:cs typeface="Lucida Sans"/>
              </a:rPr>
              <a:t>TM</a:t>
            </a:r>
            <a:r>
              <a:rPr sz="800" spc="-25" dirty="0">
                <a:solidFill>
                  <a:srgbClr val="11273A"/>
                </a:solidFill>
                <a:latin typeface="Lucida Sans"/>
                <a:cs typeface="Lucida Sans"/>
              </a:rPr>
              <a:t> </a:t>
            </a:r>
            <a:r>
              <a:rPr sz="800" spc="-10" dirty="0">
                <a:solidFill>
                  <a:srgbClr val="11273A"/>
                </a:solidFill>
                <a:latin typeface="Lucida Sans"/>
                <a:cs typeface="Lucida Sans"/>
              </a:rPr>
              <a:t>perçus</a:t>
            </a:r>
            <a:r>
              <a:rPr sz="800" spc="-45" dirty="0">
                <a:solidFill>
                  <a:srgbClr val="11273A"/>
                </a:solidFill>
                <a:latin typeface="Lucida Sans"/>
                <a:cs typeface="Lucida Sans"/>
              </a:rPr>
              <a:t> </a:t>
            </a:r>
            <a:r>
              <a:rPr sz="800" dirty="0">
                <a:solidFill>
                  <a:srgbClr val="11273A"/>
                </a:solidFill>
                <a:latin typeface="Lucida Sans"/>
                <a:cs typeface="Lucida Sans"/>
              </a:rPr>
              <a:t>par</a:t>
            </a:r>
            <a:r>
              <a:rPr sz="800" spc="-40" dirty="0">
                <a:solidFill>
                  <a:srgbClr val="11273A"/>
                </a:solidFill>
                <a:latin typeface="Lucida Sans"/>
                <a:cs typeface="Lucida Sans"/>
              </a:rPr>
              <a:t> </a:t>
            </a:r>
            <a:r>
              <a:rPr sz="800" spc="-10" dirty="0">
                <a:solidFill>
                  <a:srgbClr val="11273A"/>
                </a:solidFill>
                <a:latin typeface="Lucida Sans"/>
                <a:cs typeface="Lucida Sans"/>
              </a:rPr>
              <a:t>le</a:t>
            </a:r>
            <a:r>
              <a:rPr sz="800" spc="-20" dirty="0">
                <a:solidFill>
                  <a:srgbClr val="11273A"/>
                </a:solidFill>
                <a:latin typeface="Lucida Sans"/>
                <a:cs typeface="Lucida Sans"/>
              </a:rPr>
              <a:t> DJMG</a:t>
            </a:r>
            <a:endParaRPr sz="800">
              <a:latin typeface="Lucida Sans"/>
              <a:cs typeface="Lucida Sans"/>
            </a:endParaRPr>
          </a:p>
        </p:txBody>
      </p:sp>
      <p:grpSp>
        <p:nvGrpSpPr>
          <p:cNvPr id="42" name="object 42"/>
          <p:cNvGrpSpPr/>
          <p:nvPr/>
        </p:nvGrpSpPr>
        <p:grpSpPr>
          <a:xfrm>
            <a:off x="74444" y="2591194"/>
            <a:ext cx="6072505" cy="2773045"/>
            <a:chOff x="74443" y="1733943"/>
            <a:chExt cx="6072505" cy="2773045"/>
          </a:xfrm>
        </p:grpSpPr>
        <p:sp>
          <p:nvSpPr>
            <p:cNvPr id="43" name="object 43"/>
            <p:cNvSpPr/>
            <p:nvPr/>
          </p:nvSpPr>
          <p:spPr>
            <a:xfrm>
              <a:off x="262445" y="3338957"/>
              <a:ext cx="822325" cy="822325"/>
            </a:xfrm>
            <a:custGeom>
              <a:avLst/>
              <a:gdLst/>
              <a:ahLst/>
              <a:cxnLst/>
              <a:rect l="l" t="t" r="r" b="b"/>
              <a:pathLst>
                <a:path w="822325" h="822325">
                  <a:moveTo>
                    <a:pt x="410895" y="0"/>
                  </a:moveTo>
                  <a:lnTo>
                    <a:pt x="362975" y="2765"/>
                  </a:lnTo>
                  <a:lnTo>
                    <a:pt x="316679" y="10855"/>
                  </a:lnTo>
                  <a:lnTo>
                    <a:pt x="272315" y="23961"/>
                  </a:lnTo>
                  <a:lnTo>
                    <a:pt x="230192" y="41775"/>
                  </a:lnTo>
                  <a:lnTo>
                    <a:pt x="190617" y="63989"/>
                  </a:lnTo>
                  <a:lnTo>
                    <a:pt x="153899" y="90293"/>
                  </a:lnTo>
                  <a:lnTo>
                    <a:pt x="120346" y="120380"/>
                  </a:lnTo>
                  <a:lnTo>
                    <a:pt x="90267" y="153940"/>
                  </a:lnTo>
                  <a:lnTo>
                    <a:pt x="63970" y="190665"/>
                  </a:lnTo>
                  <a:lnTo>
                    <a:pt x="41763" y="230247"/>
                  </a:lnTo>
                  <a:lnTo>
                    <a:pt x="23954" y="272377"/>
                  </a:lnTo>
                  <a:lnTo>
                    <a:pt x="10851" y="316747"/>
                  </a:lnTo>
                  <a:lnTo>
                    <a:pt x="2764" y="363048"/>
                  </a:lnTo>
                  <a:lnTo>
                    <a:pt x="0" y="410972"/>
                  </a:lnTo>
                  <a:lnTo>
                    <a:pt x="2764" y="458884"/>
                  </a:lnTo>
                  <a:lnTo>
                    <a:pt x="10851" y="505174"/>
                  </a:lnTo>
                  <a:lnTo>
                    <a:pt x="23954" y="549532"/>
                  </a:lnTo>
                  <a:lnTo>
                    <a:pt x="41763" y="591651"/>
                  </a:lnTo>
                  <a:lnTo>
                    <a:pt x="63970" y="631222"/>
                  </a:lnTo>
                  <a:lnTo>
                    <a:pt x="90267" y="667937"/>
                  </a:lnTo>
                  <a:lnTo>
                    <a:pt x="120346" y="701487"/>
                  </a:lnTo>
                  <a:lnTo>
                    <a:pt x="153899" y="731565"/>
                  </a:lnTo>
                  <a:lnTo>
                    <a:pt x="190617" y="757861"/>
                  </a:lnTo>
                  <a:lnTo>
                    <a:pt x="230192" y="780067"/>
                  </a:lnTo>
                  <a:lnTo>
                    <a:pt x="272315" y="797875"/>
                  </a:lnTo>
                  <a:lnTo>
                    <a:pt x="316679" y="810978"/>
                  </a:lnTo>
                  <a:lnTo>
                    <a:pt x="362975" y="819065"/>
                  </a:lnTo>
                  <a:lnTo>
                    <a:pt x="410895" y="821829"/>
                  </a:lnTo>
                  <a:lnTo>
                    <a:pt x="458813" y="819065"/>
                  </a:lnTo>
                  <a:lnTo>
                    <a:pt x="505107" y="810978"/>
                  </a:lnTo>
                  <a:lnTo>
                    <a:pt x="549469" y="797875"/>
                  </a:lnTo>
                  <a:lnTo>
                    <a:pt x="591591" y="780067"/>
                  </a:lnTo>
                  <a:lnTo>
                    <a:pt x="631164" y="757861"/>
                  </a:lnTo>
                  <a:lnTo>
                    <a:pt x="667881" y="731565"/>
                  </a:lnTo>
                  <a:lnTo>
                    <a:pt x="701433" y="701487"/>
                  </a:lnTo>
                  <a:lnTo>
                    <a:pt x="731512" y="667937"/>
                  </a:lnTo>
                  <a:lnTo>
                    <a:pt x="757809" y="631222"/>
                  </a:lnTo>
                  <a:lnTo>
                    <a:pt x="780016" y="591651"/>
                  </a:lnTo>
                  <a:lnTo>
                    <a:pt x="797824" y="549532"/>
                  </a:lnTo>
                  <a:lnTo>
                    <a:pt x="810927" y="505174"/>
                  </a:lnTo>
                  <a:lnTo>
                    <a:pt x="819014" y="458884"/>
                  </a:lnTo>
                  <a:lnTo>
                    <a:pt x="821778" y="410972"/>
                  </a:lnTo>
                  <a:lnTo>
                    <a:pt x="819014" y="363048"/>
                  </a:lnTo>
                  <a:lnTo>
                    <a:pt x="810927" y="316747"/>
                  </a:lnTo>
                  <a:lnTo>
                    <a:pt x="797824" y="272377"/>
                  </a:lnTo>
                  <a:lnTo>
                    <a:pt x="780016" y="230247"/>
                  </a:lnTo>
                  <a:lnTo>
                    <a:pt x="757809" y="190665"/>
                  </a:lnTo>
                  <a:lnTo>
                    <a:pt x="731512" y="153940"/>
                  </a:lnTo>
                  <a:lnTo>
                    <a:pt x="701433" y="120380"/>
                  </a:lnTo>
                  <a:lnTo>
                    <a:pt x="667881" y="90293"/>
                  </a:lnTo>
                  <a:lnTo>
                    <a:pt x="631164" y="63989"/>
                  </a:lnTo>
                  <a:lnTo>
                    <a:pt x="591591" y="41775"/>
                  </a:lnTo>
                  <a:lnTo>
                    <a:pt x="549469" y="23961"/>
                  </a:lnTo>
                  <a:lnTo>
                    <a:pt x="505107" y="10855"/>
                  </a:lnTo>
                  <a:lnTo>
                    <a:pt x="458813" y="2765"/>
                  </a:lnTo>
                  <a:lnTo>
                    <a:pt x="410895" y="0"/>
                  </a:lnTo>
                  <a:close/>
                </a:path>
              </a:pathLst>
            </a:custGeom>
            <a:solidFill>
              <a:srgbClr val="FFC000"/>
            </a:solidFill>
          </p:spPr>
          <p:txBody>
            <a:bodyPr wrap="square" lIns="0" tIns="0" rIns="0" bIns="0" rtlCol="0"/>
            <a:lstStyle/>
            <a:p>
              <a:endParaRPr/>
            </a:p>
          </p:txBody>
        </p:sp>
        <p:pic>
          <p:nvPicPr>
            <p:cNvPr id="44" name="object 44"/>
            <p:cNvPicPr/>
            <p:nvPr/>
          </p:nvPicPr>
          <p:blipFill>
            <a:blip r:embed="rId9" cstate="print"/>
            <a:stretch>
              <a:fillRect/>
            </a:stretch>
          </p:blipFill>
          <p:spPr>
            <a:xfrm>
              <a:off x="74443" y="3308629"/>
              <a:ext cx="1197787" cy="1197787"/>
            </a:xfrm>
            <a:prstGeom prst="rect">
              <a:avLst/>
            </a:prstGeom>
          </p:spPr>
        </p:pic>
        <p:pic>
          <p:nvPicPr>
            <p:cNvPr id="45" name="object 45"/>
            <p:cNvPicPr/>
            <p:nvPr/>
          </p:nvPicPr>
          <p:blipFill>
            <a:blip r:embed="rId8" cstate="print"/>
            <a:stretch>
              <a:fillRect/>
            </a:stretch>
          </p:blipFill>
          <p:spPr>
            <a:xfrm>
              <a:off x="5874258" y="1982482"/>
              <a:ext cx="272148" cy="272148"/>
            </a:xfrm>
            <a:prstGeom prst="rect">
              <a:avLst/>
            </a:prstGeom>
          </p:spPr>
        </p:pic>
        <p:pic>
          <p:nvPicPr>
            <p:cNvPr id="46" name="object 46"/>
            <p:cNvPicPr/>
            <p:nvPr/>
          </p:nvPicPr>
          <p:blipFill>
            <a:blip r:embed="rId8" cstate="print"/>
            <a:stretch>
              <a:fillRect/>
            </a:stretch>
          </p:blipFill>
          <p:spPr>
            <a:xfrm>
              <a:off x="2152269" y="1733943"/>
              <a:ext cx="272148" cy="272148"/>
            </a:xfrm>
            <a:prstGeom prst="rect">
              <a:avLst/>
            </a:prstGeom>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843808" y="3222320"/>
            <a:ext cx="5184576" cy="567463"/>
          </a:xfrm>
          <a:prstGeom prst="rect">
            <a:avLst/>
          </a:prstGeom>
        </p:spPr>
        <p:txBody>
          <a:bodyPr vert="horz" wrap="square" lIns="0" tIns="13335" rIns="0" bIns="0" rtlCol="0" anchor="t">
            <a:spAutoFit/>
          </a:bodyPr>
          <a:lstStyle/>
          <a:p>
            <a:pPr marL="12700" algn="ctr">
              <a:spcBef>
                <a:spcPts val="105"/>
              </a:spcBef>
            </a:pPr>
            <a:r>
              <a:rPr sz="3600" spc="-114" dirty="0">
                <a:solidFill>
                  <a:srgbClr val="000000"/>
                </a:solidFill>
              </a:rPr>
              <a:t>PDSA</a:t>
            </a:r>
            <a:endParaRPr sz="3600" dirty="0"/>
          </a:p>
        </p:txBody>
      </p:sp>
      <p:sp>
        <p:nvSpPr>
          <p:cNvPr id="5" name="object 5"/>
          <p:cNvSpPr txBox="1">
            <a:spLocks noGrp="1"/>
          </p:cNvSpPr>
          <p:nvPr>
            <p:ph type="dt" sz="half" idx="6"/>
          </p:nvPr>
        </p:nvSpPr>
        <p:spPr>
          <a:xfrm>
            <a:off x="7772400" y="7963822"/>
            <a:ext cx="766380" cy="141704"/>
          </a:xfrm>
          <a:prstGeom prst="rect">
            <a:avLst/>
          </a:prstGeom>
        </p:spPr>
        <p:txBody>
          <a:bodyPr vert="horz" wrap="square" lIns="0" tIns="26034" rIns="0" bIns="0" rtlCol="0" anchor="ctr">
            <a:spAutoFit/>
          </a:bodyPr>
          <a:lstStyle/>
          <a:p>
            <a:pPr marL="12700">
              <a:spcBef>
                <a:spcPts val="204"/>
              </a:spcBef>
            </a:pPr>
            <a:r>
              <a:rPr spc="-45" dirty="0"/>
              <a:t>10/12/2025</a:t>
            </a:r>
          </a:p>
        </p:txBody>
      </p:sp>
      <p:sp>
        <p:nvSpPr>
          <p:cNvPr id="3" name="object 3"/>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
        <p:nvSpPr>
          <p:cNvPr id="4" name="object 4"/>
          <p:cNvSpPr txBox="1"/>
          <p:nvPr/>
        </p:nvSpPr>
        <p:spPr>
          <a:xfrm>
            <a:off x="1475656" y="2636913"/>
            <a:ext cx="7488832" cy="3691395"/>
          </a:xfrm>
          <a:prstGeom prst="rect">
            <a:avLst/>
          </a:prstGeom>
        </p:spPr>
        <p:txBody>
          <a:bodyPr vert="horz" wrap="square" lIns="0" tIns="13335" rIns="0" bIns="0" rtlCol="0">
            <a:spAutoFit/>
          </a:bodyPr>
          <a:lstStyle/>
          <a:p>
            <a:pPr marL="365125" indent="-287020">
              <a:spcBef>
                <a:spcPts val="105"/>
              </a:spcBef>
              <a:buFont typeface="Arial"/>
              <a:buChar char="•"/>
              <a:tabLst>
                <a:tab pos="365125" algn="l"/>
              </a:tabLst>
            </a:pPr>
            <a:r>
              <a:rPr sz="1400" spc="-110" dirty="0">
                <a:latin typeface="Arial Black"/>
                <a:cs typeface="Arial Black"/>
              </a:rPr>
              <a:t>2</a:t>
            </a:r>
            <a:r>
              <a:rPr sz="1400" spc="-65" dirty="0">
                <a:latin typeface="Arial Black"/>
                <a:cs typeface="Arial Black"/>
              </a:rPr>
              <a:t> </a:t>
            </a:r>
            <a:r>
              <a:rPr sz="1400" spc="-95" dirty="0">
                <a:latin typeface="Arial Black"/>
                <a:cs typeface="Arial Black"/>
              </a:rPr>
              <a:t>types</a:t>
            </a:r>
            <a:r>
              <a:rPr sz="1400" spc="-70" dirty="0">
                <a:latin typeface="Arial Black"/>
                <a:cs typeface="Arial Black"/>
              </a:rPr>
              <a:t> </a:t>
            </a:r>
            <a:r>
              <a:rPr sz="1400" spc="-85" dirty="0">
                <a:latin typeface="Arial Black"/>
                <a:cs typeface="Arial Black"/>
              </a:rPr>
              <a:t>d’activité</a:t>
            </a:r>
            <a:r>
              <a:rPr sz="1400" spc="-90" dirty="0">
                <a:latin typeface="Arial Black"/>
                <a:cs typeface="Arial Black"/>
              </a:rPr>
              <a:t> </a:t>
            </a:r>
            <a:r>
              <a:rPr sz="1400" spc="-140" dirty="0">
                <a:latin typeface="Arial Black"/>
                <a:cs typeface="Arial Black"/>
              </a:rPr>
              <a:t>réalisés</a:t>
            </a:r>
            <a:r>
              <a:rPr sz="1400" spc="-95" dirty="0">
                <a:latin typeface="Arial Black"/>
                <a:cs typeface="Arial Black"/>
              </a:rPr>
              <a:t> </a:t>
            </a:r>
            <a:r>
              <a:rPr sz="1400" spc="-145" dirty="0">
                <a:latin typeface="Arial Black"/>
                <a:cs typeface="Arial Black"/>
              </a:rPr>
              <a:t>aux</a:t>
            </a:r>
            <a:r>
              <a:rPr sz="1400" spc="-50" dirty="0">
                <a:latin typeface="Arial Black"/>
                <a:cs typeface="Arial Black"/>
              </a:rPr>
              <a:t> </a:t>
            </a:r>
            <a:r>
              <a:rPr sz="1400" spc="-110" dirty="0">
                <a:latin typeface="Arial Black"/>
                <a:cs typeface="Arial Black"/>
              </a:rPr>
              <a:t>horaires</a:t>
            </a:r>
            <a:r>
              <a:rPr sz="1400" spc="-95" dirty="0">
                <a:latin typeface="Arial Black"/>
                <a:cs typeface="Arial Black"/>
              </a:rPr>
              <a:t> </a:t>
            </a:r>
            <a:r>
              <a:rPr sz="1400" spc="-75" dirty="0">
                <a:latin typeface="Arial Black"/>
                <a:cs typeface="Arial Black"/>
              </a:rPr>
              <a:t>de</a:t>
            </a:r>
            <a:r>
              <a:rPr sz="1400" spc="-70" dirty="0">
                <a:latin typeface="Arial Black"/>
                <a:cs typeface="Arial Black"/>
              </a:rPr>
              <a:t> </a:t>
            </a:r>
            <a:r>
              <a:rPr sz="1400" spc="-20" dirty="0">
                <a:latin typeface="Arial Black"/>
                <a:cs typeface="Arial Black"/>
              </a:rPr>
              <a:t>PDSA</a:t>
            </a:r>
            <a:endParaRPr sz="1400" dirty="0">
              <a:latin typeface="Arial Black"/>
              <a:cs typeface="Arial Black"/>
            </a:endParaRPr>
          </a:p>
          <a:p>
            <a:pPr marL="822325" lvl="1" indent="-287020">
              <a:spcBef>
                <a:spcPts val="5"/>
              </a:spcBef>
              <a:buFont typeface="Arial"/>
              <a:buChar char="•"/>
              <a:tabLst>
                <a:tab pos="822325" algn="l"/>
              </a:tabLst>
            </a:pPr>
            <a:r>
              <a:rPr sz="1200" spc="-10" dirty="0">
                <a:latin typeface="Lucida Sans"/>
                <a:cs typeface="Lucida Sans"/>
              </a:rPr>
              <a:t>Régulation </a:t>
            </a:r>
            <a:r>
              <a:rPr sz="1200" dirty="0">
                <a:latin typeface="Lucida Sans"/>
                <a:cs typeface="Lucida Sans"/>
              </a:rPr>
              <a:t>médicale</a:t>
            </a:r>
            <a:r>
              <a:rPr sz="1200" spc="-25" dirty="0">
                <a:latin typeface="Lucida Sans"/>
                <a:cs typeface="Lucida Sans"/>
              </a:rPr>
              <a:t> </a:t>
            </a:r>
            <a:r>
              <a:rPr sz="1200" spc="-10" dirty="0">
                <a:latin typeface="Lucida Sans"/>
                <a:cs typeface="Lucida Sans"/>
              </a:rPr>
              <a:t>téléphonique</a:t>
            </a:r>
            <a:endParaRPr sz="1200" dirty="0">
              <a:latin typeface="Lucida Sans"/>
              <a:cs typeface="Lucida Sans"/>
            </a:endParaRPr>
          </a:p>
          <a:p>
            <a:pPr marL="822325" lvl="1" indent="-287020">
              <a:spcBef>
                <a:spcPts val="5"/>
              </a:spcBef>
              <a:buFont typeface="Arial"/>
              <a:buChar char="•"/>
              <a:tabLst>
                <a:tab pos="822325" algn="l"/>
              </a:tabLst>
            </a:pPr>
            <a:r>
              <a:rPr sz="1200" dirty="0">
                <a:latin typeface="Lucida Sans"/>
                <a:cs typeface="Lucida Sans"/>
              </a:rPr>
              <a:t>Activité</a:t>
            </a:r>
            <a:r>
              <a:rPr sz="1200" spc="-10" dirty="0">
                <a:latin typeface="Lucida Sans"/>
                <a:cs typeface="Lucida Sans"/>
              </a:rPr>
              <a:t> </a:t>
            </a:r>
            <a:r>
              <a:rPr sz="1200" dirty="0">
                <a:latin typeface="Lucida Sans"/>
                <a:cs typeface="Lucida Sans"/>
              </a:rPr>
              <a:t>médicale</a:t>
            </a:r>
            <a:r>
              <a:rPr sz="1200" spc="5" dirty="0">
                <a:latin typeface="Lucida Sans"/>
                <a:cs typeface="Lucida Sans"/>
              </a:rPr>
              <a:t> </a:t>
            </a:r>
            <a:r>
              <a:rPr sz="1200" dirty="0">
                <a:latin typeface="Lucida Sans"/>
                <a:cs typeface="Lucida Sans"/>
              </a:rPr>
              <a:t>de</a:t>
            </a:r>
            <a:r>
              <a:rPr sz="1200" spc="20" dirty="0">
                <a:latin typeface="Lucida Sans"/>
                <a:cs typeface="Lucida Sans"/>
              </a:rPr>
              <a:t> </a:t>
            </a:r>
            <a:r>
              <a:rPr sz="1200" dirty="0">
                <a:latin typeface="Lucida Sans"/>
                <a:cs typeface="Lucida Sans"/>
              </a:rPr>
              <a:t>consultation</a:t>
            </a:r>
            <a:r>
              <a:rPr sz="1200" spc="15" dirty="0">
                <a:latin typeface="Lucida Sans"/>
                <a:cs typeface="Lucida Sans"/>
              </a:rPr>
              <a:t> </a:t>
            </a:r>
            <a:r>
              <a:rPr sz="1200" spc="-45" dirty="0">
                <a:latin typeface="Lucida Sans"/>
                <a:cs typeface="Lucida Sans"/>
              </a:rPr>
              <a:t>aux</a:t>
            </a:r>
            <a:r>
              <a:rPr sz="1200" spc="35" dirty="0">
                <a:latin typeface="Lucida Sans"/>
                <a:cs typeface="Lucida Sans"/>
              </a:rPr>
              <a:t> </a:t>
            </a:r>
            <a:r>
              <a:rPr sz="1200" spc="-10" dirty="0">
                <a:latin typeface="Lucida Sans"/>
                <a:cs typeface="Lucida Sans"/>
              </a:rPr>
              <a:t>horaires</a:t>
            </a:r>
            <a:r>
              <a:rPr sz="1200" spc="20" dirty="0">
                <a:latin typeface="Lucida Sans"/>
                <a:cs typeface="Lucida Sans"/>
              </a:rPr>
              <a:t> </a:t>
            </a:r>
            <a:r>
              <a:rPr sz="1200" dirty="0">
                <a:latin typeface="Lucida Sans"/>
                <a:cs typeface="Lucida Sans"/>
              </a:rPr>
              <a:t>PDSA</a:t>
            </a:r>
            <a:r>
              <a:rPr sz="1200" spc="25" dirty="0">
                <a:latin typeface="Lucida Sans"/>
                <a:cs typeface="Lucida Sans"/>
              </a:rPr>
              <a:t> </a:t>
            </a:r>
            <a:r>
              <a:rPr sz="1200" spc="-10" dirty="0">
                <a:latin typeface="Lucida Sans"/>
                <a:cs typeface="Lucida Sans"/>
              </a:rPr>
              <a:t>(effection)</a:t>
            </a:r>
            <a:endParaRPr sz="1200" dirty="0">
              <a:latin typeface="Lucida Sans"/>
              <a:cs typeface="Lucida Sans"/>
            </a:endParaRPr>
          </a:p>
          <a:p>
            <a:pPr lvl="1">
              <a:spcBef>
                <a:spcPts val="254"/>
              </a:spcBef>
              <a:buFont typeface="Arial"/>
              <a:buChar char="•"/>
            </a:pPr>
            <a:endParaRPr sz="1200" dirty="0">
              <a:latin typeface="Lucida Sans"/>
              <a:cs typeface="Lucida Sans"/>
            </a:endParaRPr>
          </a:p>
          <a:p>
            <a:pPr marL="365125" indent="-287020">
              <a:buFont typeface="Arial"/>
              <a:buChar char="•"/>
              <a:tabLst>
                <a:tab pos="365125" algn="l"/>
              </a:tabLst>
            </a:pPr>
            <a:r>
              <a:rPr sz="1400" spc="-135" dirty="0">
                <a:latin typeface="Arial Black"/>
                <a:cs typeface="Arial Black"/>
              </a:rPr>
              <a:t>S’agissant</a:t>
            </a:r>
            <a:r>
              <a:rPr sz="1400" spc="-90" dirty="0">
                <a:latin typeface="Arial Black"/>
                <a:cs typeface="Arial Black"/>
              </a:rPr>
              <a:t> </a:t>
            </a:r>
            <a:r>
              <a:rPr sz="1400" spc="-75" dirty="0">
                <a:latin typeface="Arial Black"/>
                <a:cs typeface="Arial Black"/>
              </a:rPr>
              <a:t>de</a:t>
            </a:r>
            <a:r>
              <a:rPr sz="1400" spc="-60" dirty="0">
                <a:latin typeface="Arial Black"/>
                <a:cs typeface="Arial Black"/>
              </a:rPr>
              <a:t> </a:t>
            </a:r>
            <a:r>
              <a:rPr sz="1400" spc="-10" dirty="0">
                <a:latin typeface="Arial Black"/>
                <a:cs typeface="Arial Black"/>
              </a:rPr>
              <a:t>l’effection</a:t>
            </a:r>
            <a:endParaRPr sz="1400" dirty="0">
              <a:latin typeface="Arial Black"/>
              <a:cs typeface="Arial Black"/>
            </a:endParaRPr>
          </a:p>
          <a:p>
            <a:pPr marL="822325" lvl="1" indent="-287020">
              <a:spcBef>
                <a:spcPts val="10"/>
              </a:spcBef>
              <a:buFont typeface="Arial"/>
              <a:buChar char="•"/>
              <a:tabLst>
                <a:tab pos="822325" algn="l"/>
              </a:tabLst>
            </a:pPr>
            <a:r>
              <a:rPr sz="1200" dirty="0">
                <a:latin typeface="Lucida Sans"/>
                <a:cs typeface="Lucida Sans"/>
              </a:rPr>
              <a:t>Quid</a:t>
            </a:r>
            <a:r>
              <a:rPr sz="1200" spc="-40" dirty="0">
                <a:latin typeface="Lucida Sans"/>
                <a:cs typeface="Lucida Sans"/>
              </a:rPr>
              <a:t> </a:t>
            </a:r>
            <a:r>
              <a:rPr sz="1200" dirty="0">
                <a:latin typeface="Lucida Sans"/>
                <a:cs typeface="Lucida Sans"/>
              </a:rPr>
              <a:t>de</a:t>
            </a:r>
            <a:r>
              <a:rPr sz="1200" spc="-5" dirty="0">
                <a:latin typeface="Lucida Sans"/>
                <a:cs typeface="Lucida Sans"/>
              </a:rPr>
              <a:t> </a:t>
            </a:r>
            <a:r>
              <a:rPr sz="1200" spc="-20" dirty="0">
                <a:latin typeface="Lucida Sans"/>
                <a:cs typeface="Lucida Sans"/>
              </a:rPr>
              <a:t>l’inscription</a:t>
            </a:r>
            <a:r>
              <a:rPr sz="1200" spc="-55" dirty="0">
                <a:latin typeface="Lucida Sans"/>
                <a:cs typeface="Lucida Sans"/>
              </a:rPr>
              <a:t> </a:t>
            </a:r>
            <a:r>
              <a:rPr sz="1200" spc="-45" dirty="0">
                <a:latin typeface="Lucida Sans"/>
                <a:cs typeface="Lucida Sans"/>
              </a:rPr>
              <a:t>aux</a:t>
            </a:r>
            <a:r>
              <a:rPr sz="1200" spc="-5" dirty="0">
                <a:latin typeface="Lucida Sans"/>
                <a:cs typeface="Lucida Sans"/>
              </a:rPr>
              <a:t> </a:t>
            </a:r>
            <a:r>
              <a:rPr sz="1200" dirty="0">
                <a:latin typeface="Lucida Sans"/>
                <a:cs typeface="Lucida Sans"/>
              </a:rPr>
              <a:t>tableaux</a:t>
            </a:r>
            <a:r>
              <a:rPr sz="1200" spc="-15" dirty="0">
                <a:latin typeface="Lucida Sans"/>
                <a:cs typeface="Lucida Sans"/>
              </a:rPr>
              <a:t> </a:t>
            </a:r>
            <a:r>
              <a:rPr sz="1200" dirty="0">
                <a:latin typeface="Lucida Sans"/>
                <a:cs typeface="Lucida Sans"/>
              </a:rPr>
              <a:t>de</a:t>
            </a:r>
            <a:r>
              <a:rPr sz="1200" spc="-20" dirty="0">
                <a:latin typeface="Lucida Sans"/>
                <a:cs typeface="Lucida Sans"/>
              </a:rPr>
              <a:t> gardes </a:t>
            </a:r>
            <a:r>
              <a:rPr sz="1200" spc="45" dirty="0">
                <a:latin typeface="Lucida Sans"/>
                <a:cs typeface="Lucida Sans"/>
              </a:rPr>
              <a:t>?</a:t>
            </a:r>
            <a:endParaRPr sz="1200" dirty="0">
              <a:latin typeface="Lucida Sans"/>
              <a:cs typeface="Lucida Sans"/>
            </a:endParaRPr>
          </a:p>
          <a:p>
            <a:pPr marL="822325" lvl="1" indent="-287020">
              <a:buFont typeface="Arial"/>
              <a:buChar char="•"/>
              <a:tabLst>
                <a:tab pos="822325" algn="l"/>
              </a:tabLst>
            </a:pPr>
            <a:r>
              <a:rPr sz="1200" dirty="0">
                <a:latin typeface="Lucida Sans"/>
                <a:cs typeface="Lucida Sans"/>
              </a:rPr>
              <a:t>Sur</a:t>
            </a:r>
            <a:r>
              <a:rPr sz="1200" spc="-40" dirty="0">
                <a:latin typeface="Lucida Sans"/>
                <a:cs typeface="Lucida Sans"/>
              </a:rPr>
              <a:t> </a:t>
            </a:r>
            <a:r>
              <a:rPr sz="1200" dirty="0">
                <a:latin typeface="Lucida Sans"/>
                <a:cs typeface="Lucida Sans"/>
              </a:rPr>
              <a:t>le</a:t>
            </a:r>
            <a:r>
              <a:rPr sz="1200" spc="-35" dirty="0">
                <a:latin typeface="Lucida Sans"/>
                <a:cs typeface="Lucida Sans"/>
              </a:rPr>
              <a:t> </a:t>
            </a:r>
            <a:r>
              <a:rPr sz="1200" dirty="0">
                <a:latin typeface="Lucida Sans"/>
                <a:cs typeface="Lucida Sans"/>
              </a:rPr>
              <a:t>même</a:t>
            </a:r>
            <a:r>
              <a:rPr sz="1200" spc="-30" dirty="0">
                <a:latin typeface="Lucida Sans"/>
                <a:cs typeface="Lucida Sans"/>
              </a:rPr>
              <a:t> </a:t>
            </a:r>
            <a:r>
              <a:rPr sz="1200" dirty="0">
                <a:latin typeface="Lucida Sans"/>
                <a:cs typeface="Lucida Sans"/>
              </a:rPr>
              <a:t>modèle</a:t>
            </a:r>
            <a:r>
              <a:rPr sz="1200" spc="-45" dirty="0">
                <a:latin typeface="Lucida Sans"/>
                <a:cs typeface="Lucida Sans"/>
              </a:rPr>
              <a:t> </a:t>
            </a:r>
            <a:r>
              <a:rPr sz="1200" dirty="0">
                <a:latin typeface="Lucida Sans"/>
                <a:cs typeface="Lucida Sans"/>
              </a:rPr>
              <a:t>que</a:t>
            </a:r>
            <a:r>
              <a:rPr sz="1200" spc="-35" dirty="0">
                <a:latin typeface="Lucida Sans"/>
                <a:cs typeface="Lucida Sans"/>
              </a:rPr>
              <a:t> </a:t>
            </a:r>
            <a:r>
              <a:rPr sz="1200" spc="-30" dirty="0">
                <a:latin typeface="Lucida Sans"/>
                <a:cs typeface="Lucida Sans"/>
              </a:rPr>
              <a:t>les</a:t>
            </a:r>
            <a:r>
              <a:rPr sz="1200" spc="-25" dirty="0">
                <a:latin typeface="Lucida Sans"/>
                <a:cs typeface="Lucida Sans"/>
              </a:rPr>
              <a:t> </a:t>
            </a:r>
            <a:r>
              <a:rPr sz="1200" dirty="0">
                <a:latin typeface="Lucida Sans"/>
                <a:cs typeface="Lucida Sans"/>
              </a:rPr>
              <a:t>médecins</a:t>
            </a:r>
            <a:r>
              <a:rPr sz="1200" spc="-35" dirty="0">
                <a:latin typeface="Lucida Sans"/>
                <a:cs typeface="Lucida Sans"/>
              </a:rPr>
              <a:t> </a:t>
            </a:r>
            <a:r>
              <a:rPr sz="1200" dirty="0">
                <a:latin typeface="Lucida Sans"/>
                <a:cs typeface="Lucida Sans"/>
              </a:rPr>
              <a:t>de</a:t>
            </a:r>
            <a:r>
              <a:rPr sz="1200" spc="-30" dirty="0">
                <a:latin typeface="Lucida Sans"/>
                <a:cs typeface="Lucida Sans"/>
              </a:rPr>
              <a:t> </a:t>
            </a:r>
            <a:r>
              <a:rPr sz="1200" dirty="0">
                <a:latin typeface="Lucida Sans"/>
                <a:cs typeface="Lucida Sans"/>
              </a:rPr>
              <a:t>plein</a:t>
            </a:r>
            <a:r>
              <a:rPr sz="1200" spc="-45" dirty="0">
                <a:latin typeface="Lucida Sans"/>
                <a:cs typeface="Lucida Sans"/>
              </a:rPr>
              <a:t> </a:t>
            </a:r>
            <a:r>
              <a:rPr sz="1200" dirty="0">
                <a:latin typeface="Lucida Sans"/>
                <a:cs typeface="Lucida Sans"/>
              </a:rPr>
              <a:t>exercice</a:t>
            </a:r>
            <a:r>
              <a:rPr sz="1200" spc="-30" dirty="0">
                <a:latin typeface="Lucida Sans"/>
                <a:cs typeface="Lucida Sans"/>
              </a:rPr>
              <a:t> </a:t>
            </a:r>
            <a:r>
              <a:rPr sz="1200" spc="95" dirty="0">
                <a:latin typeface="Lucida Sans"/>
                <a:cs typeface="Lucida Sans"/>
              </a:rPr>
              <a:t>?</a:t>
            </a:r>
            <a:r>
              <a:rPr sz="1200" spc="-20" dirty="0">
                <a:latin typeface="Lucida Sans"/>
                <a:cs typeface="Lucida Sans"/>
              </a:rPr>
              <a:t> </a:t>
            </a:r>
            <a:r>
              <a:rPr sz="1200" dirty="0">
                <a:latin typeface="Lucida Sans"/>
                <a:cs typeface="Lucida Sans"/>
              </a:rPr>
              <a:t>Sur</a:t>
            </a:r>
            <a:r>
              <a:rPr sz="1200" spc="-45" dirty="0">
                <a:latin typeface="Lucida Sans"/>
                <a:cs typeface="Lucida Sans"/>
              </a:rPr>
              <a:t> </a:t>
            </a:r>
            <a:r>
              <a:rPr sz="1200" spc="-35" dirty="0">
                <a:latin typeface="Lucida Sans"/>
                <a:cs typeface="Lucida Sans"/>
              </a:rPr>
              <a:t>les </a:t>
            </a:r>
            <a:r>
              <a:rPr sz="1200" dirty="0">
                <a:latin typeface="Lucida Sans"/>
                <a:cs typeface="Lucida Sans"/>
              </a:rPr>
              <a:t>mêmes</a:t>
            </a:r>
            <a:r>
              <a:rPr sz="1200" spc="-20" dirty="0">
                <a:latin typeface="Lucida Sans"/>
                <a:cs typeface="Lucida Sans"/>
              </a:rPr>
              <a:t> </a:t>
            </a:r>
            <a:r>
              <a:rPr sz="1200" dirty="0">
                <a:latin typeface="Lucida Sans"/>
                <a:cs typeface="Lucida Sans"/>
              </a:rPr>
              <a:t>tableaux</a:t>
            </a:r>
            <a:r>
              <a:rPr sz="1200" spc="-30" dirty="0">
                <a:latin typeface="Lucida Sans"/>
                <a:cs typeface="Lucida Sans"/>
              </a:rPr>
              <a:t> </a:t>
            </a:r>
            <a:r>
              <a:rPr sz="1200" dirty="0">
                <a:latin typeface="Lucida Sans"/>
                <a:cs typeface="Lucida Sans"/>
              </a:rPr>
              <a:t>de</a:t>
            </a:r>
            <a:r>
              <a:rPr sz="1200" spc="-35" dirty="0">
                <a:latin typeface="Lucida Sans"/>
                <a:cs typeface="Lucida Sans"/>
              </a:rPr>
              <a:t> </a:t>
            </a:r>
            <a:r>
              <a:rPr sz="1200" spc="-20" dirty="0">
                <a:latin typeface="Lucida Sans"/>
                <a:cs typeface="Lucida Sans"/>
              </a:rPr>
              <a:t>gardes</a:t>
            </a:r>
            <a:r>
              <a:rPr sz="1200" spc="-35" dirty="0">
                <a:latin typeface="Lucida Sans"/>
                <a:cs typeface="Lucida Sans"/>
              </a:rPr>
              <a:t> </a:t>
            </a:r>
            <a:r>
              <a:rPr sz="1200" spc="45" dirty="0">
                <a:latin typeface="Lucida Sans"/>
                <a:cs typeface="Lucida Sans"/>
              </a:rPr>
              <a:t>?</a:t>
            </a:r>
            <a:endParaRPr sz="1200" dirty="0">
              <a:latin typeface="Lucida Sans"/>
              <a:cs typeface="Lucida Sans"/>
            </a:endParaRPr>
          </a:p>
          <a:p>
            <a:pPr lvl="1">
              <a:spcBef>
                <a:spcPts val="260"/>
              </a:spcBef>
              <a:buFont typeface="Arial"/>
              <a:buChar char="•"/>
            </a:pPr>
            <a:endParaRPr sz="1200" dirty="0">
              <a:latin typeface="Lucida Sans"/>
              <a:cs typeface="Lucida Sans"/>
            </a:endParaRPr>
          </a:p>
          <a:p>
            <a:pPr marL="365125" indent="-287020">
              <a:buFont typeface="Arial"/>
              <a:buChar char="•"/>
              <a:tabLst>
                <a:tab pos="365125" algn="l"/>
              </a:tabLst>
            </a:pPr>
            <a:r>
              <a:rPr sz="1400" spc="-95" dirty="0">
                <a:latin typeface="Arial Black"/>
                <a:cs typeface="Arial Black"/>
              </a:rPr>
              <a:t>Modalités</a:t>
            </a:r>
            <a:r>
              <a:rPr sz="1400" spc="-105" dirty="0">
                <a:latin typeface="Arial Black"/>
                <a:cs typeface="Arial Black"/>
              </a:rPr>
              <a:t> </a:t>
            </a:r>
            <a:r>
              <a:rPr sz="1400" spc="-75" dirty="0">
                <a:latin typeface="Arial Black"/>
                <a:cs typeface="Arial Black"/>
              </a:rPr>
              <a:t>de</a:t>
            </a:r>
            <a:r>
              <a:rPr sz="1400" spc="-80" dirty="0">
                <a:latin typeface="Arial Black"/>
                <a:cs typeface="Arial Black"/>
              </a:rPr>
              <a:t> </a:t>
            </a:r>
            <a:r>
              <a:rPr sz="1400" spc="-10" dirty="0">
                <a:latin typeface="Arial Black"/>
                <a:cs typeface="Arial Black"/>
              </a:rPr>
              <a:t>rémunération</a:t>
            </a:r>
            <a:endParaRPr sz="1400" dirty="0">
              <a:latin typeface="Arial Black"/>
              <a:cs typeface="Arial Black"/>
            </a:endParaRPr>
          </a:p>
          <a:p>
            <a:pPr marL="822325" lvl="1" indent="-287020">
              <a:spcBef>
                <a:spcPts val="10"/>
              </a:spcBef>
              <a:buFont typeface="Arial"/>
              <a:buChar char="•"/>
              <a:tabLst>
                <a:tab pos="822325" algn="l"/>
              </a:tabLst>
            </a:pPr>
            <a:r>
              <a:rPr sz="1200" dirty="0">
                <a:latin typeface="Lucida Sans"/>
                <a:cs typeface="Lucida Sans"/>
              </a:rPr>
              <a:t>Circuit</a:t>
            </a:r>
            <a:r>
              <a:rPr sz="1200" spc="-15" dirty="0">
                <a:latin typeface="Lucida Sans"/>
                <a:cs typeface="Lucida Sans"/>
              </a:rPr>
              <a:t> </a:t>
            </a:r>
            <a:r>
              <a:rPr sz="1200" dirty="0">
                <a:latin typeface="Lucida Sans"/>
                <a:cs typeface="Lucida Sans"/>
              </a:rPr>
              <a:t>de</a:t>
            </a:r>
            <a:r>
              <a:rPr sz="1200" spc="5" dirty="0">
                <a:latin typeface="Lucida Sans"/>
                <a:cs typeface="Lucida Sans"/>
              </a:rPr>
              <a:t> </a:t>
            </a:r>
            <a:r>
              <a:rPr sz="1200" dirty="0">
                <a:latin typeface="Lucida Sans"/>
                <a:cs typeface="Lucida Sans"/>
              </a:rPr>
              <a:t>financement</a:t>
            </a:r>
            <a:r>
              <a:rPr sz="1200" spc="20" dirty="0">
                <a:latin typeface="Lucida Sans"/>
                <a:cs typeface="Lucida Sans"/>
              </a:rPr>
              <a:t> </a:t>
            </a:r>
            <a:r>
              <a:rPr sz="1200" dirty="0">
                <a:latin typeface="Lucida Sans"/>
                <a:cs typeface="Lucida Sans"/>
              </a:rPr>
              <a:t>en</a:t>
            </a:r>
            <a:r>
              <a:rPr sz="1200" spc="20" dirty="0">
                <a:latin typeface="Lucida Sans"/>
                <a:cs typeface="Lucida Sans"/>
              </a:rPr>
              <a:t> </a:t>
            </a:r>
            <a:r>
              <a:rPr sz="1200" dirty="0">
                <a:latin typeface="Lucida Sans"/>
                <a:cs typeface="Lucida Sans"/>
              </a:rPr>
              <a:t>journée fonctionnel</a:t>
            </a:r>
            <a:r>
              <a:rPr sz="1200" spc="-20" dirty="0">
                <a:latin typeface="Lucida Sans"/>
                <a:cs typeface="Lucida Sans"/>
              </a:rPr>
              <a:t> </a:t>
            </a:r>
            <a:r>
              <a:rPr sz="1200" dirty="0">
                <a:latin typeface="Lucida Sans"/>
                <a:cs typeface="Lucida Sans"/>
              </a:rPr>
              <a:t>également</a:t>
            </a:r>
            <a:r>
              <a:rPr sz="1200" spc="10" dirty="0">
                <a:latin typeface="Lucida Sans"/>
                <a:cs typeface="Lucida Sans"/>
              </a:rPr>
              <a:t> </a:t>
            </a:r>
            <a:r>
              <a:rPr sz="1200" spc="-45" dirty="0">
                <a:latin typeface="Lucida Sans"/>
                <a:cs typeface="Lucida Sans"/>
              </a:rPr>
              <a:t>aux</a:t>
            </a:r>
            <a:r>
              <a:rPr sz="1200" spc="25" dirty="0">
                <a:latin typeface="Lucida Sans"/>
                <a:cs typeface="Lucida Sans"/>
              </a:rPr>
              <a:t> </a:t>
            </a:r>
            <a:r>
              <a:rPr sz="1200" spc="-20" dirty="0">
                <a:latin typeface="Lucida Sans"/>
                <a:cs typeface="Lucida Sans"/>
              </a:rPr>
              <a:t>horaires</a:t>
            </a:r>
            <a:r>
              <a:rPr sz="1200" spc="-10" dirty="0">
                <a:latin typeface="Lucida Sans"/>
                <a:cs typeface="Lucida Sans"/>
              </a:rPr>
              <a:t> </a:t>
            </a:r>
            <a:r>
              <a:rPr sz="1200" dirty="0">
                <a:latin typeface="Lucida Sans"/>
                <a:cs typeface="Lucida Sans"/>
              </a:rPr>
              <a:t>de</a:t>
            </a:r>
            <a:r>
              <a:rPr sz="1200" spc="5" dirty="0">
                <a:latin typeface="Lucida Sans"/>
                <a:cs typeface="Lucida Sans"/>
              </a:rPr>
              <a:t> </a:t>
            </a:r>
            <a:r>
              <a:rPr sz="1200" spc="-20" dirty="0">
                <a:latin typeface="Lucida Sans"/>
                <a:cs typeface="Lucida Sans"/>
              </a:rPr>
              <a:t>PDSA</a:t>
            </a:r>
            <a:endParaRPr sz="1200" dirty="0">
              <a:latin typeface="Lucida Sans"/>
              <a:cs typeface="Lucida Sans"/>
            </a:endParaRPr>
          </a:p>
          <a:p>
            <a:pPr marL="822325" lvl="1" indent="-287020">
              <a:buFont typeface="Arial"/>
              <a:buChar char="•"/>
              <a:tabLst>
                <a:tab pos="822325" algn="l"/>
              </a:tabLst>
            </a:pPr>
            <a:r>
              <a:rPr sz="1200" dirty="0">
                <a:latin typeface="Lucida Sans"/>
                <a:cs typeface="Lucida Sans"/>
              </a:rPr>
              <a:t>Demande</a:t>
            </a:r>
            <a:r>
              <a:rPr sz="1200" spc="-15" dirty="0">
                <a:latin typeface="Lucida Sans"/>
                <a:cs typeface="Lucida Sans"/>
              </a:rPr>
              <a:t> </a:t>
            </a:r>
            <a:r>
              <a:rPr sz="1200" dirty="0">
                <a:latin typeface="Lucida Sans"/>
                <a:cs typeface="Lucida Sans"/>
              </a:rPr>
              <a:t>de</a:t>
            </a:r>
            <a:r>
              <a:rPr sz="1200" spc="-25" dirty="0">
                <a:latin typeface="Lucida Sans"/>
                <a:cs typeface="Lucida Sans"/>
              </a:rPr>
              <a:t> </a:t>
            </a:r>
            <a:r>
              <a:rPr sz="1200" dirty="0">
                <a:latin typeface="Lucida Sans"/>
                <a:cs typeface="Lucida Sans"/>
              </a:rPr>
              <a:t>certains</a:t>
            </a:r>
            <a:r>
              <a:rPr sz="1200" spc="-15" dirty="0">
                <a:latin typeface="Lucida Sans"/>
                <a:cs typeface="Lucida Sans"/>
              </a:rPr>
              <a:t> </a:t>
            </a:r>
            <a:r>
              <a:rPr sz="1200" dirty="0">
                <a:latin typeface="Lucida Sans"/>
                <a:cs typeface="Lucida Sans"/>
              </a:rPr>
              <a:t>acteurs</a:t>
            </a:r>
            <a:r>
              <a:rPr sz="1200" spc="-10" dirty="0">
                <a:latin typeface="Lucida Sans"/>
                <a:cs typeface="Lucida Sans"/>
              </a:rPr>
              <a:t> </a:t>
            </a:r>
            <a:r>
              <a:rPr sz="1200" dirty="0">
                <a:latin typeface="Lucida Sans"/>
                <a:cs typeface="Lucida Sans"/>
              </a:rPr>
              <a:t>d’une</a:t>
            </a:r>
            <a:r>
              <a:rPr sz="1200" spc="-10" dirty="0">
                <a:latin typeface="Lucida Sans"/>
                <a:cs typeface="Lucida Sans"/>
              </a:rPr>
              <a:t> </a:t>
            </a:r>
            <a:r>
              <a:rPr sz="1200" dirty="0">
                <a:latin typeface="Lucida Sans"/>
                <a:cs typeface="Lucida Sans"/>
              </a:rPr>
              <a:t>activité</a:t>
            </a:r>
            <a:r>
              <a:rPr sz="1200" spc="-40" dirty="0">
                <a:latin typeface="Lucida Sans"/>
                <a:cs typeface="Lucida Sans"/>
              </a:rPr>
              <a:t> </a:t>
            </a:r>
            <a:r>
              <a:rPr sz="1200" spc="-10" dirty="0">
                <a:latin typeface="Lucida Sans"/>
                <a:cs typeface="Lucida Sans"/>
              </a:rPr>
              <a:t>libérale</a:t>
            </a:r>
            <a:r>
              <a:rPr sz="1200" spc="-45" dirty="0">
                <a:latin typeface="Lucida Sans"/>
                <a:cs typeface="Lucida Sans"/>
              </a:rPr>
              <a:t> sur</a:t>
            </a:r>
            <a:r>
              <a:rPr sz="1200" spc="-15" dirty="0">
                <a:latin typeface="Lucida Sans"/>
                <a:cs typeface="Lucida Sans"/>
              </a:rPr>
              <a:t> </a:t>
            </a:r>
            <a:r>
              <a:rPr sz="1200" dirty="0">
                <a:latin typeface="Lucida Sans"/>
                <a:cs typeface="Lucida Sans"/>
              </a:rPr>
              <a:t>ces</a:t>
            </a:r>
            <a:r>
              <a:rPr sz="1200" spc="-20" dirty="0">
                <a:latin typeface="Lucida Sans"/>
                <a:cs typeface="Lucida Sans"/>
              </a:rPr>
              <a:t> </a:t>
            </a:r>
            <a:r>
              <a:rPr sz="1200" dirty="0">
                <a:latin typeface="Lucida Sans"/>
                <a:cs typeface="Lucida Sans"/>
              </a:rPr>
              <a:t>créneaux</a:t>
            </a:r>
            <a:r>
              <a:rPr sz="1200" spc="5" dirty="0">
                <a:latin typeface="Lucida Sans"/>
                <a:cs typeface="Lucida Sans"/>
              </a:rPr>
              <a:t> </a:t>
            </a:r>
            <a:r>
              <a:rPr sz="1200" spc="-50" dirty="0">
                <a:latin typeface="Lucida Sans"/>
                <a:cs typeface="Lucida Sans"/>
              </a:rPr>
              <a:t>:</a:t>
            </a:r>
            <a:endParaRPr sz="1200" dirty="0">
              <a:latin typeface="Lucida Sans"/>
              <a:cs typeface="Lucida Sans"/>
            </a:endParaRPr>
          </a:p>
          <a:p>
            <a:pPr marL="1279525" marR="135890" lvl="2" indent="-287020">
              <a:buFont typeface="Arial"/>
              <a:buChar char="•"/>
              <a:tabLst>
                <a:tab pos="1279525" algn="l"/>
              </a:tabLst>
            </a:pPr>
            <a:r>
              <a:rPr sz="1200" dirty="0">
                <a:latin typeface="Lucida Sans"/>
                <a:cs typeface="Lucida Sans"/>
              </a:rPr>
              <a:t>Quid</a:t>
            </a:r>
            <a:r>
              <a:rPr sz="1200" spc="85" dirty="0">
                <a:latin typeface="Lucida Sans"/>
                <a:cs typeface="Lucida Sans"/>
              </a:rPr>
              <a:t> </a:t>
            </a:r>
            <a:r>
              <a:rPr sz="1200" dirty="0">
                <a:latin typeface="Lucida Sans"/>
                <a:cs typeface="Lucida Sans"/>
              </a:rPr>
              <a:t>de</a:t>
            </a:r>
            <a:r>
              <a:rPr sz="1200" spc="85" dirty="0">
                <a:latin typeface="Lucida Sans"/>
                <a:cs typeface="Lucida Sans"/>
              </a:rPr>
              <a:t> </a:t>
            </a:r>
            <a:r>
              <a:rPr sz="1200" dirty="0">
                <a:latin typeface="Lucida Sans"/>
                <a:cs typeface="Lucida Sans"/>
              </a:rPr>
              <a:t>la</a:t>
            </a:r>
            <a:r>
              <a:rPr sz="1200" spc="85" dirty="0">
                <a:latin typeface="Lucida Sans"/>
                <a:cs typeface="Lucida Sans"/>
              </a:rPr>
              <a:t> </a:t>
            </a:r>
            <a:r>
              <a:rPr sz="1200" dirty="0">
                <a:latin typeface="Lucida Sans"/>
                <a:cs typeface="Lucida Sans"/>
              </a:rPr>
              <a:t>gestion</a:t>
            </a:r>
            <a:r>
              <a:rPr sz="1200" spc="90" dirty="0">
                <a:latin typeface="Lucida Sans"/>
                <a:cs typeface="Lucida Sans"/>
              </a:rPr>
              <a:t> </a:t>
            </a:r>
            <a:r>
              <a:rPr sz="1200" dirty="0">
                <a:latin typeface="Lucida Sans"/>
                <a:cs typeface="Lucida Sans"/>
              </a:rPr>
              <a:t>des</a:t>
            </a:r>
            <a:r>
              <a:rPr sz="1200" spc="95" dirty="0">
                <a:latin typeface="Lucida Sans"/>
                <a:cs typeface="Lucida Sans"/>
              </a:rPr>
              <a:t> </a:t>
            </a:r>
            <a:r>
              <a:rPr sz="1200" dirty="0">
                <a:latin typeface="Lucida Sans"/>
                <a:cs typeface="Lucida Sans"/>
              </a:rPr>
              <a:t>honoraires</a:t>
            </a:r>
            <a:r>
              <a:rPr sz="1200" spc="90" dirty="0">
                <a:latin typeface="Lucida Sans"/>
                <a:cs typeface="Lucida Sans"/>
              </a:rPr>
              <a:t> </a:t>
            </a:r>
            <a:r>
              <a:rPr sz="1200" spc="95" dirty="0">
                <a:latin typeface="Lucida Sans"/>
                <a:cs typeface="Lucida Sans"/>
              </a:rPr>
              <a:t>?</a:t>
            </a:r>
            <a:r>
              <a:rPr sz="1200" spc="90" dirty="0">
                <a:latin typeface="Lucida Sans"/>
                <a:cs typeface="Lucida Sans"/>
              </a:rPr>
              <a:t> </a:t>
            </a:r>
            <a:r>
              <a:rPr sz="1200" dirty="0">
                <a:latin typeface="Lucida Sans"/>
                <a:cs typeface="Lucida Sans"/>
              </a:rPr>
              <a:t>paiement</a:t>
            </a:r>
            <a:r>
              <a:rPr sz="1200" spc="90" dirty="0">
                <a:latin typeface="Lucida Sans"/>
                <a:cs typeface="Lucida Sans"/>
              </a:rPr>
              <a:t> </a:t>
            </a:r>
            <a:r>
              <a:rPr sz="1200" dirty="0">
                <a:latin typeface="Lucida Sans"/>
                <a:cs typeface="Lucida Sans"/>
              </a:rPr>
              <a:t>des</a:t>
            </a:r>
            <a:r>
              <a:rPr sz="1200" spc="95" dirty="0">
                <a:latin typeface="Lucida Sans"/>
                <a:cs typeface="Lucida Sans"/>
              </a:rPr>
              <a:t> </a:t>
            </a:r>
            <a:r>
              <a:rPr sz="1200" dirty="0">
                <a:latin typeface="Lucida Sans"/>
                <a:cs typeface="Lucida Sans"/>
              </a:rPr>
              <a:t>cotisations</a:t>
            </a:r>
            <a:r>
              <a:rPr sz="1200" spc="95" dirty="0">
                <a:latin typeface="Lucida Sans"/>
                <a:cs typeface="Lucida Sans"/>
              </a:rPr>
              <a:t> </a:t>
            </a:r>
            <a:r>
              <a:rPr sz="1200" dirty="0">
                <a:latin typeface="Lucida Sans"/>
                <a:cs typeface="Lucida Sans"/>
              </a:rPr>
              <a:t>sociales</a:t>
            </a:r>
            <a:r>
              <a:rPr sz="1200" spc="85" dirty="0">
                <a:latin typeface="Lucida Sans"/>
                <a:cs typeface="Lucida Sans"/>
              </a:rPr>
              <a:t> </a:t>
            </a:r>
            <a:r>
              <a:rPr sz="1200" dirty="0">
                <a:latin typeface="Lucida Sans"/>
                <a:cs typeface="Lucida Sans"/>
              </a:rPr>
              <a:t>(URSSAF,</a:t>
            </a:r>
            <a:r>
              <a:rPr sz="1200" spc="80" dirty="0">
                <a:latin typeface="Lucida Sans"/>
                <a:cs typeface="Lucida Sans"/>
              </a:rPr>
              <a:t> </a:t>
            </a:r>
            <a:r>
              <a:rPr sz="1200" spc="-20" dirty="0">
                <a:latin typeface="Lucida Sans"/>
                <a:cs typeface="Lucida Sans"/>
              </a:rPr>
              <a:t>CARMF,…)</a:t>
            </a:r>
            <a:r>
              <a:rPr sz="1200" spc="95" dirty="0">
                <a:latin typeface="Lucida Sans"/>
                <a:cs typeface="Lucida Sans"/>
              </a:rPr>
              <a:t> </a:t>
            </a:r>
            <a:r>
              <a:rPr sz="1200" spc="-25" dirty="0">
                <a:latin typeface="Lucida Sans"/>
                <a:cs typeface="Lucida Sans"/>
              </a:rPr>
              <a:t>sur </a:t>
            </a:r>
            <a:r>
              <a:rPr sz="1200" dirty="0">
                <a:latin typeface="Lucida Sans"/>
                <a:cs typeface="Lucida Sans"/>
              </a:rPr>
              <a:t>cette</a:t>
            </a:r>
            <a:r>
              <a:rPr sz="1200" spc="-5" dirty="0">
                <a:latin typeface="Lucida Sans"/>
                <a:cs typeface="Lucida Sans"/>
              </a:rPr>
              <a:t> </a:t>
            </a:r>
            <a:r>
              <a:rPr sz="1200" dirty="0">
                <a:latin typeface="Lucida Sans"/>
                <a:cs typeface="Lucida Sans"/>
              </a:rPr>
              <a:t>partie</a:t>
            </a:r>
            <a:r>
              <a:rPr sz="1200" spc="-15" dirty="0">
                <a:latin typeface="Lucida Sans"/>
                <a:cs typeface="Lucida Sans"/>
              </a:rPr>
              <a:t> </a:t>
            </a:r>
            <a:r>
              <a:rPr sz="1200" dirty="0">
                <a:latin typeface="Lucida Sans"/>
                <a:cs typeface="Lucida Sans"/>
              </a:rPr>
              <a:t>de</a:t>
            </a:r>
            <a:r>
              <a:rPr sz="1200" spc="-5" dirty="0">
                <a:latin typeface="Lucida Sans"/>
                <a:cs typeface="Lucida Sans"/>
              </a:rPr>
              <a:t> </a:t>
            </a:r>
            <a:r>
              <a:rPr sz="1200" dirty="0">
                <a:latin typeface="Lucida Sans"/>
                <a:cs typeface="Lucida Sans"/>
              </a:rPr>
              <a:t>l’activité,</a:t>
            </a:r>
            <a:r>
              <a:rPr sz="1200" spc="-30" dirty="0">
                <a:latin typeface="Lucida Sans"/>
                <a:cs typeface="Lucida Sans"/>
              </a:rPr>
              <a:t> </a:t>
            </a:r>
            <a:r>
              <a:rPr sz="1200" dirty="0">
                <a:latin typeface="Lucida Sans"/>
                <a:cs typeface="Lucida Sans"/>
              </a:rPr>
              <a:t>quid</a:t>
            </a:r>
            <a:r>
              <a:rPr sz="1200" spc="-25" dirty="0">
                <a:latin typeface="Lucida Sans"/>
                <a:cs typeface="Lucida Sans"/>
              </a:rPr>
              <a:t> </a:t>
            </a:r>
            <a:r>
              <a:rPr sz="1200" dirty="0">
                <a:latin typeface="Lucida Sans"/>
                <a:cs typeface="Lucida Sans"/>
              </a:rPr>
              <a:t>des</a:t>
            </a:r>
            <a:r>
              <a:rPr sz="1200" spc="5" dirty="0">
                <a:latin typeface="Lucida Sans"/>
                <a:cs typeface="Lucida Sans"/>
              </a:rPr>
              <a:t> </a:t>
            </a:r>
            <a:r>
              <a:rPr sz="1200" dirty="0">
                <a:latin typeface="Lucida Sans"/>
                <a:cs typeface="Lucida Sans"/>
              </a:rPr>
              <a:t>éventuelles</a:t>
            </a:r>
            <a:r>
              <a:rPr sz="1200" spc="10" dirty="0">
                <a:latin typeface="Lucida Sans"/>
                <a:cs typeface="Lucida Sans"/>
              </a:rPr>
              <a:t> </a:t>
            </a:r>
            <a:r>
              <a:rPr sz="1200" spc="-10" dirty="0">
                <a:latin typeface="Lucida Sans"/>
                <a:cs typeface="Lucida Sans"/>
              </a:rPr>
              <a:t>erreurs</a:t>
            </a:r>
            <a:r>
              <a:rPr sz="1200" spc="-5" dirty="0">
                <a:latin typeface="Lucida Sans"/>
                <a:cs typeface="Lucida Sans"/>
              </a:rPr>
              <a:t> </a:t>
            </a:r>
            <a:r>
              <a:rPr sz="1200" dirty="0">
                <a:latin typeface="Lucida Sans"/>
                <a:cs typeface="Lucida Sans"/>
              </a:rPr>
              <a:t>de</a:t>
            </a:r>
            <a:r>
              <a:rPr sz="1200" spc="-5" dirty="0">
                <a:latin typeface="Lucida Sans"/>
                <a:cs typeface="Lucida Sans"/>
              </a:rPr>
              <a:t> </a:t>
            </a:r>
            <a:r>
              <a:rPr sz="1200" spc="-20" dirty="0">
                <a:latin typeface="Lucida Sans"/>
                <a:cs typeface="Lucida Sans"/>
              </a:rPr>
              <a:t>facturations/indus</a:t>
            </a:r>
            <a:r>
              <a:rPr sz="1200" spc="-15" dirty="0">
                <a:latin typeface="Lucida Sans"/>
                <a:cs typeface="Lucida Sans"/>
              </a:rPr>
              <a:t> </a:t>
            </a:r>
            <a:r>
              <a:rPr sz="1200" spc="45" dirty="0">
                <a:latin typeface="Lucida Sans"/>
                <a:cs typeface="Lucida Sans"/>
              </a:rPr>
              <a:t>?</a:t>
            </a:r>
            <a:endParaRPr sz="1200" dirty="0">
              <a:latin typeface="Lucida Sans"/>
              <a:cs typeface="Lucida Sans"/>
            </a:endParaRPr>
          </a:p>
          <a:p>
            <a:pPr marL="1279525" lvl="2" indent="-287020">
              <a:buFont typeface="Arial"/>
              <a:buChar char="•"/>
              <a:tabLst>
                <a:tab pos="1279525" algn="l"/>
              </a:tabLst>
            </a:pPr>
            <a:r>
              <a:rPr sz="1200" spc="-10" dirty="0">
                <a:latin typeface="Lucida Sans"/>
                <a:cs typeface="Lucida Sans"/>
              </a:rPr>
              <a:t>Questions</a:t>
            </a:r>
            <a:r>
              <a:rPr sz="1200" dirty="0">
                <a:latin typeface="Lucida Sans"/>
                <a:cs typeface="Lucida Sans"/>
              </a:rPr>
              <a:t> techniques</a:t>
            </a:r>
            <a:r>
              <a:rPr sz="1200" spc="15" dirty="0">
                <a:latin typeface="Lucida Sans"/>
                <a:cs typeface="Lucida Sans"/>
              </a:rPr>
              <a:t> </a:t>
            </a:r>
            <a:r>
              <a:rPr sz="1200" dirty="0">
                <a:latin typeface="Lucida Sans"/>
                <a:cs typeface="Lucida Sans"/>
              </a:rPr>
              <a:t>: nécessité</a:t>
            </a:r>
            <a:r>
              <a:rPr sz="1200" spc="15" dirty="0">
                <a:latin typeface="Lucida Sans"/>
                <a:cs typeface="Lucida Sans"/>
              </a:rPr>
              <a:t> </a:t>
            </a:r>
            <a:r>
              <a:rPr sz="1200" dirty="0">
                <a:latin typeface="Lucida Sans"/>
                <a:cs typeface="Lucida Sans"/>
              </a:rPr>
              <a:t>d’une</a:t>
            </a:r>
            <a:r>
              <a:rPr sz="1200" spc="5" dirty="0">
                <a:latin typeface="Lucida Sans"/>
                <a:cs typeface="Lucida Sans"/>
              </a:rPr>
              <a:t> </a:t>
            </a:r>
            <a:r>
              <a:rPr sz="1200" dirty="0">
                <a:latin typeface="Lucida Sans"/>
                <a:cs typeface="Lucida Sans"/>
              </a:rPr>
              <a:t>2</a:t>
            </a:r>
            <a:r>
              <a:rPr sz="1200" baseline="24305" dirty="0">
                <a:latin typeface="Lucida Sans"/>
                <a:cs typeface="Lucida Sans"/>
              </a:rPr>
              <a:t>nde</a:t>
            </a:r>
            <a:r>
              <a:rPr sz="1200" spc="202" baseline="24305" dirty="0">
                <a:latin typeface="Lucida Sans"/>
                <a:cs typeface="Lucida Sans"/>
              </a:rPr>
              <a:t> </a:t>
            </a:r>
            <a:r>
              <a:rPr sz="1200" dirty="0">
                <a:latin typeface="Lucida Sans"/>
                <a:cs typeface="Lucida Sans"/>
              </a:rPr>
              <a:t>carte</a:t>
            </a:r>
            <a:r>
              <a:rPr sz="1200" spc="10" dirty="0">
                <a:latin typeface="Lucida Sans"/>
                <a:cs typeface="Lucida Sans"/>
              </a:rPr>
              <a:t> </a:t>
            </a:r>
            <a:r>
              <a:rPr sz="1200" dirty="0">
                <a:latin typeface="Lucida Sans"/>
                <a:cs typeface="Lucida Sans"/>
              </a:rPr>
              <a:t>CPS,</a:t>
            </a:r>
            <a:r>
              <a:rPr sz="1200" spc="-10" dirty="0">
                <a:latin typeface="Lucida Sans"/>
                <a:cs typeface="Lucida Sans"/>
              </a:rPr>
              <a:t> </a:t>
            </a:r>
            <a:r>
              <a:rPr sz="1200" dirty="0">
                <a:latin typeface="Lucida Sans"/>
                <a:cs typeface="Lucida Sans"/>
              </a:rPr>
              <a:t>compte</a:t>
            </a:r>
            <a:r>
              <a:rPr sz="1200" spc="5" dirty="0">
                <a:latin typeface="Lucida Sans"/>
                <a:cs typeface="Lucida Sans"/>
              </a:rPr>
              <a:t> </a:t>
            </a:r>
            <a:r>
              <a:rPr sz="1200" spc="-10" dirty="0">
                <a:latin typeface="Lucida Sans"/>
                <a:cs typeface="Lucida Sans"/>
              </a:rPr>
              <a:t>professionnel,</a:t>
            </a:r>
            <a:r>
              <a:rPr sz="1200" spc="15" dirty="0">
                <a:latin typeface="Lucida Sans"/>
                <a:cs typeface="Lucida Sans"/>
              </a:rPr>
              <a:t> </a:t>
            </a:r>
            <a:r>
              <a:rPr sz="1200" dirty="0">
                <a:latin typeface="Lucida Sans"/>
                <a:cs typeface="Lucida Sans"/>
              </a:rPr>
              <a:t>terminal</a:t>
            </a:r>
            <a:r>
              <a:rPr sz="1200" spc="20" dirty="0">
                <a:latin typeface="Lucida Sans"/>
                <a:cs typeface="Lucida Sans"/>
              </a:rPr>
              <a:t> </a:t>
            </a:r>
            <a:r>
              <a:rPr sz="1200" spc="50" dirty="0">
                <a:latin typeface="Lucida Sans"/>
                <a:cs typeface="Lucida Sans"/>
              </a:rPr>
              <a:t>CB</a:t>
            </a:r>
            <a:r>
              <a:rPr sz="1200" spc="5" dirty="0">
                <a:latin typeface="Lucida Sans"/>
                <a:cs typeface="Lucida Sans"/>
              </a:rPr>
              <a:t> </a:t>
            </a:r>
            <a:r>
              <a:rPr sz="1200" dirty="0">
                <a:latin typeface="Lucida Sans"/>
                <a:cs typeface="Lucida Sans"/>
              </a:rPr>
              <a:t>le</a:t>
            </a:r>
            <a:r>
              <a:rPr sz="1200" spc="5" dirty="0">
                <a:latin typeface="Lucida Sans"/>
                <a:cs typeface="Lucida Sans"/>
              </a:rPr>
              <a:t> </a:t>
            </a:r>
            <a:r>
              <a:rPr sz="1200" spc="-25" dirty="0">
                <a:latin typeface="Lucida Sans"/>
                <a:cs typeface="Lucida Sans"/>
              </a:rPr>
              <a:t>cas</a:t>
            </a:r>
            <a:endParaRPr sz="1200" dirty="0">
              <a:latin typeface="Lucida Sans"/>
              <a:cs typeface="Lucida Sans"/>
            </a:endParaRPr>
          </a:p>
          <a:p>
            <a:pPr marL="50800">
              <a:tabLst>
                <a:tab pos="1279525" algn="l"/>
                <a:tab pos="8475345" algn="l"/>
              </a:tabLst>
            </a:pPr>
            <a:r>
              <a:rPr sz="1200" u="sng" dirty="0">
                <a:uFill>
                  <a:solidFill>
                    <a:srgbClr val="000000"/>
                  </a:solidFill>
                </a:uFill>
                <a:latin typeface="Lucida Sans"/>
                <a:cs typeface="Lucida Sans"/>
              </a:rPr>
              <a:t>	</a:t>
            </a:r>
            <a:r>
              <a:rPr sz="1200" u="sng" spc="-10" dirty="0">
                <a:uFill>
                  <a:solidFill>
                    <a:srgbClr val="000000"/>
                  </a:solidFill>
                </a:uFill>
                <a:latin typeface="Lucida Sans"/>
                <a:cs typeface="Lucida Sans"/>
              </a:rPr>
              <a:t>échéant</a:t>
            </a:r>
            <a:r>
              <a:rPr sz="1200" u="sng" dirty="0">
                <a:uFill>
                  <a:solidFill>
                    <a:srgbClr val="000000"/>
                  </a:solidFill>
                </a:uFill>
                <a:latin typeface="Lucida Sans"/>
                <a:cs typeface="Lucida Sans"/>
              </a:rPr>
              <a:t>	</a:t>
            </a:r>
            <a:endParaRPr sz="1200" dirty="0">
              <a:latin typeface="Lucida Sans"/>
              <a:cs typeface="Lucida Sans"/>
            </a:endParaRPr>
          </a:p>
        </p:txBody>
      </p:sp>
      <p:sp>
        <p:nvSpPr>
          <p:cNvPr id="7" name="object 7" descr="$PPTXTitle"/>
          <p:cNvSpPr txBox="1">
            <a:spLocks noGrp="1"/>
          </p:cNvSpPr>
          <p:nvPr>
            <p:ph type="title"/>
          </p:nvPr>
        </p:nvSpPr>
        <p:spPr>
          <a:xfrm>
            <a:off x="1547664" y="1918661"/>
            <a:ext cx="6986737" cy="566181"/>
          </a:xfrm>
          <a:prstGeom prst="rect">
            <a:avLst/>
          </a:prstGeom>
        </p:spPr>
        <p:txBody>
          <a:bodyPr vert="horz" wrap="square" lIns="0" tIns="12065" rIns="0" bIns="0" rtlCol="0" anchor="t">
            <a:spAutoFit/>
          </a:bodyPr>
          <a:lstStyle/>
          <a:p>
            <a:pPr marL="12700">
              <a:spcBef>
                <a:spcPts val="95"/>
              </a:spcBef>
            </a:pPr>
            <a:r>
              <a:rPr spc="-114" dirty="0"/>
              <a:t>Questionnements</a:t>
            </a:r>
            <a:r>
              <a:rPr spc="-30" dirty="0"/>
              <a:t> </a:t>
            </a:r>
            <a:r>
              <a:rPr spc="-145" dirty="0"/>
              <a:t>sur</a:t>
            </a:r>
            <a:r>
              <a:rPr spc="-60" dirty="0"/>
              <a:t> </a:t>
            </a:r>
            <a:r>
              <a:rPr spc="-140" dirty="0"/>
              <a:t>la</a:t>
            </a:r>
            <a:r>
              <a:rPr spc="-60" dirty="0"/>
              <a:t> </a:t>
            </a:r>
            <a:r>
              <a:rPr spc="-85" dirty="0"/>
              <a:t>PDSA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419871" y="3347848"/>
            <a:ext cx="3600943" cy="628377"/>
          </a:xfrm>
          <a:prstGeom prst="rect">
            <a:avLst/>
          </a:prstGeom>
        </p:spPr>
        <p:txBody>
          <a:bodyPr vert="horz" wrap="square" lIns="0" tIns="12700" rIns="0" bIns="0" rtlCol="0">
            <a:spAutoFit/>
          </a:bodyPr>
          <a:lstStyle/>
          <a:p>
            <a:pPr marL="12700">
              <a:spcBef>
                <a:spcPts val="100"/>
              </a:spcBef>
            </a:pPr>
            <a:r>
              <a:rPr sz="2000" spc="-150" dirty="0">
                <a:latin typeface="Arial Black"/>
                <a:cs typeface="Arial Black"/>
              </a:rPr>
              <a:t>CALENDRIER </a:t>
            </a:r>
            <a:r>
              <a:rPr sz="2000" spc="-185" dirty="0">
                <a:latin typeface="Arial Black"/>
                <a:cs typeface="Arial Black"/>
              </a:rPr>
              <a:t>DES</a:t>
            </a:r>
            <a:r>
              <a:rPr sz="2000" spc="-105" dirty="0">
                <a:latin typeface="Arial Black"/>
                <a:cs typeface="Arial Black"/>
              </a:rPr>
              <a:t> </a:t>
            </a:r>
            <a:r>
              <a:rPr sz="2000" spc="-190" dirty="0">
                <a:latin typeface="Arial Black"/>
                <a:cs typeface="Arial Black"/>
              </a:rPr>
              <a:t>GROUPES</a:t>
            </a:r>
            <a:r>
              <a:rPr sz="2000" spc="-114" dirty="0">
                <a:latin typeface="Arial Black"/>
                <a:cs typeface="Arial Black"/>
              </a:rPr>
              <a:t> </a:t>
            </a:r>
            <a:r>
              <a:rPr sz="2000" spc="-135" dirty="0">
                <a:latin typeface="Arial Black"/>
                <a:cs typeface="Arial Black"/>
              </a:rPr>
              <a:t>DE</a:t>
            </a:r>
            <a:r>
              <a:rPr sz="2000" spc="-110" dirty="0">
                <a:latin typeface="Arial Black"/>
                <a:cs typeface="Arial Black"/>
              </a:rPr>
              <a:t> </a:t>
            </a:r>
            <a:r>
              <a:rPr sz="2000" spc="-100" dirty="0">
                <a:latin typeface="Arial Black"/>
                <a:cs typeface="Arial Black"/>
              </a:rPr>
              <a:t>TRAVAIL</a:t>
            </a:r>
            <a:endParaRPr sz="2000" dirty="0">
              <a:latin typeface="Arial Black"/>
              <a:cs typeface="Arial Black"/>
            </a:endParaRPr>
          </a:p>
        </p:txBody>
      </p:sp>
      <p:sp>
        <p:nvSpPr>
          <p:cNvPr id="5" name="object 5"/>
          <p:cNvSpPr txBox="1">
            <a:spLocks noGrp="1"/>
          </p:cNvSpPr>
          <p:nvPr>
            <p:ph type="dt" sz="half" idx="6"/>
          </p:nvPr>
        </p:nvSpPr>
        <p:spPr>
          <a:xfrm>
            <a:off x="7772400" y="7963822"/>
            <a:ext cx="766380" cy="141704"/>
          </a:xfrm>
          <a:prstGeom prst="rect">
            <a:avLst/>
          </a:prstGeom>
        </p:spPr>
        <p:txBody>
          <a:bodyPr vert="horz" wrap="square" lIns="0" tIns="26034" rIns="0" bIns="0" rtlCol="0" anchor="ctr">
            <a:spAutoFit/>
          </a:bodyPr>
          <a:lstStyle/>
          <a:p>
            <a:pPr marL="12700">
              <a:spcBef>
                <a:spcPts val="204"/>
              </a:spcBef>
            </a:pPr>
            <a:r>
              <a:rPr spc="-45" dirty="0"/>
              <a:t>10/12/2025</a:t>
            </a:r>
          </a:p>
        </p:txBody>
      </p:sp>
      <p:sp>
        <p:nvSpPr>
          <p:cNvPr id="3" name="object 3"/>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20815" y="1160018"/>
            <a:ext cx="1737995" cy="128881"/>
          </a:xfrm>
          <a:prstGeom prst="rect">
            <a:avLst/>
          </a:prstGeom>
        </p:spPr>
        <p:txBody>
          <a:bodyPr vert="horz" wrap="square" lIns="0" tIns="13335" rIns="0" bIns="0" rtlCol="0">
            <a:spAutoFit/>
          </a:bodyPr>
          <a:lstStyle/>
          <a:p>
            <a:pPr marL="12700">
              <a:spcBef>
                <a:spcPts val="105"/>
              </a:spcBef>
            </a:pPr>
            <a:r>
              <a:rPr sz="750" spc="-45" dirty="0">
                <a:latin typeface="Arial Black"/>
                <a:cs typeface="Arial Black"/>
              </a:rPr>
              <a:t>Direction </a:t>
            </a:r>
            <a:r>
              <a:rPr sz="750" spc="-70" dirty="0">
                <a:latin typeface="Arial Black"/>
                <a:cs typeface="Arial Black"/>
              </a:rPr>
              <a:t>générale</a:t>
            </a:r>
            <a:r>
              <a:rPr sz="750" spc="-40" dirty="0">
                <a:latin typeface="Arial Black"/>
                <a:cs typeface="Arial Black"/>
              </a:rPr>
              <a:t> de</a:t>
            </a:r>
            <a:r>
              <a:rPr sz="750" spc="-5" dirty="0">
                <a:latin typeface="Arial Black"/>
                <a:cs typeface="Arial Black"/>
              </a:rPr>
              <a:t> </a:t>
            </a:r>
            <a:r>
              <a:rPr sz="750" spc="-30" dirty="0">
                <a:latin typeface="Arial Black"/>
                <a:cs typeface="Arial Black"/>
              </a:rPr>
              <a:t>l’offre</a:t>
            </a:r>
            <a:r>
              <a:rPr sz="750" spc="-55" dirty="0">
                <a:latin typeface="Arial Black"/>
                <a:cs typeface="Arial Black"/>
              </a:rPr>
              <a:t> </a:t>
            </a:r>
            <a:r>
              <a:rPr sz="750" spc="-40" dirty="0">
                <a:latin typeface="Arial Black"/>
                <a:cs typeface="Arial Black"/>
              </a:rPr>
              <a:t>de</a:t>
            </a:r>
            <a:r>
              <a:rPr sz="750" spc="-10" dirty="0">
                <a:latin typeface="Arial Black"/>
                <a:cs typeface="Arial Black"/>
              </a:rPr>
              <a:t> </a:t>
            </a:r>
            <a:r>
              <a:rPr sz="750" spc="-35" dirty="0">
                <a:latin typeface="Arial Black"/>
                <a:cs typeface="Arial Black"/>
              </a:rPr>
              <a:t>soins</a:t>
            </a:r>
            <a:endParaRPr sz="750">
              <a:latin typeface="Arial Black"/>
              <a:cs typeface="Arial Black"/>
            </a:endParaRPr>
          </a:p>
        </p:txBody>
      </p:sp>
      <p:sp>
        <p:nvSpPr>
          <p:cNvPr id="3" name="object 3"/>
          <p:cNvSpPr txBox="1"/>
          <p:nvPr/>
        </p:nvSpPr>
        <p:spPr>
          <a:xfrm>
            <a:off x="1487522" y="2996952"/>
            <a:ext cx="7056784" cy="1736373"/>
          </a:xfrm>
          <a:prstGeom prst="rect">
            <a:avLst/>
          </a:prstGeom>
        </p:spPr>
        <p:txBody>
          <a:bodyPr vert="horz" wrap="square" lIns="0" tIns="12700" rIns="0" bIns="0" rtlCol="0">
            <a:spAutoFit/>
          </a:bodyPr>
          <a:lstStyle/>
          <a:p>
            <a:pPr marL="299085" indent="-286385">
              <a:spcBef>
                <a:spcPts val="100"/>
              </a:spcBef>
              <a:buFont typeface="Arial"/>
              <a:buChar char="•"/>
              <a:tabLst>
                <a:tab pos="299085" algn="l"/>
              </a:tabLst>
            </a:pPr>
            <a:r>
              <a:rPr sz="1400" spc="55" dirty="0">
                <a:latin typeface="Lucida Sans"/>
                <a:cs typeface="Lucida Sans"/>
              </a:rPr>
              <a:t>GT</a:t>
            </a:r>
            <a:r>
              <a:rPr sz="1400" spc="-10" dirty="0">
                <a:latin typeface="Lucida Sans"/>
                <a:cs typeface="Lucida Sans"/>
              </a:rPr>
              <a:t> </a:t>
            </a:r>
            <a:r>
              <a:rPr sz="1400" spc="55" dirty="0">
                <a:latin typeface="Lucida Sans"/>
                <a:cs typeface="Lucida Sans"/>
              </a:rPr>
              <a:t>–</a:t>
            </a:r>
            <a:r>
              <a:rPr sz="1400" spc="-5" dirty="0">
                <a:latin typeface="Lucida Sans"/>
                <a:cs typeface="Lucida Sans"/>
              </a:rPr>
              <a:t> </a:t>
            </a:r>
            <a:r>
              <a:rPr sz="1400" dirty="0">
                <a:latin typeface="Lucida Sans"/>
                <a:cs typeface="Lucida Sans"/>
              </a:rPr>
              <a:t>Appariement</a:t>
            </a:r>
            <a:r>
              <a:rPr sz="1400" spc="-15" dirty="0">
                <a:latin typeface="Lucida Sans"/>
                <a:cs typeface="Lucida Sans"/>
              </a:rPr>
              <a:t> </a:t>
            </a:r>
            <a:r>
              <a:rPr sz="1400" spc="50" dirty="0">
                <a:latin typeface="Lucida Sans"/>
                <a:cs typeface="Lucida Sans"/>
              </a:rPr>
              <a:t>et</a:t>
            </a:r>
            <a:r>
              <a:rPr sz="1400" dirty="0">
                <a:latin typeface="Lucida Sans"/>
                <a:cs typeface="Lucida Sans"/>
              </a:rPr>
              <a:t> affectation</a:t>
            </a:r>
            <a:r>
              <a:rPr sz="1400" spc="-15" dirty="0">
                <a:latin typeface="Lucida Sans"/>
                <a:cs typeface="Lucida Sans"/>
              </a:rPr>
              <a:t> </a:t>
            </a:r>
            <a:r>
              <a:rPr sz="1400" dirty="0">
                <a:latin typeface="Lucida Sans"/>
                <a:cs typeface="Lucida Sans"/>
              </a:rPr>
              <a:t>des</a:t>
            </a:r>
            <a:r>
              <a:rPr sz="1400" spc="15" dirty="0">
                <a:latin typeface="Lucida Sans"/>
                <a:cs typeface="Lucida Sans"/>
              </a:rPr>
              <a:t> </a:t>
            </a:r>
            <a:r>
              <a:rPr sz="1400" dirty="0">
                <a:latin typeface="Lucida Sans"/>
                <a:cs typeface="Lucida Sans"/>
              </a:rPr>
              <a:t>docteurs</a:t>
            </a:r>
            <a:r>
              <a:rPr sz="1400" spc="-10" dirty="0">
                <a:latin typeface="Lucida Sans"/>
                <a:cs typeface="Lucida Sans"/>
              </a:rPr>
              <a:t> </a:t>
            </a:r>
            <a:r>
              <a:rPr sz="1400" spc="-30" dirty="0">
                <a:latin typeface="Lucida Sans"/>
                <a:cs typeface="Lucida Sans"/>
              </a:rPr>
              <a:t>juniors</a:t>
            </a:r>
            <a:r>
              <a:rPr sz="1400" spc="-5" dirty="0">
                <a:latin typeface="Lucida Sans"/>
                <a:cs typeface="Lucida Sans"/>
              </a:rPr>
              <a:t> </a:t>
            </a:r>
            <a:r>
              <a:rPr sz="1400" dirty="0">
                <a:latin typeface="Lucida Sans"/>
                <a:cs typeface="Lucida Sans"/>
              </a:rPr>
              <a:t>du</a:t>
            </a:r>
            <a:r>
              <a:rPr sz="1400" spc="20" dirty="0">
                <a:latin typeface="Lucida Sans"/>
                <a:cs typeface="Lucida Sans"/>
              </a:rPr>
              <a:t> </a:t>
            </a:r>
            <a:r>
              <a:rPr sz="1400" spc="60" dirty="0">
                <a:latin typeface="Lucida Sans"/>
                <a:cs typeface="Lucida Sans"/>
              </a:rPr>
              <a:t>DESMG</a:t>
            </a:r>
            <a:r>
              <a:rPr sz="1400" dirty="0">
                <a:latin typeface="Lucida Sans"/>
                <a:cs typeface="Lucida Sans"/>
              </a:rPr>
              <a:t> </a:t>
            </a:r>
            <a:r>
              <a:rPr sz="1400" spc="-135" dirty="0">
                <a:solidFill>
                  <a:srgbClr val="C00000"/>
                </a:solidFill>
                <a:latin typeface="Wingdings"/>
                <a:cs typeface="Wingdings"/>
              </a:rPr>
              <a:t></a:t>
            </a:r>
            <a:r>
              <a:rPr sz="1400" spc="100" dirty="0">
                <a:solidFill>
                  <a:srgbClr val="C00000"/>
                </a:solidFill>
                <a:latin typeface="Times New Roman"/>
                <a:cs typeface="Times New Roman"/>
              </a:rPr>
              <a:t> </a:t>
            </a:r>
            <a:r>
              <a:rPr sz="1400" spc="-150" dirty="0">
                <a:solidFill>
                  <a:srgbClr val="C00000"/>
                </a:solidFill>
                <a:latin typeface="Lucida Sans"/>
                <a:cs typeface="Lucida Sans"/>
              </a:rPr>
              <a:t>10</a:t>
            </a:r>
            <a:r>
              <a:rPr sz="1400" spc="-5" dirty="0">
                <a:solidFill>
                  <a:srgbClr val="C00000"/>
                </a:solidFill>
                <a:latin typeface="Lucida Sans"/>
                <a:cs typeface="Lucida Sans"/>
              </a:rPr>
              <a:t> </a:t>
            </a:r>
            <a:r>
              <a:rPr sz="1400" dirty="0">
                <a:solidFill>
                  <a:srgbClr val="C00000"/>
                </a:solidFill>
                <a:latin typeface="Lucida Sans"/>
                <a:cs typeface="Lucida Sans"/>
              </a:rPr>
              <a:t>décembre</a:t>
            </a:r>
            <a:r>
              <a:rPr sz="1400" spc="-25" dirty="0">
                <a:solidFill>
                  <a:srgbClr val="C00000"/>
                </a:solidFill>
                <a:latin typeface="Lucida Sans"/>
                <a:cs typeface="Lucida Sans"/>
              </a:rPr>
              <a:t> </a:t>
            </a:r>
            <a:r>
              <a:rPr sz="1400" spc="-65" dirty="0">
                <a:solidFill>
                  <a:srgbClr val="C00000"/>
                </a:solidFill>
                <a:latin typeface="Lucida Sans"/>
                <a:cs typeface="Lucida Sans"/>
              </a:rPr>
              <a:t>2025</a:t>
            </a:r>
            <a:r>
              <a:rPr sz="1400" spc="-5" dirty="0">
                <a:solidFill>
                  <a:srgbClr val="C00000"/>
                </a:solidFill>
                <a:latin typeface="Lucida Sans"/>
                <a:cs typeface="Lucida Sans"/>
              </a:rPr>
              <a:t> </a:t>
            </a:r>
            <a:r>
              <a:rPr sz="1400" spc="-10" dirty="0">
                <a:solidFill>
                  <a:srgbClr val="C00000"/>
                </a:solidFill>
                <a:latin typeface="Lucida Sans"/>
                <a:cs typeface="Lucida Sans"/>
              </a:rPr>
              <a:t>(18h)</a:t>
            </a:r>
            <a:endParaRPr sz="1400" dirty="0">
              <a:latin typeface="Lucida Sans"/>
              <a:cs typeface="Lucida Sans"/>
            </a:endParaRPr>
          </a:p>
          <a:p>
            <a:pPr>
              <a:spcBef>
                <a:spcPts val="35"/>
              </a:spcBef>
              <a:buFont typeface="Arial"/>
              <a:buChar char="•"/>
            </a:pPr>
            <a:endParaRPr sz="1400" dirty="0">
              <a:latin typeface="Lucida Sans"/>
              <a:cs typeface="Lucida Sans"/>
            </a:endParaRPr>
          </a:p>
          <a:p>
            <a:pPr marL="299085" indent="-286385">
              <a:buFont typeface="Arial"/>
              <a:buChar char="•"/>
              <a:tabLst>
                <a:tab pos="299085" algn="l"/>
                <a:tab pos="734695" algn="l"/>
                <a:tab pos="1009015" algn="l"/>
                <a:tab pos="2197735" algn="l"/>
                <a:tab pos="2599055" algn="l"/>
                <a:tab pos="2925445" algn="l"/>
                <a:tab pos="3801745" algn="l"/>
                <a:tab pos="4283710" algn="l"/>
                <a:tab pos="5103495" algn="l"/>
                <a:tab pos="5504180" algn="l"/>
                <a:tab pos="6152515" algn="l"/>
                <a:tab pos="6508750" algn="l"/>
                <a:tab pos="7389495" algn="l"/>
                <a:tab pos="7788909" algn="l"/>
              </a:tabLst>
            </a:pPr>
            <a:r>
              <a:rPr sz="1400" spc="30" dirty="0">
                <a:latin typeface="Lucida Sans"/>
                <a:cs typeface="Lucida Sans"/>
              </a:rPr>
              <a:t>GT</a:t>
            </a:r>
            <a:r>
              <a:rPr sz="1400" dirty="0">
                <a:latin typeface="Lucida Sans"/>
                <a:cs typeface="Lucida Sans"/>
              </a:rPr>
              <a:t>	</a:t>
            </a:r>
            <a:r>
              <a:rPr sz="1400" spc="5" dirty="0">
                <a:latin typeface="Lucida Sans"/>
                <a:cs typeface="Lucida Sans"/>
              </a:rPr>
              <a:t>–</a:t>
            </a:r>
            <a:r>
              <a:rPr sz="1400" dirty="0">
                <a:latin typeface="Lucida Sans"/>
                <a:cs typeface="Lucida Sans"/>
              </a:rPr>
              <a:t>	</a:t>
            </a:r>
            <a:r>
              <a:rPr sz="1400" spc="-10" dirty="0">
                <a:latin typeface="Lucida Sans"/>
                <a:cs typeface="Lucida Sans"/>
              </a:rPr>
              <a:t>Application</a:t>
            </a:r>
            <a:r>
              <a:rPr sz="1400" dirty="0">
                <a:latin typeface="Lucida Sans"/>
                <a:cs typeface="Lucida Sans"/>
              </a:rPr>
              <a:t>	</a:t>
            </a:r>
            <a:r>
              <a:rPr sz="1400" spc="-25" dirty="0">
                <a:latin typeface="Lucida Sans"/>
                <a:cs typeface="Lucida Sans"/>
              </a:rPr>
              <a:t>de</a:t>
            </a:r>
            <a:r>
              <a:rPr sz="1400" dirty="0">
                <a:latin typeface="Lucida Sans"/>
                <a:cs typeface="Lucida Sans"/>
              </a:rPr>
              <a:t>	</a:t>
            </a:r>
            <a:r>
              <a:rPr sz="1400" spc="-25" dirty="0">
                <a:latin typeface="Lucida Sans"/>
                <a:cs typeface="Lucida Sans"/>
              </a:rPr>
              <a:t>la</a:t>
            </a:r>
            <a:r>
              <a:rPr sz="1400" dirty="0">
                <a:latin typeface="Lucida Sans"/>
                <a:cs typeface="Lucida Sans"/>
              </a:rPr>
              <a:t>	</a:t>
            </a:r>
            <a:r>
              <a:rPr sz="1400" spc="-10" dirty="0">
                <a:latin typeface="Lucida Sans"/>
                <a:cs typeface="Lucida Sans"/>
              </a:rPr>
              <a:t>réforme</a:t>
            </a:r>
            <a:r>
              <a:rPr sz="1400" dirty="0">
                <a:latin typeface="Lucida Sans"/>
                <a:cs typeface="Lucida Sans"/>
              </a:rPr>
              <a:t>	</a:t>
            </a:r>
            <a:r>
              <a:rPr sz="1400" spc="-25" dirty="0">
                <a:latin typeface="Lucida Sans"/>
                <a:cs typeface="Lucida Sans"/>
              </a:rPr>
              <a:t>aux</a:t>
            </a:r>
            <a:r>
              <a:rPr sz="1400" dirty="0">
                <a:latin typeface="Lucida Sans"/>
                <a:cs typeface="Lucida Sans"/>
              </a:rPr>
              <a:t>	</a:t>
            </a:r>
            <a:r>
              <a:rPr sz="1400" spc="-10" dirty="0">
                <a:latin typeface="Lucida Sans"/>
                <a:cs typeface="Lucida Sans"/>
              </a:rPr>
              <a:t>centres</a:t>
            </a:r>
            <a:r>
              <a:rPr sz="1400" dirty="0">
                <a:latin typeface="Lucida Sans"/>
                <a:cs typeface="Lucida Sans"/>
              </a:rPr>
              <a:t>	</a:t>
            </a:r>
            <a:r>
              <a:rPr sz="1400" spc="-25" dirty="0">
                <a:latin typeface="Lucida Sans"/>
                <a:cs typeface="Lucida Sans"/>
              </a:rPr>
              <a:t>de</a:t>
            </a:r>
            <a:r>
              <a:rPr sz="1400" dirty="0">
                <a:latin typeface="Lucida Sans"/>
                <a:cs typeface="Lucida Sans"/>
              </a:rPr>
              <a:t>	</a:t>
            </a:r>
            <a:r>
              <a:rPr sz="1400" spc="-10" dirty="0">
                <a:latin typeface="Lucida Sans"/>
                <a:cs typeface="Lucida Sans"/>
              </a:rPr>
              <a:t>santé</a:t>
            </a:r>
            <a:r>
              <a:rPr sz="1400" dirty="0">
                <a:latin typeface="Lucida Sans"/>
                <a:cs typeface="Lucida Sans"/>
              </a:rPr>
              <a:t>	</a:t>
            </a:r>
            <a:r>
              <a:rPr sz="1400" spc="-25" dirty="0">
                <a:latin typeface="Lucida Sans"/>
                <a:cs typeface="Lucida Sans"/>
              </a:rPr>
              <a:t>et</a:t>
            </a:r>
            <a:r>
              <a:rPr sz="1400" dirty="0">
                <a:latin typeface="Lucida Sans"/>
                <a:cs typeface="Lucida Sans"/>
              </a:rPr>
              <a:t>	</a:t>
            </a:r>
            <a:r>
              <a:rPr sz="1400" spc="-10" dirty="0">
                <a:latin typeface="Lucida Sans"/>
                <a:cs typeface="Lucida Sans"/>
              </a:rPr>
              <a:t>maisons</a:t>
            </a:r>
            <a:r>
              <a:rPr sz="1400" dirty="0">
                <a:latin typeface="Lucida Sans"/>
                <a:cs typeface="Lucida Sans"/>
              </a:rPr>
              <a:t>	</a:t>
            </a:r>
            <a:r>
              <a:rPr sz="1400" spc="-25" dirty="0">
                <a:latin typeface="Lucida Sans"/>
                <a:cs typeface="Lucida Sans"/>
              </a:rPr>
              <a:t>de</a:t>
            </a:r>
            <a:r>
              <a:rPr sz="1400" dirty="0">
                <a:latin typeface="Lucida Sans"/>
                <a:cs typeface="Lucida Sans"/>
              </a:rPr>
              <a:t>	</a:t>
            </a:r>
            <a:r>
              <a:rPr sz="1400" spc="-10" dirty="0">
                <a:latin typeface="Lucida Sans"/>
                <a:cs typeface="Lucida Sans"/>
              </a:rPr>
              <a:t>santé</a:t>
            </a:r>
            <a:endParaRPr sz="1400" dirty="0">
              <a:latin typeface="Lucida Sans"/>
              <a:cs typeface="Lucida Sans"/>
            </a:endParaRPr>
          </a:p>
          <a:p>
            <a:pPr marL="299085"/>
            <a:r>
              <a:rPr sz="1400" spc="-10" dirty="0">
                <a:latin typeface="Lucida Sans"/>
                <a:cs typeface="Lucida Sans"/>
              </a:rPr>
              <a:t>pluriprofessionnelles </a:t>
            </a:r>
            <a:r>
              <a:rPr sz="1400" spc="-135" dirty="0">
                <a:solidFill>
                  <a:srgbClr val="C00000"/>
                </a:solidFill>
                <a:latin typeface="Wingdings"/>
                <a:cs typeface="Wingdings"/>
              </a:rPr>
              <a:t></a:t>
            </a:r>
            <a:r>
              <a:rPr sz="1400" spc="85" dirty="0">
                <a:solidFill>
                  <a:srgbClr val="C00000"/>
                </a:solidFill>
                <a:latin typeface="Times New Roman"/>
                <a:cs typeface="Times New Roman"/>
              </a:rPr>
              <a:t> </a:t>
            </a:r>
            <a:r>
              <a:rPr sz="1400" spc="-150" dirty="0">
                <a:solidFill>
                  <a:srgbClr val="C00000"/>
                </a:solidFill>
                <a:latin typeface="Lucida Sans"/>
                <a:cs typeface="Lucida Sans"/>
              </a:rPr>
              <a:t>17</a:t>
            </a:r>
            <a:r>
              <a:rPr sz="1400" spc="-20" dirty="0">
                <a:solidFill>
                  <a:srgbClr val="C00000"/>
                </a:solidFill>
                <a:latin typeface="Lucida Sans"/>
                <a:cs typeface="Lucida Sans"/>
              </a:rPr>
              <a:t> </a:t>
            </a:r>
            <a:r>
              <a:rPr sz="1400" dirty="0">
                <a:solidFill>
                  <a:srgbClr val="C00000"/>
                </a:solidFill>
                <a:latin typeface="Lucida Sans"/>
                <a:cs typeface="Lucida Sans"/>
              </a:rPr>
              <a:t>décembre</a:t>
            </a:r>
            <a:r>
              <a:rPr sz="1400" spc="-25" dirty="0">
                <a:solidFill>
                  <a:srgbClr val="C00000"/>
                </a:solidFill>
                <a:latin typeface="Lucida Sans"/>
                <a:cs typeface="Lucida Sans"/>
              </a:rPr>
              <a:t> </a:t>
            </a:r>
            <a:r>
              <a:rPr sz="1400" spc="-20" dirty="0">
                <a:solidFill>
                  <a:srgbClr val="C00000"/>
                </a:solidFill>
                <a:latin typeface="Lucida Sans"/>
                <a:cs typeface="Lucida Sans"/>
              </a:rPr>
              <a:t>2025</a:t>
            </a:r>
            <a:endParaRPr sz="1400" dirty="0">
              <a:latin typeface="Lucida Sans"/>
              <a:cs typeface="Lucida Sans"/>
            </a:endParaRPr>
          </a:p>
          <a:p>
            <a:pPr>
              <a:spcBef>
                <a:spcPts val="30"/>
              </a:spcBef>
            </a:pPr>
            <a:endParaRPr sz="1400" dirty="0">
              <a:latin typeface="Lucida Sans"/>
              <a:cs typeface="Lucida Sans"/>
            </a:endParaRPr>
          </a:p>
          <a:p>
            <a:pPr marL="299085" indent="-286385">
              <a:buFont typeface="Arial"/>
              <a:buChar char="•"/>
              <a:tabLst>
                <a:tab pos="299085" algn="l"/>
              </a:tabLst>
            </a:pPr>
            <a:r>
              <a:rPr sz="1400" spc="55" dirty="0">
                <a:latin typeface="Lucida Sans"/>
                <a:cs typeface="Lucida Sans"/>
              </a:rPr>
              <a:t>GT</a:t>
            </a:r>
            <a:r>
              <a:rPr sz="1400" spc="-60" dirty="0">
                <a:latin typeface="Lucida Sans"/>
                <a:cs typeface="Lucida Sans"/>
              </a:rPr>
              <a:t> </a:t>
            </a:r>
            <a:r>
              <a:rPr sz="1400" spc="55" dirty="0">
                <a:latin typeface="Lucida Sans"/>
                <a:cs typeface="Lucida Sans"/>
              </a:rPr>
              <a:t>–</a:t>
            </a:r>
            <a:r>
              <a:rPr sz="1400" spc="-55" dirty="0">
                <a:latin typeface="Lucida Sans"/>
                <a:cs typeface="Lucida Sans"/>
              </a:rPr>
              <a:t> </a:t>
            </a:r>
            <a:r>
              <a:rPr sz="1400" dirty="0">
                <a:latin typeface="Lucida Sans"/>
                <a:cs typeface="Lucida Sans"/>
              </a:rPr>
              <a:t>Mise</a:t>
            </a:r>
            <a:r>
              <a:rPr sz="1400" spc="-50" dirty="0">
                <a:latin typeface="Lucida Sans"/>
                <a:cs typeface="Lucida Sans"/>
              </a:rPr>
              <a:t> </a:t>
            </a:r>
            <a:r>
              <a:rPr sz="1400" dirty="0">
                <a:latin typeface="Lucida Sans"/>
                <a:cs typeface="Lucida Sans"/>
              </a:rPr>
              <a:t>en</a:t>
            </a:r>
            <a:r>
              <a:rPr sz="1400" spc="-50" dirty="0">
                <a:latin typeface="Lucida Sans"/>
                <a:cs typeface="Lucida Sans"/>
              </a:rPr>
              <a:t> </a:t>
            </a:r>
            <a:r>
              <a:rPr sz="1400" dirty="0">
                <a:latin typeface="Lucida Sans"/>
                <a:cs typeface="Lucida Sans"/>
              </a:rPr>
              <a:t>œuvre</a:t>
            </a:r>
            <a:r>
              <a:rPr sz="1400" spc="-55" dirty="0">
                <a:latin typeface="Lucida Sans"/>
                <a:cs typeface="Lucida Sans"/>
              </a:rPr>
              <a:t> </a:t>
            </a:r>
            <a:r>
              <a:rPr sz="1400" dirty="0">
                <a:latin typeface="Lucida Sans"/>
                <a:cs typeface="Lucida Sans"/>
              </a:rPr>
              <a:t>de</a:t>
            </a:r>
            <a:r>
              <a:rPr sz="1400" spc="-50" dirty="0">
                <a:latin typeface="Lucida Sans"/>
                <a:cs typeface="Lucida Sans"/>
              </a:rPr>
              <a:t> </a:t>
            </a:r>
            <a:r>
              <a:rPr sz="1400" dirty="0">
                <a:latin typeface="Lucida Sans"/>
                <a:cs typeface="Lucida Sans"/>
              </a:rPr>
              <a:t>la</a:t>
            </a:r>
            <a:r>
              <a:rPr sz="1400" spc="-50" dirty="0">
                <a:latin typeface="Lucida Sans"/>
                <a:cs typeface="Lucida Sans"/>
              </a:rPr>
              <a:t> </a:t>
            </a:r>
            <a:r>
              <a:rPr sz="1400" spc="55" dirty="0">
                <a:latin typeface="Lucida Sans"/>
                <a:cs typeface="Lucida Sans"/>
              </a:rPr>
              <a:t>PDSA</a:t>
            </a:r>
            <a:r>
              <a:rPr sz="1400" spc="-55" dirty="0">
                <a:latin typeface="Lucida Sans"/>
                <a:cs typeface="Lucida Sans"/>
              </a:rPr>
              <a:t> </a:t>
            </a:r>
            <a:r>
              <a:rPr sz="1400" spc="-135" dirty="0">
                <a:solidFill>
                  <a:srgbClr val="C00000"/>
                </a:solidFill>
                <a:latin typeface="Wingdings"/>
                <a:cs typeface="Wingdings"/>
              </a:rPr>
              <a:t></a:t>
            </a:r>
            <a:r>
              <a:rPr sz="1400" spc="45" dirty="0">
                <a:solidFill>
                  <a:srgbClr val="C00000"/>
                </a:solidFill>
                <a:latin typeface="Times New Roman"/>
                <a:cs typeface="Times New Roman"/>
              </a:rPr>
              <a:t> </a:t>
            </a:r>
            <a:r>
              <a:rPr sz="1400" spc="-55" dirty="0">
                <a:solidFill>
                  <a:srgbClr val="C00000"/>
                </a:solidFill>
                <a:latin typeface="Lucida Sans"/>
                <a:cs typeface="Lucida Sans"/>
              </a:rPr>
              <a:t>8 </a:t>
            </a:r>
            <a:r>
              <a:rPr sz="1400" spc="-10" dirty="0">
                <a:solidFill>
                  <a:srgbClr val="C00000"/>
                </a:solidFill>
                <a:latin typeface="Lucida Sans"/>
                <a:cs typeface="Lucida Sans"/>
              </a:rPr>
              <a:t>janvier</a:t>
            </a:r>
            <a:r>
              <a:rPr sz="1400" spc="-55" dirty="0">
                <a:solidFill>
                  <a:srgbClr val="C00000"/>
                </a:solidFill>
                <a:latin typeface="Lucida Sans"/>
                <a:cs typeface="Lucida Sans"/>
              </a:rPr>
              <a:t> </a:t>
            </a:r>
            <a:r>
              <a:rPr sz="1400" spc="-20" dirty="0">
                <a:solidFill>
                  <a:srgbClr val="C00000"/>
                </a:solidFill>
                <a:latin typeface="Lucida Sans"/>
                <a:cs typeface="Lucida Sans"/>
              </a:rPr>
              <a:t>2026</a:t>
            </a:r>
            <a:endParaRPr sz="1400" dirty="0">
              <a:latin typeface="Lucida Sans"/>
              <a:cs typeface="Lucida Sans"/>
            </a:endParaRPr>
          </a:p>
        </p:txBody>
      </p:sp>
      <p:sp>
        <p:nvSpPr>
          <p:cNvPr id="4" name="object 4" descr="$PPTXTitle"/>
          <p:cNvSpPr txBox="1">
            <a:spLocks noGrp="1"/>
          </p:cNvSpPr>
          <p:nvPr>
            <p:ph type="title"/>
          </p:nvPr>
        </p:nvSpPr>
        <p:spPr>
          <a:xfrm>
            <a:off x="683568" y="1988840"/>
            <a:ext cx="7056784" cy="587981"/>
          </a:xfrm>
          <a:prstGeom prst="rect">
            <a:avLst/>
          </a:prstGeom>
          <a:solidFill>
            <a:srgbClr val="C6EBF1"/>
          </a:solidFill>
        </p:spPr>
        <p:txBody>
          <a:bodyPr vert="horz" wrap="square" lIns="0" tIns="33655" rIns="0" bIns="0" rtlCol="0" anchor="t">
            <a:spAutoFit/>
          </a:bodyPr>
          <a:lstStyle/>
          <a:p>
            <a:pPr>
              <a:spcBef>
                <a:spcPts val="265"/>
              </a:spcBef>
            </a:pPr>
            <a:r>
              <a:rPr spc="-105" dirty="0"/>
              <a:t>Calendrier</a:t>
            </a:r>
            <a:r>
              <a:rPr spc="-30" dirty="0"/>
              <a:t> </a:t>
            </a:r>
            <a:r>
              <a:rPr spc="-140" dirty="0"/>
              <a:t>des</a:t>
            </a:r>
            <a:r>
              <a:rPr spc="-80" dirty="0"/>
              <a:t> </a:t>
            </a:r>
            <a:r>
              <a:rPr spc="-120" dirty="0"/>
              <a:t>groupes</a:t>
            </a:r>
            <a:r>
              <a:rPr spc="-60" dirty="0"/>
              <a:t> </a:t>
            </a:r>
            <a:r>
              <a:rPr spc="-95" dirty="0"/>
              <a:t>de</a:t>
            </a:r>
            <a:r>
              <a:rPr spc="-65" dirty="0"/>
              <a:t> </a:t>
            </a:r>
            <a:r>
              <a:rPr spc="-90" dirty="0"/>
              <a:t>travail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2767D-2E73-53A0-C681-488F2C3F296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853A41C-41E4-F87C-458A-0DA2E6A579A2}"/>
              </a:ext>
            </a:extLst>
          </p:cNvPr>
          <p:cNvSpPr>
            <a:spLocks noGrp="1"/>
          </p:cNvSpPr>
          <p:nvPr>
            <p:ph idx="1"/>
          </p:nvPr>
        </p:nvSpPr>
        <p:spPr>
          <a:xfrm>
            <a:off x="3707904" y="620688"/>
            <a:ext cx="5436096" cy="1080120"/>
          </a:xfrm>
        </p:spPr>
        <p:txBody>
          <a:bodyPr>
            <a:normAutofit/>
          </a:bodyPr>
          <a:lstStyle/>
          <a:p>
            <a:pPr marL="800100" lvl="2" indent="0" algn="ctr">
              <a:buNone/>
            </a:pPr>
            <a:r>
              <a:rPr lang="fr-FR" sz="3200" b="1" dirty="0">
                <a:effectLst/>
                <a:latin typeface="Arial" panose="020B0604020202020204" pitchFamily="34" charset="0"/>
                <a:ea typeface="Calibri" panose="020F0502020204030204" pitchFamily="34" charset="0"/>
                <a:cs typeface="Times New Roman" panose="02020603050405020304" pitchFamily="18" charset="0"/>
              </a:rPr>
              <a:t>Actualités politiques</a:t>
            </a:r>
            <a:endParaRPr lang="fr-FR" sz="3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9874FBF8-DD4E-B546-C34D-5E36D37E330F}"/>
              </a:ext>
            </a:extLst>
          </p:cNvPr>
          <p:cNvSpPr txBox="1"/>
          <p:nvPr/>
        </p:nvSpPr>
        <p:spPr>
          <a:xfrm>
            <a:off x="2051720" y="2708920"/>
            <a:ext cx="6552728" cy="707886"/>
          </a:xfrm>
          <a:prstGeom prst="rect">
            <a:avLst/>
          </a:prstGeom>
          <a:noFill/>
        </p:spPr>
        <p:txBody>
          <a:bodyPr wrap="square">
            <a:spAutoFit/>
          </a:bodyPr>
          <a:lstStyle/>
          <a:p>
            <a:pPr lvl="0" algn="ctr" fontAlgn="base" hangingPunct="0"/>
            <a:r>
              <a:rPr lang="fr-FR" sz="4000" b="1" dirty="0">
                <a:effectLst/>
                <a:latin typeface="Arial" panose="020B0604020202020204" pitchFamily="34" charset="0"/>
                <a:ea typeface="Calibri" panose="020F0502020204030204" pitchFamily="34" charset="0"/>
                <a:cs typeface="Times New Roman" panose="02020603050405020304" pitchFamily="18" charset="0"/>
              </a:rPr>
              <a:t>ANDPC</a:t>
            </a:r>
          </a:p>
        </p:txBody>
      </p:sp>
    </p:spTree>
    <p:extLst>
      <p:ext uri="{BB962C8B-B14F-4D97-AF65-F5344CB8AC3E}">
        <p14:creationId xmlns:p14="http://schemas.microsoft.com/office/powerpoint/2010/main" val="2595459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CC0C3-A184-BEE8-A468-60F479D4F477}"/>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A89D976-5136-8BEC-0397-EDF3ACC79F5E}"/>
              </a:ext>
            </a:extLst>
          </p:cNvPr>
          <p:cNvSpPr>
            <a:spLocks noGrp="1"/>
          </p:cNvSpPr>
          <p:nvPr>
            <p:ph idx="1"/>
          </p:nvPr>
        </p:nvSpPr>
        <p:spPr>
          <a:xfrm>
            <a:off x="3707904" y="620688"/>
            <a:ext cx="5436096" cy="1080120"/>
          </a:xfrm>
        </p:spPr>
        <p:txBody>
          <a:bodyPr>
            <a:normAutofit/>
          </a:bodyPr>
          <a:lstStyle/>
          <a:p>
            <a:pPr marL="800100" lvl="2" indent="0" algn="ctr">
              <a:buNone/>
            </a:pPr>
            <a:r>
              <a:rPr lang="fr-FR" sz="3200" b="1" dirty="0">
                <a:effectLst/>
                <a:latin typeface="Arial" panose="020B0604020202020204" pitchFamily="34" charset="0"/>
                <a:ea typeface="Calibri" panose="020F0502020204030204" pitchFamily="34" charset="0"/>
                <a:cs typeface="Times New Roman" panose="02020603050405020304" pitchFamily="18" charset="0"/>
              </a:rPr>
              <a:t>Actualités politiques</a:t>
            </a:r>
            <a:endParaRPr lang="fr-FR" sz="3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B249EE8F-562D-6E95-2402-34D92E91CD8F}"/>
              </a:ext>
            </a:extLst>
          </p:cNvPr>
          <p:cNvSpPr txBox="1"/>
          <p:nvPr/>
        </p:nvSpPr>
        <p:spPr>
          <a:xfrm>
            <a:off x="2051720" y="2721114"/>
            <a:ext cx="6552728" cy="1323439"/>
          </a:xfrm>
          <a:prstGeom prst="rect">
            <a:avLst/>
          </a:prstGeom>
          <a:noFill/>
        </p:spPr>
        <p:txBody>
          <a:bodyPr wrap="square">
            <a:spAutoFit/>
          </a:bodyPr>
          <a:lstStyle/>
          <a:p>
            <a:pPr lvl="0" algn="ctr" fontAlgn="base" hangingPunct="0"/>
            <a:r>
              <a:rPr lang="fr-FR" sz="4000" b="1" dirty="0">
                <a:effectLst/>
                <a:latin typeface="Arial" panose="020B0604020202020204" pitchFamily="34" charset="0"/>
                <a:ea typeface="Calibri" panose="020F0502020204030204" pitchFamily="34" charset="0"/>
                <a:cs typeface="Times New Roman" panose="02020603050405020304" pitchFamily="18" charset="0"/>
              </a:rPr>
              <a:t>Projet de loi </a:t>
            </a:r>
          </a:p>
          <a:p>
            <a:pPr lvl="0" algn="ctr" fontAlgn="base" hangingPunct="0"/>
            <a:r>
              <a:rPr lang="fr-FR" sz="4000" b="1" dirty="0">
                <a:effectLst/>
                <a:latin typeface="Arial" panose="020B0604020202020204" pitchFamily="34" charset="0"/>
                <a:ea typeface="Calibri" panose="020F0502020204030204" pitchFamily="34" charset="0"/>
                <a:cs typeface="Times New Roman" panose="02020603050405020304" pitchFamily="18" charset="0"/>
              </a:rPr>
              <a:t>sur les fraudes sociales</a:t>
            </a:r>
          </a:p>
        </p:txBody>
      </p:sp>
    </p:spTree>
    <p:extLst>
      <p:ext uri="{BB962C8B-B14F-4D97-AF65-F5344CB8AC3E}">
        <p14:creationId xmlns:p14="http://schemas.microsoft.com/office/powerpoint/2010/main" val="30224461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E0B1931-A5DB-9B2F-B51F-0920BDCA2C68}"/>
              </a:ext>
            </a:extLst>
          </p:cNvPr>
          <p:cNvSpPr>
            <a:spLocks noGrp="1"/>
          </p:cNvSpPr>
          <p:nvPr>
            <p:ph idx="1"/>
          </p:nvPr>
        </p:nvSpPr>
        <p:spPr>
          <a:xfrm>
            <a:off x="1835696" y="3068960"/>
            <a:ext cx="6626696" cy="1872208"/>
          </a:xfrm>
        </p:spPr>
        <p:txBody>
          <a:bodyPr/>
          <a:lstStyle/>
          <a:p>
            <a:pPr marL="0" indent="0">
              <a:buNone/>
            </a:pPr>
            <a:endParaRPr lang="fr-FR" dirty="0"/>
          </a:p>
          <a:p>
            <a:pPr marL="0" indent="0" algn="ctr">
              <a:buNone/>
            </a:pPr>
            <a:r>
              <a:rPr lang="fr-FR" sz="2800" b="1" dirty="0"/>
              <a:t>Référentiel de la Médecine Générale</a:t>
            </a:r>
          </a:p>
        </p:txBody>
      </p:sp>
      <p:pic>
        <p:nvPicPr>
          <p:cNvPr id="5" name="Image 4" descr="Une image contenant texte, Police, Graphique, graphisme&#10;&#10;Le contenu généré par l’IA peut être incorrect.">
            <a:extLst>
              <a:ext uri="{FF2B5EF4-FFF2-40B4-BE49-F238E27FC236}">
                <a16:creationId xmlns:a16="http://schemas.microsoft.com/office/drawing/2014/main" id="{FB5BA9E1-5F35-C203-3CED-E38A34EAF0D8}"/>
              </a:ext>
            </a:extLst>
          </p:cNvPr>
          <p:cNvPicPr>
            <a:picLocks noChangeAspect="1"/>
          </p:cNvPicPr>
          <p:nvPr/>
        </p:nvPicPr>
        <p:blipFill>
          <a:blip r:embed="rId2"/>
          <a:stretch>
            <a:fillRect/>
          </a:stretch>
        </p:blipFill>
        <p:spPr>
          <a:xfrm>
            <a:off x="2411760" y="1712937"/>
            <a:ext cx="5468819" cy="1385434"/>
          </a:xfrm>
          <a:prstGeom prst="rect">
            <a:avLst/>
          </a:prstGeom>
        </p:spPr>
      </p:pic>
    </p:spTree>
    <p:extLst>
      <p:ext uri="{BB962C8B-B14F-4D97-AF65-F5344CB8AC3E}">
        <p14:creationId xmlns:p14="http://schemas.microsoft.com/office/powerpoint/2010/main" val="562367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AAC936-FAEC-6F91-1DDA-A8EBC6F5483A}"/>
              </a:ext>
            </a:extLst>
          </p:cNvPr>
          <p:cNvSpPr>
            <a:spLocks noGrp="1"/>
          </p:cNvSpPr>
          <p:nvPr>
            <p:ph type="title"/>
          </p:nvPr>
        </p:nvSpPr>
        <p:spPr>
          <a:xfrm>
            <a:off x="2555776" y="620688"/>
            <a:ext cx="6336704" cy="720080"/>
          </a:xfrm>
        </p:spPr>
        <p:txBody>
          <a:bodyPr>
            <a:noAutofit/>
          </a:bodyPr>
          <a:lstStyle/>
          <a:p>
            <a:pPr algn="r"/>
            <a:r>
              <a:rPr lang="fr-FR" b="1" dirty="0"/>
              <a:t>Actualités conventionnelles</a:t>
            </a:r>
            <a:br>
              <a:rPr lang="fr-FR" sz="4400" dirty="0"/>
            </a:br>
            <a:endParaRPr lang="fr-FR" sz="4400" dirty="0"/>
          </a:p>
        </p:txBody>
      </p:sp>
      <p:sp>
        <p:nvSpPr>
          <p:cNvPr id="3" name="Espace réservé du contenu 2">
            <a:extLst>
              <a:ext uri="{FF2B5EF4-FFF2-40B4-BE49-F238E27FC236}">
                <a16:creationId xmlns:a16="http://schemas.microsoft.com/office/drawing/2014/main" id="{5D3D49AE-CC2D-54EE-39F4-1F621E931DB1}"/>
              </a:ext>
            </a:extLst>
          </p:cNvPr>
          <p:cNvSpPr>
            <a:spLocks noGrp="1"/>
          </p:cNvSpPr>
          <p:nvPr>
            <p:ph idx="1"/>
          </p:nvPr>
        </p:nvSpPr>
        <p:spPr>
          <a:xfrm>
            <a:off x="2195736" y="2708920"/>
            <a:ext cx="6120680" cy="1944216"/>
          </a:xfrm>
        </p:spPr>
        <p:txBody>
          <a:bodyPr>
            <a:normAutofit/>
          </a:bodyPr>
          <a:lstStyle/>
          <a:p>
            <a:pPr marL="0" indent="0">
              <a:buNone/>
            </a:pPr>
            <a:endParaRPr lang="fr-FR" b="1" dirty="0"/>
          </a:p>
          <a:p>
            <a:pPr marL="0" indent="0" algn="ctr">
              <a:buNone/>
            </a:pPr>
            <a:r>
              <a:rPr lang="fr-FR" sz="3600" b="1" dirty="0">
                <a:latin typeface="Arial" panose="020B0604020202020204" pitchFamily="34" charset="0"/>
                <a:cs typeface="Arial" panose="020B0604020202020204" pitchFamily="34" charset="0"/>
              </a:rPr>
              <a:t>Prochaine CPN </a:t>
            </a:r>
          </a:p>
          <a:p>
            <a:pPr marL="0" indent="0" algn="ctr">
              <a:buNone/>
            </a:pPr>
            <a:r>
              <a:rPr lang="fr-FR" sz="3600" b="1" dirty="0">
                <a:latin typeface="Arial" panose="020B0604020202020204" pitchFamily="34" charset="0"/>
                <a:cs typeface="Arial" panose="020B0604020202020204" pitchFamily="34" charset="0"/>
              </a:rPr>
              <a:t>du 17.12.2025</a:t>
            </a:r>
          </a:p>
        </p:txBody>
      </p:sp>
    </p:spTree>
    <p:extLst>
      <p:ext uri="{BB962C8B-B14F-4D97-AF65-F5344CB8AC3E}">
        <p14:creationId xmlns:p14="http://schemas.microsoft.com/office/powerpoint/2010/main" val="20910413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9FB91-D32F-573A-18D8-F56B11492E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36CDCB-785B-3B33-8A92-277D83470C16}"/>
              </a:ext>
            </a:extLst>
          </p:cNvPr>
          <p:cNvSpPr>
            <a:spLocks noGrp="1"/>
          </p:cNvSpPr>
          <p:nvPr>
            <p:ph type="title"/>
          </p:nvPr>
        </p:nvSpPr>
        <p:spPr>
          <a:xfrm>
            <a:off x="3419872" y="620688"/>
            <a:ext cx="5330552" cy="720080"/>
          </a:xfrm>
        </p:spPr>
        <p:txBody>
          <a:bodyPr>
            <a:normAutofit fontScale="90000"/>
          </a:bodyPr>
          <a:lstStyle/>
          <a:p>
            <a:pPr algn="r"/>
            <a:r>
              <a:rPr lang="fr-FR" sz="3100" b="1" dirty="0"/>
              <a:t>Actualités conventionnelles</a:t>
            </a:r>
            <a:br>
              <a:rPr lang="fr-FR" dirty="0"/>
            </a:br>
            <a:endParaRPr lang="fr-FR" dirty="0"/>
          </a:p>
        </p:txBody>
      </p:sp>
      <p:sp>
        <p:nvSpPr>
          <p:cNvPr id="3" name="Espace réservé du contenu 2">
            <a:extLst>
              <a:ext uri="{FF2B5EF4-FFF2-40B4-BE49-F238E27FC236}">
                <a16:creationId xmlns:a16="http://schemas.microsoft.com/office/drawing/2014/main" id="{9861B9DF-F2D0-39E9-2044-F1B39A857097}"/>
              </a:ext>
            </a:extLst>
          </p:cNvPr>
          <p:cNvSpPr>
            <a:spLocks noGrp="1"/>
          </p:cNvSpPr>
          <p:nvPr>
            <p:ph idx="1"/>
          </p:nvPr>
        </p:nvSpPr>
        <p:spPr>
          <a:xfrm>
            <a:off x="1979712" y="2492896"/>
            <a:ext cx="6984776" cy="1512168"/>
          </a:xfrm>
        </p:spPr>
        <p:txBody>
          <a:bodyPr>
            <a:normAutofit/>
          </a:bodyPr>
          <a:lstStyle/>
          <a:p>
            <a:pPr marL="0" indent="0">
              <a:buNone/>
            </a:pPr>
            <a:endParaRPr lang="fr-FR" b="1" dirty="0"/>
          </a:p>
          <a:p>
            <a:pPr marL="0" indent="0" algn="ctr">
              <a:buNone/>
            </a:pPr>
            <a:r>
              <a:rPr lang="fr-FR" sz="4400" b="1" dirty="0">
                <a:latin typeface="Arial" panose="020B0604020202020204" pitchFamily="34" charset="0"/>
                <a:cs typeface="Arial" panose="020B0604020202020204" pitchFamily="34" charset="0"/>
              </a:rPr>
              <a:t>ACI-MSP</a:t>
            </a:r>
          </a:p>
          <a:p>
            <a:pPr marL="0" indent="0" algn="ctr">
              <a:buNone/>
            </a:pPr>
            <a:endParaRPr lang="fr-FR"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997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61AB25-DDDA-47B1-94A8-A510E0DC2F66}"/>
              </a:ext>
            </a:extLst>
          </p:cNvPr>
          <p:cNvSpPr>
            <a:spLocks noGrp="1"/>
          </p:cNvSpPr>
          <p:nvPr>
            <p:ph type="title"/>
          </p:nvPr>
        </p:nvSpPr>
        <p:spPr>
          <a:xfrm>
            <a:off x="4427984" y="260648"/>
            <a:ext cx="3090728" cy="864096"/>
          </a:xfrm>
        </p:spPr>
        <p:txBody>
          <a:bodyPr>
            <a:normAutofit/>
          </a:bodyPr>
          <a:lstStyle/>
          <a:p>
            <a:r>
              <a:rPr lang="fr-FR" b="1" dirty="0"/>
              <a:t>PARTENAIRE</a:t>
            </a:r>
          </a:p>
        </p:txBody>
      </p:sp>
      <p:pic>
        <p:nvPicPr>
          <p:cNvPr id="5" name="Image 4">
            <a:extLst>
              <a:ext uri="{FF2B5EF4-FFF2-40B4-BE49-F238E27FC236}">
                <a16:creationId xmlns:a16="http://schemas.microsoft.com/office/drawing/2014/main" id="{DCA4DA9A-8AE5-A1B9-95D8-86B801D2B894}"/>
              </a:ext>
            </a:extLst>
          </p:cNvPr>
          <p:cNvPicPr>
            <a:picLocks noChangeAspect="1"/>
          </p:cNvPicPr>
          <p:nvPr/>
        </p:nvPicPr>
        <p:blipFill>
          <a:blip r:embed="rId2"/>
          <a:stretch>
            <a:fillRect/>
          </a:stretch>
        </p:blipFill>
        <p:spPr>
          <a:xfrm>
            <a:off x="2411760" y="1772816"/>
            <a:ext cx="5611008" cy="2000529"/>
          </a:xfrm>
          <a:prstGeom prst="rect">
            <a:avLst/>
          </a:prstGeom>
        </p:spPr>
      </p:pic>
      <p:sp>
        <p:nvSpPr>
          <p:cNvPr id="4" name="ZoneTexte 3">
            <a:extLst>
              <a:ext uri="{FF2B5EF4-FFF2-40B4-BE49-F238E27FC236}">
                <a16:creationId xmlns:a16="http://schemas.microsoft.com/office/drawing/2014/main" id="{1013E314-7876-9F79-27AF-63FE254EBEF4}"/>
              </a:ext>
            </a:extLst>
          </p:cNvPr>
          <p:cNvSpPr txBox="1"/>
          <p:nvPr/>
        </p:nvSpPr>
        <p:spPr>
          <a:xfrm>
            <a:off x="1907704" y="4509120"/>
            <a:ext cx="5688632" cy="707886"/>
          </a:xfrm>
          <a:prstGeom prst="rect">
            <a:avLst/>
          </a:prstGeom>
          <a:noFill/>
        </p:spPr>
        <p:txBody>
          <a:bodyPr wrap="square">
            <a:spAutoFit/>
          </a:bodyPr>
          <a:lstStyle/>
          <a:p>
            <a:pPr algn="ctr"/>
            <a:r>
              <a:rPr lang="fr-FR" sz="2000" b="1" dirty="0">
                <a:latin typeface="Arial" panose="020B0604020202020204" pitchFamily="34" charset="0"/>
                <a:cs typeface="Arial" panose="020B0604020202020204" pitchFamily="34" charset="0"/>
              </a:rPr>
              <a:t>Intervention du Dr MILENKOVIC, </a:t>
            </a:r>
          </a:p>
          <a:p>
            <a:pPr algn="ctr"/>
            <a:r>
              <a:rPr lang="fr-FR" sz="2000" b="1" dirty="0">
                <a:latin typeface="Arial" panose="020B0604020202020204" pitchFamily="34" charset="0"/>
                <a:cs typeface="Arial" panose="020B0604020202020204" pitchFamily="34" charset="0"/>
              </a:rPr>
              <a:t>Directeur Médical chez CEGEDIM SANTE</a:t>
            </a:r>
            <a:endParaRPr lang="fr-FR"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9957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1E1080-5A97-D84E-9238-C8060F9AC050}"/>
              </a:ext>
            </a:extLst>
          </p:cNvPr>
          <p:cNvSpPr>
            <a:spLocks noGrp="1"/>
          </p:cNvSpPr>
          <p:nvPr>
            <p:ph type="ctrTitle"/>
          </p:nvPr>
        </p:nvSpPr>
        <p:spPr>
          <a:xfrm>
            <a:off x="349370" y="2290203"/>
            <a:ext cx="4324232" cy="1362005"/>
          </a:xfrm>
        </p:spPr>
        <p:txBody>
          <a:bodyPr/>
          <a:lstStyle/>
          <a:p>
            <a:r>
              <a:rPr lang="fr-FR" dirty="0"/>
              <a:t>Comite directeur</a:t>
            </a:r>
            <a:br>
              <a:rPr lang="fr-FR" dirty="0"/>
            </a:br>
            <a:r>
              <a:rPr lang="fr-FR" dirty="0"/>
              <a:t>les </a:t>
            </a:r>
            <a:r>
              <a:rPr lang="fr-FR" dirty="0" err="1"/>
              <a:t>generalistes-CSMF</a:t>
            </a:r>
            <a:r>
              <a:rPr lang="fr-FR" dirty="0"/>
              <a:t> </a:t>
            </a:r>
          </a:p>
        </p:txBody>
      </p:sp>
      <p:sp>
        <p:nvSpPr>
          <p:cNvPr id="3" name="Sous-titre 2">
            <a:extLst>
              <a:ext uri="{FF2B5EF4-FFF2-40B4-BE49-F238E27FC236}">
                <a16:creationId xmlns:a16="http://schemas.microsoft.com/office/drawing/2014/main" id="{51CF86D2-01C5-4646-A241-53EBA09CA79E}"/>
              </a:ext>
            </a:extLst>
          </p:cNvPr>
          <p:cNvSpPr>
            <a:spLocks noGrp="1"/>
          </p:cNvSpPr>
          <p:nvPr>
            <p:ph type="subTitle" idx="1"/>
          </p:nvPr>
        </p:nvSpPr>
        <p:spPr>
          <a:xfrm>
            <a:off x="592171" y="3188932"/>
            <a:ext cx="4041086" cy="615317"/>
          </a:xfrm>
        </p:spPr>
        <p:txBody>
          <a:bodyPr/>
          <a:lstStyle/>
          <a:p>
            <a:r>
              <a:rPr lang="fr-FR" b="1" dirty="0"/>
              <a:t>12/12/2025</a:t>
            </a:r>
          </a:p>
        </p:txBody>
      </p:sp>
    </p:spTree>
    <p:extLst>
      <p:ext uri="{BB962C8B-B14F-4D97-AF65-F5344CB8AC3E}">
        <p14:creationId xmlns:p14="http://schemas.microsoft.com/office/powerpoint/2010/main" val="3488908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 capture d’écran, Police, diagramme&#10;&#10;Le contenu généré par l’IA peut être incorrect.">
            <a:extLst>
              <a:ext uri="{FF2B5EF4-FFF2-40B4-BE49-F238E27FC236}">
                <a16:creationId xmlns:a16="http://schemas.microsoft.com/office/drawing/2014/main" id="{F72D3654-2CE6-787F-CC46-96D8628F7EA5}"/>
              </a:ext>
            </a:extLst>
          </p:cNvPr>
          <p:cNvPicPr>
            <a:picLocks noChangeAspect="1"/>
          </p:cNvPicPr>
          <p:nvPr/>
        </p:nvPicPr>
        <p:blipFill>
          <a:blip r:embed="rId2"/>
          <a:stretch>
            <a:fillRect/>
          </a:stretch>
        </p:blipFill>
        <p:spPr>
          <a:xfrm>
            <a:off x="683568" y="1916832"/>
            <a:ext cx="8146454" cy="4411180"/>
          </a:xfrm>
          <a:prstGeom prst="rect">
            <a:avLst/>
          </a:prstGeom>
        </p:spPr>
      </p:pic>
      <p:sp>
        <p:nvSpPr>
          <p:cNvPr id="6" name="Titre 1">
            <a:extLst>
              <a:ext uri="{FF2B5EF4-FFF2-40B4-BE49-F238E27FC236}">
                <a16:creationId xmlns:a16="http://schemas.microsoft.com/office/drawing/2014/main" id="{9DB4C7E6-6DFA-333F-EA24-F6E80375FA2A}"/>
              </a:ext>
            </a:extLst>
          </p:cNvPr>
          <p:cNvSpPr>
            <a:spLocks noGrp="1"/>
          </p:cNvSpPr>
          <p:nvPr>
            <p:ph type="title"/>
          </p:nvPr>
        </p:nvSpPr>
        <p:spPr>
          <a:xfrm>
            <a:off x="4427984" y="665163"/>
            <a:ext cx="2952328" cy="517525"/>
          </a:xfrm>
        </p:spPr>
        <p:txBody>
          <a:bodyPr>
            <a:normAutofit/>
          </a:bodyPr>
          <a:lstStyle/>
          <a:p>
            <a:pPr algn="r"/>
            <a:r>
              <a:rPr lang="fr-FR" sz="2400" dirty="0" err="1"/>
              <a:t>Gegedim</a:t>
            </a:r>
            <a:r>
              <a:rPr lang="fr-FR" sz="2400" dirty="0"/>
              <a:t> sante</a:t>
            </a:r>
          </a:p>
        </p:txBody>
      </p:sp>
    </p:spTree>
    <p:extLst>
      <p:ext uri="{BB962C8B-B14F-4D97-AF65-F5344CB8AC3E}">
        <p14:creationId xmlns:p14="http://schemas.microsoft.com/office/powerpoint/2010/main" val="35167379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DAFCF888-0EEC-DD4D-8ED9-01E7C36809ED}" type="slidenum">
              <a:rPr lang="fr-FR" smtClean="0"/>
              <a:pPr/>
              <a:t>37</a:t>
            </a:fld>
            <a:endParaRPr lang="fr-FR" dirty="0"/>
          </a:p>
        </p:txBody>
      </p:sp>
      <p:sp>
        <p:nvSpPr>
          <p:cNvPr id="3" name="Espace réservé du texte 2"/>
          <p:cNvSpPr>
            <a:spLocks noGrp="1"/>
          </p:cNvSpPr>
          <p:nvPr>
            <p:ph type="body" sz="quarter" idx="13"/>
          </p:nvPr>
        </p:nvSpPr>
        <p:spPr/>
        <p:txBody>
          <a:bodyPr/>
          <a:lstStyle/>
          <a:p>
            <a:r>
              <a:rPr lang="fr-FR" dirty="0"/>
              <a:t>1</a:t>
            </a:r>
          </a:p>
        </p:txBody>
      </p:sp>
      <p:sp>
        <p:nvSpPr>
          <p:cNvPr id="4" name="Espace réservé du texte 3"/>
          <p:cNvSpPr>
            <a:spLocks noGrp="1"/>
          </p:cNvSpPr>
          <p:nvPr>
            <p:ph type="body" sz="quarter" idx="14"/>
          </p:nvPr>
        </p:nvSpPr>
        <p:spPr/>
        <p:txBody>
          <a:bodyPr/>
          <a:lstStyle/>
          <a:p>
            <a:r>
              <a:rPr lang="fr-FR" dirty="0"/>
              <a:t>EHDS – Espace de données de santé européen </a:t>
            </a:r>
          </a:p>
        </p:txBody>
      </p:sp>
    </p:spTree>
    <p:extLst>
      <p:ext uri="{BB962C8B-B14F-4D97-AF65-F5344CB8AC3E}">
        <p14:creationId xmlns:p14="http://schemas.microsoft.com/office/powerpoint/2010/main" val="3183120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F99C99C-92AD-F3BE-B77E-D7FF1417A890}"/>
              </a:ext>
            </a:extLst>
          </p:cNvPr>
          <p:cNvPicPr>
            <a:picLocks noChangeAspect="1"/>
          </p:cNvPicPr>
          <p:nvPr/>
        </p:nvPicPr>
        <p:blipFill>
          <a:blip r:embed="rId2"/>
          <a:stretch>
            <a:fillRect/>
          </a:stretch>
        </p:blipFill>
        <p:spPr>
          <a:xfrm>
            <a:off x="360040" y="1844824"/>
            <a:ext cx="8783960" cy="4477294"/>
          </a:xfrm>
          <a:prstGeom prst="rect">
            <a:avLst/>
          </a:prstGeom>
        </p:spPr>
      </p:pic>
      <p:sp>
        <p:nvSpPr>
          <p:cNvPr id="6" name="Titre 1">
            <a:extLst>
              <a:ext uri="{FF2B5EF4-FFF2-40B4-BE49-F238E27FC236}">
                <a16:creationId xmlns:a16="http://schemas.microsoft.com/office/drawing/2014/main" id="{4AD1A647-F822-CD3E-DC91-B2B7718F0481}"/>
              </a:ext>
            </a:extLst>
          </p:cNvPr>
          <p:cNvSpPr>
            <a:spLocks noGrp="1"/>
          </p:cNvSpPr>
          <p:nvPr>
            <p:ph type="title"/>
          </p:nvPr>
        </p:nvSpPr>
        <p:spPr>
          <a:xfrm>
            <a:off x="4932040" y="692696"/>
            <a:ext cx="3024336" cy="517352"/>
          </a:xfrm>
        </p:spPr>
        <p:txBody>
          <a:bodyPr>
            <a:normAutofit/>
          </a:bodyPr>
          <a:lstStyle/>
          <a:p>
            <a:pPr algn="r"/>
            <a:r>
              <a:rPr lang="fr-FR" sz="2400" dirty="0" err="1"/>
              <a:t>Gegedim</a:t>
            </a:r>
            <a:r>
              <a:rPr lang="fr-FR" sz="2400" dirty="0"/>
              <a:t> sante</a:t>
            </a:r>
          </a:p>
        </p:txBody>
      </p:sp>
    </p:spTree>
    <p:extLst>
      <p:ext uri="{BB962C8B-B14F-4D97-AF65-F5344CB8AC3E}">
        <p14:creationId xmlns:p14="http://schemas.microsoft.com/office/powerpoint/2010/main" val="15566923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30572D-E759-22E0-38AA-BB7759F6FCBA}"/>
              </a:ext>
            </a:extLst>
          </p:cNvPr>
          <p:cNvSpPr>
            <a:spLocks noGrp="1"/>
          </p:cNvSpPr>
          <p:nvPr>
            <p:ph type="title"/>
          </p:nvPr>
        </p:nvSpPr>
        <p:spPr>
          <a:xfrm>
            <a:off x="4932040" y="692696"/>
            <a:ext cx="3024336" cy="517352"/>
          </a:xfrm>
        </p:spPr>
        <p:txBody>
          <a:bodyPr>
            <a:normAutofit/>
          </a:bodyPr>
          <a:lstStyle/>
          <a:p>
            <a:pPr algn="r"/>
            <a:r>
              <a:rPr lang="fr-FR" sz="2400" dirty="0" err="1"/>
              <a:t>Gegedim</a:t>
            </a:r>
            <a:r>
              <a:rPr lang="fr-FR" sz="2400" dirty="0"/>
              <a:t> sante</a:t>
            </a:r>
          </a:p>
        </p:txBody>
      </p:sp>
      <p:pic>
        <p:nvPicPr>
          <p:cNvPr id="5" name="Image 4" descr="Une image contenant texte, capture d’écran, conception&#10;&#10;Le contenu généré par l’IA peut être incorrect.">
            <a:extLst>
              <a:ext uri="{FF2B5EF4-FFF2-40B4-BE49-F238E27FC236}">
                <a16:creationId xmlns:a16="http://schemas.microsoft.com/office/drawing/2014/main" id="{7A2E6543-7B3E-EAC7-548D-A915247C900A}"/>
              </a:ext>
            </a:extLst>
          </p:cNvPr>
          <p:cNvPicPr>
            <a:picLocks noChangeAspect="1"/>
          </p:cNvPicPr>
          <p:nvPr/>
        </p:nvPicPr>
        <p:blipFill>
          <a:blip r:embed="rId2"/>
          <a:stretch>
            <a:fillRect/>
          </a:stretch>
        </p:blipFill>
        <p:spPr>
          <a:xfrm>
            <a:off x="611560" y="1712929"/>
            <a:ext cx="8388424" cy="4900209"/>
          </a:xfrm>
          <a:prstGeom prst="rect">
            <a:avLst/>
          </a:prstGeom>
        </p:spPr>
      </p:pic>
    </p:spTree>
    <p:extLst>
      <p:ext uri="{BB962C8B-B14F-4D97-AF65-F5344CB8AC3E}">
        <p14:creationId xmlns:p14="http://schemas.microsoft.com/office/powerpoint/2010/main" val="500398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DAFCF888-0EEC-DD4D-8ED9-01E7C36809ED}" type="slidenum">
              <a:rPr lang="fr-FR" smtClean="0"/>
              <a:pPr/>
              <a:t>40</a:t>
            </a:fld>
            <a:endParaRPr lang="fr-FR" dirty="0"/>
          </a:p>
        </p:txBody>
      </p:sp>
      <p:sp>
        <p:nvSpPr>
          <p:cNvPr id="3" name="Espace réservé du texte 2"/>
          <p:cNvSpPr>
            <a:spLocks noGrp="1"/>
          </p:cNvSpPr>
          <p:nvPr>
            <p:ph type="body" sz="quarter" idx="13"/>
          </p:nvPr>
        </p:nvSpPr>
        <p:spPr/>
        <p:txBody>
          <a:bodyPr/>
          <a:lstStyle/>
          <a:p>
            <a:r>
              <a:rPr lang="fr-FR" dirty="0"/>
              <a:t>2</a:t>
            </a:r>
          </a:p>
        </p:txBody>
      </p:sp>
      <p:sp>
        <p:nvSpPr>
          <p:cNvPr id="4" name="Espace réservé du texte 3"/>
          <p:cNvSpPr>
            <a:spLocks noGrp="1"/>
          </p:cNvSpPr>
          <p:nvPr>
            <p:ph type="body" sz="quarter" idx="14"/>
          </p:nvPr>
        </p:nvSpPr>
        <p:spPr/>
        <p:txBody>
          <a:bodyPr/>
          <a:lstStyle/>
          <a:p>
            <a:r>
              <a:rPr lang="fr-FR" dirty="0"/>
              <a:t>Maiia Médecin</a:t>
            </a:r>
          </a:p>
        </p:txBody>
      </p:sp>
    </p:spTree>
    <p:extLst>
      <p:ext uri="{BB962C8B-B14F-4D97-AF65-F5344CB8AC3E}">
        <p14:creationId xmlns:p14="http://schemas.microsoft.com/office/powerpoint/2010/main" val="7730187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01E1DAAF-3A4F-FA5D-63B8-56C7798263B4}"/>
              </a:ext>
            </a:extLst>
          </p:cNvPr>
          <p:cNvSpPr>
            <a:spLocks noGrp="1"/>
          </p:cNvSpPr>
          <p:nvPr>
            <p:ph type="title"/>
          </p:nvPr>
        </p:nvSpPr>
        <p:spPr>
          <a:xfrm>
            <a:off x="5508104" y="665520"/>
            <a:ext cx="2232248" cy="603239"/>
          </a:xfrm>
        </p:spPr>
        <p:txBody>
          <a:bodyPr>
            <a:normAutofit/>
          </a:bodyPr>
          <a:lstStyle/>
          <a:p>
            <a:r>
              <a:rPr lang="fr-FR" sz="2000" dirty="0"/>
              <a:t>GEGEDIM SANTE</a:t>
            </a:r>
          </a:p>
        </p:txBody>
      </p:sp>
      <p:pic>
        <p:nvPicPr>
          <p:cNvPr id="9" name="Image 8" descr="Une image contenant texte, capture d’écran, Police, Page web&#10;&#10;Le contenu généré par l’IA peut être incorrect.">
            <a:extLst>
              <a:ext uri="{FF2B5EF4-FFF2-40B4-BE49-F238E27FC236}">
                <a16:creationId xmlns:a16="http://schemas.microsoft.com/office/drawing/2014/main" id="{A153712E-F477-7102-08AC-06C1F6AB7771}"/>
              </a:ext>
            </a:extLst>
          </p:cNvPr>
          <p:cNvPicPr>
            <a:picLocks noChangeAspect="1"/>
          </p:cNvPicPr>
          <p:nvPr/>
        </p:nvPicPr>
        <p:blipFill>
          <a:blip r:embed="rId2"/>
          <a:stretch>
            <a:fillRect/>
          </a:stretch>
        </p:blipFill>
        <p:spPr>
          <a:xfrm>
            <a:off x="899592" y="1762196"/>
            <a:ext cx="8083576" cy="4619131"/>
          </a:xfrm>
          <a:prstGeom prst="rect">
            <a:avLst/>
          </a:prstGeom>
        </p:spPr>
      </p:pic>
    </p:spTree>
    <p:extLst>
      <p:ext uri="{BB962C8B-B14F-4D97-AF65-F5344CB8AC3E}">
        <p14:creationId xmlns:p14="http://schemas.microsoft.com/office/powerpoint/2010/main" val="25162296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DAFCF888-0EEC-DD4D-8ED9-01E7C36809ED}" type="slidenum">
              <a:rPr lang="fr-FR" smtClean="0"/>
              <a:pPr/>
              <a:t>42</a:t>
            </a:fld>
            <a:endParaRPr lang="fr-FR" dirty="0"/>
          </a:p>
        </p:txBody>
      </p:sp>
      <p:sp>
        <p:nvSpPr>
          <p:cNvPr id="3" name="Espace réservé du texte 2"/>
          <p:cNvSpPr>
            <a:spLocks noGrp="1"/>
          </p:cNvSpPr>
          <p:nvPr>
            <p:ph type="body" sz="quarter" idx="13"/>
          </p:nvPr>
        </p:nvSpPr>
        <p:spPr/>
        <p:txBody>
          <a:bodyPr/>
          <a:lstStyle/>
          <a:p>
            <a:r>
              <a:rPr lang="fr-FR" dirty="0"/>
              <a:t>3</a:t>
            </a:r>
          </a:p>
        </p:txBody>
      </p:sp>
      <p:sp>
        <p:nvSpPr>
          <p:cNvPr id="4" name="Espace réservé du texte 3"/>
          <p:cNvSpPr>
            <a:spLocks noGrp="1"/>
          </p:cNvSpPr>
          <p:nvPr>
            <p:ph type="body" sz="quarter" idx="14"/>
          </p:nvPr>
        </p:nvSpPr>
        <p:spPr/>
        <p:txBody>
          <a:bodyPr/>
          <a:lstStyle/>
          <a:p>
            <a:r>
              <a:rPr lang="fr-FR" dirty="0"/>
              <a:t>Dashboard</a:t>
            </a:r>
          </a:p>
        </p:txBody>
      </p:sp>
    </p:spTree>
    <p:extLst>
      <p:ext uri="{BB962C8B-B14F-4D97-AF65-F5344CB8AC3E}">
        <p14:creationId xmlns:p14="http://schemas.microsoft.com/office/powerpoint/2010/main" val="15874315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001B522-9BF6-C67A-3D34-E679DA99DD56}"/>
              </a:ext>
            </a:extLst>
          </p:cNvPr>
          <p:cNvPicPr>
            <a:picLocks noChangeAspect="1"/>
          </p:cNvPicPr>
          <p:nvPr/>
        </p:nvPicPr>
        <p:blipFill>
          <a:blip r:embed="rId2"/>
          <a:stretch>
            <a:fillRect/>
          </a:stretch>
        </p:blipFill>
        <p:spPr>
          <a:xfrm>
            <a:off x="274738" y="1700808"/>
            <a:ext cx="8855968" cy="4845350"/>
          </a:xfrm>
          <a:prstGeom prst="rect">
            <a:avLst/>
          </a:prstGeom>
        </p:spPr>
      </p:pic>
      <p:sp>
        <p:nvSpPr>
          <p:cNvPr id="6" name="Titre 6">
            <a:extLst>
              <a:ext uri="{FF2B5EF4-FFF2-40B4-BE49-F238E27FC236}">
                <a16:creationId xmlns:a16="http://schemas.microsoft.com/office/drawing/2014/main" id="{0AFED727-4868-90BC-79F2-EE79EAA9C827}"/>
              </a:ext>
            </a:extLst>
          </p:cNvPr>
          <p:cNvSpPr txBox="1">
            <a:spLocks/>
          </p:cNvSpPr>
          <p:nvPr/>
        </p:nvSpPr>
        <p:spPr>
          <a:xfrm>
            <a:off x="5508104" y="665520"/>
            <a:ext cx="2232248" cy="603239"/>
          </a:xfrm>
          <a:prstGeom prst="rect">
            <a:avLst/>
          </a:prstGeom>
        </p:spPr>
        <p:txBody>
          <a:bodyPr vert="horz" lIns="91440" tIns="45720" rIns="91440" bIns="45720" rtlCol="0" anchor="t" anchorCtr="0">
            <a:normAutofit/>
          </a:bodyPr>
          <a:lstStyle>
            <a:lvl1pPr algn="l" defTabSz="457200" rtl="0" eaLnBrk="1" latinLnBrk="0" hangingPunct="1">
              <a:lnSpc>
                <a:spcPct val="100000"/>
              </a:lnSpc>
              <a:spcBef>
                <a:spcPct val="0"/>
              </a:spcBef>
              <a:buNone/>
              <a:defRPr sz="1800" b="1" kern="1200" cap="all" baseline="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000"/>
              <a:t>GEGEDIM SANTE</a:t>
            </a:r>
            <a:endParaRPr lang="fr-FR" sz="2000" dirty="0"/>
          </a:p>
        </p:txBody>
      </p:sp>
    </p:spTree>
    <p:extLst>
      <p:ext uri="{BB962C8B-B14F-4D97-AF65-F5344CB8AC3E}">
        <p14:creationId xmlns:p14="http://schemas.microsoft.com/office/powerpoint/2010/main" val="34730738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8B15B081-D024-E324-20EA-04679D6CD193}"/>
              </a:ext>
            </a:extLst>
          </p:cNvPr>
          <p:cNvSpPr>
            <a:spLocks noGrp="1"/>
          </p:cNvSpPr>
          <p:nvPr>
            <p:ph sz="half" idx="2"/>
          </p:nvPr>
        </p:nvSpPr>
        <p:spPr/>
        <p:txBody>
          <a:bodyPr/>
          <a:lstStyle/>
          <a:p>
            <a:endParaRPr lang="fr-FR"/>
          </a:p>
        </p:txBody>
      </p:sp>
      <p:sp>
        <p:nvSpPr>
          <p:cNvPr id="6" name="Espace réservé du contenu 5">
            <a:extLst>
              <a:ext uri="{FF2B5EF4-FFF2-40B4-BE49-F238E27FC236}">
                <a16:creationId xmlns:a16="http://schemas.microsoft.com/office/drawing/2014/main" id="{4B8047DA-9996-92BE-D01D-D927A3A0B20D}"/>
              </a:ext>
            </a:extLst>
          </p:cNvPr>
          <p:cNvSpPr>
            <a:spLocks noGrp="1"/>
          </p:cNvSpPr>
          <p:nvPr>
            <p:ph sz="quarter" idx="4"/>
          </p:nvPr>
        </p:nvSpPr>
        <p:spPr/>
        <p:txBody>
          <a:bodyPr/>
          <a:lstStyle/>
          <a:p>
            <a:endParaRPr lang="fr-FR"/>
          </a:p>
        </p:txBody>
      </p:sp>
      <p:pic>
        <p:nvPicPr>
          <p:cNvPr id="8" name="Image 7">
            <a:extLst>
              <a:ext uri="{FF2B5EF4-FFF2-40B4-BE49-F238E27FC236}">
                <a16:creationId xmlns:a16="http://schemas.microsoft.com/office/drawing/2014/main" id="{4A4FE501-FDB9-87F4-4A4E-482DE0F5B832}"/>
              </a:ext>
            </a:extLst>
          </p:cNvPr>
          <p:cNvPicPr>
            <a:picLocks noChangeAspect="1"/>
          </p:cNvPicPr>
          <p:nvPr/>
        </p:nvPicPr>
        <p:blipFill>
          <a:blip r:embed="rId2"/>
          <a:stretch>
            <a:fillRect/>
          </a:stretch>
        </p:blipFill>
        <p:spPr>
          <a:xfrm>
            <a:off x="755576" y="1844824"/>
            <a:ext cx="8100392" cy="4530010"/>
          </a:xfrm>
          <a:prstGeom prst="rect">
            <a:avLst/>
          </a:prstGeom>
        </p:spPr>
      </p:pic>
    </p:spTree>
    <p:extLst>
      <p:ext uri="{BB962C8B-B14F-4D97-AF65-F5344CB8AC3E}">
        <p14:creationId xmlns:p14="http://schemas.microsoft.com/office/powerpoint/2010/main" val="2310614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47B1082-EF41-ACA3-39CF-41854CE3EF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784" y="2996952"/>
            <a:ext cx="5026019" cy="2000279"/>
          </a:xfrm>
          <a:prstGeom prst="rect">
            <a:avLst/>
          </a:prstGeom>
        </p:spPr>
      </p:pic>
      <p:sp>
        <p:nvSpPr>
          <p:cNvPr id="4" name="Titre 1">
            <a:extLst>
              <a:ext uri="{FF2B5EF4-FFF2-40B4-BE49-F238E27FC236}">
                <a16:creationId xmlns:a16="http://schemas.microsoft.com/office/drawing/2014/main" id="{78BA467E-2C31-5322-4EE5-1018D1BAE2C8}"/>
              </a:ext>
            </a:extLst>
          </p:cNvPr>
          <p:cNvSpPr txBox="1">
            <a:spLocks/>
          </p:cNvSpPr>
          <p:nvPr/>
        </p:nvSpPr>
        <p:spPr>
          <a:xfrm>
            <a:off x="3707904" y="332656"/>
            <a:ext cx="4752528" cy="792088"/>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sz="3200" b="1" dirty="0"/>
              <a:t>AUTRE PARTENAIRE</a:t>
            </a:r>
          </a:p>
        </p:txBody>
      </p:sp>
    </p:spTree>
    <p:extLst>
      <p:ext uri="{BB962C8B-B14F-4D97-AF65-F5344CB8AC3E}">
        <p14:creationId xmlns:p14="http://schemas.microsoft.com/office/powerpoint/2010/main" val="3090180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276FE1-ED62-4875-98B5-AAB2D0A859C4}"/>
              </a:ext>
            </a:extLst>
          </p:cNvPr>
          <p:cNvSpPr>
            <a:spLocks noGrp="1"/>
          </p:cNvSpPr>
          <p:nvPr>
            <p:ph type="title"/>
          </p:nvPr>
        </p:nvSpPr>
        <p:spPr>
          <a:xfrm>
            <a:off x="5868144" y="274638"/>
            <a:ext cx="2818656" cy="1143000"/>
          </a:xfrm>
        </p:spPr>
        <p:txBody>
          <a:bodyPr>
            <a:normAutofit/>
          </a:bodyPr>
          <a:lstStyle/>
          <a:p>
            <a:r>
              <a:rPr lang="fr-FR" sz="1100" dirty="0"/>
              <a:t>,</a:t>
            </a:r>
          </a:p>
        </p:txBody>
      </p:sp>
      <p:sp>
        <p:nvSpPr>
          <p:cNvPr id="7" name="Espace réservé du contenu 6">
            <a:extLst>
              <a:ext uri="{FF2B5EF4-FFF2-40B4-BE49-F238E27FC236}">
                <a16:creationId xmlns:a16="http://schemas.microsoft.com/office/drawing/2014/main" id="{F39F2CD3-B90E-DAF7-F904-06CBEE4694A6}"/>
              </a:ext>
            </a:extLst>
          </p:cNvPr>
          <p:cNvSpPr>
            <a:spLocks noGrp="1"/>
          </p:cNvSpPr>
          <p:nvPr>
            <p:ph idx="1"/>
          </p:nvPr>
        </p:nvSpPr>
        <p:spPr>
          <a:xfrm>
            <a:off x="1907704" y="4149080"/>
            <a:ext cx="5832648" cy="792088"/>
          </a:xfrm>
        </p:spPr>
        <p:txBody>
          <a:bodyPr>
            <a:normAutofit fontScale="70000" lnSpcReduction="20000"/>
          </a:bodyPr>
          <a:lstStyle/>
          <a:p>
            <a:pPr marL="0" indent="0" algn="ctr">
              <a:buNone/>
            </a:pPr>
            <a:r>
              <a:rPr lang="fr-FR" sz="3200" b="1" dirty="0"/>
              <a:t>DEJEUNER</a:t>
            </a:r>
          </a:p>
          <a:p>
            <a:pPr marL="0" indent="0" algn="ctr">
              <a:buNone/>
            </a:pPr>
            <a:r>
              <a:rPr lang="fr-FR" sz="3200" b="1" dirty="0"/>
              <a:t>Restaurant L’IGUANA</a:t>
            </a:r>
          </a:p>
        </p:txBody>
      </p:sp>
      <p:pic>
        <p:nvPicPr>
          <p:cNvPr id="5" name="Image 4" descr="Une image contenant horloge, texte, ustensile de cuisine, Instrument de mesure&#10;&#10;Le contenu généré par l’IA peut être incorrect.">
            <a:extLst>
              <a:ext uri="{FF2B5EF4-FFF2-40B4-BE49-F238E27FC236}">
                <a16:creationId xmlns:a16="http://schemas.microsoft.com/office/drawing/2014/main" id="{B70ED908-FD0C-D818-752D-EB5B08B831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1285800"/>
            <a:ext cx="3354139" cy="2512367"/>
          </a:xfrm>
          <a:prstGeom prst="rect">
            <a:avLst/>
          </a:prstGeom>
        </p:spPr>
      </p:pic>
    </p:spTree>
    <p:extLst>
      <p:ext uri="{BB962C8B-B14F-4D97-AF65-F5344CB8AC3E}">
        <p14:creationId xmlns:p14="http://schemas.microsoft.com/office/powerpoint/2010/main" val="24463447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578E0B-A43B-48FF-AF38-74BD9FDF26CA}"/>
              </a:ext>
            </a:extLst>
          </p:cNvPr>
          <p:cNvSpPr>
            <a:spLocks noGrp="1"/>
          </p:cNvSpPr>
          <p:nvPr>
            <p:ph type="title"/>
          </p:nvPr>
        </p:nvSpPr>
        <p:spPr>
          <a:xfrm>
            <a:off x="1691680" y="2348880"/>
            <a:ext cx="6912768" cy="2880320"/>
          </a:xfrm>
        </p:spPr>
        <p:txBody>
          <a:bodyPr>
            <a:normAutofit/>
          </a:bodyPr>
          <a:lstStyle/>
          <a:p>
            <a:pPr algn="ctr"/>
            <a:br>
              <a:rPr lang="fr-FR" sz="1400" dirty="0">
                <a:latin typeface="Arial" panose="020B0604020202020204" pitchFamily="34" charset="0"/>
                <a:ea typeface="Calibri" panose="020F0502020204030204" pitchFamily="34" charset="0"/>
                <a:cs typeface="Arial" panose="020B0604020202020204" pitchFamily="34" charset="0"/>
              </a:rPr>
            </a:br>
            <a:r>
              <a:rPr lang="fr-FR" sz="3200" b="1" dirty="0">
                <a:latin typeface="Arial" panose="020B0604020202020204" pitchFamily="34" charset="0"/>
                <a:ea typeface="Calibri" panose="020F0502020204030204" pitchFamily="34" charset="0"/>
                <a:cs typeface="Arial" panose="020B0604020202020204" pitchFamily="34" charset="0"/>
              </a:rPr>
              <a:t>ACTUALITES </a:t>
            </a:r>
            <a:br>
              <a:rPr lang="fr-FR" sz="2000" dirty="0">
                <a:latin typeface="Arial" panose="020B0604020202020204" pitchFamily="34" charset="0"/>
                <a:ea typeface="Calibri" panose="020F0502020204030204" pitchFamily="34" charset="0"/>
                <a:cs typeface="Arial" panose="020B0604020202020204" pitchFamily="34" charset="0"/>
              </a:rPr>
            </a:br>
            <a:r>
              <a:rPr lang="fr-FR" sz="1800" dirty="0">
                <a:latin typeface="Arial" panose="020B0604020202020204" pitchFamily="34" charset="0"/>
                <a:ea typeface="Calibri" panose="020F0502020204030204" pitchFamily="34" charset="0"/>
                <a:cs typeface="Arial" panose="020B0604020202020204" pitchFamily="34" charset="0"/>
              </a:rPr>
              <a:t>DU </a:t>
            </a:r>
            <a:r>
              <a:rPr lang="fr-FR"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SYNDICAT DES MEDECINS COORDONNATEURS, EHPAD</a:t>
            </a:r>
            <a:r>
              <a:rPr lang="fr-FR" sz="18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ET AUTRES STRUCTURES, </a:t>
            </a:r>
            <a:br>
              <a:rPr lang="fr-FR"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br>
            <a:r>
              <a:rPr lang="fr-FR"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ET DES MEDECINS CONCERNES PAR LA GERIATRIE</a:t>
            </a:r>
            <a:br>
              <a:rPr lang="fr-FR" sz="1200" b="1" dirty="0">
                <a:solidFill>
                  <a:srgbClr val="000000"/>
                </a:solidFill>
                <a:latin typeface="Arial" panose="020B0604020202020204" pitchFamily="34" charset="0"/>
                <a:ea typeface="Calibri" panose="020F0502020204030204" pitchFamily="34" charset="0"/>
                <a:cs typeface="Arial" panose="020B0604020202020204" pitchFamily="34" charset="0"/>
              </a:rPr>
            </a:br>
            <a:br>
              <a:rPr lang="fr-FR" sz="2400" b="1" dirty="0">
                <a:solidFill>
                  <a:srgbClr val="000000"/>
                </a:solidFill>
                <a:latin typeface="Arial" panose="020B0604020202020204" pitchFamily="34" charset="0"/>
                <a:ea typeface="Calibri" panose="020F0502020204030204" pitchFamily="34" charset="0"/>
                <a:cs typeface="Arial" panose="020B0604020202020204" pitchFamily="34" charset="0"/>
              </a:rPr>
            </a:br>
            <a:r>
              <a:rPr lang="fr-FR" sz="2400" b="1" dirty="0">
                <a:solidFill>
                  <a:srgbClr val="000000"/>
                </a:solidFill>
                <a:latin typeface="Arial" panose="020B0604020202020204" pitchFamily="34" charset="0"/>
                <a:ea typeface="Calibri" panose="020F0502020204030204" pitchFamily="34" charset="0"/>
                <a:cs typeface="Arial" panose="020B0604020202020204" pitchFamily="34" charset="0"/>
              </a:rPr>
              <a:t>Intervention </a:t>
            </a:r>
            <a:br>
              <a:rPr lang="fr-FR" sz="2400" b="1" dirty="0">
                <a:solidFill>
                  <a:srgbClr val="000000"/>
                </a:solidFill>
                <a:latin typeface="Arial" panose="020B0604020202020204" pitchFamily="34" charset="0"/>
                <a:ea typeface="Calibri" panose="020F0502020204030204" pitchFamily="34" charset="0"/>
                <a:cs typeface="Arial" panose="020B0604020202020204" pitchFamily="34" charset="0"/>
              </a:rPr>
            </a:br>
            <a:r>
              <a:rPr lang="fr-FR" sz="2400" b="1" dirty="0">
                <a:solidFill>
                  <a:srgbClr val="000000"/>
                </a:solidFill>
                <a:latin typeface="Arial" panose="020B0604020202020204" pitchFamily="34" charset="0"/>
                <a:ea typeface="Calibri" panose="020F0502020204030204" pitchFamily="34" charset="0"/>
                <a:cs typeface="Arial" panose="020B0604020202020204" pitchFamily="34" charset="0"/>
              </a:rPr>
              <a:t>du Dr Pascal MEYVAERT, Président</a:t>
            </a:r>
            <a:endParaRPr lang="fr-FR" sz="2400" dirty="0"/>
          </a:p>
        </p:txBody>
      </p:sp>
      <p:pic>
        <p:nvPicPr>
          <p:cNvPr id="5" name="Image 4" descr="Une image contenant texte&#10;&#10;Description générée automatiquement">
            <a:extLst>
              <a:ext uri="{FF2B5EF4-FFF2-40B4-BE49-F238E27FC236}">
                <a16:creationId xmlns:a16="http://schemas.microsoft.com/office/drawing/2014/main" id="{5C365BA0-50E5-41F9-A8DD-2FD1C3B112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9912" y="388315"/>
            <a:ext cx="3021818" cy="1268928"/>
          </a:xfrm>
          <a:prstGeom prst="rect">
            <a:avLst/>
          </a:prstGeom>
        </p:spPr>
      </p:pic>
    </p:spTree>
    <p:extLst>
      <p:ext uri="{BB962C8B-B14F-4D97-AF65-F5344CB8AC3E}">
        <p14:creationId xmlns:p14="http://schemas.microsoft.com/office/powerpoint/2010/main" val="32432370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CDAD1-0762-F4B8-E8A1-D4049453CA09}"/>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8405604-F9B0-A745-1635-A6BF14E7DE6F}"/>
              </a:ext>
            </a:extLst>
          </p:cNvPr>
          <p:cNvSpPr>
            <a:spLocks noGrp="1"/>
          </p:cNvSpPr>
          <p:nvPr>
            <p:ph idx="1"/>
          </p:nvPr>
        </p:nvSpPr>
        <p:spPr>
          <a:xfrm>
            <a:off x="3707904" y="620688"/>
            <a:ext cx="5436096" cy="1080120"/>
          </a:xfrm>
        </p:spPr>
        <p:txBody>
          <a:bodyPr>
            <a:normAutofit/>
          </a:bodyPr>
          <a:lstStyle/>
          <a:p>
            <a:pPr marL="800100" lvl="2" indent="0" algn="ctr">
              <a:buNone/>
            </a:pPr>
            <a:r>
              <a:rPr lang="fr-FR" sz="3200" b="1" dirty="0">
                <a:effectLst/>
                <a:latin typeface="Arial" panose="020B0604020202020204" pitchFamily="34" charset="0"/>
                <a:ea typeface="Calibri" panose="020F0502020204030204" pitchFamily="34" charset="0"/>
                <a:cs typeface="Times New Roman" panose="02020603050405020304" pitchFamily="18" charset="0"/>
              </a:rPr>
              <a:t>Actualités politiques</a:t>
            </a:r>
            <a:endParaRPr lang="fr-FR" sz="3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764D6A68-DDF4-9505-3028-D819A5CE06AE}"/>
              </a:ext>
            </a:extLst>
          </p:cNvPr>
          <p:cNvSpPr txBox="1"/>
          <p:nvPr/>
        </p:nvSpPr>
        <p:spPr>
          <a:xfrm>
            <a:off x="2051720" y="2276872"/>
            <a:ext cx="6408712" cy="2246769"/>
          </a:xfrm>
          <a:prstGeom prst="rect">
            <a:avLst/>
          </a:prstGeom>
          <a:noFill/>
        </p:spPr>
        <p:txBody>
          <a:bodyPr wrap="square">
            <a:spAutoFit/>
          </a:bodyPr>
          <a:lstStyle/>
          <a:p>
            <a:pPr lvl="0" algn="ctr" fontAlgn="base" hangingPunct="0"/>
            <a:r>
              <a:rPr lang="fr-FR" sz="4000" b="1" dirty="0">
                <a:effectLst/>
                <a:latin typeface="Arial" panose="020B0604020202020204" pitchFamily="34" charset="0"/>
                <a:ea typeface="Calibri" panose="020F0502020204030204" pitchFamily="34" charset="0"/>
                <a:cs typeface="Times New Roman" panose="02020603050405020304" pitchFamily="18" charset="0"/>
              </a:rPr>
              <a:t>PLFSS 2026</a:t>
            </a:r>
          </a:p>
          <a:p>
            <a:pPr lvl="0" algn="ctr" fontAlgn="base" hangingPunct="0"/>
            <a:endParaRPr lang="fr-FR" sz="2800" b="1" dirty="0">
              <a:effectLst/>
              <a:latin typeface="Arial" panose="020B0604020202020204" pitchFamily="34" charset="0"/>
              <a:ea typeface="Calibri" panose="020F0502020204030204" pitchFamily="34" charset="0"/>
              <a:cs typeface="Times New Roman" panose="02020603050405020304" pitchFamily="18" charset="0"/>
            </a:endParaRPr>
          </a:p>
          <a:p>
            <a:pPr lvl="0" algn="ctr" fontAlgn="base" hangingPunct="0"/>
            <a:r>
              <a:rPr lang="fr-FR" sz="3600" dirty="0">
                <a:latin typeface="Arial" panose="020B0604020202020204" pitchFamily="34" charset="0"/>
                <a:ea typeface="Calibri" panose="020F0502020204030204" pitchFamily="34" charset="0"/>
                <a:cs typeface="Times New Roman" panose="02020603050405020304" pitchFamily="18" charset="0"/>
              </a:rPr>
              <a:t>Synthèse CSMF</a:t>
            </a:r>
          </a:p>
          <a:p>
            <a:pPr lvl="0" algn="ctr" fontAlgn="base" hangingPunct="0"/>
            <a:r>
              <a:rPr lang="fr-FR" sz="3600" dirty="0">
                <a:latin typeface="Arial" panose="020B0604020202020204" pitchFamily="34" charset="0"/>
                <a:ea typeface="Calibri" panose="020F0502020204030204" pitchFamily="34" charset="0"/>
                <a:cs typeface="Times New Roman" panose="02020603050405020304" pitchFamily="18" charset="0"/>
              </a:rPr>
              <a:t>11.12.2025</a:t>
            </a:r>
            <a:endParaRPr lang="fr-FR" sz="36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22580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B437FFE-6E1E-F38F-A681-E764933F71FF}"/>
              </a:ext>
            </a:extLst>
          </p:cNvPr>
          <p:cNvSpPr>
            <a:spLocks noGrp="1"/>
          </p:cNvSpPr>
          <p:nvPr>
            <p:ph idx="1"/>
          </p:nvPr>
        </p:nvSpPr>
        <p:spPr>
          <a:xfrm>
            <a:off x="1403648" y="1916832"/>
            <a:ext cx="7536244" cy="4680519"/>
          </a:xfrm>
        </p:spPr>
        <p:txBody>
          <a:bodyPr>
            <a:normAutofit fontScale="85000" lnSpcReduction="20000"/>
          </a:bodyPr>
          <a:lstStyle/>
          <a:p>
            <a:pPr marL="0" indent="0">
              <a:buNone/>
            </a:pPr>
            <a:r>
              <a:rPr lang="fr-FR" b="1" dirty="0"/>
              <a:t>Article  20</a:t>
            </a:r>
            <a:br>
              <a:rPr lang="fr-FR" b="1" dirty="0"/>
            </a:br>
            <a:r>
              <a:rPr lang="fr-FR" b="1" dirty="0"/>
              <a:t>Simplifier et rendre plus efficiente la politique vaccinale</a:t>
            </a:r>
            <a:br>
              <a:rPr lang="fr-FR" b="1" dirty="0"/>
            </a:br>
            <a:br>
              <a:rPr lang="fr-FR" dirty="0"/>
            </a:br>
            <a:r>
              <a:rPr lang="fr-FR" dirty="0"/>
              <a:t>- Sous réserve d’une recommandation préalable de la HAS, vaccination obligatoire contre la </a:t>
            </a:r>
            <a:r>
              <a:rPr lang="fr-FR" b="1" dirty="0"/>
              <a:t>grippe</a:t>
            </a:r>
            <a:r>
              <a:rPr lang="fr-FR" dirty="0"/>
              <a:t> des </a:t>
            </a:r>
            <a:r>
              <a:rPr lang="fr-FR" b="1" u="sng" dirty="0"/>
              <a:t>professionnels de santé libéraux</a:t>
            </a:r>
            <a:r>
              <a:rPr lang="fr-FR" b="1" dirty="0"/>
              <a:t> et de l’ensemble des personnes exerçant dans les mêmes lieux</a:t>
            </a:r>
            <a:r>
              <a:rPr lang="fr-FR" dirty="0"/>
              <a:t>. Un décret précise les conditions d’exercice des professions de santé qu’il énumère auxquelles s’applique l’obligation vaccinale, en fonction de l’exposition à des risques de contamination qu’elles induisent pour les professionnels ou pour les personnes dont ils sont chargés.</a:t>
            </a:r>
            <a:br>
              <a:rPr lang="fr-FR" dirty="0"/>
            </a:br>
            <a:endParaRPr lang="fr-FR" dirty="0"/>
          </a:p>
          <a:p>
            <a:pPr marL="0" indent="0">
              <a:buNone/>
            </a:pPr>
            <a:r>
              <a:rPr lang="fr-FR" dirty="0"/>
              <a:t>- Rétablissement de l’obligation de vaccination contre la grippe des </a:t>
            </a:r>
            <a:r>
              <a:rPr lang="fr-FR" b="1" dirty="0"/>
              <a:t>résidants en EHPAD</a:t>
            </a:r>
          </a:p>
          <a:p>
            <a:pPr marL="0" indent="0">
              <a:buNone/>
            </a:pPr>
            <a:br>
              <a:rPr lang="fr-FR" dirty="0"/>
            </a:br>
            <a:r>
              <a:rPr lang="fr-FR" dirty="0"/>
              <a:t>- Simplification du dispositif de pilotage des centres de vaccination en les recentrant sur les ARS.</a:t>
            </a:r>
          </a:p>
          <a:p>
            <a:pPr marL="0" indent="0">
              <a:buNone/>
            </a:pPr>
            <a:endParaRPr lang="fr-FR" dirty="0"/>
          </a:p>
          <a:p>
            <a:pPr marL="0" indent="0">
              <a:buNone/>
            </a:pPr>
            <a:r>
              <a:rPr lang="fr-FR" b="1" dirty="0"/>
              <a:t>Article 20 ter</a:t>
            </a:r>
            <a:br>
              <a:rPr lang="fr-FR" dirty="0"/>
            </a:br>
            <a:r>
              <a:rPr lang="fr-FR" dirty="0"/>
              <a:t>Tout médecin, centre de santé, sage-femme ou infirmier peut détenir des vaccins sur son lieu d’exercice</a:t>
            </a:r>
            <a:br>
              <a:rPr lang="fr-FR" dirty="0"/>
            </a:br>
            <a:endParaRPr lang="fr-FR" dirty="0"/>
          </a:p>
          <a:p>
            <a:endParaRPr lang="fr-FR" dirty="0"/>
          </a:p>
        </p:txBody>
      </p:sp>
      <p:sp>
        <p:nvSpPr>
          <p:cNvPr id="4" name="ZoneTexte 3">
            <a:extLst>
              <a:ext uri="{FF2B5EF4-FFF2-40B4-BE49-F238E27FC236}">
                <a16:creationId xmlns:a16="http://schemas.microsoft.com/office/drawing/2014/main" id="{331F0136-1753-4B25-D4C2-551766CFEBFC}"/>
              </a:ext>
            </a:extLst>
          </p:cNvPr>
          <p:cNvSpPr txBox="1"/>
          <p:nvPr/>
        </p:nvSpPr>
        <p:spPr>
          <a:xfrm>
            <a:off x="5076056" y="620688"/>
            <a:ext cx="3384376" cy="584775"/>
          </a:xfrm>
          <a:prstGeom prst="rect">
            <a:avLst/>
          </a:prstGeom>
          <a:noFill/>
        </p:spPr>
        <p:txBody>
          <a:bodyPr wrap="square">
            <a:spAutoFit/>
          </a:bodyPr>
          <a:lstStyle/>
          <a:p>
            <a:pPr lvl="0" algn="r" fontAlgn="base" hangingPunct="0"/>
            <a:r>
              <a:rPr lang="fr-FR" sz="3200" b="1" dirty="0">
                <a:effectLst/>
                <a:latin typeface="Arial" panose="020B0604020202020204" pitchFamily="34" charset="0"/>
                <a:ea typeface="Calibri" panose="020F0502020204030204" pitchFamily="34" charset="0"/>
                <a:cs typeface="Times New Roman" panose="02020603050405020304" pitchFamily="18" charset="0"/>
              </a:rPr>
              <a:t>PLFSS 2026</a:t>
            </a:r>
          </a:p>
        </p:txBody>
      </p:sp>
    </p:spTree>
    <p:extLst>
      <p:ext uri="{BB962C8B-B14F-4D97-AF65-F5344CB8AC3E}">
        <p14:creationId xmlns:p14="http://schemas.microsoft.com/office/powerpoint/2010/main" val="17909759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F99C875-A7C6-7993-2E1B-90D6BD84DAEF}"/>
              </a:ext>
            </a:extLst>
          </p:cNvPr>
          <p:cNvSpPr>
            <a:spLocks noGrp="1"/>
          </p:cNvSpPr>
          <p:nvPr>
            <p:ph idx="1"/>
          </p:nvPr>
        </p:nvSpPr>
        <p:spPr>
          <a:xfrm>
            <a:off x="1331640" y="1988839"/>
            <a:ext cx="7560840" cy="4608513"/>
          </a:xfrm>
        </p:spPr>
        <p:txBody>
          <a:bodyPr>
            <a:normAutofit fontScale="55000" lnSpcReduction="20000"/>
          </a:bodyPr>
          <a:lstStyle/>
          <a:p>
            <a:pPr marL="0" indent="0">
              <a:buNone/>
            </a:pPr>
            <a:r>
              <a:rPr lang="fr-FR" sz="2500" b="1" dirty="0"/>
              <a:t>Article 21 </a:t>
            </a:r>
          </a:p>
          <a:p>
            <a:pPr marL="0" indent="0">
              <a:buNone/>
            </a:pPr>
            <a:endParaRPr lang="fr-FR" sz="2500" b="1" dirty="0"/>
          </a:p>
          <a:p>
            <a:pPr marL="0" indent="0">
              <a:buNone/>
            </a:pPr>
            <a:r>
              <a:rPr lang="fr-FR" sz="2500" b="1" dirty="0"/>
              <a:t>Docteur Junior : </a:t>
            </a:r>
          </a:p>
          <a:p>
            <a:r>
              <a:rPr lang="fr-FR" sz="2500" dirty="0"/>
              <a:t>Simplifie le dispositif et modifie le schéma en permettant au maître de stage d’encaisser les tickets modérateurs en remplacement de l’indemnité de compensation des charges liées à l'encadrement spécifique.</a:t>
            </a:r>
          </a:p>
          <a:p>
            <a:r>
              <a:rPr lang="fr-FR" sz="2500" dirty="0"/>
              <a:t>Le paiement de la rémunération des étudiants en dernière année du diplôme d’études spécialisées de médecine générale est assuré par le centre hospitalier universitaire auquel ils sont rattachés.</a:t>
            </a:r>
          </a:p>
          <a:p>
            <a:pPr marL="0" indent="0">
              <a:buNone/>
            </a:pPr>
            <a:br>
              <a:rPr lang="fr-FR" sz="2500" dirty="0"/>
            </a:br>
            <a:r>
              <a:rPr lang="fr-FR" sz="2500" b="1" dirty="0"/>
              <a:t>Création d’un nouveau statut de praticien territorial de médecine ambulatoire</a:t>
            </a:r>
            <a:br>
              <a:rPr lang="fr-FR" sz="2500" b="1" dirty="0"/>
            </a:br>
            <a:r>
              <a:rPr lang="fr-FR" sz="2500" dirty="0"/>
              <a:t>La rémunération complémentaire des médecins PTMA est limitée à 10% de la rémunération du médecin.</a:t>
            </a:r>
          </a:p>
          <a:p>
            <a:pPr marL="0" indent="0">
              <a:buNone/>
            </a:pPr>
            <a:endParaRPr lang="fr-FR" sz="2500" b="1" dirty="0"/>
          </a:p>
          <a:p>
            <a:pPr marL="0" indent="0">
              <a:buNone/>
            </a:pPr>
            <a:r>
              <a:rPr lang="fr-FR" sz="2500" b="1" dirty="0"/>
              <a:t>Création de structures spécialisées en soins immédiats non programmés </a:t>
            </a:r>
            <a:br>
              <a:rPr lang="fr-FR" sz="2500" dirty="0"/>
            </a:br>
            <a:r>
              <a:rPr lang="fr-FR" sz="2500" dirty="0"/>
              <a:t>Personnes morales constituées entre des professionnels médicaux et, le cas échéant, des auxiliaires médicaux, exerçant à titre libéral ou salarié. Cahier des charges et financement forfaitaire spécifique en fonction du nombre de patients accueillis / an. Un avenant à la convention médicale doit être signé </a:t>
            </a:r>
            <a:r>
              <a:rPr lang="fr-FR" sz="2500" b="1" dirty="0"/>
              <a:t>avant le 1</a:t>
            </a:r>
            <a:r>
              <a:rPr lang="fr-FR" sz="2500" b="1" baseline="30000" dirty="0"/>
              <a:t>er</a:t>
            </a:r>
            <a:r>
              <a:rPr lang="fr-FR" sz="2500" b="1" dirty="0"/>
              <a:t> juin 2027</a:t>
            </a:r>
            <a:r>
              <a:rPr lang="fr-FR" sz="2500" dirty="0"/>
              <a:t>, en particulier sur la rémunération des SNP. </a:t>
            </a:r>
          </a:p>
          <a:p>
            <a:pPr marL="0" indent="0">
              <a:buNone/>
            </a:pPr>
            <a:endParaRPr lang="fr-FR" dirty="0"/>
          </a:p>
        </p:txBody>
      </p:sp>
      <p:sp>
        <p:nvSpPr>
          <p:cNvPr id="2" name="ZoneTexte 1">
            <a:extLst>
              <a:ext uri="{FF2B5EF4-FFF2-40B4-BE49-F238E27FC236}">
                <a16:creationId xmlns:a16="http://schemas.microsoft.com/office/drawing/2014/main" id="{DE8216FB-655A-07D5-E59A-53871B36CB95}"/>
              </a:ext>
            </a:extLst>
          </p:cNvPr>
          <p:cNvSpPr txBox="1"/>
          <p:nvPr/>
        </p:nvSpPr>
        <p:spPr>
          <a:xfrm>
            <a:off x="5076056" y="620688"/>
            <a:ext cx="3384376" cy="584775"/>
          </a:xfrm>
          <a:prstGeom prst="rect">
            <a:avLst/>
          </a:prstGeom>
          <a:noFill/>
        </p:spPr>
        <p:txBody>
          <a:bodyPr wrap="square">
            <a:spAutoFit/>
          </a:bodyPr>
          <a:lstStyle/>
          <a:p>
            <a:pPr lvl="0" algn="r" fontAlgn="base" hangingPunct="0"/>
            <a:r>
              <a:rPr lang="fr-FR" sz="3200" b="1" dirty="0">
                <a:effectLst/>
                <a:latin typeface="Arial" panose="020B0604020202020204" pitchFamily="34" charset="0"/>
                <a:ea typeface="Calibri" panose="020F0502020204030204" pitchFamily="34" charset="0"/>
                <a:cs typeface="Times New Roman" panose="02020603050405020304" pitchFamily="18" charset="0"/>
              </a:rPr>
              <a:t>PLFSS 2026</a:t>
            </a:r>
          </a:p>
        </p:txBody>
      </p:sp>
    </p:spTree>
    <p:extLst>
      <p:ext uri="{BB962C8B-B14F-4D97-AF65-F5344CB8AC3E}">
        <p14:creationId xmlns:p14="http://schemas.microsoft.com/office/powerpoint/2010/main" val="533729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71D813A-9659-4591-9416-E0283DA8D3FB}"/>
              </a:ext>
            </a:extLst>
          </p:cNvPr>
          <p:cNvSpPr>
            <a:spLocks noGrp="1"/>
          </p:cNvSpPr>
          <p:nvPr>
            <p:ph idx="1"/>
          </p:nvPr>
        </p:nvSpPr>
        <p:spPr>
          <a:xfrm>
            <a:off x="1331640" y="1844823"/>
            <a:ext cx="7542938" cy="4392489"/>
          </a:xfrm>
        </p:spPr>
        <p:txBody>
          <a:bodyPr>
            <a:normAutofit fontScale="92500" lnSpcReduction="20000"/>
          </a:bodyPr>
          <a:lstStyle/>
          <a:p>
            <a:pPr marL="0" indent="0">
              <a:buNone/>
            </a:pPr>
            <a:r>
              <a:rPr lang="fr-FR" b="1" dirty="0"/>
              <a:t>Article 21</a:t>
            </a:r>
            <a:endParaRPr lang="fr-FR" sz="1350" b="1" dirty="0"/>
          </a:p>
          <a:p>
            <a:pPr marL="0" indent="0">
              <a:buNone/>
            </a:pPr>
            <a:endParaRPr lang="fr-FR" sz="1650" b="1" dirty="0"/>
          </a:p>
          <a:p>
            <a:pPr marL="0" indent="0">
              <a:buNone/>
            </a:pPr>
            <a:r>
              <a:rPr lang="fr-FR" sz="1650" b="1" dirty="0"/>
              <a:t>Modulation des rémunérations forfaitaires </a:t>
            </a:r>
            <a:r>
              <a:rPr lang="fr-FR" sz="1650" dirty="0"/>
              <a:t>en fonction de la part de la patientèle résidant dans tout ou partie des zones caractérisées par une offre de soins insuffisante ou pas des difficultés d’accès aux soins : à prévoir dans la convention</a:t>
            </a:r>
            <a:br>
              <a:rPr lang="fr-FR" sz="1650" b="1" dirty="0"/>
            </a:br>
            <a:endParaRPr lang="fr-FR" sz="1650" b="1" dirty="0"/>
          </a:p>
          <a:p>
            <a:pPr marL="0" indent="0">
              <a:buNone/>
            </a:pPr>
            <a:r>
              <a:rPr lang="fr-FR" sz="1650" b="1" dirty="0"/>
              <a:t>Soins non programmés</a:t>
            </a:r>
            <a:br>
              <a:rPr lang="fr-FR" sz="1650" b="1" dirty="0"/>
            </a:br>
            <a:r>
              <a:rPr lang="fr-FR" sz="1650" dirty="0"/>
              <a:t>Signature </a:t>
            </a:r>
            <a:r>
              <a:rPr lang="fr-FR" sz="1650" b="1" dirty="0"/>
              <a:t>avant le 1er juin 2027</a:t>
            </a:r>
            <a:r>
              <a:rPr lang="fr-FR" sz="1650" dirty="0"/>
              <a:t>, d’un avenant à la convention portant sur la rémunération des soins non programmés et la facturation des actes qui y sont réalisés. Sinon : arrêté.</a:t>
            </a:r>
            <a:br>
              <a:rPr lang="fr-FR" sz="1650" dirty="0"/>
            </a:br>
            <a:endParaRPr lang="fr-FR" sz="1650" b="1" dirty="0"/>
          </a:p>
          <a:p>
            <a:pPr marL="0" indent="0">
              <a:buNone/>
            </a:pPr>
            <a:r>
              <a:rPr lang="fr-FR" sz="1650" b="1" dirty="0"/>
              <a:t>PDSA</a:t>
            </a:r>
            <a:br>
              <a:rPr lang="fr-FR" sz="1650" b="1" dirty="0"/>
            </a:br>
            <a:r>
              <a:rPr lang="fr-FR" sz="1650" dirty="0"/>
              <a:t>Pour</a:t>
            </a:r>
            <a:r>
              <a:rPr lang="fr-FR" sz="1650" b="1" dirty="0"/>
              <a:t> </a:t>
            </a:r>
            <a:r>
              <a:rPr lang="fr-FR" sz="1650" dirty="0"/>
              <a:t>renforcer la régulation de la permanence des soins ambulatoires et du service d’accès aux soins, une disposition permet à l’ensemble des médecins, notamment les </a:t>
            </a:r>
            <a:r>
              <a:rPr lang="fr-FR" sz="1650" b="1" dirty="0"/>
              <a:t>médecins retraités </a:t>
            </a:r>
            <a:r>
              <a:rPr lang="fr-FR" sz="1650" dirty="0"/>
              <a:t>qui le souhaiteraient ou les </a:t>
            </a:r>
            <a:r>
              <a:rPr lang="fr-FR" sz="1650" b="1" dirty="0"/>
              <a:t>médecins remplaçants</a:t>
            </a:r>
            <a:r>
              <a:rPr lang="fr-FR" sz="1650" dirty="0"/>
              <a:t>, d’y participer. Aussi, cette disposition permet à l’Assurance maladie de les rémunérer sur la base des tarifs prévus dans la convention médicale.</a:t>
            </a:r>
          </a:p>
          <a:p>
            <a:pPr marL="0" indent="0">
              <a:buNone/>
            </a:pPr>
            <a:endParaRPr lang="fr-FR" dirty="0"/>
          </a:p>
        </p:txBody>
      </p:sp>
      <p:sp>
        <p:nvSpPr>
          <p:cNvPr id="2" name="ZoneTexte 1">
            <a:extLst>
              <a:ext uri="{FF2B5EF4-FFF2-40B4-BE49-F238E27FC236}">
                <a16:creationId xmlns:a16="http://schemas.microsoft.com/office/drawing/2014/main" id="{6CDC07AF-B7B7-E47D-9973-C8312DCCE799}"/>
              </a:ext>
            </a:extLst>
          </p:cNvPr>
          <p:cNvSpPr txBox="1"/>
          <p:nvPr/>
        </p:nvSpPr>
        <p:spPr>
          <a:xfrm>
            <a:off x="5076056" y="620688"/>
            <a:ext cx="3384376" cy="584775"/>
          </a:xfrm>
          <a:prstGeom prst="rect">
            <a:avLst/>
          </a:prstGeom>
          <a:noFill/>
        </p:spPr>
        <p:txBody>
          <a:bodyPr wrap="square">
            <a:spAutoFit/>
          </a:bodyPr>
          <a:lstStyle/>
          <a:p>
            <a:pPr lvl="0" algn="r" fontAlgn="base" hangingPunct="0"/>
            <a:r>
              <a:rPr lang="fr-FR" sz="3200" b="1" dirty="0">
                <a:effectLst/>
                <a:latin typeface="Arial" panose="020B0604020202020204" pitchFamily="34" charset="0"/>
                <a:ea typeface="Calibri" panose="020F0502020204030204" pitchFamily="34" charset="0"/>
                <a:cs typeface="Times New Roman" panose="02020603050405020304" pitchFamily="18" charset="0"/>
              </a:rPr>
              <a:t>PLFSS 2026</a:t>
            </a:r>
          </a:p>
        </p:txBody>
      </p:sp>
    </p:spTree>
    <p:extLst>
      <p:ext uri="{BB962C8B-B14F-4D97-AF65-F5344CB8AC3E}">
        <p14:creationId xmlns:p14="http://schemas.microsoft.com/office/powerpoint/2010/main" val="38206763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01AA49E-C328-5340-4D7F-D085981E7181}"/>
              </a:ext>
            </a:extLst>
          </p:cNvPr>
          <p:cNvSpPr>
            <a:spLocks noGrp="1"/>
          </p:cNvSpPr>
          <p:nvPr>
            <p:ph idx="1"/>
          </p:nvPr>
        </p:nvSpPr>
        <p:spPr>
          <a:xfrm>
            <a:off x="1259632" y="1988840"/>
            <a:ext cx="7770068" cy="4608512"/>
          </a:xfrm>
        </p:spPr>
        <p:txBody>
          <a:bodyPr>
            <a:normAutofit fontScale="92500" lnSpcReduction="10000"/>
          </a:bodyPr>
          <a:lstStyle/>
          <a:p>
            <a:pPr marL="0" indent="0">
              <a:buNone/>
            </a:pPr>
            <a:r>
              <a:rPr lang="fr-FR" b="1" dirty="0"/>
              <a:t>Article 21 bis</a:t>
            </a:r>
          </a:p>
          <a:p>
            <a:pPr marL="0" indent="0">
              <a:buNone/>
            </a:pPr>
            <a:r>
              <a:rPr lang="fr-FR" b="1" dirty="0"/>
              <a:t>Création du Réseau France Santé</a:t>
            </a:r>
          </a:p>
          <a:p>
            <a:pPr marL="0" indent="0">
              <a:buNone/>
            </a:pPr>
            <a:r>
              <a:rPr lang="fr-FR" dirty="0"/>
              <a:t>Les CPTS ont été retiré du dispositif.</a:t>
            </a:r>
            <a:br>
              <a:rPr lang="fr-FR" dirty="0"/>
            </a:br>
            <a:br>
              <a:rPr lang="fr-FR" dirty="0"/>
            </a:br>
            <a:r>
              <a:rPr lang="fr-FR" dirty="0"/>
              <a:t>La possibilité pour les ministres de fixer les modalités de mise en place en cas d'échec des négociations d'un avenant à l'ACI qui doivent s'ouvrir dans les 2 mois a été supprimé.</a:t>
            </a:r>
          </a:p>
          <a:p>
            <a:pPr marL="0" indent="0">
              <a:buNone/>
            </a:pPr>
            <a:endParaRPr lang="fr-FR" dirty="0"/>
          </a:p>
          <a:p>
            <a:pPr marL="0" indent="0">
              <a:buNone/>
            </a:pPr>
            <a:r>
              <a:rPr lang="fr-FR" dirty="0"/>
              <a:t>Ouverture d’une négo ACI dans les 6 mois en faveur du développement de l’exercice coordonné et du déploiement des communautés professionnelles territoriales de santé afin de prévoir les modalités de soutien de ces communautés aux structures du réseau “France santé”.</a:t>
            </a:r>
            <a:br>
              <a:rPr lang="fr-FR" dirty="0"/>
            </a:br>
            <a:br>
              <a:rPr lang="fr-FR" dirty="0"/>
            </a:br>
            <a:r>
              <a:rPr lang="fr-FR" dirty="0"/>
              <a:t>Suppression pour les pharmaciens de leur rôle d’orientation dans le parcours de soins. Seule la contribution à l’évaluation et à la prise en charge des situations clinique est maintenue.</a:t>
            </a:r>
          </a:p>
          <a:p>
            <a:pPr marL="0" indent="0">
              <a:buNone/>
            </a:pPr>
            <a:endParaRPr lang="fr-FR" b="1" dirty="0"/>
          </a:p>
        </p:txBody>
      </p:sp>
      <p:sp>
        <p:nvSpPr>
          <p:cNvPr id="2" name="ZoneTexte 1">
            <a:extLst>
              <a:ext uri="{FF2B5EF4-FFF2-40B4-BE49-F238E27FC236}">
                <a16:creationId xmlns:a16="http://schemas.microsoft.com/office/drawing/2014/main" id="{65D8BD7D-B6A3-F2B6-B103-7CB789DB8D23}"/>
              </a:ext>
            </a:extLst>
          </p:cNvPr>
          <p:cNvSpPr txBox="1"/>
          <p:nvPr/>
        </p:nvSpPr>
        <p:spPr>
          <a:xfrm>
            <a:off x="5076056" y="620688"/>
            <a:ext cx="3384376" cy="584775"/>
          </a:xfrm>
          <a:prstGeom prst="rect">
            <a:avLst/>
          </a:prstGeom>
          <a:noFill/>
        </p:spPr>
        <p:txBody>
          <a:bodyPr wrap="square">
            <a:spAutoFit/>
          </a:bodyPr>
          <a:lstStyle/>
          <a:p>
            <a:pPr lvl="0" algn="r" fontAlgn="base" hangingPunct="0"/>
            <a:r>
              <a:rPr lang="fr-FR" sz="3200" b="1" dirty="0">
                <a:effectLst/>
                <a:latin typeface="Arial" panose="020B0604020202020204" pitchFamily="34" charset="0"/>
                <a:ea typeface="Calibri" panose="020F0502020204030204" pitchFamily="34" charset="0"/>
                <a:cs typeface="Times New Roman" panose="02020603050405020304" pitchFamily="18" charset="0"/>
              </a:rPr>
              <a:t>PLFSS 2026</a:t>
            </a:r>
          </a:p>
        </p:txBody>
      </p:sp>
    </p:spTree>
    <p:extLst>
      <p:ext uri="{BB962C8B-B14F-4D97-AF65-F5344CB8AC3E}">
        <p14:creationId xmlns:p14="http://schemas.microsoft.com/office/powerpoint/2010/main" val="31645885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2BD862B-D87E-1A15-8E4C-2CB8EBF7CE44}"/>
              </a:ext>
            </a:extLst>
          </p:cNvPr>
          <p:cNvSpPr>
            <a:spLocks noGrp="1"/>
          </p:cNvSpPr>
          <p:nvPr>
            <p:ph idx="1"/>
          </p:nvPr>
        </p:nvSpPr>
        <p:spPr>
          <a:xfrm>
            <a:off x="539552" y="1772816"/>
            <a:ext cx="8496944" cy="4752528"/>
          </a:xfrm>
        </p:spPr>
        <p:txBody>
          <a:bodyPr>
            <a:noAutofit/>
          </a:bodyPr>
          <a:lstStyle/>
          <a:p>
            <a:pPr marL="0" indent="0">
              <a:buNone/>
            </a:pPr>
            <a:r>
              <a:rPr lang="fr-FR" b="1" dirty="0"/>
              <a:t>Article 21 ter</a:t>
            </a:r>
          </a:p>
          <a:p>
            <a:pPr marL="0" indent="0">
              <a:buNone/>
            </a:pPr>
            <a:r>
              <a:rPr lang="fr-FR" dirty="0"/>
              <a:t>Création de consultations médicales longues dédiées à la ménopause</a:t>
            </a:r>
          </a:p>
          <a:p>
            <a:pPr marL="0" indent="0">
              <a:buNone/>
            </a:pPr>
            <a:r>
              <a:rPr lang="fr-FR" b="1" dirty="0"/>
              <a:t>Article 21 quater</a:t>
            </a:r>
            <a:br>
              <a:rPr lang="fr-FR" b="1" dirty="0"/>
            </a:br>
            <a:r>
              <a:rPr lang="fr-FR" dirty="0"/>
              <a:t>Fin du CDE : contrat de durée d’exercice, fixée au 1</a:t>
            </a:r>
            <a:r>
              <a:rPr lang="fr-FR" baseline="30000" dirty="0"/>
              <a:t>er</a:t>
            </a:r>
            <a:r>
              <a:rPr lang="fr-FR" dirty="0"/>
              <a:t> janvier 2030</a:t>
            </a:r>
          </a:p>
          <a:p>
            <a:pPr marL="0" indent="0">
              <a:buNone/>
            </a:pPr>
            <a:r>
              <a:rPr lang="fr-FR" b="1" dirty="0"/>
              <a:t>Article 21 septies : encadrement de la médecine esthétique</a:t>
            </a:r>
            <a:endParaRPr lang="fr-FR" dirty="0"/>
          </a:p>
          <a:p>
            <a:pPr marL="0" indent="0">
              <a:buNone/>
            </a:pPr>
            <a:r>
              <a:rPr lang="fr-FR" dirty="0"/>
              <a:t>À la demande du </a:t>
            </a:r>
            <a:r>
              <a:rPr lang="fr-FR" dirty="0" err="1"/>
              <a:t>Cnom</a:t>
            </a:r>
            <a:r>
              <a:rPr lang="fr-FR" dirty="0"/>
              <a:t>, il est proposé que l’autorisation d’un praticien à exercer dans le champ de la médecine esthétique relève de l’ordre compétent. Une durée d’exercice préalable dans une qualification initiale relevant de la médecine curative est requise. Conditionne la pratique de la médecine esthétique au suivi d’une formation complémentaire ou à une expérience préalable. </a:t>
            </a:r>
          </a:p>
          <a:p>
            <a:pPr marL="0" indent="0">
              <a:buNone/>
            </a:pPr>
            <a:r>
              <a:rPr lang="fr-FR" b="1" dirty="0"/>
              <a:t>Article 21 decies : </a:t>
            </a:r>
            <a:r>
              <a:rPr lang="fr-FR" dirty="0"/>
              <a:t>suppression de la création de l’expérimentation de l’équipe de soin traitante pluridisciplinaires</a:t>
            </a:r>
            <a:r>
              <a:rPr lang="fr-FR" b="1" dirty="0"/>
              <a:t> </a:t>
            </a:r>
            <a:r>
              <a:rPr lang="fr-FR" dirty="0"/>
              <a:t>(médecin, infirmier, pharmacien, assistant médical au minimum) </a:t>
            </a:r>
          </a:p>
          <a:p>
            <a:pPr marL="0" indent="0">
              <a:buNone/>
            </a:pPr>
            <a:endParaRPr lang="fr-FR" dirty="0"/>
          </a:p>
        </p:txBody>
      </p:sp>
      <p:sp>
        <p:nvSpPr>
          <p:cNvPr id="2" name="ZoneTexte 1">
            <a:extLst>
              <a:ext uri="{FF2B5EF4-FFF2-40B4-BE49-F238E27FC236}">
                <a16:creationId xmlns:a16="http://schemas.microsoft.com/office/drawing/2014/main" id="{48714A7E-E121-DA90-515D-067FA1D74191}"/>
              </a:ext>
            </a:extLst>
          </p:cNvPr>
          <p:cNvSpPr txBox="1"/>
          <p:nvPr/>
        </p:nvSpPr>
        <p:spPr>
          <a:xfrm>
            <a:off x="5076056" y="620688"/>
            <a:ext cx="3384376" cy="584775"/>
          </a:xfrm>
          <a:prstGeom prst="rect">
            <a:avLst/>
          </a:prstGeom>
          <a:noFill/>
        </p:spPr>
        <p:txBody>
          <a:bodyPr wrap="square">
            <a:spAutoFit/>
          </a:bodyPr>
          <a:lstStyle/>
          <a:p>
            <a:pPr lvl="0" algn="r" fontAlgn="base" hangingPunct="0"/>
            <a:r>
              <a:rPr lang="fr-FR" sz="3200" b="1" dirty="0">
                <a:effectLst/>
                <a:latin typeface="Arial" panose="020B0604020202020204" pitchFamily="34" charset="0"/>
                <a:ea typeface="Calibri" panose="020F0502020204030204" pitchFamily="34" charset="0"/>
                <a:cs typeface="Times New Roman" panose="02020603050405020304" pitchFamily="18" charset="0"/>
              </a:rPr>
              <a:t>PLFSS 2026</a:t>
            </a:r>
          </a:p>
        </p:txBody>
      </p:sp>
    </p:spTree>
    <p:extLst>
      <p:ext uri="{BB962C8B-B14F-4D97-AF65-F5344CB8AC3E}">
        <p14:creationId xmlns:p14="http://schemas.microsoft.com/office/powerpoint/2010/main" val="2288120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ED1A48D-0062-B51C-AE5A-5F03990357B1}"/>
              </a:ext>
            </a:extLst>
          </p:cNvPr>
          <p:cNvSpPr>
            <a:spLocks noGrp="1"/>
          </p:cNvSpPr>
          <p:nvPr>
            <p:ph idx="1"/>
          </p:nvPr>
        </p:nvSpPr>
        <p:spPr>
          <a:xfrm>
            <a:off x="1259632" y="1844824"/>
            <a:ext cx="7696589" cy="4608512"/>
          </a:xfrm>
        </p:spPr>
        <p:txBody>
          <a:bodyPr>
            <a:normAutofit fontScale="85000" lnSpcReduction="10000"/>
          </a:bodyPr>
          <a:lstStyle/>
          <a:p>
            <a:pPr marL="0" indent="0">
              <a:buNone/>
            </a:pPr>
            <a:r>
              <a:rPr lang="fr-FR" b="1" dirty="0"/>
              <a:t>Article 26 bis : secteur 3</a:t>
            </a:r>
            <a:br>
              <a:rPr lang="fr-FR" b="1" dirty="0"/>
            </a:br>
            <a:r>
              <a:rPr lang="fr-FR" sz="1650" dirty="0"/>
              <a:t>Suppression de la prise en charge des actes et prestations prescrits</a:t>
            </a:r>
          </a:p>
          <a:p>
            <a:pPr marL="0" indent="0">
              <a:buNone/>
            </a:pPr>
            <a:endParaRPr lang="fr-FR" b="1" dirty="0"/>
          </a:p>
          <a:p>
            <a:pPr marL="0" indent="0">
              <a:buNone/>
            </a:pPr>
            <a:r>
              <a:rPr lang="fr-FR" b="1" dirty="0"/>
              <a:t>Article 28 Arrêts de travail</a:t>
            </a:r>
          </a:p>
          <a:p>
            <a:pPr marL="0" indent="0">
              <a:buNone/>
            </a:pPr>
            <a:endParaRPr lang="fr-FR" sz="1050" dirty="0"/>
          </a:p>
          <a:p>
            <a:r>
              <a:rPr lang="fr-FR" b="1" dirty="0"/>
              <a:t>Limite la durée de prescription des arrêts de travail pour maladie</a:t>
            </a:r>
            <a:br>
              <a:rPr lang="fr-FR" b="1" dirty="0"/>
            </a:br>
            <a:r>
              <a:rPr lang="fr-FR" dirty="0"/>
              <a:t>Ne peut excéder un plafond déterminé par décret en Conseil d’État, lequel plafond ne peut être inférieur à un mois pour une première prescription et à deux mois pour une prolongation de prescription</a:t>
            </a:r>
            <a:br>
              <a:rPr lang="fr-FR" dirty="0"/>
            </a:br>
            <a:r>
              <a:rPr lang="fr-FR" dirty="0"/>
              <a:t>Dérogation au plafond prévu lorsque le médecin justifie, sur la prescription, de la nécessité d’une durée plus longue au regard de la situation du patient et en considération, lorsqu’elles existent, des recommandations établies par la HAS</a:t>
            </a:r>
          </a:p>
          <a:p>
            <a:r>
              <a:rPr lang="fr-FR" b="1" dirty="0"/>
              <a:t>Limite la durée d’indemnisation des arrêts de travail en cas d’accident du travail ou de maladie professionnelle </a:t>
            </a:r>
            <a:br>
              <a:rPr lang="fr-FR" b="1" dirty="0"/>
            </a:br>
            <a:endParaRPr lang="fr-FR" b="1" dirty="0"/>
          </a:p>
          <a:p>
            <a:r>
              <a:rPr lang="fr-FR" b="1" dirty="0"/>
              <a:t>Supprime l’obligation de visite de reprise pour un retour de congé maternité</a:t>
            </a:r>
          </a:p>
          <a:p>
            <a:pPr marL="0" indent="0">
              <a:buNone/>
            </a:pPr>
            <a:endParaRPr lang="fr-FR" dirty="0"/>
          </a:p>
          <a:p>
            <a:endParaRPr lang="fr-FR" dirty="0"/>
          </a:p>
        </p:txBody>
      </p:sp>
      <p:sp>
        <p:nvSpPr>
          <p:cNvPr id="2" name="ZoneTexte 1">
            <a:extLst>
              <a:ext uri="{FF2B5EF4-FFF2-40B4-BE49-F238E27FC236}">
                <a16:creationId xmlns:a16="http://schemas.microsoft.com/office/drawing/2014/main" id="{1242643D-64AE-689D-0B9D-6038DC4D7633}"/>
              </a:ext>
            </a:extLst>
          </p:cNvPr>
          <p:cNvSpPr txBox="1"/>
          <p:nvPr/>
        </p:nvSpPr>
        <p:spPr>
          <a:xfrm>
            <a:off x="5076056" y="620688"/>
            <a:ext cx="3384376" cy="584775"/>
          </a:xfrm>
          <a:prstGeom prst="rect">
            <a:avLst/>
          </a:prstGeom>
          <a:noFill/>
        </p:spPr>
        <p:txBody>
          <a:bodyPr wrap="square">
            <a:spAutoFit/>
          </a:bodyPr>
          <a:lstStyle/>
          <a:p>
            <a:pPr lvl="0" algn="r" fontAlgn="base" hangingPunct="0"/>
            <a:r>
              <a:rPr lang="fr-FR" sz="3200" b="1" dirty="0">
                <a:effectLst/>
                <a:latin typeface="Arial" panose="020B0604020202020204" pitchFamily="34" charset="0"/>
                <a:ea typeface="Calibri" panose="020F0502020204030204" pitchFamily="34" charset="0"/>
                <a:cs typeface="Times New Roman" panose="02020603050405020304" pitchFamily="18" charset="0"/>
              </a:rPr>
              <a:t>PLFSS 2026</a:t>
            </a:r>
          </a:p>
        </p:txBody>
      </p:sp>
    </p:spTree>
    <p:extLst>
      <p:ext uri="{BB962C8B-B14F-4D97-AF65-F5344CB8AC3E}">
        <p14:creationId xmlns:p14="http://schemas.microsoft.com/office/powerpoint/2010/main" val="35312481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7583FE8-B4E5-75A7-B064-3B4CF5E4487A}"/>
              </a:ext>
            </a:extLst>
          </p:cNvPr>
          <p:cNvSpPr>
            <a:spLocks noGrp="1"/>
          </p:cNvSpPr>
          <p:nvPr>
            <p:ph idx="1"/>
          </p:nvPr>
        </p:nvSpPr>
        <p:spPr>
          <a:xfrm>
            <a:off x="1043608" y="1988840"/>
            <a:ext cx="7920880" cy="4248472"/>
          </a:xfrm>
        </p:spPr>
        <p:txBody>
          <a:bodyPr>
            <a:normAutofit/>
          </a:bodyPr>
          <a:lstStyle/>
          <a:p>
            <a:pPr marL="0" indent="0">
              <a:buNone/>
            </a:pPr>
            <a:r>
              <a:rPr lang="fr-FR" b="1" dirty="0"/>
              <a:t>Article 31 : remplissage obligatoire du DMP</a:t>
            </a:r>
            <a:endParaRPr lang="fr-FR" dirty="0"/>
          </a:p>
          <a:p>
            <a:pPr marL="0" indent="0" fontAlgn="base">
              <a:buNone/>
            </a:pPr>
            <a:endParaRPr lang="fr-FR" dirty="0"/>
          </a:p>
          <a:p>
            <a:pPr fontAlgn="base">
              <a:buFontTx/>
              <a:buChar char="-"/>
            </a:pPr>
            <a:r>
              <a:rPr lang="fr-FR" dirty="0"/>
              <a:t>Sanctions :  2500€ par manquement, plafonné à 10000€/ an et plus importantes pour les établissements.</a:t>
            </a:r>
          </a:p>
          <a:p>
            <a:pPr fontAlgn="base">
              <a:buFontTx/>
              <a:buChar char="-"/>
            </a:pPr>
            <a:r>
              <a:rPr lang="fr-FR" dirty="0"/>
              <a:t>Obligation de consultation de « Mon espace santé »  et possibilité d’une pénalité financière en cas de manquement.</a:t>
            </a:r>
          </a:p>
          <a:p>
            <a:pPr fontAlgn="base">
              <a:buFontTx/>
              <a:buChar char="-"/>
            </a:pPr>
            <a:r>
              <a:rPr lang="fr-FR" dirty="0"/>
              <a:t>Exonération de la responsabilité du professionnel, dans le cas où l’absence d’alimentation du DMP résulte d’une défaillance des outils logiciels ;</a:t>
            </a:r>
          </a:p>
          <a:p>
            <a:pPr fontAlgn="base">
              <a:buFontTx/>
              <a:buChar char="-"/>
            </a:pPr>
            <a:r>
              <a:rPr lang="fr-FR" b="1" dirty="0"/>
              <a:t>Report de l’entrée en vigueur à 2028</a:t>
            </a:r>
            <a:r>
              <a:rPr lang="fr-FR" dirty="0"/>
              <a:t>, pour laisser le temps au déploiement des nouveaux logiciels financés dans le cadre du Ségur numérique.</a:t>
            </a:r>
          </a:p>
          <a:p>
            <a:pPr marL="0" indent="0">
              <a:buNone/>
            </a:pPr>
            <a:endParaRPr lang="fr-FR" dirty="0"/>
          </a:p>
        </p:txBody>
      </p:sp>
      <p:sp>
        <p:nvSpPr>
          <p:cNvPr id="2" name="ZoneTexte 1">
            <a:extLst>
              <a:ext uri="{FF2B5EF4-FFF2-40B4-BE49-F238E27FC236}">
                <a16:creationId xmlns:a16="http://schemas.microsoft.com/office/drawing/2014/main" id="{A2B60A47-F0EA-A6F8-B017-94C7D87BB592}"/>
              </a:ext>
            </a:extLst>
          </p:cNvPr>
          <p:cNvSpPr txBox="1"/>
          <p:nvPr/>
        </p:nvSpPr>
        <p:spPr>
          <a:xfrm>
            <a:off x="5076056" y="620688"/>
            <a:ext cx="3384376" cy="584775"/>
          </a:xfrm>
          <a:prstGeom prst="rect">
            <a:avLst/>
          </a:prstGeom>
          <a:noFill/>
        </p:spPr>
        <p:txBody>
          <a:bodyPr wrap="square">
            <a:spAutoFit/>
          </a:bodyPr>
          <a:lstStyle/>
          <a:p>
            <a:pPr lvl="0" algn="r" fontAlgn="base" hangingPunct="0"/>
            <a:r>
              <a:rPr lang="fr-FR" sz="3200" b="1" dirty="0">
                <a:effectLst/>
                <a:latin typeface="Arial" panose="020B0604020202020204" pitchFamily="34" charset="0"/>
                <a:ea typeface="Calibri" panose="020F0502020204030204" pitchFamily="34" charset="0"/>
                <a:cs typeface="Times New Roman" panose="02020603050405020304" pitchFamily="18" charset="0"/>
              </a:rPr>
              <a:t>PLFSS 2026</a:t>
            </a:r>
          </a:p>
        </p:txBody>
      </p:sp>
    </p:spTree>
    <p:extLst>
      <p:ext uri="{BB962C8B-B14F-4D97-AF65-F5344CB8AC3E}">
        <p14:creationId xmlns:p14="http://schemas.microsoft.com/office/powerpoint/2010/main" val="33819768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3A2C67-5BFC-5D22-FACF-73A61F5D94F8}"/>
              </a:ext>
            </a:extLst>
          </p:cNvPr>
          <p:cNvSpPr>
            <a:spLocks noGrp="1"/>
          </p:cNvSpPr>
          <p:nvPr>
            <p:ph type="title"/>
          </p:nvPr>
        </p:nvSpPr>
        <p:spPr>
          <a:xfrm>
            <a:off x="2339752" y="1268759"/>
            <a:ext cx="4248472" cy="584775"/>
          </a:xfrm>
        </p:spPr>
        <p:txBody>
          <a:bodyPr>
            <a:normAutofit/>
          </a:bodyPr>
          <a:lstStyle/>
          <a:p>
            <a:pPr algn="ctr"/>
            <a:r>
              <a:rPr lang="fr-FR" sz="2800" b="1" dirty="0"/>
              <a:t>Article 43 : retraite  </a:t>
            </a:r>
          </a:p>
        </p:txBody>
      </p:sp>
      <p:sp>
        <p:nvSpPr>
          <p:cNvPr id="3" name="Espace réservé du contenu 2">
            <a:extLst>
              <a:ext uri="{FF2B5EF4-FFF2-40B4-BE49-F238E27FC236}">
                <a16:creationId xmlns:a16="http://schemas.microsoft.com/office/drawing/2014/main" id="{0B2AF00F-4832-F4E4-BB2B-6D3FE33317FE}"/>
              </a:ext>
            </a:extLst>
          </p:cNvPr>
          <p:cNvSpPr>
            <a:spLocks noGrp="1"/>
          </p:cNvSpPr>
          <p:nvPr>
            <p:ph idx="1"/>
          </p:nvPr>
        </p:nvSpPr>
        <p:spPr>
          <a:xfrm>
            <a:off x="1115616" y="2071598"/>
            <a:ext cx="7704856" cy="4453746"/>
          </a:xfrm>
        </p:spPr>
        <p:txBody>
          <a:bodyPr>
            <a:normAutofit fontScale="92500" lnSpcReduction="10000"/>
          </a:bodyPr>
          <a:lstStyle/>
          <a:p>
            <a:pPr marL="0" indent="0">
              <a:buNone/>
            </a:pPr>
            <a:r>
              <a:rPr lang="fr-FR" dirty="0"/>
              <a:t>Ce que cet article prévoir à compter du 1er janvier 2027 :</a:t>
            </a:r>
          </a:p>
          <a:p>
            <a:pPr>
              <a:buFontTx/>
              <a:buChar char="-"/>
            </a:pPr>
            <a:r>
              <a:rPr lang="fr-FR" dirty="0"/>
              <a:t>Suspension de la pension liquidée lorsque l’assuré qui a atteint l’âge légal de départ à la retraite, poursuit son activité sans avoir liquidé l’ensemble de ses régimes obligatoires, sauf dans le cas où l’un des régimes non liquidés fixe un âge de départ supérieur à l’âge légal.</a:t>
            </a:r>
          </a:p>
          <a:p>
            <a:pPr>
              <a:buFontTx/>
              <a:buChar char="-"/>
            </a:pPr>
            <a:r>
              <a:rPr lang="fr-FR" dirty="0"/>
              <a:t>Pour les assurés entre l’âge légal (64 ans) et l’âge d’annulation de la décote (67 ans), la pension sera écrêtée à hauteur de la moitié du dépassement d’un seuil de revenus d’activité fixé par décret, a priori autour de 7 000 euros par an. Au-delà de 67 ans, le cumul emploi-retraite redeviendrait intégral.</a:t>
            </a:r>
          </a:p>
          <a:p>
            <a:pPr marL="0" indent="0">
              <a:buNone/>
            </a:pPr>
            <a:endParaRPr lang="fr-FR" dirty="0"/>
          </a:p>
          <a:p>
            <a:pPr marL="0" indent="0">
              <a:buNone/>
            </a:pPr>
            <a:r>
              <a:rPr lang="fr-FR" dirty="0"/>
              <a:t>=&gt; Particulièrement défavorable aux femmes médecins ayant bénéficié de trimestres pour maternité, aux personnes ayant accompli un service national ou procédé à des rachats de trimestres pour compléter leur carrière.</a:t>
            </a:r>
          </a:p>
          <a:p>
            <a:pPr marL="0" indent="0">
              <a:buNone/>
            </a:pPr>
            <a:endParaRPr lang="fr-FR" dirty="0"/>
          </a:p>
        </p:txBody>
      </p:sp>
      <p:sp>
        <p:nvSpPr>
          <p:cNvPr id="4" name="ZoneTexte 3">
            <a:extLst>
              <a:ext uri="{FF2B5EF4-FFF2-40B4-BE49-F238E27FC236}">
                <a16:creationId xmlns:a16="http://schemas.microsoft.com/office/drawing/2014/main" id="{18A37107-ED5A-45A0-979A-F084C6403819}"/>
              </a:ext>
            </a:extLst>
          </p:cNvPr>
          <p:cNvSpPr txBox="1"/>
          <p:nvPr/>
        </p:nvSpPr>
        <p:spPr>
          <a:xfrm>
            <a:off x="5130974" y="465920"/>
            <a:ext cx="3384376" cy="584775"/>
          </a:xfrm>
          <a:prstGeom prst="rect">
            <a:avLst/>
          </a:prstGeom>
          <a:noFill/>
        </p:spPr>
        <p:txBody>
          <a:bodyPr wrap="square">
            <a:spAutoFit/>
          </a:bodyPr>
          <a:lstStyle/>
          <a:p>
            <a:pPr lvl="0" algn="r" fontAlgn="base" hangingPunct="0"/>
            <a:r>
              <a:rPr lang="fr-FR" sz="3200" b="1" dirty="0">
                <a:effectLst/>
                <a:latin typeface="Arial" panose="020B0604020202020204" pitchFamily="34" charset="0"/>
                <a:ea typeface="Calibri" panose="020F0502020204030204" pitchFamily="34" charset="0"/>
                <a:cs typeface="Times New Roman" panose="02020603050405020304" pitchFamily="18" charset="0"/>
              </a:rPr>
              <a:t>PLFSS 2026</a:t>
            </a:r>
          </a:p>
        </p:txBody>
      </p:sp>
    </p:spTree>
    <p:extLst>
      <p:ext uri="{BB962C8B-B14F-4D97-AF65-F5344CB8AC3E}">
        <p14:creationId xmlns:p14="http://schemas.microsoft.com/office/powerpoint/2010/main" val="35396590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377D23-7847-722F-EE8A-CB7DCD5BE08D}"/>
              </a:ext>
            </a:extLst>
          </p:cNvPr>
          <p:cNvSpPr>
            <a:spLocks noGrp="1"/>
          </p:cNvSpPr>
          <p:nvPr>
            <p:ph type="title"/>
          </p:nvPr>
        </p:nvSpPr>
        <p:spPr>
          <a:xfrm>
            <a:off x="2555776" y="1484784"/>
            <a:ext cx="5328592" cy="648072"/>
          </a:xfrm>
        </p:spPr>
        <p:txBody>
          <a:bodyPr>
            <a:normAutofit/>
          </a:bodyPr>
          <a:lstStyle/>
          <a:p>
            <a:r>
              <a:rPr lang="fr-FR" sz="3200" b="1" dirty="0"/>
              <a:t>Article 49 : ONDAM +3,1%</a:t>
            </a:r>
          </a:p>
        </p:txBody>
      </p:sp>
      <p:pic>
        <p:nvPicPr>
          <p:cNvPr id="4" name="Espace réservé du contenu 3">
            <a:extLst>
              <a:ext uri="{FF2B5EF4-FFF2-40B4-BE49-F238E27FC236}">
                <a16:creationId xmlns:a16="http://schemas.microsoft.com/office/drawing/2014/main" id="{CB896199-EAAE-4B1F-1F09-763C6CD2B6C7}"/>
              </a:ext>
            </a:extLst>
          </p:cNvPr>
          <p:cNvPicPr>
            <a:picLocks noGrp="1" noChangeAspect="1"/>
          </p:cNvPicPr>
          <p:nvPr>
            <p:ph idx="1"/>
          </p:nvPr>
        </p:nvPicPr>
        <p:blipFill>
          <a:blip r:embed="rId2"/>
          <a:stretch>
            <a:fillRect/>
          </a:stretch>
        </p:blipFill>
        <p:spPr>
          <a:xfrm>
            <a:off x="1584425" y="2564172"/>
            <a:ext cx="5795887" cy="3251185"/>
          </a:xfrm>
          <a:prstGeom prst="rect">
            <a:avLst/>
          </a:prstGeom>
        </p:spPr>
      </p:pic>
      <p:sp>
        <p:nvSpPr>
          <p:cNvPr id="3" name="ZoneTexte 2">
            <a:extLst>
              <a:ext uri="{FF2B5EF4-FFF2-40B4-BE49-F238E27FC236}">
                <a16:creationId xmlns:a16="http://schemas.microsoft.com/office/drawing/2014/main" id="{CB8DBE7A-5C1D-8C2C-6687-B18DFBF3B9FC}"/>
              </a:ext>
            </a:extLst>
          </p:cNvPr>
          <p:cNvSpPr txBox="1"/>
          <p:nvPr/>
        </p:nvSpPr>
        <p:spPr>
          <a:xfrm>
            <a:off x="7380312" y="3212976"/>
            <a:ext cx="936104" cy="2458365"/>
          </a:xfrm>
          <a:prstGeom prst="rect">
            <a:avLst/>
          </a:prstGeom>
          <a:noFill/>
        </p:spPr>
        <p:txBody>
          <a:bodyPr wrap="square" rtlCol="0">
            <a:spAutoFit/>
          </a:bodyPr>
          <a:lstStyle/>
          <a:p>
            <a:r>
              <a:rPr lang="fr-FR" sz="1350" dirty="0">
                <a:solidFill>
                  <a:srgbClr val="C00000"/>
                </a:solidFill>
              </a:rPr>
              <a:t>+ 2,5M€</a:t>
            </a:r>
          </a:p>
          <a:p>
            <a:endParaRPr lang="fr-FR" sz="675" dirty="0">
              <a:solidFill>
                <a:srgbClr val="C00000"/>
              </a:solidFill>
            </a:endParaRPr>
          </a:p>
          <a:p>
            <a:r>
              <a:rPr lang="fr-FR" sz="1350" dirty="0">
                <a:solidFill>
                  <a:srgbClr val="C00000"/>
                </a:solidFill>
              </a:rPr>
              <a:t>+1M€</a:t>
            </a:r>
            <a:br>
              <a:rPr lang="fr-FR" sz="1350" dirty="0">
                <a:solidFill>
                  <a:srgbClr val="C00000"/>
                </a:solidFill>
              </a:rPr>
            </a:br>
            <a:endParaRPr lang="fr-FR" sz="1350" dirty="0">
              <a:solidFill>
                <a:srgbClr val="C00000"/>
              </a:solidFill>
            </a:endParaRPr>
          </a:p>
          <a:p>
            <a:r>
              <a:rPr lang="fr-FR" sz="1350" dirty="0">
                <a:solidFill>
                  <a:srgbClr val="C00000"/>
                </a:solidFill>
              </a:rPr>
              <a:t>+0,1M€</a:t>
            </a:r>
          </a:p>
          <a:p>
            <a:endParaRPr lang="fr-FR" sz="1350" dirty="0">
              <a:solidFill>
                <a:srgbClr val="C00000"/>
              </a:solidFill>
            </a:endParaRPr>
          </a:p>
          <a:p>
            <a:r>
              <a:rPr lang="fr-FR" sz="1350" dirty="0">
                <a:solidFill>
                  <a:srgbClr val="C00000"/>
                </a:solidFill>
              </a:rPr>
              <a:t>+0</a:t>
            </a:r>
          </a:p>
          <a:p>
            <a:endParaRPr lang="fr-FR" sz="1350" dirty="0">
              <a:solidFill>
                <a:srgbClr val="C00000"/>
              </a:solidFill>
            </a:endParaRPr>
          </a:p>
          <a:p>
            <a:r>
              <a:rPr lang="fr-FR" sz="1350" dirty="0">
                <a:solidFill>
                  <a:srgbClr val="C00000"/>
                </a:solidFill>
              </a:rPr>
              <a:t>+,02 M€</a:t>
            </a:r>
            <a:br>
              <a:rPr lang="fr-FR" sz="1350" dirty="0">
                <a:solidFill>
                  <a:srgbClr val="C00000"/>
                </a:solidFill>
              </a:rPr>
            </a:br>
            <a:endParaRPr lang="fr-FR" sz="600" dirty="0">
              <a:solidFill>
                <a:srgbClr val="C00000"/>
              </a:solidFill>
            </a:endParaRPr>
          </a:p>
          <a:p>
            <a:r>
              <a:rPr lang="fr-FR" sz="1350" dirty="0">
                <a:solidFill>
                  <a:srgbClr val="C00000"/>
                </a:solidFill>
              </a:rPr>
              <a:t>+0</a:t>
            </a:r>
            <a:br>
              <a:rPr lang="fr-FR" sz="1350" dirty="0">
                <a:solidFill>
                  <a:srgbClr val="C00000"/>
                </a:solidFill>
              </a:rPr>
            </a:br>
            <a:endParaRPr lang="fr-FR" sz="600" dirty="0">
              <a:solidFill>
                <a:srgbClr val="C00000"/>
              </a:solidFill>
            </a:endParaRPr>
          </a:p>
          <a:p>
            <a:r>
              <a:rPr lang="fr-FR" sz="1350" dirty="0">
                <a:solidFill>
                  <a:srgbClr val="C00000"/>
                </a:solidFill>
              </a:rPr>
              <a:t>+3,9 M€</a:t>
            </a:r>
          </a:p>
        </p:txBody>
      </p:sp>
      <p:sp>
        <p:nvSpPr>
          <p:cNvPr id="5" name="ZoneTexte 4">
            <a:extLst>
              <a:ext uri="{FF2B5EF4-FFF2-40B4-BE49-F238E27FC236}">
                <a16:creationId xmlns:a16="http://schemas.microsoft.com/office/drawing/2014/main" id="{631ACEFD-BC60-4998-B4C1-C0FD04F26B28}"/>
              </a:ext>
            </a:extLst>
          </p:cNvPr>
          <p:cNvSpPr txBox="1"/>
          <p:nvPr/>
        </p:nvSpPr>
        <p:spPr>
          <a:xfrm>
            <a:off x="5436096" y="260648"/>
            <a:ext cx="3024336" cy="584775"/>
          </a:xfrm>
          <a:prstGeom prst="rect">
            <a:avLst/>
          </a:prstGeom>
          <a:noFill/>
        </p:spPr>
        <p:txBody>
          <a:bodyPr wrap="square">
            <a:spAutoFit/>
          </a:bodyPr>
          <a:lstStyle/>
          <a:p>
            <a:pPr lvl="0" algn="r" fontAlgn="base" hangingPunct="0"/>
            <a:r>
              <a:rPr lang="fr-FR" sz="3200" b="1" dirty="0">
                <a:effectLst/>
                <a:latin typeface="Arial" panose="020B0604020202020204" pitchFamily="34" charset="0"/>
                <a:ea typeface="Calibri" panose="020F0502020204030204" pitchFamily="34" charset="0"/>
                <a:cs typeface="Times New Roman" panose="02020603050405020304" pitchFamily="18" charset="0"/>
              </a:rPr>
              <a:t>PLFSS 2026</a:t>
            </a:r>
          </a:p>
        </p:txBody>
      </p:sp>
    </p:spTree>
    <p:extLst>
      <p:ext uri="{BB962C8B-B14F-4D97-AF65-F5344CB8AC3E}">
        <p14:creationId xmlns:p14="http://schemas.microsoft.com/office/powerpoint/2010/main" val="29478207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76B57-9359-889C-0D44-09FCD78975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8AA9DE9-1198-18CF-47AC-82AC27D2CA02}"/>
              </a:ext>
            </a:extLst>
          </p:cNvPr>
          <p:cNvSpPr>
            <a:spLocks noChangeArrowheads="1"/>
          </p:cNvSpPr>
          <p:nvPr/>
        </p:nvSpPr>
        <p:spPr bwMode="auto">
          <a:xfrm>
            <a:off x="3789363" y="2108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025" name="Picture 1">
            <a:extLst>
              <a:ext uri="{FF2B5EF4-FFF2-40B4-BE49-F238E27FC236}">
                <a16:creationId xmlns:a16="http://schemas.microsoft.com/office/drawing/2014/main" id="{7C85D775-95AB-3A29-B9D4-9DA97D4EB845}"/>
              </a:ext>
            </a:extLst>
          </p:cNvPr>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3789363" y="2565400"/>
            <a:ext cx="7937" cy="793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C22BF9E8-2A99-A893-2597-026B4AD2186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5896" y="99891"/>
            <a:ext cx="4881736" cy="156215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0960FE7-FDC8-36C9-8CA9-FBAF3082525F}"/>
              </a:ext>
            </a:extLst>
          </p:cNvPr>
          <p:cNvSpPr>
            <a:spLocks noChangeArrowheads="1"/>
          </p:cNvSpPr>
          <p:nvPr/>
        </p:nvSpPr>
        <p:spPr bwMode="auto">
          <a:xfrm>
            <a:off x="3789363" y="25733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1" name="Image 10">
            <a:extLst>
              <a:ext uri="{FF2B5EF4-FFF2-40B4-BE49-F238E27FC236}">
                <a16:creationId xmlns:a16="http://schemas.microsoft.com/office/drawing/2014/main" id="{06DE366D-4DB0-CFC8-56B6-BF26E90813C9}"/>
              </a:ext>
            </a:extLst>
          </p:cNvPr>
          <p:cNvPicPr>
            <a:picLocks noChangeAspect="1"/>
          </p:cNvPicPr>
          <p:nvPr/>
        </p:nvPicPr>
        <p:blipFill>
          <a:blip r:embed="rId4"/>
          <a:stretch>
            <a:fillRect/>
          </a:stretch>
        </p:blipFill>
        <p:spPr>
          <a:xfrm>
            <a:off x="2267744" y="2019638"/>
            <a:ext cx="5684703" cy="4545926"/>
          </a:xfrm>
          <a:prstGeom prst="rect">
            <a:avLst/>
          </a:prstGeom>
        </p:spPr>
      </p:pic>
    </p:spTree>
    <p:extLst>
      <p:ext uri="{BB962C8B-B14F-4D97-AF65-F5344CB8AC3E}">
        <p14:creationId xmlns:p14="http://schemas.microsoft.com/office/powerpoint/2010/main" val="6818720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AEF95-6356-68FE-58C7-B6243B9D8500}"/>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14A280C-EE09-4DFE-12B9-63A6087321FF}"/>
              </a:ext>
            </a:extLst>
          </p:cNvPr>
          <p:cNvSpPr>
            <a:spLocks noGrp="1"/>
          </p:cNvSpPr>
          <p:nvPr>
            <p:ph idx="1"/>
          </p:nvPr>
        </p:nvSpPr>
        <p:spPr>
          <a:xfrm>
            <a:off x="3707904" y="332656"/>
            <a:ext cx="5436096" cy="648072"/>
          </a:xfrm>
        </p:spPr>
        <p:txBody>
          <a:bodyPr>
            <a:normAutofit/>
          </a:bodyPr>
          <a:lstStyle/>
          <a:p>
            <a:pPr marL="800100" lvl="2" indent="0" algn="r">
              <a:buNone/>
            </a:pPr>
            <a:r>
              <a:rPr lang="fr-FR" sz="3200" b="1" dirty="0">
                <a:effectLst/>
                <a:latin typeface="Arial" panose="020B0604020202020204" pitchFamily="34" charset="0"/>
                <a:ea typeface="Calibri" panose="020F0502020204030204" pitchFamily="34" charset="0"/>
                <a:cs typeface="Times New Roman" panose="02020603050405020304" pitchFamily="18" charset="0"/>
              </a:rPr>
              <a:t>Actualités politiques</a:t>
            </a:r>
            <a:endParaRPr lang="fr-FR" sz="3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E427EDBA-2E7C-C5FF-DDDE-17EC2941D1F8}"/>
              </a:ext>
            </a:extLst>
          </p:cNvPr>
          <p:cNvSpPr txBox="1"/>
          <p:nvPr/>
        </p:nvSpPr>
        <p:spPr>
          <a:xfrm>
            <a:off x="2843808" y="1196752"/>
            <a:ext cx="5904656" cy="523220"/>
          </a:xfrm>
          <a:prstGeom prst="rect">
            <a:avLst/>
          </a:prstGeom>
          <a:noFill/>
        </p:spPr>
        <p:txBody>
          <a:bodyPr wrap="square">
            <a:spAutoFit/>
          </a:bodyPr>
          <a:lstStyle/>
          <a:p>
            <a:pPr lvl="0"/>
            <a:r>
              <a:rPr lang="fr-FR" sz="2800" b="1" dirty="0">
                <a:latin typeface="Arial" panose="020B0604020202020204" pitchFamily="34" charset="0"/>
                <a:cs typeface="Arial" panose="020B0604020202020204" pitchFamily="34" charset="0"/>
              </a:rPr>
              <a:t>ACTIONS INTERSYNDICALES</a:t>
            </a:r>
          </a:p>
        </p:txBody>
      </p:sp>
      <p:sp>
        <p:nvSpPr>
          <p:cNvPr id="5" name="ZoneTexte 4">
            <a:extLst>
              <a:ext uri="{FF2B5EF4-FFF2-40B4-BE49-F238E27FC236}">
                <a16:creationId xmlns:a16="http://schemas.microsoft.com/office/drawing/2014/main" id="{7CB3FC7C-920A-ECFD-3B04-A1C49F1B2AB7}"/>
              </a:ext>
            </a:extLst>
          </p:cNvPr>
          <p:cNvSpPr txBox="1"/>
          <p:nvPr/>
        </p:nvSpPr>
        <p:spPr>
          <a:xfrm>
            <a:off x="1475656" y="1844824"/>
            <a:ext cx="7488832" cy="4770537"/>
          </a:xfrm>
          <a:prstGeom prst="rect">
            <a:avLst/>
          </a:prstGeom>
          <a:noFill/>
        </p:spPr>
        <p:txBody>
          <a:bodyPr wrap="square">
            <a:spAutoFit/>
          </a:bodyPr>
          <a:lstStyle/>
          <a:p>
            <a:pPr>
              <a:buNone/>
            </a:pPr>
            <a:r>
              <a:rPr lang="fr-FR" sz="1600" b="1" dirty="0">
                <a:latin typeface="Arial" panose="020B0604020202020204" pitchFamily="34" charset="0"/>
                <a:cs typeface="Arial" panose="020B0604020202020204" pitchFamily="34" charset="0"/>
              </a:rPr>
              <a:t>MESURES DÈS LE 3 DÉCEMBRE :</a:t>
            </a:r>
          </a:p>
          <a:p>
            <a:pPr lvl="1"/>
            <a:r>
              <a:rPr lang="fr-FR" sz="1600" dirty="0">
                <a:latin typeface="Arial" panose="020B0604020202020204" pitchFamily="34" charset="0"/>
                <a:cs typeface="Arial" panose="020B0604020202020204" pitchFamily="34" charset="0"/>
              </a:rPr>
              <a:t>✔ Suspendre l’alimentation du DMP</a:t>
            </a:r>
            <a:br>
              <a:rPr lang="fr-FR" sz="1600" dirty="0">
                <a:latin typeface="Arial" panose="020B0604020202020204" pitchFamily="34" charset="0"/>
                <a:cs typeface="Arial" panose="020B0604020202020204" pitchFamily="34" charset="0"/>
              </a:rPr>
            </a:br>
            <a:r>
              <a:rPr lang="fr-FR" sz="1600" dirty="0">
                <a:latin typeface="Arial" panose="020B0604020202020204" pitchFamily="34" charset="0"/>
                <a:cs typeface="Arial" panose="020B0604020202020204" pitchFamily="34" charset="0"/>
              </a:rPr>
              <a:t>✔ Sortir massivement de l’OPTAM et de l’OPTAM-ACO</a:t>
            </a:r>
            <a:br>
              <a:rPr lang="fr-FR" sz="1600" dirty="0">
                <a:latin typeface="Arial" panose="020B0604020202020204" pitchFamily="34" charset="0"/>
                <a:cs typeface="Arial" panose="020B0604020202020204" pitchFamily="34" charset="0"/>
              </a:rPr>
            </a:br>
            <a:r>
              <a:rPr lang="fr-FR" sz="1600" dirty="0">
                <a:latin typeface="Arial" panose="020B0604020202020204" pitchFamily="34" charset="0"/>
                <a:cs typeface="Arial" panose="020B0604020202020204" pitchFamily="34" charset="0"/>
              </a:rPr>
              <a:t>✔ Soutenir la grève du 3 décembre lancée dans le sud est</a:t>
            </a:r>
            <a:br>
              <a:rPr lang="fr-FR" sz="1600" dirty="0">
                <a:latin typeface="Arial" panose="020B0604020202020204" pitchFamily="34" charset="0"/>
                <a:cs typeface="Arial" panose="020B0604020202020204" pitchFamily="34" charset="0"/>
              </a:rPr>
            </a:br>
            <a:r>
              <a:rPr lang="fr-FR" sz="1600" dirty="0">
                <a:latin typeface="Arial" panose="020B0604020202020204" pitchFamily="34" charset="0"/>
                <a:cs typeface="Arial" panose="020B0604020202020204" pitchFamily="34" charset="0"/>
              </a:rPr>
              <a:t>✔ Refuser les contrats d’engagement France Santé</a:t>
            </a:r>
            <a:br>
              <a:rPr lang="fr-FR" sz="1600" dirty="0">
                <a:latin typeface="Arial" panose="020B0604020202020204" pitchFamily="34" charset="0"/>
                <a:cs typeface="Arial" panose="020B0604020202020204" pitchFamily="34" charset="0"/>
              </a:rPr>
            </a:br>
            <a:r>
              <a:rPr lang="fr-FR" sz="1600" dirty="0">
                <a:latin typeface="Arial" panose="020B0604020202020204" pitchFamily="34" charset="0"/>
                <a:cs typeface="Arial" panose="020B0604020202020204" pitchFamily="34" charset="0"/>
              </a:rPr>
              <a:t>✔ Inviter les médecins de plus de 60 ans à déclarer leur cessation d’activité dans 6 mois</a:t>
            </a:r>
            <a:br>
              <a:rPr lang="fr-FR" sz="1600" dirty="0">
                <a:latin typeface="Arial" panose="020B0604020202020204" pitchFamily="34" charset="0"/>
                <a:cs typeface="Arial" panose="020B0604020202020204" pitchFamily="34" charset="0"/>
              </a:rPr>
            </a:br>
            <a:r>
              <a:rPr lang="fr-FR" sz="1600" dirty="0">
                <a:latin typeface="Arial" panose="020B0604020202020204" pitchFamily="34" charset="0"/>
                <a:cs typeface="Arial" panose="020B0604020202020204" pitchFamily="34" charset="0"/>
              </a:rPr>
              <a:t>✔ Systématiser la demande de validation des arrêts de travail via </a:t>
            </a:r>
            <a:r>
              <a:rPr lang="fr-FR" sz="1600" dirty="0" err="1">
                <a:latin typeface="Arial" panose="020B0604020202020204" pitchFamily="34" charset="0"/>
                <a:cs typeface="Arial" panose="020B0604020202020204" pitchFamily="34" charset="0"/>
              </a:rPr>
              <a:t>Amelipro</a:t>
            </a:r>
            <a:endParaRPr lang="fr-FR" sz="1600" dirty="0">
              <a:latin typeface="Arial" panose="020B0604020202020204" pitchFamily="34" charset="0"/>
              <a:cs typeface="Arial" panose="020B0604020202020204" pitchFamily="34" charset="0"/>
            </a:endParaRPr>
          </a:p>
          <a:p>
            <a:pPr>
              <a:buNone/>
            </a:pPr>
            <a:endParaRPr lang="fr-FR" sz="1600" b="1" dirty="0">
              <a:latin typeface="Arial" panose="020B0604020202020204" pitchFamily="34" charset="0"/>
              <a:cs typeface="Arial" panose="020B0604020202020204" pitchFamily="34" charset="0"/>
            </a:endParaRPr>
          </a:p>
          <a:p>
            <a:pPr>
              <a:buNone/>
            </a:pPr>
            <a:r>
              <a:rPr lang="fr-FR" sz="1600" b="1" dirty="0">
                <a:latin typeface="Arial" panose="020B0604020202020204" pitchFamily="34" charset="0"/>
                <a:cs typeface="Arial" panose="020B0604020202020204" pitchFamily="34" charset="0"/>
              </a:rPr>
              <a:t>ÉTAPE SUIVANTE : MOUVEMENT HISTORIQUE</a:t>
            </a:r>
          </a:p>
          <a:p>
            <a:r>
              <a:rPr lang="fr-FR" sz="1600" dirty="0">
                <a:latin typeface="Arial" panose="020B0604020202020204" pitchFamily="34" charset="0"/>
                <a:cs typeface="Arial" panose="020B0604020202020204" pitchFamily="34" charset="0"/>
              </a:rPr>
              <a:t>DU 5 au 15 janvier : </a:t>
            </a:r>
            <a:r>
              <a:rPr lang="fr-FR" sz="1600" b="1" dirty="0">
                <a:latin typeface="Arial" panose="020B0604020202020204" pitchFamily="34" charset="0"/>
                <a:cs typeface="Arial" panose="020B0604020202020204" pitchFamily="34" charset="0"/>
              </a:rPr>
              <a:t>LA MÉDECINE LIBÉRALE NE RÉPOND PLUS.</a:t>
            </a:r>
          </a:p>
          <a:p>
            <a:pPr>
              <a:buNone/>
            </a:pPr>
            <a:br>
              <a:rPr lang="fr-FR" sz="1600" dirty="0">
                <a:latin typeface="Arial" panose="020B0604020202020204" pitchFamily="34" charset="0"/>
                <a:cs typeface="Arial" panose="020B0604020202020204" pitchFamily="34" charset="0"/>
              </a:rPr>
            </a:br>
            <a:r>
              <a:rPr lang="fr-FR" sz="1600" dirty="0">
                <a:latin typeface="Arial" panose="020B0604020202020204" pitchFamily="34" charset="0"/>
                <a:cs typeface="Arial" panose="020B0604020202020204" pitchFamily="34" charset="0"/>
              </a:rPr>
              <a:t>➡️ Grève totale : reportez vos consultations dès aujourd’hui.</a:t>
            </a:r>
            <a:br>
              <a:rPr lang="fr-FR" sz="1600" dirty="0">
                <a:latin typeface="Arial" panose="020B0604020202020204" pitchFamily="34" charset="0"/>
                <a:cs typeface="Arial" panose="020B0604020202020204" pitchFamily="34" charset="0"/>
              </a:rPr>
            </a:br>
            <a:br>
              <a:rPr lang="fr-FR" sz="1600" dirty="0">
                <a:latin typeface="Arial" panose="020B0604020202020204" pitchFamily="34" charset="0"/>
                <a:cs typeface="Arial" panose="020B0604020202020204" pitchFamily="34" charset="0"/>
              </a:rPr>
            </a:br>
            <a:r>
              <a:rPr lang="fr-FR" sz="1600" b="1" dirty="0">
                <a:latin typeface="Arial" panose="020B0604020202020204" pitchFamily="34" charset="0"/>
                <a:cs typeface="Arial" panose="020B0604020202020204" pitchFamily="34" charset="0"/>
              </a:rPr>
              <a:t>Mercredi 7 janvier</a:t>
            </a:r>
            <a:br>
              <a:rPr lang="fr-FR" sz="1600" dirty="0">
                <a:latin typeface="Arial" panose="020B0604020202020204" pitchFamily="34" charset="0"/>
                <a:cs typeface="Arial" panose="020B0604020202020204" pitchFamily="34" charset="0"/>
              </a:rPr>
            </a:br>
            <a:r>
              <a:rPr lang="fr-FR" sz="1600" dirty="0">
                <a:latin typeface="Arial" panose="020B0604020202020204" pitchFamily="34" charset="0"/>
                <a:cs typeface="Arial" panose="020B0604020202020204" pitchFamily="34" charset="0"/>
              </a:rPr>
              <a:t>➡️ Grande manifestation nationale à Paris.</a:t>
            </a:r>
            <a:br>
              <a:rPr lang="fr-FR" sz="1600" dirty="0">
                <a:latin typeface="Arial" panose="020B0604020202020204" pitchFamily="34" charset="0"/>
                <a:cs typeface="Arial" panose="020B0604020202020204" pitchFamily="34" charset="0"/>
              </a:rPr>
            </a:br>
            <a:br>
              <a:rPr lang="fr-FR" sz="1600" dirty="0">
                <a:latin typeface="Arial" panose="020B0604020202020204" pitchFamily="34" charset="0"/>
                <a:cs typeface="Arial" panose="020B0604020202020204" pitchFamily="34" charset="0"/>
              </a:rPr>
            </a:br>
            <a:r>
              <a:rPr lang="fr-FR" sz="1600" dirty="0">
                <a:latin typeface="Arial" panose="020B0604020202020204" pitchFamily="34" charset="0"/>
                <a:cs typeface="Arial" panose="020B0604020202020204" pitchFamily="34" charset="0"/>
              </a:rPr>
              <a:t>Janvier</a:t>
            </a:r>
            <a:br>
              <a:rPr lang="fr-FR" sz="1600" dirty="0">
                <a:latin typeface="Arial" panose="020B0604020202020204" pitchFamily="34" charset="0"/>
                <a:cs typeface="Arial" panose="020B0604020202020204" pitchFamily="34" charset="0"/>
              </a:rPr>
            </a:br>
            <a:r>
              <a:rPr lang="fr-FR" sz="1600" dirty="0">
                <a:latin typeface="Arial" panose="020B0604020202020204" pitchFamily="34" charset="0"/>
                <a:cs typeface="Arial" panose="020B0604020202020204" pitchFamily="34" charset="0"/>
              </a:rPr>
              <a:t>➡️ Soutien massif à « l’Opération Bruxelles » menée par Le Bloc.</a:t>
            </a:r>
          </a:p>
        </p:txBody>
      </p:sp>
    </p:spTree>
    <p:extLst>
      <p:ext uri="{BB962C8B-B14F-4D97-AF65-F5344CB8AC3E}">
        <p14:creationId xmlns:p14="http://schemas.microsoft.com/office/powerpoint/2010/main" val="7848652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F5DB4-1522-E63E-2163-F6D9B351B653}"/>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DCBEC11-4638-F497-EBD6-A20DA063ED5E}"/>
              </a:ext>
            </a:extLst>
          </p:cNvPr>
          <p:cNvSpPr>
            <a:spLocks noGrp="1"/>
          </p:cNvSpPr>
          <p:nvPr>
            <p:ph idx="1"/>
          </p:nvPr>
        </p:nvSpPr>
        <p:spPr>
          <a:xfrm>
            <a:off x="3707904" y="332656"/>
            <a:ext cx="5436096" cy="648072"/>
          </a:xfrm>
        </p:spPr>
        <p:txBody>
          <a:bodyPr>
            <a:normAutofit/>
          </a:bodyPr>
          <a:lstStyle/>
          <a:p>
            <a:pPr marL="800100" lvl="2" indent="0" algn="r">
              <a:buNone/>
            </a:pPr>
            <a:r>
              <a:rPr lang="fr-FR" sz="3200" b="1" dirty="0">
                <a:effectLst/>
                <a:latin typeface="Arial" panose="020B0604020202020204" pitchFamily="34" charset="0"/>
                <a:ea typeface="Calibri" panose="020F0502020204030204" pitchFamily="34" charset="0"/>
                <a:cs typeface="Times New Roman" panose="02020603050405020304" pitchFamily="18" charset="0"/>
              </a:rPr>
              <a:t>Actualités politiques</a:t>
            </a:r>
            <a:endParaRPr lang="fr-FR" sz="3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E83B8C43-3128-3929-6574-C4D794EEBFD3}"/>
              </a:ext>
            </a:extLst>
          </p:cNvPr>
          <p:cNvSpPr txBox="1"/>
          <p:nvPr/>
        </p:nvSpPr>
        <p:spPr>
          <a:xfrm>
            <a:off x="3365612" y="896254"/>
            <a:ext cx="5348162" cy="461665"/>
          </a:xfrm>
          <a:prstGeom prst="rect">
            <a:avLst/>
          </a:prstGeom>
          <a:noFill/>
        </p:spPr>
        <p:txBody>
          <a:bodyPr wrap="square">
            <a:spAutoFit/>
          </a:bodyPr>
          <a:lstStyle/>
          <a:p>
            <a:pPr lvl="0"/>
            <a:r>
              <a:rPr lang="fr-FR" sz="2400" b="1" dirty="0">
                <a:latin typeface="Arial" panose="020B0604020202020204" pitchFamily="34" charset="0"/>
                <a:cs typeface="Arial" panose="020B0604020202020204" pitchFamily="34" charset="0"/>
              </a:rPr>
              <a:t>ACTIONS INTERSYNDICALES</a:t>
            </a:r>
          </a:p>
        </p:txBody>
      </p:sp>
      <p:pic>
        <p:nvPicPr>
          <p:cNvPr id="9" name="Image 8">
            <a:extLst>
              <a:ext uri="{FF2B5EF4-FFF2-40B4-BE49-F238E27FC236}">
                <a16:creationId xmlns:a16="http://schemas.microsoft.com/office/drawing/2014/main" id="{DC9F010A-8BCF-BC3A-E7DE-8D479624A7E7}"/>
              </a:ext>
            </a:extLst>
          </p:cNvPr>
          <p:cNvPicPr>
            <a:picLocks noChangeAspect="1"/>
          </p:cNvPicPr>
          <p:nvPr/>
        </p:nvPicPr>
        <p:blipFill>
          <a:blip r:embed="rId2"/>
          <a:stretch>
            <a:fillRect/>
          </a:stretch>
        </p:blipFill>
        <p:spPr>
          <a:xfrm>
            <a:off x="1187624" y="1712376"/>
            <a:ext cx="3565709" cy="5058483"/>
          </a:xfrm>
          <a:prstGeom prst="rect">
            <a:avLst/>
          </a:prstGeom>
        </p:spPr>
      </p:pic>
      <p:pic>
        <p:nvPicPr>
          <p:cNvPr id="11" name="Image 10">
            <a:extLst>
              <a:ext uri="{FF2B5EF4-FFF2-40B4-BE49-F238E27FC236}">
                <a16:creationId xmlns:a16="http://schemas.microsoft.com/office/drawing/2014/main" id="{ADAEB95D-8066-3D79-F28B-93221FC780FA}"/>
              </a:ext>
            </a:extLst>
          </p:cNvPr>
          <p:cNvPicPr>
            <a:picLocks noChangeAspect="1"/>
          </p:cNvPicPr>
          <p:nvPr/>
        </p:nvPicPr>
        <p:blipFill>
          <a:blip r:embed="rId3"/>
          <a:stretch>
            <a:fillRect/>
          </a:stretch>
        </p:blipFill>
        <p:spPr>
          <a:xfrm>
            <a:off x="5148064" y="1524359"/>
            <a:ext cx="3565710" cy="5063459"/>
          </a:xfrm>
          <a:prstGeom prst="rect">
            <a:avLst/>
          </a:prstGeom>
        </p:spPr>
      </p:pic>
    </p:spTree>
    <p:extLst>
      <p:ext uri="{BB962C8B-B14F-4D97-AF65-F5344CB8AC3E}">
        <p14:creationId xmlns:p14="http://schemas.microsoft.com/office/powerpoint/2010/main" val="5920480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A3CF2-04D9-16B7-BD39-D0F8663FDD6C}"/>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2E82EE8-D9A0-59B1-2F78-40B1C6B52C5E}"/>
              </a:ext>
            </a:extLst>
          </p:cNvPr>
          <p:cNvSpPr>
            <a:spLocks noGrp="1"/>
          </p:cNvSpPr>
          <p:nvPr>
            <p:ph idx="1"/>
          </p:nvPr>
        </p:nvSpPr>
        <p:spPr>
          <a:xfrm>
            <a:off x="899592" y="2852936"/>
            <a:ext cx="8136904" cy="2016224"/>
          </a:xfrm>
        </p:spPr>
        <p:txBody>
          <a:bodyPr>
            <a:normAutofit lnSpcReduction="10000"/>
          </a:bodyPr>
          <a:lstStyle/>
          <a:p>
            <a:pPr marL="0" indent="0" algn="ctr">
              <a:buNone/>
            </a:pPr>
            <a:r>
              <a:rPr lang="fr-FR" sz="3200" b="1" dirty="0">
                <a:latin typeface="Arial" panose="020B0604020202020204" pitchFamily="34" charset="0"/>
                <a:ea typeface="Calibri" panose="020F0502020204030204" pitchFamily="34" charset="0"/>
                <a:cs typeface="Times New Roman" panose="02020603050405020304" pitchFamily="18" charset="0"/>
              </a:rPr>
              <a:t>FORMATIONS ACFM</a:t>
            </a:r>
          </a:p>
          <a:p>
            <a:pPr marL="0" indent="0" algn="ctr">
              <a:buNone/>
            </a:pPr>
            <a:endParaRPr lang="fr-FR" sz="2800" b="1" dirty="0">
              <a:latin typeface="Arial" panose="020B0604020202020204" pitchFamily="34" charset="0"/>
              <a:ea typeface="Calibri" panose="020F0502020204030204" pitchFamily="34" charset="0"/>
              <a:cs typeface="Times New Roman" panose="02020603050405020304" pitchFamily="18" charset="0"/>
            </a:endParaRPr>
          </a:p>
          <a:p>
            <a:pPr marL="0" indent="0" algn="ctr">
              <a:buNone/>
            </a:pPr>
            <a:r>
              <a:rPr lang="fr-FR" sz="2800" b="1" dirty="0">
                <a:latin typeface="Arial" panose="020B0604020202020204" pitchFamily="34" charset="0"/>
                <a:ea typeface="Calibri" panose="020F0502020204030204" pitchFamily="34" charset="0"/>
                <a:cs typeface="Times New Roman" panose="02020603050405020304" pitchFamily="18" charset="0"/>
              </a:rPr>
              <a:t>Intervention du Dr Isabelle CARAYON, directrice scientifique</a:t>
            </a:r>
          </a:p>
          <a:p>
            <a:pPr marL="0" indent="0" algn="ctr">
              <a:buNone/>
            </a:pPr>
            <a:endParaRPr lang="fr-FR" sz="18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ctr">
              <a:buNone/>
            </a:pPr>
            <a:endParaRPr lang="fr-FR" sz="180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5" name="Image 4" descr="Une image contenant Graphique, Police, logo, graphisme&#10;&#10;Le contenu généré par l’IA peut être incorrect.">
            <a:extLst>
              <a:ext uri="{FF2B5EF4-FFF2-40B4-BE49-F238E27FC236}">
                <a16:creationId xmlns:a16="http://schemas.microsoft.com/office/drawing/2014/main" id="{C7401DBE-DF61-A5A5-F2A7-724EB43B77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6176" y="47559"/>
            <a:ext cx="2448272" cy="2448272"/>
          </a:xfrm>
          <a:prstGeom prst="rect">
            <a:avLst/>
          </a:prstGeom>
        </p:spPr>
      </p:pic>
    </p:spTree>
    <p:extLst>
      <p:ext uri="{BB962C8B-B14F-4D97-AF65-F5344CB8AC3E}">
        <p14:creationId xmlns:p14="http://schemas.microsoft.com/office/powerpoint/2010/main" val="41105295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0E53D-5290-4B09-9630-CEFBA80B1FCE}"/>
              </a:ext>
            </a:extLst>
          </p:cNvPr>
          <p:cNvSpPr>
            <a:spLocks noGrp="1"/>
          </p:cNvSpPr>
          <p:nvPr>
            <p:ph idx="1"/>
          </p:nvPr>
        </p:nvSpPr>
        <p:spPr>
          <a:xfrm>
            <a:off x="1547664" y="1916831"/>
            <a:ext cx="6768752" cy="2592289"/>
          </a:xfrm>
        </p:spPr>
        <p:txBody>
          <a:bodyPr>
            <a:normAutofit/>
          </a:bodyPr>
          <a:lstStyle/>
          <a:p>
            <a:pPr marL="0" indent="0" algn="ctr">
              <a:buNone/>
            </a:pPr>
            <a:endParaRPr lang="fr-FR" sz="4000" b="1" dirty="0"/>
          </a:p>
          <a:p>
            <a:pPr marL="0" indent="0" algn="ctr">
              <a:buNone/>
            </a:pPr>
            <a:r>
              <a:rPr lang="fr-FR" sz="4000" b="1" dirty="0"/>
              <a:t>Questions diverses</a:t>
            </a:r>
            <a:endParaRPr lang="fr-FR" sz="7200" b="1" dirty="0"/>
          </a:p>
          <a:p>
            <a:pPr marL="0" indent="0" algn="ctr">
              <a:buNone/>
            </a:pPr>
            <a:endParaRPr lang="fr-FR" sz="4400" dirty="0">
              <a:solidFill>
                <a:srgbClr val="FF0000"/>
              </a:solidFill>
            </a:endParaRPr>
          </a:p>
        </p:txBody>
      </p:sp>
    </p:spTree>
    <p:extLst>
      <p:ext uri="{BB962C8B-B14F-4D97-AF65-F5344CB8AC3E}">
        <p14:creationId xmlns:p14="http://schemas.microsoft.com/office/powerpoint/2010/main" val="162949680"/>
      </p:ext>
    </p:extLst>
  </p:cSld>
  <p:clrMapOvr>
    <a:masterClrMapping/>
  </p:clrMapOvr>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3052</Words>
  <Application>Microsoft Office PowerPoint</Application>
  <PresentationFormat>Affichage à l'écran (4:3)</PresentationFormat>
  <Paragraphs>312</Paragraphs>
  <Slides>62</Slides>
  <Notes>3</Notes>
  <HiddenSlides>1</HiddenSlides>
  <MMClips>0</MMClips>
  <ScaleCrop>false</ScaleCrop>
  <HeadingPairs>
    <vt:vector size="6" baseType="variant">
      <vt:variant>
        <vt:lpstr>Polices utilisées</vt:lpstr>
      </vt:variant>
      <vt:variant>
        <vt:i4>11</vt:i4>
      </vt:variant>
      <vt:variant>
        <vt:lpstr>Thème</vt:lpstr>
      </vt:variant>
      <vt:variant>
        <vt:i4>3</vt:i4>
      </vt:variant>
      <vt:variant>
        <vt:lpstr>Titres des diapositives</vt:lpstr>
      </vt:variant>
      <vt:variant>
        <vt:i4>62</vt:i4>
      </vt:variant>
    </vt:vector>
  </HeadingPairs>
  <TitlesOfParts>
    <vt:vector size="76" baseType="lpstr">
      <vt:lpstr>Aptos</vt:lpstr>
      <vt:lpstr>Aptos Display</vt:lpstr>
      <vt:lpstr>Arial</vt:lpstr>
      <vt:lpstr>Arial Black</vt:lpstr>
      <vt:lpstr>Calibri</vt:lpstr>
      <vt:lpstr>Century Gothic</vt:lpstr>
      <vt:lpstr>Lucida Sans</vt:lpstr>
      <vt:lpstr>Segoe UI Light</vt:lpstr>
      <vt:lpstr>Times New Roman</vt:lpstr>
      <vt:lpstr>Wingdings</vt:lpstr>
      <vt:lpstr>Wingdings 3</vt:lpstr>
      <vt:lpstr>Conception personnalisée</vt:lpstr>
      <vt:lpstr>Brin</vt:lpstr>
      <vt:lpstr>1_Conception personnalisée</vt:lpstr>
      <vt:lpstr> Comité directeur</vt:lpstr>
      <vt:lpstr>DEROULE</vt:lpstr>
      <vt:lpstr>Participants</vt:lpstr>
      <vt:lpstr> </vt:lpstr>
      <vt:lpstr>Présentation PowerPoint</vt:lpstr>
      <vt:lpstr> </vt:lpstr>
      <vt:lpstr>,</vt:lpstr>
      <vt:lpstr>Services réservés aux adhérents : avantages, guides, service juridique…</vt:lpstr>
      <vt:lpstr>Question aux adhérents  La CAHPP souhaiterait élargir son catalogue et voudrait savoir quelle référence de matériel/produit vous auriez besoin afin de l’intégrer dans leurs offres</vt:lpstr>
      <vt:lpstr>Présentation PowerPoint</vt:lpstr>
      <vt:lpstr>Présentation PowerPoint</vt:lpstr>
      <vt:lpstr>Présentation PowerPoint</vt:lpstr>
      <vt:lpstr>4ÈME ANNÉE  DE MÉDECINE GÉNÉRALE</vt:lpstr>
      <vt:lpstr>Ordre du jour</vt:lpstr>
      <vt:lpstr>RETOUR SUR LE PLFSS 2026</vt:lpstr>
      <vt:lpstr>PLFSS 2026</vt:lpstr>
      <vt:lpstr>Présentation PowerPoint</vt:lpstr>
      <vt:lpstr>Objectifs de la réforme</vt:lpstr>
      <vt:lpstr>La rémunération du Docteur junior de médecine générale (DJ MG)</vt:lpstr>
      <vt:lpstr>La rémunération du Docteur junior de médecine générale (DJ MG)</vt:lpstr>
      <vt:lpstr>La facturation de l’activité réalisée par le DJMG</vt:lpstr>
      <vt:lpstr>La rémunération du PAMSU pour l’accueil d’un DJMG</vt:lpstr>
      <vt:lpstr>La rémunération du PAMSU pour l’accueil d’un DJMG</vt:lpstr>
      <vt:lpstr>La facturation de l’activité réalisée par le DJ-MG</vt:lpstr>
      <vt:lpstr>PDSA</vt:lpstr>
      <vt:lpstr>Questionnements sur la PDSA</vt:lpstr>
      <vt:lpstr>Présentation PowerPoint</vt:lpstr>
      <vt:lpstr>Calendrier des groupes de travail</vt:lpstr>
      <vt:lpstr>Présentation PowerPoint</vt:lpstr>
      <vt:lpstr>Présentation PowerPoint</vt:lpstr>
      <vt:lpstr>Présentation PowerPoint</vt:lpstr>
      <vt:lpstr>Actualités conventionnelles </vt:lpstr>
      <vt:lpstr>Actualités conventionnelles </vt:lpstr>
      <vt:lpstr>PARTENAIRE</vt:lpstr>
      <vt:lpstr>Comite directeur les generalistes-CSMF </vt:lpstr>
      <vt:lpstr>Gegedim sante</vt:lpstr>
      <vt:lpstr>Présentation PowerPoint</vt:lpstr>
      <vt:lpstr>Gegedim sante</vt:lpstr>
      <vt:lpstr>Gegedim sante</vt:lpstr>
      <vt:lpstr>Présentation PowerPoint</vt:lpstr>
      <vt:lpstr>GEGEDIM SANTE</vt:lpstr>
      <vt:lpstr>Présentation PowerPoint</vt:lpstr>
      <vt:lpstr>Présentation PowerPoint</vt:lpstr>
      <vt:lpstr>Présentation PowerPoint</vt:lpstr>
      <vt:lpstr>Présentation PowerPoint</vt:lpstr>
      <vt:lpstr>,</vt:lpstr>
      <vt:lpstr> ACTUALITES  DU SYNDICAT DES MEDECINS COORDONNATEURS, EHPAD ET AUTRES STRUCTURES,  ET DES MEDECINS CONCERNES PAR LA GERIATRIE  Intervention  du Dr Pascal MEYVAERT, Président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Article 43 : retraite  </vt:lpstr>
      <vt:lpstr>Article 49 : ONDAM +3,1%</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Beatrice</dc:creator>
  <cp:lastModifiedBy>Les Généralistes CSMF</cp:lastModifiedBy>
  <cp:revision>710</cp:revision>
  <cp:lastPrinted>2022-01-31T13:05:14Z</cp:lastPrinted>
  <dcterms:created xsi:type="dcterms:W3CDTF">2016-09-30T16:03:07Z</dcterms:created>
  <dcterms:modified xsi:type="dcterms:W3CDTF">2025-12-11T15:43:43Z</dcterms:modified>
</cp:coreProperties>
</file>