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EC0F55-DBA0-8ADB-141B-3E280039CDB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80ACD1E-DCD1-C3B0-36B5-9DAC086BEE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0E2A69A-788D-ED50-55D4-C64B3C5DB151}"/>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1BF04FD3-BB07-5B11-CB79-4CC1BC4628F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095C2FF-43DA-35DC-EE06-8A7D5871FE48}"/>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4133340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02DF91-AD5A-6A8F-2B65-4C56D855C3C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44CBC3-0C93-B915-DBA9-3B5740FDB98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33D705-CE7B-6B42-569D-D21BA499CAFA}"/>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6116C2E0-BCA2-66F3-6420-85DE81F423A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FED866-52CF-3FC3-38B5-7A088A768589}"/>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3191210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AD0749-1281-BBFC-E8BA-A3A0C9F0B5A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CBC69FF-133D-B655-AF65-61717335F1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603FF2F-CFA7-CFCC-0B2D-F707699DF5DF}"/>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3F45AF54-BF5D-ABA8-FA47-67BE5186C12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09C8A86-0D5E-21F1-49E6-669A62D29800}"/>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1055493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F45BF9-F2BC-4AFB-12CD-0DFFBFB5F7D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9F31443-938A-8B25-52E9-BE0517E54AF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5C81776-35CC-DCAA-B6FE-48919B6E4E4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E41A57D-FC86-17F8-FB63-EE155BBBC4AB}"/>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6" name="Espace réservé du pied de page 5">
            <a:extLst>
              <a:ext uri="{FF2B5EF4-FFF2-40B4-BE49-F238E27FC236}">
                <a16:creationId xmlns:a16="http://schemas.microsoft.com/office/drawing/2014/main" id="{04DBB0A2-104D-5FF2-E275-D936D9A1538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B4B1E2A-F680-0CAA-6774-4D59DAC9667A}"/>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2267928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42D620-4F0E-7A37-7B42-7682A9B2DB1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6615544-DA98-4B5C-D6D1-8A472500D4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BBA7301-30AB-72F9-3E8D-FB8D9BC3E4D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90EE097-D7CA-3FEC-2808-749526733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7F7816-94A0-308E-78D6-0380B66F6C3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DCC3C73-1D15-6A4E-E299-5A70BD2744D5}"/>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8" name="Espace réservé du pied de page 7">
            <a:extLst>
              <a:ext uri="{FF2B5EF4-FFF2-40B4-BE49-F238E27FC236}">
                <a16:creationId xmlns:a16="http://schemas.microsoft.com/office/drawing/2014/main" id="{D755B6E7-4D5F-F66C-4C22-13CCE347B77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0580208-E360-E321-1DCE-AB3C0A43E5AC}"/>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3815740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C18C5B-070D-7C00-78B5-22AB3F184D7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C2C63A3-7C0A-0311-B569-4B9884F62FC3}"/>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4" name="Espace réservé du pied de page 3">
            <a:extLst>
              <a:ext uri="{FF2B5EF4-FFF2-40B4-BE49-F238E27FC236}">
                <a16:creationId xmlns:a16="http://schemas.microsoft.com/office/drawing/2014/main" id="{201EF8A6-314C-4DC1-B027-36E6462F4CF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5DCE3FE-54A8-7F60-B35F-E056D14A0DAC}"/>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4197364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67EF1D9-6DF1-B1F4-9DAF-666D6F77EE69}"/>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3" name="Espace réservé du pied de page 2">
            <a:extLst>
              <a:ext uri="{FF2B5EF4-FFF2-40B4-BE49-F238E27FC236}">
                <a16:creationId xmlns:a16="http://schemas.microsoft.com/office/drawing/2014/main" id="{634F70D3-181A-5C57-713B-BEB46154717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93B5320-A89A-7A59-8B27-A1012D7AFA22}"/>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4252969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1032EF-440C-24F8-52EF-82F2D31C786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64A608B-7F1C-9C0F-F89A-09A02E6EE9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2AECF38-2A4B-7194-375B-6667DB62E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B3BFCA-02E3-20D8-45D5-79C15B49DDDC}"/>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6" name="Espace réservé du pied de page 5">
            <a:extLst>
              <a:ext uri="{FF2B5EF4-FFF2-40B4-BE49-F238E27FC236}">
                <a16:creationId xmlns:a16="http://schemas.microsoft.com/office/drawing/2014/main" id="{9C3FDAD1-6C1E-6589-38A3-61476AFF62A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00A4193-84AC-C5D9-2738-A0432C20F03C}"/>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2223909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59D194-1CC0-BB0E-DE25-4FD3089AD30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01428E3-B3B3-769E-0667-64B8A10F74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146836B-E009-2F84-2CD4-C21824957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3765EC6-F29B-620F-D2C6-9D098CC419FD}"/>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6" name="Espace réservé du pied de page 5">
            <a:extLst>
              <a:ext uri="{FF2B5EF4-FFF2-40B4-BE49-F238E27FC236}">
                <a16:creationId xmlns:a16="http://schemas.microsoft.com/office/drawing/2014/main" id="{BA7D4A13-8A48-6EE5-13C1-3D9D82AAFD4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A10532E-3056-A30C-B748-8AF8D5CF73BD}"/>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1053963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743F3F-5A1F-FA78-F50A-C1E855C917B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4EE089B-38DA-17CE-3E4F-C6194212A04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EC3C6D-DBC1-BEFC-F015-BCA1C97A7FCE}"/>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4E63D63B-9AB1-4C53-07C2-70D99115731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06E1C4A-76B9-BCFF-E8F9-65F4C1FB9F7F}"/>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1643928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CEE51B1-5B8A-154D-3144-800C2D58A6B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9A87048-0103-0B9B-620B-1631ACDB80C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A1B5C60-BE32-67D3-662D-6947AADA423B}"/>
              </a:ext>
            </a:extLst>
          </p:cNvPr>
          <p:cNvSpPr>
            <a:spLocks noGrp="1"/>
          </p:cNvSpPr>
          <p:nvPr>
            <p:ph type="dt" sz="half" idx="10"/>
          </p:nvPr>
        </p:nvSpPr>
        <p:spPr/>
        <p:txBody>
          <a:bodyPr/>
          <a:lstStyle/>
          <a:p>
            <a:fld id="{E735838B-8DD7-491A-BD1B-9F3AFB60813E}"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D527302C-F4FE-8262-04AB-FF87AA3C6E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FCDD9A7-63B7-034C-A89C-3B23E074EBA3}"/>
              </a:ext>
            </a:extLst>
          </p:cNvPr>
          <p:cNvSpPr>
            <a:spLocks noGrp="1"/>
          </p:cNvSpPr>
          <p:nvPr>
            <p:ph type="sldNum" sz="quarter" idx="12"/>
          </p:nvPr>
        </p:nvSpPr>
        <p:spPr/>
        <p:txBody>
          <a:bodyPr/>
          <a:lstStyle/>
          <a:p>
            <a:fld id="{C4373399-2DA3-439F-9E3F-BA4D8EF94D95}" type="slidenum">
              <a:rPr lang="fr-FR" smtClean="0"/>
              <a:t>‹N°›</a:t>
            </a:fld>
            <a:endParaRPr lang="fr-FR"/>
          </a:p>
        </p:txBody>
      </p:sp>
    </p:spTree>
    <p:extLst>
      <p:ext uri="{BB962C8B-B14F-4D97-AF65-F5344CB8AC3E}">
        <p14:creationId xmlns:p14="http://schemas.microsoft.com/office/powerpoint/2010/main" val="316881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EF0102D-69CD-5846-8535-5A2E177B7A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3D2E236-3CFD-0945-8889-9A932DBA51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3DE6F6-FE31-1094-B62E-4A8AEA6678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35838B-8DD7-491A-BD1B-9F3AFB60813E}"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980E5686-CE11-A89A-C654-23DA1453E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3AB3C10-8EF5-77F4-9EC7-261B4444E4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373399-2DA3-439F-9E3F-BA4D8EF94D95}" type="slidenum">
              <a:rPr lang="fr-FR" smtClean="0"/>
              <a:t>‹N°›</a:t>
            </a:fld>
            <a:endParaRPr lang="fr-FR"/>
          </a:p>
        </p:txBody>
      </p:sp>
    </p:spTree>
    <p:extLst>
      <p:ext uri="{BB962C8B-B14F-4D97-AF65-F5344CB8AC3E}">
        <p14:creationId xmlns:p14="http://schemas.microsoft.com/office/powerpoint/2010/main" val="1784309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D2ED86-BAE2-FDD4-D310-3AE5597A07E3}"/>
              </a:ext>
            </a:extLst>
          </p:cNvPr>
          <p:cNvSpPr>
            <a:spLocks noGrp="1"/>
          </p:cNvSpPr>
          <p:nvPr>
            <p:ph type="ctrTitle"/>
          </p:nvPr>
        </p:nvSpPr>
        <p:spPr>
          <a:xfrm>
            <a:off x="1524000" y="1122362"/>
            <a:ext cx="9046464" cy="3577653"/>
          </a:xfrm>
        </p:spPr>
        <p:txBody>
          <a:bodyPr>
            <a:normAutofit/>
          </a:bodyPr>
          <a:lstStyle/>
          <a:p>
            <a:r>
              <a:rPr lang="fr-FR" dirty="0"/>
              <a:t>PLFSS 2026</a:t>
            </a:r>
            <a:br>
              <a:rPr lang="fr-FR" dirty="0"/>
            </a:br>
            <a:br>
              <a:rPr lang="fr-FR" dirty="0"/>
            </a:br>
            <a:r>
              <a:rPr lang="fr-FR" sz="4800" dirty="0"/>
              <a:t>Synthèse CSMF</a:t>
            </a:r>
            <a:br>
              <a:rPr lang="fr-FR" sz="4800" dirty="0"/>
            </a:br>
            <a:r>
              <a:rPr lang="fr-FR" sz="4800" dirty="0"/>
              <a:t>11/12/2025</a:t>
            </a:r>
            <a:endParaRPr lang="fr-FR" dirty="0"/>
          </a:p>
        </p:txBody>
      </p:sp>
    </p:spTree>
    <p:extLst>
      <p:ext uri="{BB962C8B-B14F-4D97-AF65-F5344CB8AC3E}">
        <p14:creationId xmlns:p14="http://schemas.microsoft.com/office/powerpoint/2010/main" val="2312560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B437FFE-6E1E-F38F-A681-E764933F71FF}"/>
              </a:ext>
            </a:extLst>
          </p:cNvPr>
          <p:cNvSpPr>
            <a:spLocks noGrp="1"/>
          </p:cNvSpPr>
          <p:nvPr>
            <p:ph idx="1"/>
          </p:nvPr>
        </p:nvSpPr>
        <p:spPr>
          <a:xfrm>
            <a:off x="391887" y="391886"/>
            <a:ext cx="11527970" cy="5785077"/>
          </a:xfrm>
        </p:spPr>
        <p:txBody>
          <a:bodyPr>
            <a:normAutofit fontScale="85000" lnSpcReduction="20000"/>
          </a:bodyPr>
          <a:lstStyle/>
          <a:p>
            <a:pPr marL="0" indent="0">
              <a:buNone/>
            </a:pPr>
            <a:r>
              <a:rPr lang="fr-FR" b="1" dirty="0"/>
              <a:t>Article  20</a:t>
            </a:r>
            <a:br>
              <a:rPr lang="fr-FR" b="1" dirty="0"/>
            </a:br>
            <a:r>
              <a:rPr lang="fr-FR" b="1" dirty="0"/>
              <a:t>Simplifier et rendre plus efficiente la politique vaccinale</a:t>
            </a:r>
            <a:br>
              <a:rPr lang="fr-FR" b="1" dirty="0"/>
            </a:br>
            <a:br>
              <a:rPr lang="fr-FR" dirty="0"/>
            </a:br>
            <a:r>
              <a:rPr lang="fr-FR" dirty="0"/>
              <a:t>- Sous réserve d’une recommandation préalable de la HAS, vaccination obligatoire contre la </a:t>
            </a:r>
            <a:r>
              <a:rPr lang="fr-FR" b="1" dirty="0"/>
              <a:t>grippe</a:t>
            </a:r>
            <a:r>
              <a:rPr lang="fr-FR" dirty="0"/>
              <a:t> des </a:t>
            </a:r>
            <a:r>
              <a:rPr lang="fr-FR" b="1" u="sng" dirty="0"/>
              <a:t>professionnels de santé libéraux</a:t>
            </a:r>
            <a:r>
              <a:rPr lang="fr-FR" b="1" dirty="0"/>
              <a:t> et de l’ensemble des personnes exerçant dans les mêmes lieux</a:t>
            </a:r>
            <a:r>
              <a:rPr lang="fr-FR" dirty="0"/>
              <a:t>. Un décret précise les conditions d’exercice des professions de santé qu’il énumère auxquelles s’applique l’obligation vaccinale, en fonction de l’exposition à des risques de contamination qu’elles induisent pour les professionnels ou pour les personnes dont ils sont chargés.</a:t>
            </a:r>
            <a:br>
              <a:rPr lang="fr-FR" dirty="0"/>
            </a:br>
            <a:endParaRPr lang="fr-FR" dirty="0"/>
          </a:p>
          <a:p>
            <a:pPr marL="0" indent="0">
              <a:buNone/>
            </a:pPr>
            <a:r>
              <a:rPr lang="fr-FR" dirty="0"/>
              <a:t>- Rétablissement de l’obligation de vaccination contre la grippe des </a:t>
            </a:r>
            <a:r>
              <a:rPr lang="fr-FR" b="1" dirty="0"/>
              <a:t>résidants en EHPAD</a:t>
            </a:r>
          </a:p>
          <a:p>
            <a:pPr marL="0" indent="0">
              <a:buNone/>
            </a:pPr>
            <a:br>
              <a:rPr lang="fr-FR" dirty="0"/>
            </a:br>
            <a:r>
              <a:rPr lang="fr-FR" dirty="0"/>
              <a:t>- Simplification du dispositif de pilotage des centres de vaccination en les recentrant sur les ARS.</a:t>
            </a:r>
          </a:p>
          <a:p>
            <a:pPr marL="0" indent="0">
              <a:buNone/>
            </a:pPr>
            <a:endParaRPr lang="fr-FR" dirty="0"/>
          </a:p>
          <a:p>
            <a:pPr marL="0" indent="0">
              <a:buNone/>
            </a:pPr>
            <a:r>
              <a:rPr lang="fr-FR" b="1" dirty="0"/>
              <a:t>Article 20 ter</a:t>
            </a:r>
            <a:br>
              <a:rPr lang="fr-FR" dirty="0"/>
            </a:br>
            <a:r>
              <a:rPr lang="fr-FR" dirty="0"/>
              <a:t>Tout médecin, centre de santé, sage-femme ou infirmier peut détenir des vaccins sur son lieu d’exercice</a:t>
            </a:r>
            <a:br>
              <a:rPr lang="fr-FR" dirty="0"/>
            </a:br>
            <a:endParaRPr lang="fr-FR" dirty="0"/>
          </a:p>
          <a:p>
            <a:endParaRPr lang="fr-FR" dirty="0"/>
          </a:p>
        </p:txBody>
      </p:sp>
    </p:spTree>
    <p:extLst>
      <p:ext uri="{BB962C8B-B14F-4D97-AF65-F5344CB8AC3E}">
        <p14:creationId xmlns:p14="http://schemas.microsoft.com/office/powerpoint/2010/main" val="1790975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F99C875-A7C6-7993-2E1B-90D6BD84DAEF}"/>
              </a:ext>
            </a:extLst>
          </p:cNvPr>
          <p:cNvSpPr>
            <a:spLocks noGrp="1"/>
          </p:cNvSpPr>
          <p:nvPr>
            <p:ph idx="1"/>
          </p:nvPr>
        </p:nvSpPr>
        <p:spPr>
          <a:xfrm>
            <a:off x="293914" y="304800"/>
            <a:ext cx="11593286" cy="5872163"/>
          </a:xfrm>
        </p:spPr>
        <p:txBody>
          <a:bodyPr>
            <a:normAutofit fontScale="70000" lnSpcReduction="20000"/>
          </a:bodyPr>
          <a:lstStyle/>
          <a:p>
            <a:pPr marL="0" indent="0">
              <a:buNone/>
            </a:pPr>
            <a:r>
              <a:rPr lang="fr-FR" sz="3100" b="1" dirty="0"/>
              <a:t>Article 21 </a:t>
            </a:r>
          </a:p>
          <a:p>
            <a:pPr marL="0" indent="0">
              <a:buNone/>
            </a:pPr>
            <a:endParaRPr lang="fr-FR" sz="3100" b="1" dirty="0"/>
          </a:p>
          <a:p>
            <a:pPr marL="0" indent="0">
              <a:buNone/>
            </a:pPr>
            <a:r>
              <a:rPr lang="fr-FR" sz="3100" b="1" dirty="0"/>
              <a:t>Docteur Junior : </a:t>
            </a:r>
          </a:p>
          <a:p>
            <a:r>
              <a:rPr lang="fr-FR" sz="3100" dirty="0"/>
              <a:t>Simplifie le dispositif et modifie le schéma en permettant au maître de stage d’encaisser les tickets modérateurs en remplacement de l’indemnité de compensation des charges liées à l'encadrement spécifique.</a:t>
            </a:r>
          </a:p>
          <a:p>
            <a:r>
              <a:rPr lang="fr-FR" sz="3100" dirty="0"/>
              <a:t>Le paiement de la rémunération des étudiants en dernière année du diplôme d’études spécialisées de médecine générale est assuré par le centre hospitalier universitaire auquel ils sont rattachés.</a:t>
            </a:r>
          </a:p>
          <a:p>
            <a:pPr marL="0" indent="0">
              <a:buNone/>
            </a:pPr>
            <a:br>
              <a:rPr lang="fr-FR" sz="3100" dirty="0"/>
            </a:br>
            <a:r>
              <a:rPr lang="fr-FR" sz="3100" b="1" dirty="0"/>
              <a:t>Création d’un nouveau statut de praticien territorial de médecine ambulatoire</a:t>
            </a:r>
            <a:br>
              <a:rPr lang="fr-FR" sz="3100" b="1" dirty="0"/>
            </a:br>
            <a:r>
              <a:rPr lang="fr-FR" sz="3100" dirty="0"/>
              <a:t>La rémunération complémentaire des médecins PTMA est limitée à 10% de la rémunération du médecin.</a:t>
            </a:r>
          </a:p>
          <a:p>
            <a:pPr marL="0" indent="0">
              <a:buNone/>
            </a:pPr>
            <a:endParaRPr lang="fr-FR" sz="3100" b="1" dirty="0"/>
          </a:p>
          <a:p>
            <a:pPr marL="0" indent="0">
              <a:buNone/>
            </a:pPr>
            <a:r>
              <a:rPr lang="fr-FR" sz="3100" b="1" dirty="0"/>
              <a:t>Création de structures spécialisées en soins immédiats non programmés </a:t>
            </a:r>
            <a:br>
              <a:rPr lang="fr-FR" sz="3100" dirty="0"/>
            </a:br>
            <a:r>
              <a:rPr lang="fr-FR" sz="3100" dirty="0"/>
              <a:t>Personnes morales constituées entre des professionnels médicaux et, le cas échéant, des auxiliaires médicaux, exerçant à titre libéral ou salarié. Cahier des charges et financement forfaitaire spécifique en fonction du nombre de patients accueillis / an. Un avenant à la convention médicale doit être signé </a:t>
            </a:r>
            <a:r>
              <a:rPr lang="fr-FR" sz="3100" b="1" dirty="0"/>
              <a:t>avant le 1</a:t>
            </a:r>
            <a:r>
              <a:rPr lang="fr-FR" sz="3100" b="1" baseline="30000" dirty="0"/>
              <a:t>er</a:t>
            </a:r>
            <a:r>
              <a:rPr lang="fr-FR" sz="3100" b="1" dirty="0"/>
              <a:t> juin 2027</a:t>
            </a:r>
            <a:r>
              <a:rPr lang="fr-FR" sz="3100" dirty="0"/>
              <a:t>, en particulier sur la rémunération des SNP. </a:t>
            </a:r>
          </a:p>
          <a:p>
            <a:pPr marL="0" indent="0">
              <a:buNone/>
            </a:pPr>
            <a:endParaRPr lang="fr-FR" dirty="0"/>
          </a:p>
        </p:txBody>
      </p:sp>
    </p:spTree>
    <p:extLst>
      <p:ext uri="{BB962C8B-B14F-4D97-AF65-F5344CB8AC3E}">
        <p14:creationId xmlns:p14="http://schemas.microsoft.com/office/powerpoint/2010/main" val="53372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71D813A-9659-4591-9416-E0283DA8D3FB}"/>
              </a:ext>
            </a:extLst>
          </p:cNvPr>
          <p:cNvSpPr>
            <a:spLocks noGrp="1"/>
          </p:cNvSpPr>
          <p:nvPr>
            <p:ph idx="1"/>
          </p:nvPr>
        </p:nvSpPr>
        <p:spPr>
          <a:xfrm>
            <a:off x="391885" y="239486"/>
            <a:ext cx="11440885" cy="5937477"/>
          </a:xfrm>
        </p:spPr>
        <p:txBody>
          <a:bodyPr>
            <a:normAutofit/>
          </a:bodyPr>
          <a:lstStyle/>
          <a:p>
            <a:pPr marL="0" indent="0">
              <a:buNone/>
            </a:pPr>
            <a:r>
              <a:rPr lang="fr-FR" sz="2400" b="1" dirty="0"/>
              <a:t>Article 21</a:t>
            </a:r>
            <a:endParaRPr lang="fr-FR" sz="1800" b="1" dirty="0"/>
          </a:p>
          <a:p>
            <a:pPr marL="0" indent="0">
              <a:buNone/>
            </a:pPr>
            <a:endParaRPr lang="fr-FR" sz="2200" b="1" dirty="0"/>
          </a:p>
          <a:p>
            <a:pPr marL="0" indent="0">
              <a:buNone/>
            </a:pPr>
            <a:r>
              <a:rPr lang="fr-FR" sz="2200" b="1" dirty="0"/>
              <a:t>Modulation des rémunérations forfaitaires </a:t>
            </a:r>
            <a:r>
              <a:rPr lang="fr-FR" sz="2200" dirty="0"/>
              <a:t>en fonction de la part de la patientèle résidant dans tout ou partie des zones caractérisées par une offre de soins insuffisante ou pas des difficultés d’accès aux soins : à prévoir dans la convention</a:t>
            </a:r>
            <a:br>
              <a:rPr lang="fr-FR" sz="2200" b="1" dirty="0"/>
            </a:br>
            <a:endParaRPr lang="fr-FR" sz="2200" b="1" dirty="0"/>
          </a:p>
          <a:p>
            <a:pPr marL="0" indent="0">
              <a:buNone/>
            </a:pPr>
            <a:r>
              <a:rPr lang="fr-FR" sz="2200" b="1" dirty="0"/>
              <a:t>Soins non programmés</a:t>
            </a:r>
            <a:br>
              <a:rPr lang="fr-FR" sz="2200" b="1" dirty="0"/>
            </a:br>
            <a:r>
              <a:rPr lang="fr-FR" sz="2200" dirty="0"/>
              <a:t>Signature </a:t>
            </a:r>
            <a:r>
              <a:rPr lang="fr-FR" sz="2200" b="1" dirty="0"/>
              <a:t>avant le 1er juin 2027</a:t>
            </a:r>
            <a:r>
              <a:rPr lang="fr-FR" sz="2200" dirty="0"/>
              <a:t>, d’un avenant à la convention portant sur la rémunération des soins non programmés et la facturation des actes qui y sont réalisés. Sinon : arrêté.</a:t>
            </a:r>
            <a:br>
              <a:rPr lang="fr-FR" sz="2200" dirty="0"/>
            </a:br>
            <a:endParaRPr lang="fr-FR" sz="2200" b="1" dirty="0"/>
          </a:p>
          <a:p>
            <a:pPr marL="0" indent="0">
              <a:buNone/>
            </a:pPr>
            <a:r>
              <a:rPr lang="fr-FR" sz="2200" b="1" dirty="0"/>
              <a:t>PDSA</a:t>
            </a:r>
            <a:br>
              <a:rPr lang="fr-FR" sz="2200" b="1" dirty="0"/>
            </a:br>
            <a:r>
              <a:rPr lang="fr-FR" sz="2200" dirty="0"/>
              <a:t>Pour</a:t>
            </a:r>
            <a:r>
              <a:rPr lang="fr-FR" sz="2200" b="1" dirty="0"/>
              <a:t> </a:t>
            </a:r>
            <a:r>
              <a:rPr lang="fr-FR" sz="2200" dirty="0"/>
              <a:t>renforcer la régulation de la permanence des soins ambulatoires et du service d’accès aux soins, une disposition permet à l’ensemble des médecins, notamment les </a:t>
            </a:r>
            <a:r>
              <a:rPr lang="fr-FR" sz="2200" b="1" dirty="0"/>
              <a:t>médecins retraités </a:t>
            </a:r>
            <a:r>
              <a:rPr lang="fr-FR" sz="2200" dirty="0"/>
              <a:t>qui le souhaiteraient ou les </a:t>
            </a:r>
            <a:r>
              <a:rPr lang="fr-FR" sz="2200" b="1" dirty="0"/>
              <a:t>médecins remplaçants</a:t>
            </a:r>
            <a:r>
              <a:rPr lang="fr-FR" sz="2200" dirty="0"/>
              <a:t>, d’y participer. Aussi, cette disposition permet à l’Assurance maladie de les rémunérer sur la base des tarifs prévus dans la convention médicale.</a:t>
            </a:r>
          </a:p>
          <a:p>
            <a:pPr marL="0" indent="0">
              <a:buNone/>
            </a:pPr>
            <a:endParaRPr lang="fr-FR" dirty="0"/>
          </a:p>
        </p:txBody>
      </p:sp>
    </p:spTree>
    <p:extLst>
      <p:ext uri="{BB962C8B-B14F-4D97-AF65-F5344CB8AC3E}">
        <p14:creationId xmlns:p14="http://schemas.microsoft.com/office/powerpoint/2010/main" val="3820676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01AA49E-C328-5340-4D7F-D085981E7181}"/>
              </a:ext>
            </a:extLst>
          </p:cNvPr>
          <p:cNvSpPr>
            <a:spLocks noGrp="1"/>
          </p:cNvSpPr>
          <p:nvPr>
            <p:ph idx="1"/>
          </p:nvPr>
        </p:nvSpPr>
        <p:spPr>
          <a:xfrm>
            <a:off x="261257" y="261256"/>
            <a:ext cx="11778343" cy="6368143"/>
          </a:xfrm>
        </p:spPr>
        <p:txBody>
          <a:bodyPr>
            <a:normAutofit lnSpcReduction="10000"/>
          </a:bodyPr>
          <a:lstStyle/>
          <a:p>
            <a:pPr marL="0" indent="0">
              <a:buNone/>
            </a:pPr>
            <a:r>
              <a:rPr lang="fr-FR" b="1" dirty="0"/>
              <a:t>Article 21 bis</a:t>
            </a:r>
          </a:p>
          <a:p>
            <a:pPr marL="0" indent="0">
              <a:buNone/>
            </a:pPr>
            <a:r>
              <a:rPr lang="fr-FR" b="1" dirty="0"/>
              <a:t>Création du Réseau France Santé</a:t>
            </a:r>
          </a:p>
          <a:p>
            <a:pPr marL="0" indent="0">
              <a:buNone/>
            </a:pPr>
            <a:r>
              <a:rPr lang="fr-FR" dirty="0"/>
              <a:t>Les CPTS ont été retiré du dispositif.</a:t>
            </a:r>
            <a:br>
              <a:rPr lang="fr-FR" dirty="0"/>
            </a:br>
            <a:br>
              <a:rPr lang="fr-FR" dirty="0"/>
            </a:br>
            <a:r>
              <a:rPr lang="fr-FR" dirty="0"/>
              <a:t>La possibilité pour les ministres de fixer les modalités de mise en place en cas d'échec des négociations d'un avenant à l'ACI qui doivent s'ouvrir dans les 2 mois a été supprimé.</a:t>
            </a:r>
          </a:p>
          <a:p>
            <a:pPr marL="0" indent="0">
              <a:buNone/>
            </a:pPr>
            <a:endParaRPr lang="fr-FR" dirty="0"/>
          </a:p>
          <a:p>
            <a:pPr marL="0" indent="0">
              <a:buNone/>
            </a:pPr>
            <a:r>
              <a:rPr lang="fr-FR" dirty="0"/>
              <a:t>Ouverture d’une négo ACI dans les 6 mois en faveur du développement de l’exercice coordonné et du déploiement des communautés professionnelles territoriales de santé afin de prévoir les modalités de soutien de ces communautés aux structures du réseau “France santé”.</a:t>
            </a:r>
            <a:br>
              <a:rPr lang="fr-FR" dirty="0"/>
            </a:br>
            <a:br>
              <a:rPr lang="fr-FR" dirty="0"/>
            </a:br>
            <a:r>
              <a:rPr lang="fr-FR" dirty="0"/>
              <a:t>Suppression pour les pharmaciens de leur rôle d’orientation dans le parcours de soins. Seule la contribution à l’évaluation et à la prise en charge des situations clinique est maintenue.</a:t>
            </a:r>
          </a:p>
          <a:p>
            <a:pPr marL="0" indent="0">
              <a:buNone/>
            </a:pPr>
            <a:endParaRPr lang="fr-FR" b="1" dirty="0"/>
          </a:p>
        </p:txBody>
      </p:sp>
    </p:spTree>
    <p:extLst>
      <p:ext uri="{BB962C8B-B14F-4D97-AF65-F5344CB8AC3E}">
        <p14:creationId xmlns:p14="http://schemas.microsoft.com/office/powerpoint/2010/main" val="3164588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2BD862B-D87E-1A15-8E4C-2CB8EBF7CE44}"/>
              </a:ext>
            </a:extLst>
          </p:cNvPr>
          <p:cNvSpPr>
            <a:spLocks noGrp="1"/>
          </p:cNvSpPr>
          <p:nvPr>
            <p:ph idx="1"/>
          </p:nvPr>
        </p:nvSpPr>
        <p:spPr>
          <a:xfrm>
            <a:off x="304799" y="217714"/>
            <a:ext cx="11625943" cy="5959249"/>
          </a:xfrm>
        </p:spPr>
        <p:txBody>
          <a:bodyPr>
            <a:noAutofit/>
          </a:bodyPr>
          <a:lstStyle/>
          <a:p>
            <a:pPr marL="0" indent="0">
              <a:buNone/>
            </a:pPr>
            <a:r>
              <a:rPr lang="fr-FR" sz="2400" b="1" dirty="0"/>
              <a:t>Article 21 ter</a:t>
            </a:r>
          </a:p>
          <a:p>
            <a:pPr marL="0" indent="0">
              <a:buNone/>
            </a:pPr>
            <a:r>
              <a:rPr lang="fr-FR" sz="2400" dirty="0"/>
              <a:t>Création de consultations médicales longues dédiées à la ménopause</a:t>
            </a:r>
          </a:p>
          <a:p>
            <a:pPr marL="0" indent="0">
              <a:buNone/>
            </a:pPr>
            <a:endParaRPr lang="fr-FR" sz="2400" dirty="0"/>
          </a:p>
          <a:p>
            <a:pPr marL="0" indent="0">
              <a:buNone/>
            </a:pPr>
            <a:r>
              <a:rPr lang="fr-FR" sz="2400" b="1" dirty="0"/>
              <a:t>Article 21 quater</a:t>
            </a:r>
            <a:br>
              <a:rPr lang="fr-FR" sz="2400" b="1" dirty="0"/>
            </a:br>
            <a:r>
              <a:rPr lang="fr-FR" sz="2400" dirty="0"/>
              <a:t>Fin du CDE : contrat de durée d’exercice, fixée au 1</a:t>
            </a:r>
            <a:r>
              <a:rPr lang="fr-FR" sz="2400" baseline="30000" dirty="0"/>
              <a:t>er</a:t>
            </a:r>
            <a:r>
              <a:rPr lang="fr-FR" sz="2400" dirty="0"/>
              <a:t> janvier 2030</a:t>
            </a:r>
          </a:p>
          <a:p>
            <a:pPr marL="0" indent="0">
              <a:buNone/>
            </a:pPr>
            <a:endParaRPr lang="fr-FR" sz="2400" dirty="0"/>
          </a:p>
          <a:p>
            <a:pPr marL="0" indent="0">
              <a:buNone/>
            </a:pPr>
            <a:r>
              <a:rPr lang="fr-FR" sz="2400" b="1" dirty="0"/>
              <a:t>Article 21 septies : encadrement de la médecine esthétique</a:t>
            </a:r>
            <a:endParaRPr lang="fr-FR" sz="2400" dirty="0"/>
          </a:p>
          <a:p>
            <a:pPr marL="0" indent="0">
              <a:buNone/>
            </a:pPr>
            <a:r>
              <a:rPr lang="fr-FR" sz="2400" dirty="0"/>
              <a:t>À la demande du </a:t>
            </a:r>
            <a:r>
              <a:rPr lang="fr-FR" sz="2400" dirty="0" err="1"/>
              <a:t>Cnom</a:t>
            </a:r>
            <a:r>
              <a:rPr lang="fr-FR" sz="2400" dirty="0"/>
              <a:t>, il est proposé que l’autorisation d’un praticien à exercer dans le champ de la médecine esthétique relève de l’ordre compétent. Une durée d’exercice préalable dans une qualification initiale relevant de la médecine curative est requise. Conditionne la pratique de la médecine esthétique au suivi d’une formation complémentaire ou à une expérience préalable. </a:t>
            </a:r>
          </a:p>
          <a:p>
            <a:pPr marL="0" indent="0">
              <a:buNone/>
            </a:pPr>
            <a:endParaRPr lang="fr-FR" sz="2400" dirty="0"/>
          </a:p>
          <a:p>
            <a:pPr marL="0" indent="0">
              <a:buNone/>
            </a:pPr>
            <a:r>
              <a:rPr lang="fr-FR" sz="2400" b="1" dirty="0"/>
              <a:t>Article 21 decies : </a:t>
            </a:r>
            <a:r>
              <a:rPr lang="fr-FR" sz="2400" dirty="0"/>
              <a:t>suppression de la création de l’expérimentation de l’équipe de soin traitante pluridisciplinaires</a:t>
            </a:r>
            <a:r>
              <a:rPr lang="fr-FR" sz="2400" b="1" dirty="0"/>
              <a:t> </a:t>
            </a:r>
            <a:r>
              <a:rPr lang="fr-FR" sz="2400" dirty="0"/>
              <a:t>(médecin, infirmier, pharmacien, assistant médical au minimum) </a:t>
            </a:r>
          </a:p>
          <a:p>
            <a:pPr marL="0" indent="0">
              <a:buNone/>
            </a:pPr>
            <a:endParaRPr lang="fr-FR" sz="2400" dirty="0"/>
          </a:p>
        </p:txBody>
      </p:sp>
    </p:spTree>
    <p:extLst>
      <p:ext uri="{BB962C8B-B14F-4D97-AF65-F5344CB8AC3E}">
        <p14:creationId xmlns:p14="http://schemas.microsoft.com/office/powerpoint/2010/main" val="228812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ED1A48D-0062-B51C-AE5A-5F03990357B1}"/>
              </a:ext>
            </a:extLst>
          </p:cNvPr>
          <p:cNvSpPr>
            <a:spLocks noGrp="1"/>
          </p:cNvSpPr>
          <p:nvPr>
            <p:ph idx="1"/>
          </p:nvPr>
        </p:nvSpPr>
        <p:spPr>
          <a:xfrm>
            <a:off x="359229" y="283029"/>
            <a:ext cx="11582399" cy="6368142"/>
          </a:xfrm>
        </p:spPr>
        <p:txBody>
          <a:bodyPr>
            <a:normAutofit/>
          </a:bodyPr>
          <a:lstStyle/>
          <a:p>
            <a:pPr marL="0" indent="0">
              <a:buNone/>
            </a:pPr>
            <a:r>
              <a:rPr lang="fr-FR" b="1" dirty="0"/>
              <a:t>Article 26 bis : secteur 3</a:t>
            </a:r>
            <a:br>
              <a:rPr lang="fr-FR" b="1" dirty="0"/>
            </a:br>
            <a:r>
              <a:rPr lang="fr-FR" sz="2200" dirty="0"/>
              <a:t>Suppression de la prise en charge des actes et prestations prescrits</a:t>
            </a:r>
          </a:p>
          <a:p>
            <a:pPr marL="0" indent="0">
              <a:buNone/>
            </a:pPr>
            <a:endParaRPr lang="fr-FR" b="1" dirty="0"/>
          </a:p>
          <a:p>
            <a:pPr marL="0" indent="0">
              <a:buNone/>
            </a:pPr>
            <a:r>
              <a:rPr lang="fr-FR" b="1" dirty="0"/>
              <a:t>Article 28 Arrêts de travail</a:t>
            </a:r>
          </a:p>
          <a:p>
            <a:pPr marL="0" indent="0">
              <a:buNone/>
            </a:pPr>
            <a:endParaRPr lang="fr-FR" sz="1400" dirty="0"/>
          </a:p>
          <a:p>
            <a:r>
              <a:rPr lang="fr-FR" sz="2400" b="1" dirty="0"/>
              <a:t>Limite la durée de prescription des arrêts de travail pour maladie</a:t>
            </a:r>
            <a:br>
              <a:rPr lang="fr-FR" sz="2400" b="1" dirty="0"/>
            </a:br>
            <a:r>
              <a:rPr lang="fr-FR" sz="2400" dirty="0"/>
              <a:t>Ne peut excéder un plafond déterminé par décret en Conseil d’État, lequel plafond ne peut être inférieur à un mois pour une première prescription et à deux mois pour une prolongation de prescription</a:t>
            </a:r>
            <a:br>
              <a:rPr lang="fr-FR" sz="2400" dirty="0"/>
            </a:br>
            <a:r>
              <a:rPr lang="fr-FR" sz="2400" dirty="0"/>
              <a:t>Dérogation au plafond prévu lorsque le médecin justifie, sur la prescription, de la nécessité d’une durée plus longue au regard de la situation du patient et en considération, lorsqu’elles existent, des recommandations établies par la HAS</a:t>
            </a:r>
          </a:p>
          <a:p>
            <a:r>
              <a:rPr lang="fr-FR" sz="2400" b="1" dirty="0"/>
              <a:t>Limite la durée d’indemnisation des arrêts de travail en cas d’accident du travail ou de maladie professionnelle </a:t>
            </a:r>
            <a:br>
              <a:rPr lang="fr-FR" sz="2400" b="1" dirty="0"/>
            </a:br>
            <a:endParaRPr lang="fr-FR" sz="2400" b="1" dirty="0"/>
          </a:p>
          <a:p>
            <a:r>
              <a:rPr lang="fr-FR" sz="2400" b="1" dirty="0"/>
              <a:t>Supprime l’obligation de visite de reprise pour un retour de congé maternité</a:t>
            </a:r>
          </a:p>
          <a:p>
            <a:pPr marL="0" indent="0">
              <a:buNone/>
            </a:pPr>
            <a:endParaRPr lang="fr-FR" dirty="0"/>
          </a:p>
          <a:p>
            <a:endParaRPr lang="fr-FR" dirty="0"/>
          </a:p>
        </p:txBody>
      </p:sp>
    </p:spTree>
    <p:extLst>
      <p:ext uri="{BB962C8B-B14F-4D97-AF65-F5344CB8AC3E}">
        <p14:creationId xmlns:p14="http://schemas.microsoft.com/office/powerpoint/2010/main" val="3531248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583FE8-B4E5-75A7-B064-3B4CF5E4487A}"/>
              </a:ext>
            </a:extLst>
          </p:cNvPr>
          <p:cNvSpPr>
            <a:spLocks noGrp="1"/>
          </p:cNvSpPr>
          <p:nvPr>
            <p:ph idx="1"/>
          </p:nvPr>
        </p:nvSpPr>
        <p:spPr>
          <a:xfrm>
            <a:off x="250371" y="261257"/>
            <a:ext cx="11560629" cy="5915706"/>
          </a:xfrm>
        </p:spPr>
        <p:txBody>
          <a:bodyPr>
            <a:normAutofit/>
          </a:bodyPr>
          <a:lstStyle/>
          <a:p>
            <a:pPr marL="0" indent="0">
              <a:buNone/>
            </a:pPr>
            <a:r>
              <a:rPr lang="fr-FR" b="1" dirty="0"/>
              <a:t>Article 31 : remplissage obligatoire du DMP</a:t>
            </a:r>
            <a:endParaRPr lang="fr-FR" dirty="0"/>
          </a:p>
          <a:p>
            <a:pPr marL="0" indent="0" fontAlgn="base">
              <a:buNone/>
            </a:pPr>
            <a:endParaRPr lang="fr-FR" dirty="0"/>
          </a:p>
          <a:p>
            <a:pPr fontAlgn="base">
              <a:buFontTx/>
              <a:buChar char="-"/>
            </a:pPr>
            <a:r>
              <a:rPr lang="fr-FR" dirty="0"/>
              <a:t>Sanctions :  2500€ par manquement, plafonné à 10000€/ an et plus importantes pour les établissements.</a:t>
            </a:r>
          </a:p>
          <a:p>
            <a:pPr fontAlgn="base">
              <a:buFontTx/>
              <a:buChar char="-"/>
            </a:pPr>
            <a:r>
              <a:rPr lang="fr-FR" dirty="0"/>
              <a:t>Obligation de consultation de « Mon espace santé »  et possibilité d’une pénalité financière en cas de manquement.</a:t>
            </a:r>
          </a:p>
          <a:p>
            <a:pPr fontAlgn="base">
              <a:buFontTx/>
              <a:buChar char="-"/>
            </a:pPr>
            <a:r>
              <a:rPr lang="fr-FR" dirty="0"/>
              <a:t>Exonération de la responsabilité du professionnel, dans le cas où l’absence d’alimentation du DMP résulte d’une défaillance des outils logiciels ;</a:t>
            </a:r>
          </a:p>
          <a:p>
            <a:pPr fontAlgn="base">
              <a:buFontTx/>
              <a:buChar char="-"/>
            </a:pPr>
            <a:r>
              <a:rPr lang="fr-FR" b="1" dirty="0"/>
              <a:t>Report de l’entrée en vigueur à 2028</a:t>
            </a:r>
            <a:r>
              <a:rPr lang="fr-FR" dirty="0"/>
              <a:t>, pour laisser le temps au déploiement des nouveaux logiciels financés dans le cadre du Ségur numérique.</a:t>
            </a:r>
          </a:p>
          <a:p>
            <a:pPr marL="0" indent="0">
              <a:buNone/>
            </a:pPr>
            <a:endParaRPr lang="fr-FR" dirty="0"/>
          </a:p>
        </p:txBody>
      </p:sp>
    </p:spTree>
    <p:extLst>
      <p:ext uri="{BB962C8B-B14F-4D97-AF65-F5344CB8AC3E}">
        <p14:creationId xmlns:p14="http://schemas.microsoft.com/office/powerpoint/2010/main" val="3381976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3A2C67-5BFC-5D22-FACF-73A61F5D94F8}"/>
              </a:ext>
            </a:extLst>
          </p:cNvPr>
          <p:cNvSpPr>
            <a:spLocks noGrp="1"/>
          </p:cNvSpPr>
          <p:nvPr>
            <p:ph type="title"/>
          </p:nvPr>
        </p:nvSpPr>
        <p:spPr>
          <a:xfrm>
            <a:off x="185057" y="245382"/>
            <a:ext cx="11168743" cy="799647"/>
          </a:xfrm>
        </p:spPr>
        <p:txBody>
          <a:bodyPr/>
          <a:lstStyle/>
          <a:p>
            <a:r>
              <a:rPr lang="fr-FR" dirty="0"/>
              <a:t>Article 43 : retraite  </a:t>
            </a:r>
          </a:p>
        </p:txBody>
      </p:sp>
      <p:sp>
        <p:nvSpPr>
          <p:cNvPr id="3" name="Espace réservé du contenu 2">
            <a:extLst>
              <a:ext uri="{FF2B5EF4-FFF2-40B4-BE49-F238E27FC236}">
                <a16:creationId xmlns:a16="http://schemas.microsoft.com/office/drawing/2014/main" id="{0B2AF00F-4832-F4E4-BB2B-6D3FE33317FE}"/>
              </a:ext>
            </a:extLst>
          </p:cNvPr>
          <p:cNvSpPr>
            <a:spLocks noGrp="1"/>
          </p:cNvSpPr>
          <p:nvPr>
            <p:ph idx="1"/>
          </p:nvPr>
        </p:nvSpPr>
        <p:spPr>
          <a:xfrm>
            <a:off x="185057" y="1186543"/>
            <a:ext cx="11168743" cy="4990420"/>
          </a:xfrm>
        </p:spPr>
        <p:txBody>
          <a:bodyPr>
            <a:normAutofit fontScale="92500" lnSpcReduction="10000"/>
          </a:bodyPr>
          <a:lstStyle/>
          <a:p>
            <a:pPr marL="0" indent="0">
              <a:buNone/>
            </a:pPr>
            <a:r>
              <a:rPr lang="fr-FR" dirty="0"/>
              <a:t>Ce que cet article prévoir à compter du 1er janvier 2027 :</a:t>
            </a:r>
          </a:p>
          <a:p>
            <a:pPr>
              <a:buFontTx/>
              <a:buChar char="-"/>
            </a:pPr>
            <a:r>
              <a:rPr lang="fr-FR" dirty="0"/>
              <a:t>Suspension de la pension liquidée lorsque l’assuré qui a atteint l’âge légal de départ à la retraite, poursuit son activité sans avoir liquidé l’ensemble de ses régimes obligatoires, sauf dans le cas où l’un des régimes non liquidés fixe un âge de départ supérieur à l’âge légal.</a:t>
            </a:r>
          </a:p>
          <a:p>
            <a:pPr>
              <a:buFontTx/>
              <a:buChar char="-"/>
            </a:pPr>
            <a:r>
              <a:rPr lang="fr-FR" dirty="0"/>
              <a:t>Pour les assurés entre l’âge légal (64 ans) et l’âge d’annulation de la décote (67 ans), la pension sera écrêtée à hauteur de la moitié du dépassement d’un seuil de revenus d’activité fixé par décret, a priori autour de 7 000 euros par an. Au-delà de 67 ans, le cumul emploi-retraite redeviendrait intégral.</a:t>
            </a:r>
          </a:p>
          <a:p>
            <a:pPr marL="0" indent="0">
              <a:buNone/>
            </a:pPr>
            <a:endParaRPr lang="fr-FR" dirty="0"/>
          </a:p>
          <a:p>
            <a:pPr marL="0" indent="0">
              <a:buNone/>
            </a:pPr>
            <a:r>
              <a:rPr lang="fr-FR" dirty="0"/>
              <a:t>=&gt; Particulièrement défavorable aux femmes médecins ayant bénéficié de trimestres pour maternité, aux personnes ayant accompli un service national ou procédé à des rachats de trimestres pour compléter leur carrière.</a:t>
            </a:r>
          </a:p>
          <a:p>
            <a:pPr marL="0" indent="0">
              <a:buNone/>
            </a:pPr>
            <a:endParaRPr lang="fr-FR" dirty="0"/>
          </a:p>
        </p:txBody>
      </p:sp>
    </p:spTree>
    <p:extLst>
      <p:ext uri="{BB962C8B-B14F-4D97-AF65-F5344CB8AC3E}">
        <p14:creationId xmlns:p14="http://schemas.microsoft.com/office/powerpoint/2010/main" val="3539659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77D23-7847-722F-EE8A-CB7DCD5BE08D}"/>
              </a:ext>
            </a:extLst>
          </p:cNvPr>
          <p:cNvSpPr>
            <a:spLocks noGrp="1"/>
          </p:cNvSpPr>
          <p:nvPr>
            <p:ph type="title"/>
          </p:nvPr>
        </p:nvSpPr>
        <p:spPr/>
        <p:txBody>
          <a:bodyPr/>
          <a:lstStyle/>
          <a:p>
            <a:r>
              <a:rPr lang="fr-FR" dirty="0"/>
              <a:t>Article 49 : ONDAM +3,1%</a:t>
            </a:r>
          </a:p>
        </p:txBody>
      </p:sp>
      <p:pic>
        <p:nvPicPr>
          <p:cNvPr id="4" name="Espace réservé du contenu 3">
            <a:extLst>
              <a:ext uri="{FF2B5EF4-FFF2-40B4-BE49-F238E27FC236}">
                <a16:creationId xmlns:a16="http://schemas.microsoft.com/office/drawing/2014/main" id="{CB896199-EAAE-4B1F-1F09-763C6CD2B6C7}"/>
              </a:ext>
            </a:extLst>
          </p:cNvPr>
          <p:cNvPicPr>
            <a:picLocks noGrp="1" noChangeAspect="1"/>
          </p:cNvPicPr>
          <p:nvPr>
            <p:ph idx="1"/>
          </p:nvPr>
        </p:nvPicPr>
        <p:blipFill>
          <a:blip r:embed="rId2"/>
          <a:stretch>
            <a:fillRect/>
          </a:stretch>
        </p:blipFill>
        <p:spPr>
          <a:xfrm>
            <a:off x="1970313" y="1690688"/>
            <a:ext cx="7430812" cy="4168290"/>
          </a:xfrm>
          <a:prstGeom prst="rect">
            <a:avLst/>
          </a:prstGeom>
        </p:spPr>
      </p:pic>
      <p:sp>
        <p:nvSpPr>
          <p:cNvPr id="3" name="ZoneTexte 2">
            <a:extLst>
              <a:ext uri="{FF2B5EF4-FFF2-40B4-BE49-F238E27FC236}">
                <a16:creationId xmlns:a16="http://schemas.microsoft.com/office/drawing/2014/main" id="{CB8DBE7A-5C1D-8C2C-6687-B18DFBF3B9FC}"/>
              </a:ext>
            </a:extLst>
          </p:cNvPr>
          <p:cNvSpPr txBox="1"/>
          <p:nvPr/>
        </p:nvSpPr>
        <p:spPr>
          <a:xfrm>
            <a:off x="9503228" y="2525486"/>
            <a:ext cx="1143000" cy="3247043"/>
          </a:xfrm>
          <a:prstGeom prst="rect">
            <a:avLst/>
          </a:prstGeom>
          <a:noFill/>
        </p:spPr>
        <p:txBody>
          <a:bodyPr wrap="square" rtlCol="0">
            <a:spAutoFit/>
          </a:bodyPr>
          <a:lstStyle/>
          <a:p>
            <a:r>
              <a:rPr lang="fr-FR" dirty="0">
                <a:solidFill>
                  <a:srgbClr val="C00000"/>
                </a:solidFill>
              </a:rPr>
              <a:t>+ 2,5M€</a:t>
            </a:r>
          </a:p>
          <a:p>
            <a:endParaRPr lang="fr-FR" sz="900" dirty="0">
              <a:solidFill>
                <a:srgbClr val="C00000"/>
              </a:solidFill>
            </a:endParaRPr>
          </a:p>
          <a:p>
            <a:r>
              <a:rPr lang="fr-FR" dirty="0">
                <a:solidFill>
                  <a:srgbClr val="C00000"/>
                </a:solidFill>
              </a:rPr>
              <a:t>+1M€</a:t>
            </a:r>
            <a:br>
              <a:rPr lang="fr-FR" dirty="0">
                <a:solidFill>
                  <a:srgbClr val="C00000"/>
                </a:solidFill>
              </a:rPr>
            </a:br>
            <a:endParaRPr lang="fr-FR" dirty="0">
              <a:solidFill>
                <a:srgbClr val="C00000"/>
              </a:solidFill>
            </a:endParaRPr>
          </a:p>
          <a:p>
            <a:r>
              <a:rPr lang="fr-FR" dirty="0">
                <a:solidFill>
                  <a:srgbClr val="C00000"/>
                </a:solidFill>
              </a:rPr>
              <a:t>+0,1M€</a:t>
            </a:r>
          </a:p>
          <a:p>
            <a:endParaRPr lang="fr-FR" dirty="0">
              <a:solidFill>
                <a:srgbClr val="C00000"/>
              </a:solidFill>
            </a:endParaRPr>
          </a:p>
          <a:p>
            <a:r>
              <a:rPr lang="fr-FR" dirty="0">
                <a:solidFill>
                  <a:srgbClr val="C00000"/>
                </a:solidFill>
              </a:rPr>
              <a:t>+0</a:t>
            </a:r>
          </a:p>
          <a:p>
            <a:endParaRPr lang="fr-FR" dirty="0">
              <a:solidFill>
                <a:srgbClr val="C00000"/>
              </a:solidFill>
            </a:endParaRPr>
          </a:p>
          <a:p>
            <a:r>
              <a:rPr lang="fr-FR" dirty="0">
                <a:solidFill>
                  <a:srgbClr val="C00000"/>
                </a:solidFill>
              </a:rPr>
              <a:t>+,02 M€</a:t>
            </a:r>
            <a:br>
              <a:rPr lang="fr-FR" dirty="0">
                <a:solidFill>
                  <a:srgbClr val="C00000"/>
                </a:solidFill>
              </a:rPr>
            </a:br>
            <a:endParaRPr lang="fr-FR" sz="800" dirty="0">
              <a:solidFill>
                <a:srgbClr val="C00000"/>
              </a:solidFill>
            </a:endParaRPr>
          </a:p>
          <a:p>
            <a:r>
              <a:rPr lang="fr-FR" dirty="0">
                <a:solidFill>
                  <a:srgbClr val="C00000"/>
                </a:solidFill>
              </a:rPr>
              <a:t>+0</a:t>
            </a:r>
            <a:br>
              <a:rPr lang="fr-FR" dirty="0">
                <a:solidFill>
                  <a:srgbClr val="C00000"/>
                </a:solidFill>
              </a:rPr>
            </a:br>
            <a:endParaRPr lang="fr-FR" sz="800" dirty="0">
              <a:solidFill>
                <a:srgbClr val="C00000"/>
              </a:solidFill>
            </a:endParaRPr>
          </a:p>
          <a:p>
            <a:r>
              <a:rPr lang="fr-FR" dirty="0">
                <a:solidFill>
                  <a:srgbClr val="C00000"/>
                </a:solidFill>
              </a:rPr>
              <a:t>+3,9 M€</a:t>
            </a:r>
          </a:p>
        </p:txBody>
      </p:sp>
    </p:spTree>
    <p:extLst>
      <p:ext uri="{BB962C8B-B14F-4D97-AF65-F5344CB8AC3E}">
        <p14:creationId xmlns:p14="http://schemas.microsoft.com/office/powerpoint/2010/main" val="294782070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1136</Words>
  <Application>Microsoft Office PowerPoint</Application>
  <PresentationFormat>Grand écran</PresentationFormat>
  <Paragraphs>63</Paragraphs>
  <Slides>10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Aptos</vt:lpstr>
      <vt:lpstr>Aptos Display</vt:lpstr>
      <vt:lpstr>Arial</vt:lpstr>
      <vt:lpstr>Thème Office</vt:lpstr>
      <vt:lpstr>PLFSS 2026  Synthèse CSMF 11/12/2025</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Article 43 : retraite  </vt:lpstr>
      <vt:lpstr>Article 49 : ONDAM +3,1%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Sylvie Aubry</dc:creator>
  <cp:lastModifiedBy>Les Généralistes CSMF</cp:lastModifiedBy>
  <cp:revision>11</cp:revision>
  <cp:lastPrinted>2025-12-11T13:45:22Z</cp:lastPrinted>
  <dcterms:created xsi:type="dcterms:W3CDTF">2025-12-11T08:51:24Z</dcterms:created>
  <dcterms:modified xsi:type="dcterms:W3CDTF">2025-12-11T13:46:11Z</dcterms:modified>
</cp:coreProperties>
</file>