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4"/>
  </p:sldMasterIdLst>
  <p:notesMasterIdLst>
    <p:notesMasterId r:id="rId18"/>
  </p:notesMasterIdLst>
  <p:sldIdLst>
    <p:sldId id="256" r:id="rId5"/>
    <p:sldId id="286" r:id="rId6"/>
    <p:sldId id="334" r:id="rId7"/>
    <p:sldId id="313" r:id="rId8"/>
    <p:sldId id="332" r:id="rId9"/>
    <p:sldId id="326" r:id="rId10"/>
    <p:sldId id="335" r:id="rId11"/>
    <p:sldId id="342" r:id="rId12"/>
    <p:sldId id="343" r:id="rId13"/>
    <p:sldId id="321" r:id="rId14"/>
    <p:sldId id="276" r:id="rId15"/>
    <p:sldId id="338" r:id="rId16"/>
    <p:sldId id="33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deline WICKER" initials="MW" lastIdx="1" clrIdx="0">
    <p:extLst>
      <p:ext uri="{19B8F6BF-5375-455C-9EA6-DF929625EA0E}">
        <p15:presenceInfo xmlns:p15="http://schemas.microsoft.com/office/powerpoint/2012/main" userId="S-1-5-21-3939231874-287189576-1860914158-54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EB9C5F"/>
    <a:srgbClr val="CE861C"/>
    <a:srgbClr val="297D53"/>
    <a:srgbClr val="FFCC00"/>
    <a:srgbClr val="FFE2B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75593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3D77C-58F0-4557-9F60-7B5F2524E87C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A3FBA-458D-4EBC-B9DF-7D93E0F873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114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Identification, Agrandissement &amp; Fédération d’un groupe de professionnels de santé autour d’un projet de santé (ayant pour vocation d’être labellisé par l’ARS)</a:t>
            </a:r>
          </a:p>
          <a:p>
            <a:r>
              <a:rPr lang="fr-FR" dirty="0"/>
              <a:t>Création d’un Pôle Santé complet réunissant les principaux acteurs de la médecine de ville : Médecins généralistes (MSP), Médecins Spécialistes (MSS), Infirmières, Kinés, Laboratoire, Pharmacie, Radiologie, Optique, Matériel médical,… </a:t>
            </a:r>
          </a:p>
          <a:p>
            <a:r>
              <a:rPr lang="fr-FR" dirty="0"/>
              <a:t>Conception, Réalisation et Aménagement de locaux haut-de-gamme,  sécurisés et adaptés à la pratique des soins</a:t>
            </a:r>
          </a:p>
          <a:p>
            <a:r>
              <a:rPr lang="fr-FR" dirty="0"/>
              <a:t>Accompagnement des professionnels de santé pour l’exploitation et la gestion du Pôle Santé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A3FBA-458D-4EBC-B9DF-7D93E0F873E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265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489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7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15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279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896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46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778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2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67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569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2873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623EED3-08B3-449B-89AB-31E3AD63CB33}" type="datetimeFigureOut">
              <a:rPr lang="fr-FR" smtClean="0"/>
              <a:t>07/06/2023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CA58BE1-E04C-4F53-A91E-02E8007C066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87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Francis.piot@psconcept.co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00051" y="780217"/>
            <a:ext cx="10655596" cy="3566160"/>
          </a:xfrm>
        </p:spPr>
        <p:txBody>
          <a:bodyPr>
            <a:normAutofit/>
          </a:bodyPr>
          <a:lstStyle/>
          <a:p>
            <a:r>
              <a:rPr lang="fr-FR" sz="5400" dirty="0"/>
              <a:t>PS Concept &amp;</a:t>
            </a:r>
            <a:br>
              <a:rPr lang="fr-FR" sz="6000" dirty="0"/>
            </a:br>
            <a:r>
              <a:rPr lang="fr-FR" sz="4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Présentations</a:t>
            </a:r>
            <a:endParaRPr lang="fr-FR" sz="6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00051" y="4415665"/>
            <a:ext cx="10058400" cy="1143000"/>
          </a:xfrm>
        </p:spPr>
        <p:txBody>
          <a:bodyPr/>
          <a:lstStyle/>
          <a:p>
            <a:r>
              <a:rPr lang="fr-FR" dirty="0"/>
              <a:t>Juin 2023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9943106" y="6410739"/>
            <a:ext cx="2425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www.psconcept.com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8DDFCB-A39A-41B0-9770-81757449C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1" y="139429"/>
            <a:ext cx="2222205" cy="9780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CCAA4D-4A6C-4A9C-735C-01C38327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158" y="2277510"/>
            <a:ext cx="3710763" cy="189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41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Métier de PS Concept : Opérateur Santé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652153" y="2070067"/>
            <a:ext cx="9172575" cy="105029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Fédérer des professionnels de santé libéraux…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…autour d’un projet de soins durable, ancré dans un territoire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0" y="6381249"/>
            <a:ext cx="11963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dirty="0">
                <a:solidFill>
                  <a:schemeClr val="bg1"/>
                </a:solidFill>
              </a:rPr>
              <a:t>*</a:t>
            </a:r>
            <a:r>
              <a:rPr lang="fr-FR" sz="1400" b="1" i="1" dirty="0"/>
              <a:t> </a:t>
            </a:r>
            <a:r>
              <a:rPr lang="fr-FR" sz="1400" i="1" dirty="0">
                <a:solidFill>
                  <a:srgbClr val="FF9900"/>
                </a:solidFill>
              </a:rPr>
              <a:t>Pôle Santé </a:t>
            </a:r>
            <a:r>
              <a:rPr lang="fr-FR" sz="1400" i="1" dirty="0">
                <a:solidFill>
                  <a:schemeClr val="bg1"/>
                </a:solidFill>
              </a:rPr>
              <a:t>: MSP (Maison de Santé Pluriprofessionnelle) et/ou MSS (Maison de Santé de Spécialistes) + Spécialités complémentaires + Acteurs Prévention et 			Médico-social (Crèche, Activité Physique adaptée, CCAS…)</a:t>
            </a:r>
          </a:p>
        </p:txBody>
      </p:sp>
      <p:pic>
        <p:nvPicPr>
          <p:cNvPr id="7" name="Graphique 6" descr="Brainstorming de groupe">
            <a:extLst>
              <a:ext uri="{FF2B5EF4-FFF2-40B4-BE49-F238E27FC236}">
                <a16:creationId xmlns:a16="http://schemas.microsoft.com/office/drawing/2014/main" id="{F5A33690-D0A6-470E-81BA-0679CEBDC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6444" y="1733077"/>
            <a:ext cx="1250630" cy="125063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A2D7925-0BE5-4F9A-BD70-84785F1D98A4}"/>
              </a:ext>
            </a:extLst>
          </p:cNvPr>
          <p:cNvSpPr txBox="1"/>
          <p:nvPr/>
        </p:nvSpPr>
        <p:spPr>
          <a:xfrm>
            <a:off x="2652153" y="3307452"/>
            <a:ext cx="8658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Les Accompagner dans la conception et la réalisation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… d’une </a:t>
            </a:r>
            <a:r>
              <a:rPr lang="fr-FR" sz="2400" b="1" dirty="0"/>
              <a:t>MSP « Prête-à-consulter »</a:t>
            </a:r>
            <a:r>
              <a:rPr lang="fr-FR" sz="2400" dirty="0"/>
              <a:t> et d’un </a:t>
            </a:r>
            <a:r>
              <a:rPr lang="fr-FR" sz="2400" b="1" dirty="0"/>
              <a:t>Pôle Santé * </a:t>
            </a:r>
            <a:r>
              <a:rPr lang="fr-FR" sz="2400" dirty="0"/>
              <a:t>complet</a:t>
            </a:r>
            <a:endParaRPr lang="fr-FR" sz="16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B19315F-6903-432E-B33A-AECF326A86B9}"/>
              </a:ext>
            </a:extLst>
          </p:cNvPr>
          <p:cNvSpPr txBox="1"/>
          <p:nvPr/>
        </p:nvSpPr>
        <p:spPr>
          <a:xfrm>
            <a:off x="2652153" y="4421261"/>
            <a:ext cx="8141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Ainsi que dans sa gestion et sa gouvernance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… avant, pendant et après l’ouverture. </a:t>
            </a:r>
            <a:endParaRPr lang="fr-FR" sz="1600" dirty="0"/>
          </a:p>
        </p:txBody>
      </p:sp>
      <p:pic>
        <p:nvPicPr>
          <p:cNvPr id="11" name="Graphique 10" descr="Poignée de main">
            <a:extLst>
              <a:ext uri="{FF2B5EF4-FFF2-40B4-BE49-F238E27FC236}">
                <a16:creationId xmlns:a16="http://schemas.microsoft.com/office/drawing/2014/main" id="{603A08FB-BEE3-420C-9509-F50D1B88D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59989" y="4224301"/>
            <a:ext cx="1223372" cy="1223372"/>
          </a:xfrm>
          <a:prstGeom prst="rect">
            <a:avLst/>
          </a:prstGeom>
        </p:spPr>
      </p:pic>
      <p:pic>
        <p:nvPicPr>
          <p:cNvPr id="13" name="Graphique 12" descr="Logement">
            <a:extLst>
              <a:ext uri="{FF2B5EF4-FFF2-40B4-BE49-F238E27FC236}">
                <a16:creationId xmlns:a16="http://schemas.microsoft.com/office/drawing/2014/main" id="{8AF3DFBC-001C-4331-87A2-AFAC4569DD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19393" y="3232836"/>
            <a:ext cx="884732" cy="8847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98E502-E7D0-4C4B-8440-F5C2563236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E61EC32-9707-AD87-309B-2D43EC72F89B}"/>
              </a:ext>
            </a:extLst>
          </p:cNvPr>
          <p:cNvSpPr/>
          <p:nvPr/>
        </p:nvSpPr>
        <p:spPr>
          <a:xfrm>
            <a:off x="558800" y="5643088"/>
            <a:ext cx="2908300" cy="59754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                  Ans d’expérience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C1C0313-A66C-141E-055D-1E330213E118}"/>
              </a:ext>
            </a:extLst>
          </p:cNvPr>
          <p:cNvSpPr/>
          <p:nvPr/>
        </p:nvSpPr>
        <p:spPr>
          <a:xfrm>
            <a:off x="7050406" y="5643088"/>
            <a:ext cx="4912993" cy="59754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Des Pôles « Prêts-à-consulter »,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durables et personnalisés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9A8DC2-2C16-9BE4-8737-836D1EAB715D}"/>
              </a:ext>
            </a:extLst>
          </p:cNvPr>
          <p:cNvSpPr/>
          <p:nvPr/>
        </p:nvSpPr>
        <p:spPr>
          <a:xfrm>
            <a:off x="872021" y="5698298"/>
            <a:ext cx="691681" cy="45978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</a:rPr>
              <a:t>15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DB6596F-BDC5-26D4-3217-AF5395F9F290}"/>
              </a:ext>
            </a:extLst>
          </p:cNvPr>
          <p:cNvSpPr/>
          <p:nvPr/>
        </p:nvSpPr>
        <p:spPr>
          <a:xfrm>
            <a:off x="3882538" y="5643088"/>
            <a:ext cx="2908300" cy="59754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                  Projets ouverts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0B5EFD-D6A9-B509-E2E5-AA05E245A3BB}"/>
              </a:ext>
            </a:extLst>
          </p:cNvPr>
          <p:cNvSpPr/>
          <p:nvPr/>
        </p:nvSpPr>
        <p:spPr>
          <a:xfrm>
            <a:off x="4289554" y="5698298"/>
            <a:ext cx="691681" cy="45978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</a:rPr>
              <a:t>15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15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1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829BC7-3345-B21D-FF8E-A73EF0415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fr-FR" sz="3600" dirty="0">
                <a:solidFill>
                  <a:srgbClr val="FFFFFF"/>
                </a:solidFill>
              </a:rPr>
              <a:t>Nos objectifs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01F7B9-9787-A6D2-154C-76C773EDA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762412" cy="5646208"/>
          </a:xfrm>
        </p:spPr>
        <p:txBody>
          <a:bodyPr anchor="ctr">
            <a:normAutofit/>
          </a:bodyPr>
          <a:lstStyle/>
          <a:p>
            <a:pPr marL="446088" indent="-265113">
              <a:buFont typeface="Wingdings" panose="05000000000000000000" pitchFamily="2" charset="2"/>
              <a:buChar char="q"/>
              <a:tabLst>
                <a:tab pos="627063" algn="l"/>
              </a:tabLst>
            </a:pPr>
            <a:r>
              <a:rPr lang="fr-FR" dirty="0"/>
              <a:t>Nous accompagnons des </a:t>
            </a:r>
            <a:r>
              <a:rPr lang="fr-FR" b="1" dirty="0"/>
              <a:t>professionnels de santé libéraux </a:t>
            </a:r>
            <a:r>
              <a:rPr lang="fr-FR" dirty="0"/>
              <a:t>pour </a:t>
            </a:r>
            <a:r>
              <a:rPr lang="fr-FR" dirty="0">
                <a:solidFill>
                  <a:schemeClr val="tx1"/>
                </a:solidFill>
              </a:rPr>
              <a:t>créer des structures de soins </a:t>
            </a:r>
            <a:r>
              <a:rPr lang="fr-FR" dirty="0"/>
              <a:t>(maisons de santé, MSP) </a:t>
            </a:r>
            <a:r>
              <a:rPr lang="fr-FR" dirty="0">
                <a:solidFill>
                  <a:schemeClr val="tx1"/>
                </a:solidFill>
              </a:rPr>
              <a:t>durables </a:t>
            </a:r>
            <a:r>
              <a:rPr lang="fr-FR" dirty="0"/>
              <a:t>afin : </a:t>
            </a:r>
          </a:p>
          <a:p>
            <a:pPr marL="1274762" lvl="1" indent="-285750">
              <a:buFont typeface="Wingdings" panose="05000000000000000000" pitchFamily="2" charset="2"/>
              <a:buChar char="§"/>
              <a:tabLst>
                <a:tab pos="1339850" algn="l"/>
              </a:tabLst>
            </a:pPr>
            <a:r>
              <a:rPr lang="fr-FR" b="1" dirty="0">
                <a:solidFill>
                  <a:schemeClr val="tx1"/>
                </a:solidFill>
              </a:rPr>
              <a:t>D’améliorer l’accès aux soins </a:t>
            </a:r>
            <a:r>
              <a:rPr lang="fr-FR" dirty="0">
                <a:solidFill>
                  <a:schemeClr val="tx1"/>
                </a:solidFill>
              </a:rPr>
              <a:t>pour les patients</a:t>
            </a:r>
          </a:p>
          <a:p>
            <a:pPr marL="1274762" lvl="1" indent="-285750">
              <a:buFont typeface="Wingdings" panose="05000000000000000000" pitchFamily="2" charset="2"/>
              <a:buChar char="§"/>
              <a:tabLst>
                <a:tab pos="1339850" algn="l"/>
              </a:tabLst>
            </a:pPr>
            <a:r>
              <a:rPr lang="fr-FR" dirty="0"/>
              <a:t>De rendre </a:t>
            </a:r>
            <a:r>
              <a:rPr lang="fr-FR" b="1" dirty="0"/>
              <a:t>l’exercice libéral plus attractif </a:t>
            </a:r>
          </a:p>
          <a:p>
            <a:pPr marL="1274762" lvl="1" indent="-285750">
              <a:buFont typeface="Wingdings" panose="05000000000000000000" pitchFamily="2" charset="2"/>
              <a:buChar char="§"/>
              <a:tabLst>
                <a:tab pos="1339850" algn="l"/>
              </a:tabLst>
            </a:pPr>
            <a:r>
              <a:rPr lang="fr-FR" dirty="0"/>
              <a:t>De créer des parcours de soins, avec </a:t>
            </a:r>
            <a:r>
              <a:rPr lang="fr-FR" b="1" dirty="0"/>
              <a:t>le médecin généraliste comme chef d’orchestre</a:t>
            </a:r>
          </a:p>
          <a:p>
            <a:pPr marL="446088" indent="-265113">
              <a:buFont typeface="Wingdings" panose="05000000000000000000" pitchFamily="2" charset="2"/>
              <a:buChar char="q"/>
              <a:tabLst>
                <a:tab pos="627063" algn="l"/>
              </a:tabLst>
            </a:pPr>
            <a:endParaRPr lang="fr-FR" b="1" cap="small" dirty="0">
              <a:solidFill>
                <a:srgbClr val="FF9966"/>
              </a:solidFill>
            </a:endParaRPr>
          </a:p>
          <a:p>
            <a:pPr marL="446088" indent="-265113">
              <a:buFont typeface="Wingdings" panose="05000000000000000000" pitchFamily="2" charset="2"/>
              <a:buChar char="q"/>
              <a:tabLst>
                <a:tab pos="627063" algn="l"/>
              </a:tabLst>
            </a:pPr>
            <a:r>
              <a:rPr lang="fr-FR" b="1" cap="small" dirty="0">
                <a:solidFill>
                  <a:srgbClr val="FF9966"/>
                </a:solidFill>
              </a:rPr>
              <a:t>Prêt-à-consulter</a:t>
            </a:r>
            <a:r>
              <a:rPr lang="fr-FR" dirty="0"/>
              <a:t> : Nous proposons aux professionnels de santé libéraux une </a:t>
            </a:r>
            <a:r>
              <a:rPr lang="fr-FR" b="1" dirty="0"/>
              <a:t>solution clé-en-main pour faciliter et accélérer la création de structures</a:t>
            </a:r>
            <a:r>
              <a:rPr lang="fr-FR" dirty="0"/>
              <a:t> de soins coordonnés dans lesquelles l’équipe devient propriétaire de ses murs </a:t>
            </a:r>
          </a:p>
          <a:p>
            <a:pPr marL="446088" indent="-265113">
              <a:buFont typeface="Wingdings" panose="05000000000000000000" pitchFamily="2" charset="2"/>
              <a:buChar char="q"/>
              <a:tabLst>
                <a:tab pos="627063" algn="l"/>
              </a:tabLst>
            </a:pPr>
            <a:endParaRPr lang="fr-FR" dirty="0"/>
          </a:p>
          <a:p>
            <a:pPr marL="446088" indent="-265113">
              <a:buFont typeface="Wingdings" panose="05000000000000000000" pitchFamily="2" charset="2"/>
              <a:buChar char="q"/>
              <a:tabLst>
                <a:tab pos="627063" algn="l"/>
              </a:tabLst>
            </a:pPr>
            <a:r>
              <a:rPr lang="fr-FR" b="1" cap="small" dirty="0">
                <a:solidFill>
                  <a:srgbClr val="FF9966"/>
                </a:solidFill>
              </a:rPr>
              <a:t>Pôle Santé</a:t>
            </a:r>
            <a:r>
              <a:rPr lang="fr-FR" cap="small" dirty="0">
                <a:solidFill>
                  <a:srgbClr val="FF9966"/>
                </a:solidFill>
              </a:rPr>
              <a:t> </a:t>
            </a:r>
            <a:r>
              <a:rPr lang="fr-FR" dirty="0"/>
              <a:t>: Nous fédérons les acteurs de la santé et du médico-social d’un territoire pour proposer </a:t>
            </a:r>
            <a:r>
              <a:rPr lang="fr-FR" b="1" dirty="0"/>
              <a:t>sur un même site une prise en charge optimisée des soins primaires et secondaires</a:t>
            </a:r>
            <a:r>
              <a:rPr lang="fr-FR" dirty="0"/>
              <a:t>. </a:t>
            </a:r>
          </a:p>
        </p:txBody>
      </p:sp>
      <p:pic>
        <p:nvPicPr>
          <p:cNvPr id="4" name="Image 3" descr="Une image contenant logo&#10;&#10;Description générée automatiquement">
            <a:extLst>
              <a:ext uri="{FF2B5EF4-FFF2-40B4-BE49-F238E27FC236}">
                <a16:creationId xmlns:a16="http://schemas.microsoft.com/office/drawing/2014/main" id="{97557653-21F3-61BB-354E-ADA02A4FD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9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B067ED-485F-4351-B91A-B9CB1B704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A quels besoins répondent les Pôles Santé PS Concept?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1B85EF-0269-41D0-A127-102FF265886A}"/>
              </a:ext>
            </a:extLst>
          </p:cNvPr>
          <p:cNvSpPr/>
          <p:nvPr/>
        </p:nvSpPr>
        <p:spPr>
          <a:xfrm>
            <a:off x="4401820" y="1845734"/>
            <a:ext cx="3469642" cy="4384192"/>
          </a:xfrm>
          <a:prstGeom prst="rect">
            <a:avLst/>
          </a:prstGeom>
          <a:solidFill>
            <a:srgbClr val="297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Aux besoins de la </a:t>
            </a: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population locale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5BE8E0-1340-412C-A7CD-C5363F2D20E1}"/>
              </a:ext>
            </a:extLst>
          </p:cNvPr>
          <p:cNvSpPr/>
          <p:nvPr/>
        </p:nvSpPr>
        <p:spPr>
          <a:xfrm>
            <a:off x="7976236" y="1845734"/>
            <a:ext cx="3402964" cy="4384191"/>
          </a:xfrm>
          <a:prstGeom prst="rect">
            <a:avLst/>
          </a:prstGeom>
          <a:solidFill>
            <a:srgbClr val="297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Aux attentes des </a:t>
            </a: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professionnels de santé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C32E98-F260-4D5E-9FB9-F3602F0B6E67}"/>
              </a:ext>
            </a:extLst>
          </p:cNvPr>
          <p:cNvSpPr/>
          <p:nvPr/>
        </p:nvSpPr>
        <p:spPr>
          <a:xfrm>
            <a:off x="4587240" y="4121054"/>
            <a:ext cx="6568440" cy="654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Fédérée par un </a:t>
            </a:r>
            <a:r>
              <a:rPr lang="fr-FR" b="1" dirty="0">
                <a:solidFill>
                  <a:schemeClr val="tx1"/>
                </a:solidFill>
              </a:rPr>
              <a:t>projet de santé</a:t>
            </a:r>
            <a:r>
              <a:rPr lang="fr-FR" dirty="0">
                <a:solidFill>
                  <a:schemeClr val="tx1"/>
                </a:solidFill>
              </a:rPr>
              <a:t>, avec prise en charge complète et coordonnée grâce aux </a:t>
            </a:r>
            <a:r>
              <a:rPr lang="fr-FR" b="1" dirty="0">
                <a:solidFill>
                  <a:schemeClr val="tx1"/>
                </a:solidFill>
              </a:rPr>
              <a:t>parcours de soins (labellisation ARS)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26A2DC-0578-4915-A91E-E77C759D00EA}"/>
              </a:ext>
            </a:extLst>
          </p:cNvPr>
          <p:cNvSpPr/>
          <p:nvPr/>
        </p:nvSpPr>
        <p:spPr>
          <a:xfrm>
            <a:off x="883920" y="4121054"/>
            <a:ext cx="3417570" cy="6547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Qui réunit une 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grande variété de spécialités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906A5C-7A37-4BEA-886D-E955CE541767}"/>
              </a:ext>
            </a:extLst>
          </p:cNvPr>
          <p:cNvSpPr/>
          <p:nvPr/>
        </p:nvSpPr>
        <p:spPr>
          <a:xfrm>
            <a:off x="4587240" y="4896575"/>
            <a:ext cx="6568440" cy="732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Services innovants : </a:t>
            </a:r>
            <a:r>
              <a:rPr lang="fr-FR" sz="1600" dirty="0">
                <a:solidFill>
                  <a:schemeClr val="tx1"/>
                </a:solidFill>
              </a:rPr>
              <a:t>ETP/Prévention, Soins non programmés, Télémédecine</a:t>
            </a:r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Augmentation du temps médical pour les soignants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4CDDA-5BC1-4312-B3CC-16A4B0477314}"/>
              </a:ext>
            </a:extLst>
          </p:cNvPr>
          <p:cNvSpPr/>
          <p:nvPr/>
        </p:nvSpPr>
        <p:spPr>
          <a:xfrm>
            <a:off x="879476" y="4896575"/>
            <a:ext cx="3417570" cy="7107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Permettant la 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mutualisation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 des ressources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6466D0-8557-4A76-9C91-A294C53AFF27}"/>
              </a:ext>
            </a:extLst>
          </p:cNvPr>
          <p:cNvSpPr/>
          <p:nvPr/>
        </p:nvSpPr>
        <p:spPr>
          <a:xfrm>
            <a:off x="4587240" y="2457874"/>
            <a:ext cx="3017520" cy="710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Accès facile et amplitude horaire large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F628C0-5601-41B4-AA8D-0BFF2FB1BC32}"/>
              </a:ext>
            </a:extLst>
          </p:cNvPr>
          <p:cNvSpPr/>
          <p:nvPr/>
        </p:nvSpPr>
        <p:spPr>
          <a:xfrm>
            <a:off x="883920" y="2457874"/>
            <a:ext cx="3417570" cy="7107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Un site accessible et </a:t>
            </a:r>
          </a:p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de 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grande taille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75B919-A6FA-463B-AA63-428B5BBB31A6}"/>
              </a:ext>
            </a:extLst>
          </p:cNvPr>
          <p:cNvSpPr/>
          <p:nvPr/>
        </p:nvSpPr>
        <p:spPr>
          <a:xfrm>
            <a:off x="8138160" y="2457874"/>
            <a:ext cx="3017520" cy="710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Temps choisi possible sans pénaliser les patients</a:t>
            </a:r>
            <a:r>
              <a:rPr lang="fr-FR" sz="1600" i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1DA6D9-A56F-4E90-9457-E8F832CFE69E}"/>
              </a:ext>
            </a:extLst>
          </p:cNvPr>
          <p:cNvSpPr/>
          <p:nvPr/>
        </p:nvSpPr>
        <p:spPr>
          <a:xfrm>
            <a:off x="864870" y="5715746"/>
            <a:ext cx="10514330" cy="5141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Et conçu pour 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minimiser les risques sanitaires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pour les patients et les professionnels du Pôle Santé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BB75B9-AC97-44B7-A22D-B5B811D7C8A1}"/>
              </a:ext>
            </a:extLst>
          </p:cNvPr>
          <p:cNvSpPr/>
          <p:nvPr/>
        </p:nvSpPr>
        <p:spPr>
          <a:xfrm>
            <a:off x="4587240" y="3284832"/>
            <a:ext cx="3017520" cy="710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Continuité des soins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8F6159-5E33-4853-994B-073B67A22F27}"/>
              </a:ext>
            </a:extLst>
          </p:cNvPr>
          <p:cNvSpPr/>
          <p:nvPr/>
        </p:nvSpPr>
        <p:spPr>
          <a:xfrm>
            <a:off x="902970" y="3284832"/>
            <a:ext cx="3417570" cy="7107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Ancré 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durablement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dans le territoire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2A9CAE-7EE3-4FC0-BA06-30DEA4F41446}"/>
              </a:ext>
            </a:extLst>
          </p:cNvPr>
          <p:cNvSpPr/>
          <p:nvPr/>
        </p:nvSpPr>
        <p:spPr>
          <a:xfrm>
            <a:off x="8138160" y="3284832"/>
            <a:ext cx="3017520" cy="710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Professionnels de santé = propriétaires du Pôle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85D1978-C0F0-4FFF-9130-D19D3E7E4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6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A2FB74A-9081-7CEB-6276-F3585F29E169}"/>
              </a:ext>
            </a:extLst>
          </p:cNvPr>
          <p:cNvSpPr/>
          <p:nvPr/>
        </p:nvSpPr>
        <p:spPr>
          <a:xfrm>
            <a:off x="893844" y="2392332"/>
            <a:ext cx="10599952" cy="374369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36B9DE-748C-65FD-413B-92AA53EA2C60}"/>
              </a:ext>
            </a:extLst>
          </p:cNvPr>
          <p:cNvSpPr/>
          <p:nvPr/>
        </p:nvSpPr>
        <p:spPr>
          <a:xfrm>
            <a:off x="4634380" y="2590022"/>
            <a:ext cx="3230171" cy="327490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100" b="1" dirty="0">
              <a:solidFill>
                <a:schemeClr val="accent2"/>
              </a:solidFill>
            </a:endParaRPr>
          </a:p>
          <a:p>
            <a:pPr algn="ctr"/>
            <a:r>
              <a:rPr lang="fr-FR" b="1" dirty="0">
                <a:solidFill>
                  <a:schemeClr val="accent2"/>
                </a:solidFill>
              </a:rPr>
              <a:t>Concevoir et construire un site sur-mesure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EA82C75-0C29-812C-FBB9-AABCAA9E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Notre accompagnement « Prêt-à-consulter »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EC8877-27B9-6610-2DC6-370F15FBB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DFCB94-793F-5A67-5C5D-D6A0B6A5BC40}"/>
              </a:ext>
            </a:extLst>
          </p:cNvPr>
          <p:cNvSpPr/>
          <p:nvPr/>
        </p:nvSpPr>
        <p:spPr>
          <a:xfrm>
            <a:off x="1097280" y="2580018"/>
            <a:ext cx="3230171" cy="327490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100" b="1" dirty="0">
              <a:solidFill>
                <a:schemeClr val="accent2"/>
              </a:solidFill>
            </a:endParaRPr>
          </a:p>
          <a:p>
            <a:pPr algn="ctr"/>
            <a:r>
              <a:rPr lang="fr-FR" b="1" dirty="0">
                <a:solidFill>
                  <a:schemeClr val="accent2"/>
                </a:solidFill>
              </a:rPr>
              <a:t>Fédérer un groupe de professionnels de santé libéraux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1D92F7-F446-6FB0-6F0A-B87B8AE0B30D}"/>
              </a:ext>
            </a:extLst>
          </p:cNvPr>
          <p:cNvSpPr txBox="1"/>
          <p:nvPr/>
        </p:nvSpPr>
        <p:spPr>
          <a:xfrm>
            <a:off x="1123153" y="4325958"/>
            <a:ext cx="3178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Constituer un groupe de professionnels de santé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Fédérer l’équipe libérale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Officialiser avec un projet de santé labellisé par l’ARS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C9C45D-7102-B1FF-FBD4-F658AB9EF216}"/>
              </a:ext>
            </a:extLst>
          </p:cNvPr>
          <p:cNvSpPr txBox="1"/>
          <p:nvPr/>
        </p:nvSpPr>
        <p:spPr>
          <a:xfrm>
            <a:off x="4660254" y="4261105"/>
            <a:ext cx="38854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Définir l’emplacement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Dimensionner les besoins </a:t>
            </a:r>
          </a:p>
          <a:p>
            <a:r>
              <a:rPr lang="fr-FR" sz="1600" dirty="0"/>
              <a:t>(y compris les futures évolutions)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Définir les aménagements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Construire le site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Financer le projet</a:t>
            </a:r>
          </a:p>
          <a:p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992763-1D43-647A-93B8-3BD566E61D69}"/>
              </a:ext>
            </a:extLst>
          </p:cNvPr>
          <p:cNvSpPr/>
          <p:nvPr/>
        </p:nvSpPr>
        <p:spPr>
          <a:xfrm>
            <a:off x="8119733" y="2615395"/>
            <a:ext cx="3230171" cy="327490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100" b="1" dirty="0">
              <a:solidFill>
                <a:schemeClr val="accent2"/>
              </a:solidFill>
            </a:endParaRPr>
          </a:p>
          <a:p>
            <a:pPr algn="ctr"/>
            <a:r>
              <a:rPr lang="fr-FR" b="1" dirty="0">
                <a:solidFill>
                  <a:schemeClr val="accent2"/>
                </a:solidFill>
              </a:rPr>
              <a:t>Mettre en place les outils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7A39748-B7E8-13F1-4F5F-AD24D05686C4}"/>
              </a:ext>
            </a:extLst>
          </p:cNvPr>
          <p:cNvSpPr txBox="1"/>
          <p:nvPr/>
        </p:nvSpPr>
        <p:spPr>
          <a:xfrm>
            <a:off x="8139936" y="4326456"/>
            <a:ext cx="313093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Structurer les aspects juridiques et comptables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Mettre en place les outils de gestion et de gouvernance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Accompagner après ouverture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719316-ED44-CD74-F75D-35801FFF2EA2}"/>
              </a:ext>
            </a:extLst>
          </p:cNvPr>
          <p:cNvSpPr/>
          <p:nvPr/>
        </p:nvSpPr>
        <p:spPr>
          <a:xfrm>
            <a:off x="901678" y="6209209"/>
            <a:ext cx="10599952" cy="535959"/>
          </a:xfrm>
          <a:prstGeom prst="rect">
            <a:avLst/>
          </a:prstGeom>
          <a:solidFill>
            <a:schemeClr val="bg1"/>
          </a:solidFill>
          <a:ln w="38100">
            <a:solidFill>
              <a:srgbClr val="FF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EB9C5F"/>
                </a:solidFill>
              </a:rPr>
              <a:t>Une offre clé-en-main, tout est inclus dans le prix de vente des murs de la MSP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FB4F6A-8006-0EBB-58C5-1F1F136C20E7}"/>
              </a:ext>
            </a:extLst>
          </p:cNvPr>
          <p:cNvSpPr txBox="1"/>
          <p:nvPr/>
        </p:nvSpPr>
        <p:spPr>
          <a:xfrm>
            <a:off x="901678" y="1737360"/>
            <a:ext cx="10592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EB9C5F"/>
                </a:solidFill>
              </a:rPr>
              <a:t>Une offre de services destinée aux professionnels de santé libéraux pour constituer une MSP pérenne, locomotive du Pôle Santé </a:t>
            </a:r>
          </a:p>
        </p:txBody>
      </p:sp>
      <p:pic>
        <p:nvPicPr>
          <p:cNvPr id="18" name="Google Shape;154;g11f648bbedd_0_0" descr="Connexions">
            <a:extLst>
              <a:ext uri="{FF2B5EF4-FFF2-40B4-BE49-F238E27FC236}">
                <a16:creationId xmlns:a16="http://schemas.microsoft.com/office/drawing/2014/main" id="{BF70CEB4-BB2A-BABD-069F-690DECF7493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4207" y="3433791"/>
            <a:ext cx="867969" cy="767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42;g11f648bbedd_0_0">
            <a:extLst>
              <a:ext uri="{FF2B5EF4-FFF2-40B4-BE49-F238E27FC236}">
                <a16:creationId xmlns:a16="http://schemas.microsoft.com/office/drawing/2014/main" id="{9939A36E-5882-8786-94D2-D3E6F008E3BF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2383" y="3472843"/>
            <a:ext cx="645146" cy="68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58;g11f648bbedd_0_0" descr="Pièces de puzzle">
            <a:extLst>
              <a:ext uri="{FF2B5EF4-FFF2-40B4-BE49-F238E27FC236}">
                <a16:creationId xmlns:a16="http://schemas.microsoft.com/office/drawing/2014/main" id="{6347C9F3-5D8E-9832-9D48-22299FD4FF5B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16786" y="3381937"/>
            <a:ext cx="816042" cy="870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49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6" grpId="0"/>
      <p:bldP spid="8" grpId="0"/>
      <p:bldP spid="9" grpId="0" animBg="1"/>
      <p:bldP spid="10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FC2BF4-E29D-4C8F-961B-27562D699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569" y="1130576"/>
            <a:ext cx="4212425" cy="43359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dirty="0" err="1"/>
              <a:t>Exemple</a:t>
            </a:r>
            <a:r>
              <a:rPr lang="en-US" sz="2400" dirty="0"/>
              <a:t> de </a:t>
            </a:r>
            <a:r>
              <a:rPr lang="en-US" sz="2400" dirty="0" err="1"/>
              <a:t>réalisation</a:t>
            </a:r>
            <a:r>
              <a:rPr lang="en-US" sz="2400" dirty="0"/>
              <a:t> PS Concept</a:t>
            </a:r>
            <a:r>
              <a:rPr lang="en-US" sz="2800" dirty="0"/>
              <a:t> 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 err="1"/>
              <a:t>Pôle</a:t>
            </a:r>
            <a:r>
              <a:rPr lang="en-US" sz="2400" dirty="0"/>
              <a:t> Santé de 1</a:t>
            </a:r>
            <a:r>
              <a:rPr lang="en-US" sz="2400" baseline="30000" dirty="0"/>
              <a:t>er</a:t>
            </a:r>
            <a:r>
              <a:rPr lang="en-US" sz="2400" dirty="0"/>
              <a:t> </a:t>
            </a:r>
            <a:r>
              <a:rPr lang="en-US" sz="2400" dirty="0" err="1"/>
              <a:t>recours</a:t>
            </a:r>
            <a:br>
              <a:rPr lang="en-US" sz="2400" dirty="0"/>
            </a:br>
            <a:r>
              <a:rPr lang="en-US" sz="2400" b="1" dirty="0" err="1"/>
              <a:t>Pôle</a:t>
            </a:r>
            <a:r>
              <a:rPr lang="en-US" sz="2400" b="1" dirty="0"/>
              <a:t> Santé de Beaune (21)</a:t>
            </a:r>
            <a:br>
              <a:rPr lang="en-US" sz="2400" b="1" dirty="0"/>
            </a:br>
            <a:br>
              <a:rPr lang="en-US" sz="1600" b="1" dirty="0"/>
            </a:br>
            <a:r>
              <a:rPr lang="en-US" sz="1600" dirty="0"/>
              <a:t>4.000m² </a:t>
            </a:r>
            <a:r>
              <a:rPr lang="en-US" sz="1600" dirty="0" err="1"/>
              <a:t>dédiés</a:t>
            </a:r>
            <a:r>
              <a:rPr lang="en-US" sz="1600" dirty="0"/>
              <a:t> à la </a:t>
            </a:r>
            <a:r>
              <a:rPr lang="en-US" sz="1600" dirty="0" err="1"/>
              <a:t>santé</a:t>
            </a:r>
            <a:r>
              <a:rPr lang="en-US" sz="1600" dirty="0"/>
              <a:t> </a:t>
            </a:r>
            <a:r>
              <a:rPr lang="en-US" sz="1600" dirty="0" err="1"/>
              <a:t>dont</a:t>
            </a:r>
            <a:r>
              <a:rPr lang="en-US" sz="1600" dirty="0"/>
              <a:t> 1.300 m² pour Maison de Santé avec  +20 </a:t>
            </a:r>
            <a:r>
              <a:rPr lang="en-US" sz="1600" dirty="0" err="1"/>
              <a:t>professionnels</a:t>
            </a:r>
            <a:r>
              <a:rPr lang="en-US" sz="1600" dirty="0"/>
              <a:t> de </a:t>
            </a:r>
            <a:r>
              <a:rPr lang="en-US" sz="1600" dirty="0" err="1"/>
              <a:t>santé</a:t>
            </a:r>
            <a:r>
              <a:rPr lang="en-US" sz="1600" dirty="0"/>
              <a:t> </a:t>
            </a:r>
            <a:r>
              <a:rPr lang="en-US" sz="1600" dirty="0" err="1"/>
              <a:t>libéraux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Médecins </a:t>
            </a:r>
            <a:r>
              <a:rPr lang="en-US" sz="1600" dirty="0" err="1"/>
              <a:t>Spécialistes</a:t>
            </a:r>
            <a:r>
              <a:rPr lang="en-US" sz="1600" dirty="0"/>
              <a:t>, </a:t>
            </a:r>
            <a:r>
              <a:rPr lang="en-US" sz="1600" dirty="0" err="1"/>
              <a:t>Radiologie</a:t>
            </a:r>
            <a:r>
              <a:rPr lang="en-US" sz="1600" dirty="0"/>
              <a:t>, </a:t>
            </a:r>
            <a:r>
              <a:rPr lang="en-US" sz="1600" dirty="0" err="1"/>
              <a:t>Laboratoire</a:t>
            </a:r>
            <a:r>
              <a:rPr lang="en-US" sz="1600" dirty="0"/>
              <a:t>, </a:t>
            </a:r>
            <a:r>
              <a:rPr lang="en-US" sz="1800" dirty="0" err="1"/>
              <a:t>Optique</a:t>
            </a:r>
            <a:r>
              <a:rPr lang="en-US" sz="1600" dirty="0"/>
              <a:t>, </a:t>
            </a:r>
            <a:r>
              <a:rPr lang="en-US" sz="1600" dirty="0" err="1"/>
              <a:t>Médecine</a:t>
            </a:r>
            <a:r>
              <a:rPr lang="en-US" sz="1600" dirty="0"/>
              <a:t> du travail</a:t>
            </a:r>
            <a:br>
              <a:rPr lang="en-US" sz="1600" dirty="0"/>
            </a:br>
            <a:br>
              <a:rPr lang="en-US" sz="1600" dirty="0"/>
            </a:br>
            <a:endParaRPr lang="en-US" sz="1600" i="1" dirty="0"/>
          </a:p>
        </p:txBody>
      </p:sp>
      <p:pic>
        <p:nvPicPr>
          <p:cNvPr id="3" name="Espace réservé du contenu 5" descr="Une image contenant herbe, extérieur, route, passage&#10;&#10;Description générée automatiquement">
            <a:extLst>
              <a:ext uri="{FF2B5EF4-FFF2-40B4-BE49-F238E27FC236}">
                <a16:creationId xmlns:a16="http://schemas.microsoft.com/office/drawing/2014/main" id="{AD7418D4-CF19-17B3-9551-863ED5ECA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2" t="16592" r="27460" b="26977"/>
          <a:stretch/>
        </p:blipFill>
        <p:spPr>
          <a:xfrm>
            <a:off x="4638822" y="966221"/>
            <a:ext cx="7550018" cy="488835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D93E22A-8BF0-4AF1-ABEC-7EF65C87C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  <p:sp>
        <p:nvSpPr>
          <p:cNvPr id="4" name="Légende : encadrée à une bordure 3">
            <a:extLst>
              <a:ext uri="{FF2B5EF4-FFF2-40B4-BE49-F238E27FC236}">
                <a16:creationId xmlns:a16="http://schemas.microsoft.com/office/drawing/2014/main" id="{71F7C7AC-BC54-A646-6588-AE9720520C69}"/>
              </a:ext>
            </a:extLst>
          </p:cNvPr>
          <p:cNvSpPr/>
          <p:nvPr/>
        </p:nvSpPr>
        <p:spPr>
          <a:xfrm>
            <a:off x="5626872" y="5642495"/>
            <a:ext cx="1610275" cy="487329"/>
          </a:xfrm>
          <a:prstGeom prst="accentBorderCallout1">
            <a:avLst>
              <a:gd name="adj1" fmla="val 18750"/>
              <a:gd name="adj2" fmla="val -5885"/>
              <a:gd name="adj3" fmla="val -212261"/>
              <a:gd name="adj4" fmla="val -6725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/>
            <a:r>
              <a:rPr lang="fr-FR" sz="1400" b="1" dirty="0">
                <a:solidFill>
                  <a:schemeClr val="tx2"/>
                </a:solidFill>
              </a:rPr>
              <a:t>Optique KRYS</a:t>
            </a:r>
          </a:p>
        </p:txBody>
      </p:sp>
      <p:sp>
        <p:nvSpPr>
          <p:cNvPr id="6" name="Légende : encadrée à une bordure 5">
            <a:extLst>
              <a:ext uri="{FF2B5EF4-FFF2-40B4-BE49-F238E27FC236}">
                <a16:creationId xmlns:a16="http://schemas.microsoft.com/office/drawing/2014/main" id="{2B7F1FFF-9F1C-A54D-BB3A-39C2936839EC}"/>
              </a:ext>
            </a:extLst>
          </p:cNvPr>
          <p:cNvSpPr/>
          <p:nvPr/>
        </p:nvSpPr>
        <p:spPr>
          <a:xfrm>
            <a:off x="7828993" y="5642495"/>
            <a:ext cx="1610275" cy="487329"/>
          </a:xfrm>
          <a:prstGeom prst="accentBorderCallout1">
            <a:avLst>
              <a:gd name="adj1" fmla="val 18750"/>
              <a:gd name="adj2" fmla="val -5885"/>
              <a:gd name="adj3" fmla="val -300427"/>
              <a:gd name="adj4" fmla="val -6041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/>
            <a:r>
              <a:rPr lang="fr-FR" sz="1400" b="1" dirty="0">
                <a:solidFill>
                  <a:schemeClr val="tx2"/>
                </a:solidFill>
              </a:rPr>
              <a:t>Radiologie</a:t>
            </a:r>
          </a:p>
        </p:txBody>
      </p:sp>
      <p:sp>
        <p:nvSpPr>
          <p:cNvPr id="8" name="Légende : encadrée à une bordure 7">
            <a:extLst>
              <a:ext uri="{FF2B5EF4-FFF2-40B4-BE49-F238E27FC236}">
                <a16:creationId xmlns:a16="http://schemas.microsoft.com/office/drawing/2014/main" id="{12D69845-16B1-4B32-E06E-813477D9F41A}"/>
              </a:ext>
            </a:extLst>
          </p:cNvPr>
          <p:cNvSpPr/>
          <p:nvPr/>
        </p:nvSpPr>
        <p:spPr>
          <a:xfrm>
            <a:off x="9156822" y="4474429"/>
            <a:ext cx="1342253" cy="487329"/>
          </a:xfrm>
          <a:prstGeom prst="accentBorderCallout1">
            <a:avLst>
              <a:gd name="adj1" fmla="val 18750"/>
              <a:gd name="adj2" fmla="val -5885"/>
              <a:gd name="adj3" fmla="val -189655"/>
              <a:gd name="adj4" fmla="val -6041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/>
            <a:r>
              <a:rPr lang="fr-FR" sz="1400" b="1" dirty="0">
                <a:solidFill>
                  <a:schemeClr val="tx2"/>
                </a:solidFill>
              </a:rPr>
              <a:t>Laboratoire</a:t>
            </a:r>
          </a:p>
        </p:txBody>
      </p:sp>
      <p:sp>
        <p:nvSpPr>
          <p:cNvPr id="9" name="Légende : encadrée à une bordure 8">
            <a:extLst>
              <a:ext uri="{FF2B5EF4-FFF2-40B4-BE49-F238E27FC236}">
                <a16:creationId xmlns:a16="http://schemas.microsoft.com/office/drawing/2014/main" id="{244472BC-B9B2-440B-4DCC-70C62D241691}"/>
              </a:ext>
            </a:extLst>
          </p:cNvPr>
          <p:cNvSpPr/>
          <p:nvPr/>
        </p:nvSpPr>
        <p:spPr>
          <a:xfrm>
            <a:off x="9871113" y="3389373"/>
            <a:ext cx="2320887" cy="657874"/>
          </a:xfrm>
          <a:prstGeom prst="accentBorderCallout1">
            <a:avLst>
              <a:gd name="adj1" fmla="val 18750"/>
              <a:gd name="adj2" fmla="val -5885"/>
              <a:gd name="adj3" fmla="val -35571"/>
              <a:gd name="adj4" fmla="val -6705"/>
            </a:avLst>
          </a:prstGeom>
          <a:solidFill>
            <a:srgbClr val="00B050"/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/>
            <a:r>
              <a:rPr lang="fr-FR" sz="1400" b="1" dirty="0">
                <a:solidFill>
                  <a:schemeClr val="bg1"/>
                </a:solidFill>
              </a:rPr>
              <a:t>Maison de Santé Pluriprofessionnelle (MSP)</a:t>
            </a:r>
          </a:p>
        </p:txBody>
      </p:sp>
      <p:sp>
        <p:nvSpPr>
          <p:cNvPr id="12" name="Légende : encadrée à une bordure 11">
            <a:extLst>
              <a:ext uri="{FF2B5EF4-FFF2-40B4-BE49-F238E27FC236}">
                <a16:creationId xmlns:a16="http://schemas.microsoft.com/office/drawing/2014/main" id="{42872472-7A4B-1AF8-D0CC-C255AEA76E5D}"/>
              </a:ext>
            </a:extLst>
          </p:cNvPr>
          <p:cNvSpPr/>
          <p:nvPr/>
        </p:nvSpPr>
        <p:spPr>
          <a:xfrm>
            <a:off x="7400755" y="1689561"/>
            <a:ext cx="1756067" cy="458820"/>
          </a:xfrm>
          <a:prstGeom prst="accentBorderCallout1">
            <a:avLst>
              <a:gd name="adj1" fmla="val 47108"/>
              <a:gd name="adj2" fmla="val 104475"/>
              <a:gd name="adj3" fmla="val 48093"/>
              <a:gd name="adj4" fmla="val 136051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2"/>
                </a:solidFill>
              </a:rPr>
              <a:t>Cabinets Médecins Spécialistes</a:t>
            </a:r>
          </a:p>
        </p:txBody>
      </p:sp>
      <p:sp>
        <p:nvSpPr>
          <p:cNvPr id="14" name="Légende : encadrée à une bordure 13">
            <a:extLst>
              <a:ext uri="{FF2B5EF4-FFF2-40B4-BE49-F238E27FC236}">
                <a16:creationId xmlns:a16="http://schemas.microsoft.com/office/drawing/2014/main" id="{6AC634C1-227C-1ADF-7815-DC02EBF72B83}"/>
              </a:ext>
            </a:extLst>
          </p:cNvPr>
          <p:cNvSpPr/>
          <p:nvPr/>
        </p:nvSpPr>
        <p:spPr>
          <a:xfrm>
            <a:off x="5481080" y="2599999"/>
            <a:ext cx="1756067" cy="429227"/>
          </a:xfrm>
          <a:prstGeom prst="accentBorderCallout1">
            <a:avLst>
              <a:gd name="adj1" fmla="val 47108"/>
              <a:gd name="adj2" fmla="val 104475"/>
              <a:gd name="adj3" fmla="val 48093"/>
              <a:gd name="adj4" fmla="val 136051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2"/>
                </a:solidFill>
              </a:rPr>
              <a:t>Médecine du Travail AIST21</a:t>
            </a:r>
          </a:p>
        </p:txBody>
      </p:sp>
      <p:sp>
        <p:nvSpPr>
          <p:cNvPr id="16" name="Légende : encadrée à une bordure 15">
            <a:extLst>
              <a:ext uri="{FF2B5EF4-FFF2-40B4-BE49-F238E27FC236}">
                <a16:creationId xmlns:a16="http://schemas.microsoft.com/office/drawing/2014/main" id="{559B5E3C-FE61-3331-6C04-D835F58BEA8A}"/>
              </a:ext>
            </a:extLst>
          </p:cNvPr>
          <p:cNvSpPr/>
          <p:nvPr/>
        </p:nvSpPr>
        <p:spPr>
          <a:xfrm>
            <a:off x="4158977" y="3518796"/>
            <a:ext cx="1756067" cy="399027"/>
          </a:xfrm>
          <a:prstGeom prst="accentBorderCallout1">
            <a:avLst>
              <a:gd name="adj1" fmla="val 47108"/>
              <a:gd name="adj2" fmla="val 104475"/>
              <a:gd name="adj3" fmla="val 48093"/>
              <a:gd name="adj4" fmla="val 136051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2"/>
                </a:solidFill>
              </a:rPr>
              <a:t>Siège PS Concept</a:t>
            </a:r>
          </a:p>
        </p:txBody>
      </p:sp>
      <p:sp>
        <p:nvSpPr>
          <p:cNvPr id="19" name="Légende : encadrée à une bordure 18">
            <a:extLst>
              <a:ext uri="{FF2B5EF4-FFF2-40B4-BE49-F238E27FC236}">
                <a16:creationId xmlns:a16="http://schemas.microsoft.com/office/drawing/2014/main" id="{316DE57E-9378-6EFE-BA1A-FD270A4684A6}"/>
              </a:ext>
            </a:extLst>
          </p:cNvPr>
          <p:cNvSpPr/>
          <p:nvPr/>
        </p:nvSpPr>
        <p:spPr>
          <a:xfrm>
            <a:off x="10527010" y="1119852"/>
            <a:ext cx="1572841" cy="531816"/>
          </a:xfrm>
          <a:prstGeom prst="accentBorderCallout1">
            <a:avLst>
              <a:gd name="adj1" fmla="val 18750"/>
              <a:gd name="adj2" fmla="val -5885"/>
              <a:gd name="adj3" fmla="val 227143"/>
              <a:gd name="adj4" fmla="val -5671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fr-FR" sz="1400" b="1" dirty="0">
                <a:solidFill>
                  <a:schemeClr val="tx2"/>
                </a:solidFill>
              </a:rPr>
              <a:t>Ophtalmologue </a:t>
            </a:r>
          </a:p>
          <a:p>
            <a:pPr marL="85725"/>
            <a:r>
              <a:rPr lang="fr-FR" sz="1400" b="1" dirty="0">
                <a:solidFill>
                  <a:schemeClr val="tx2"/>
                </a:solidFill>
              </a:rPr>
              <a:t>Cabinet dentaire</a:t>
            </a:r>
          </a:p>
        </p:txBody>
      </p:sp>
    </p:spTree>
    <p:extLst>
      <p:ext uri="{BB962C8B-B14F-4D97-AF65-F5344CB8AC3E}">
        <p14:creationId xmlns:p14="http://schemas.microsoft.com/office/powerpoint/2010/main" val="165162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3FE9996-7EAC-4679-B37D-C1045F42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1DF1FE-5CC8-43D2-A76C-93C76EED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61BEBD-A23C-409E-ABC7-73F9EDC02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54CE3AD-C754-4F1E-A76F-1EDDF7179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57897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38B743-4443-4735-BFC2-B514F6409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578973" y="0"/>
            <a:ext cx="761302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BE7E423-F368-23AA-085F-E02E07CAB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4205" y="643467"/>
            <a:ext cx="6667301" cy="5571065"/>
          </a:xfrm>
        </p:spPr>
        <p:txBody>
          <a:bodyPr vert="horz" lIns="0" tIns="45720" rIns="0" bIns="45720" rtlCol="0" anchor="ctr">
            <a:normAutofit/>
          </a:bodyPr>
          <a:lstStyle/>
          <a:p>
            <a:r>
              <a:rPr lang="fr-FR" sz="4000" dirty="0">
                <a:latin typeface="+mj-lt"/>
              </a:rPr>
              <a:t>Une méthodologie claire pour une réponse sur-mesure…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AA0EC8-4A17-E1DE-2381-54677752F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356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D95F6-2DB9-8728-280C-7B558A8FB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réponse adaptée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54FFFB-176F-60DB-C1EE-87D483ABB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286" y="1844601"/>
            <a:ext cx="10226394" cy="486133"/>
          </a:xfrm>
        </p:spPr>
        <p:txBody>
          <a:bodyPr>
            <a:normAutofit/>
          </a:bodyPr>
          <a:lstStyle/>
          <a:p>
            <a:pPr algn="ctr"/>
            <a:r>
              <a:rPr lang="fr-FR" sz="1800" dirty="0"/>
              <a:t>Parce que chaque cas est unique, nous réalisons systématiquement une étude préalable incluant :</a:t>
            </a:r>
          </a:p>
        </p:txBody>
      </p:sp>
      <p:pic>
        <p:nvPicPr>
          <p:cNvPr id="4" name="Image 3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C9315A91-EB83-7966-197B-F6D7271E0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65440637-7CD4-5D30-9045-A1619790DA81}"/>
              </a:ext>
            </a:extLst>
          </p:cNvPr>
          <p:cNvSpPr/>
          <p:nvPr/>
        </p:nvSpPr>
        <p:spPr>
          <a:xfrm>
            <a:off x="720215" y="2266783"/>
            <a:ext cx="1383804" cy="1383804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6" name="Rectangle 5" descr="Groupe">
            <a:extLst>
              <a:ext uri="{FF2B5EF4-FFF2-40B4-BE49-F238E27FC236}">
                <a16:creationId xmlns:a16="http://schemas.microsoft.com/office/drawing/2014/main" id="{00E8D59A-5A45-D139-0511-0A07990F5153}"/>
              </a:ext>
            </a:extLst>
          </p:cNvPr>
          <p:cNvSpPr/>
          <p:nvPr/>
        </p:nvSpPr>
        <p:spPr>
          <a:xfrm>
            <a:off x="1015124" y="2561687"/>
            <a:ext cx="793986" cy="793986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CDE3F57-FF8F-4989-15E6-2F34737E6F5A}"/>
              </a:ext>
            </a:extLst>
          </p:cNvPr>
          <p:cNvSpPr/>
          <p:nvPr/>
        </p:nvSpPr>
        <p:spPr>
          <a:xfrm>
            <a:off x="6690639" y="2266783"/>
            <a:ext cx="1383804" cy="1383804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8" name="Rectangle 7" descr="Stéthoscope">
            <a:extLst>
              <a:ext uri="{FF2B5EF4-FFF2-40B4-BE49-F238E27FC236}">
                <a16:creationId xmlns:a16="http://schemas.microsoft.com/office/drawing/2014/main" id="{1FBE742D-0096-AEE2-8E63-3C5D40F33683}"/>
              </a:ext>
            </a:extLst>
          </p:cNvPr>
          <p:cNvSpPr/>
          <p:nvPr/>
        </p:nvSpPr>
        <p:spPr>
          <a:xfrm>
            <a:off x="6985548" y="2561687"/>
            <a:ext cx="793986" cy="793986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3275470-AEC2-79B4-68C0-E87A8A0C8879}"/>
              </a:ext>
            </a:extLst>
          </p:cNvPr>
          <p:cNvSpPr txBox="1"/>
          <p:nvPr/>
        </p:nvSpPr>
        <p:spPr>
          <a:xfrm>
            <a:off x="2104019" y="2529562"/>
            <a:ext cx="3586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Entretiens individuels et collectifs afin de déterminer les attentes et aspirations de chacun dans ce projet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0235F9-2445-CC0E-F6AE-ACCE28A82673}"/>
              </a:ext>
            </a:extLst>
          </p:cNvPr>
          <p:cNvSpPr txBox="1"/>
          <p:nvPr/>
        </p:nvSpPr>
        <p:spPr>
          <a:xfrm>
            <a:off x="8092905" y="2543782"/>
            <a:ext cx="3485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Diagnostic de territoire « flash » afin de comprendre les besoins des patients et l’offre de soins existante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09D4FE0A-1D5F-2ADE-8E6F-5C8494A9A13E}"/>
              </a:ext>
            </a:extLst>
          </p:cNvPr>
          <p:cNvSpPr txBox="1">
            <a:spLocks/>
          </p:cNvSpPr>
          <p:nvPr/>
        </p:nvSpPr>
        <p:spPr>
          <a:xfrm>
            <a:off x="1015124" y="4012419"/>
            <a:ext cx="10226394" cy="231395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b="1" dirty="0">
                <a:solidFill>
                  <a:srgbClr val="297D53"/>
                </a:solidFill>
              </a:rPr>
              <a:t>Nous concevons alors ensemble </a:t>
            </a:r>
            <a:r>
              <a:rPr lang="fr-FR" sz="1800" b="1" u="sng" dirty="0">
                <a:solidFill>
                  <a:srgbClr val="297D53"/>
                </a:solidFill>
              </a:rPr>
              <a:t>votre</a:t>
            </a:r>
            <a:r>
              <a:rPr lang="fr-FR" sz="1800" b="1" dirty="0">
                <a:solidFill>
                  <a:srgbClr val="297D53"/>
                </a:solidFill>
              </a:rPr>
              <a:t> Pôle Santé : </a:t>
            </a:r>
          </a:p>
          <a:p>
            <a:pPr marL="2690813" indent="-90488">
              <a:buFont typeface="Wingdings" panose="05000000000000000000" pitchFamily="2" charset="2"/>
              <a:buChar char="q"/>
            </a:pPr>
            <a:r>
              <a:rPr lang="fr-FR" sz="1800" dirty="0"/>
              <a:t> Taille adaptée à la volonté des professionnels et au territoire</a:t>
            </a:r>
          </a:p>
          <a:p>
            <a:pPr marL="2690813" indent="-90488">
              <a:buFont typeface="Wingdings" panose="05000000000000000000" pitchFamily="2" charset="2"/>
              <a:buChar char="q"/>
            </a:pPr>
            <a:r>
              <a:rPr lang="fr-FR" sz="1800" dirty="0"/>
              <a:t> Composition ajustée aux besoins et aux expertises </a:t>
            </a:r>
          </a:p>
          <a:p>
            <a:pPr marL="2690813" indent="-90488">
              <a:buFont typeface="Wingdings" panose="05000000000000000000" pitchFamily="2" charset="2"/>
              <a:buChar char="q"/>
            </a:pPr>
            <a:r>
              <a:rPr lang="fr-FR" sz="1800" dirty="0"/>
              <a:t> Spécialités complémentaires choisies en concertation </a:t>
            </a:r>
          </a:p>
          <a:p>
            <a:pPr marL="2690813" indent="-90488">
              <a:buFont typeface="Wingdings" panose="05000000000000000000" pitchFamily="2" charset="2"/>
              <a:buChar char="q"/>
            </a:pPr>
            <a:r>
              <a:rPr lang="fr-FR" sz="1800" dirty="0"/>
              <a:t> Fonctionnement sur-mesure pour un projet pérenne</a:t>
            </a:r>
          </a:p>
          <a:p>
            <a:pPr algn="ctr"/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00883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AC53054-1DE6-0CB9-3E8E-F3F942583A2A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6126480" y="2417496"/>
            <a:ext cx="15922" cy="3954951"/>
          </a:xfrm>
          <a:prstGeom prst="line">
            <a:avLst/>
          </a:prstGeom>
          <a:ln w="28575">
            <a:solidFill>
              <a:srgbClr val="FF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EBF62A88-8760-3256-186D-FE225020B0F5}"/>
              </a:ext>
            </a:extLst>
          </p:cNvPr>
          <p:cNvCxnSpPr>
            <a:cxnSpLocks/>
          </p:cNvCxnSpPr>
          <p:nvPr/>
        </p:nvCxnSpPr>
        <p:spPr>
          <a:xfrm>
            <a:off x="1116134" y="2390459"/>
            <a:ext cx="15922" cy="3954951"/>
          </a:xfrm>
          <a:prstGeom prst="line">
            <a:avLst/>
          </a:prstGeom>
          <a:ln w="28575">
            <a:solidFill>
              <a:srgbClr val="FF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72D47FE-321B-C7DC-87C5-8FDDFBA34157}"/>
              </a:ext>
            </a:extLst>
          </p:cNvPr>
          <p:cNvCxnSpPr>
            <a:cxnSpLocks/>
          </p:cNvCxnSpPr>
          <p:nvPr/>
        </p:nvCxnSpPr>
        <p:spPr>
          <a:xfrm>
            <a:off x="10213997" y="2452475"/>
            <a:ext cx="15922" cy="3954951"/>
          </a:xfrm>
          <a:prstGeom prst="line">
            <a:avLst/>
          </a:prstGeom>
          <a:ln w="28575">
            <a:solidFill>
              <a:srgbClr val="FF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5F5630E1-100B-1C7F-E2E9-A19B58AE8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Calendrier d’un projet-type</a:t>
            </a:r>
          </a:p>
        </p:txBody>
      </p:sp>
      <p:pic>
        <p:nvPicPr>
          <p:cNvPr id="4" name="Image 3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7A0ACEEB-56AC-01CD-16B4-D24E6C2C2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9993C81-2787-714D-6DB3-016B0813B8C1}"/>
              </a:ext>
            </a:extLst>
          </p:cNvPr>
          <p:cNvCxnSpPr>
            <a:cxnSpLocks/>
          </p:cNvCxnSpPr>
          <p:nvPr/>
        </p:nvCxnSpPr>
        <p:spPr>
          <a:xfrm>
            <a:off x="1132056" y="2881429"/>
            <a:ext cx="4963944" cy="0"/>
          </a:xfrm>
          <a:prstGeom prst="straightConnector1">
            <a:avLst/>
          </a:prstGeom>
          <a:ln w="57150">
            <a:solidFill>
              <a:srgbClr val="FF99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D8302B6B-7605-F0BC-2A72-6B3ADBF6C37C}"/>
              </a:ext>
            </a:extLst>
          </p:cNvPr>
          <p:cNvSpPr txBox="1"/>
          <p:nvPr/>
        </p:nvSpPr>
        <p:spPr>
          <a:xfrm>
            <a:off x="550071" y="2518576"/>
            <a:ext cx="63487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E861C"/>
                </a:solidFill>
              </a:rPr>
              <a:t>M0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53AC885-9676-EA00-699D-CB7078B423FF}"/>
              </a:ext>
            </a:extLst>
          </p:cNvPr>
          <p:cNvSpPr txBox="1"/>
          <p:nvPr/>
        </p:nvSpPr>
        <p:spPr>
          <a:xfrm>
            <a:off x="5313015" y="2518576"/>
            <a:ext cx="7733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E861C"/>
                </a:solidFill>
              </a:rPr>
              <a:t>M6/9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DBDDF4-F6EF-AA2B-506D-A75B92D4269D}"/>
              </a:ext>
            </a:extLst>
          </p:cNvPr>
          <p:cNvSpPr/>
          <p:nvPr/>
        </p:nvSpPr>
        <p:spPr>
          <a:xfrm>
            <a:off x="560466" y="1813218"/>
            <a:ext cx="1097280" cy="577241"/>
          </a:xfrm>
          <a:prstGeom prst="rect">
            <a:avLst/>
          </a:prstGeom>
          <a:solidFill>
            <a:srgbClr val="EB9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Premiers contacts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2B5A36-E74B-69C9-7A97-B85216C64F0F}"/>
              </a:ext>
            </a:extLst>
          </p:cNvPr>
          <p:cNvSpPr/>
          <p:nvPr/>
        </p:nvSpPr>
        <p:spPr>
          <a:xfrm>
            <a:off x="1368787" y="3154968"/>
            <a:ext cx="1730684" cy="6749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Entretiens </a:t>
            </a:r>
            <a:r>
              <a:rPr lang="fr-FR" dirty="0" err="1"/>
              <a:t>indiv</a:t>
            </a:r>
            <a:r>
              <a:rPr lang="fr-FR" dirty="0"/>
              <a:t>. et équipe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89C74F-AAB2-1D07-D113-A617DBCBB596}"/>
              </a:ext>
            </a:extLst>
          </p:cNvPr>
          <p:cNvSpPr/>
          <p:nvPr/>
        </p:nvSpPr>
        <p:spPr>
          <a:xfrm>
            <a:off x="1383617" y="5366078"/>
            <a:ext cx="1459473" cy="79037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Recherche de terrain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6A9C1D-5A8D-3CBD-0595-7BD9B4971ED5}"/>
              </a:ext>
            </a:extLst>
          </p:cNvPr>
          <p:cNvSpPr/>
          <p:nvPr/>
        </p:nvSpPr>
        <p:spPr>
          <a:xfrm>
            <a:off x="2902402" y="5365774"/>
            <a:ext cx="1698132" cy="79037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Réalisation des esquisses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FEA366-1B6A-FF96-D598-CE2E46FBF5E7}"/>
              </a:ext>
            </a:extLst>
          </p:cNvPr>
          <p:cNvSpPr/>
          <p:nvPr/>
        </p:nvSpPr>
        <p:spPr>
          <a:xfrm>
            <a:off x="4676542" y="5365774"/>
            <a:ext cx="1363086" cy="79037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Proposition </a:t>
            </a:r>
            <a:r>
              <a:rPr lang="fr-FR" sz="1600" dirty="0" err="1"/>
              <a:t>Immo</a:t>
            </a:r>
            <a:r>
              <a:rPr lang="fr-FR" sz="1600" dirty="0"/>
              <a:t> MSP </a:t>
            </a:r>
            <a:r>
              <a:rPr lang="fr-FR" sz="1600" dirty="0" err="1"/>
              <a:t>y.c</a:t>
            </a:r>
            <a:r>
              <a:rPr lang="fr-FR" sz="1600" dirty="0"/>
              <a:t> financement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B18B88-AEA8-2F0B-0E5B-AC8F7D83DEE6}"/>
              </a:ext>
            </a:extLst>
          </p:cNvPr>
          <p:cNvSpPr/>
          <p:nvPr/>
        </p:nvSpPr>
        <p:spPr>
          <a:xfrm>
            <a:off x="1368786" y="4320864"/>
            <a:ext cx="3546803" cy="51902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Rédaction du projet de santé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412F4-E718-9801-0D12-721DE3E20A3A}"/>
              </a:ext>
            </a:extLst>
          </p:cNvPr>
          <p:cNvSpPr/>
          <p:nvPr/>
        </p:nvSpPr>
        <p:spPr>
          <a:xfrm>
            <a:off x="3239235" y="3156624"/>
            <a:ext cx="1730684" cy="6749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Extension Equipe MSP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5E259E-5E06-691A-B5CD-B30D71756AFD}"/>
              </a:ext>
            </a:extLst>
          </p:cNvPr>
          <p:cNvSpPr/>
          <p:nvPr/>
        </p:nvSpPr>
        <p:spPr>
          <a:xfrm>
            <a:off x="5059899" y="3384199"/>
            <a:ext cx="4936375" cy="428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Recherche activités / spé complémentaires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2ABBE5-E247-D14A-F738-7F1377BA9564}"/>
              </a:ext>
            </a:extLst>
          </p:cNvPr>
          <p:cNvSpPr/>
          <p:nvPr/>
        </p:nvSpPr>
        <p:spPr>
          <a:xfrm>
            <a:off x="7856230" y="5384560"/>
            <a:ext cx="2623257" cy="79037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Travaux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92615C-F9E5-628A-C616-A0DB2BA7D2DB}"/>
              </a:ext>
            </a:extLst>
          </p:cNvPr>
          <p:cNvSpPr/>
          <p:nvPr/>
        </p:nvSpPr>
        <p:spPr>
          <a:xfrm>
            <a:off x="6268910" y="5384560"/>
            <a:ext cx="1363086" cy="79037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Instruction Permis de Construire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2C720D-CB44-AB11-9C1B-32EA377D1014}"/>
              </a:ext>
            </a:extLst>
          </p:cNvPr>
          <p:cNvSpPr/>
          <p:nvPr/>
        </p:nvSpPr>
        <p:spPr>
          <a:xfrm>
            <a:off x="9252642" y="1861721"/>
            <a:ext cx="1817276" cy="566329"/>
          </a:xfrm>
          <a:prstGeom prst="rect">
            <a:avLst/>
          </a:prstGeom>
          <a:solidFill>
            <a:srgbClr val="EB9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Ouverture MSP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397C99-09B2-5504-83D9-306427A62483}"/>
              </a:ext>
            </a:extLst>
          </p:cNvPr>
          <p:cNvSpPr/>
          <p:nvPr/>
        </p:nvSpPr>
        <p:spPr>
          <a:xfrm>
            <a:off x="5217842" y="1844601"/>
            <a:ext cx="1817276" cy="572895"/>
          </a:xfrm>
          <a:prstGeom prst="rect">
            <a:avLst/>
          </a:prstGeom>
          <a:solidFill>
            <a:srgbClr val="EB9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Signature des promesses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AB7C61-F567-32E1-A91B-67FB16EA4B4B}"/>
              </a:ext>
            </a:extLst>
          </p:cNvPr>
          <p:cNvSpPr/>
          <p:nvPr/>
        </p:nvSpPr>
        <p:spPr>
          <a:xfrm>
            <a:off x="9096127" y="4291073"/>
            <a:ext cx="2835166" cy="5488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Accompagnement Ouverture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AB3A06-6681-42EC-1C72-5B5485A4E4EE}"/>
              </a:ext>
            </a:extLst>
          </p:cNvPr>
          <p:cNvSpPr/>
          <p:nvPr/>
        </p:nvSpPr>
        <p:spPr>
          <a:xfrm>
            <a:off x="10686553" y="3125629"/>
            <a:ext cx="1362536" cy="7790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i="1" dirty="0"/>
              <a:t>Début remboursement prêt MSP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0EBDBBC-E497-CEC4-6B27-5DF7EFE58561}"/>
              </a:ext>
            </a:extLst>
          </p:cNvPr>
          <p:cNvSpPr/>
          <p:nvPr/>
        </p:nvSpPr>
        <p:spPr>
          <a:xfrm>
            <a:off x="6977408" y="4839891"/>
            <a:ext cx="1698132" cy="48608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Aménagements définitifs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C0DF1044-8F18-D8CD-3B6C-EC5E878B18EB}"/>
              </a:ext>
            </a:extLst>
          </p:cNvPr>
          <p:cNvCxnSpPr>
            <a:cxnSpLocks/>
          </p:cNvCxnSpPr>
          <p:nvPr/>
        </p:nvCxnSpPr>
        <p:spPr>
          <a:xfrm>
            <a:off x="6180431" y="2881429"/>
            <a:ext cx="3980849" cy="0"/>
          </a:xfrm>
          <a:prstGeom prst="straightConnector1">
            <a:avLst/>
          </a:prstGeom>
          <a:ln w="57150">
            <a:solidFill>
              <a:srgbClr val="FF99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56BF6F13-D47C-AE0A-69A1-805EEF23B4C6}"/>
              </a:ext>
            </a:extLst>
          </p:cNvPr>
          <p:cNvSpPr/>
          <p:nvPr/>
        </p:nvSpPr>
        <p:spPr>
          <a:xfrm>
            <a:off x="5044304" y="4311472"/>
            <a:ext cx="1789006" cy="5284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Pacte d’associés</a:t>
            </a:r>
          </a:p>
        </p:txBody>
      </p:sp>
      <p:pic>
        <p:nvPicPr>
          <p:cNvPr id="35" name="Google Shape;154;g11f648bbedd_0_0" descr="Connexions">
            <a:extLst>
              <a:ext uri="{FF2B5EF4-FFF2-40B4-BE49-F238E27FC236}">
                <a16:creationId xmlns:a16="http://schemas.microsoft.com/office/drawing/2014/main" id="{0E300FCF-A5CE-5ECC-8937-6C63BCF7EE1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70" y="3154968"/>
            <a:ext cx="762355" cy="674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Google Shape;158;g11f648bbedd_0_0" descr="Pièces de puzzle">
            <a:extLst>
              <a:ext uri="{FF2B5EF4-FFF2-40B4-BE49-F238E27FC236}">
                <a16:creationId xmlns:a16="http://schemas.microsoft.com/office/drawing/2014/main" id="{49C25656-C0C3-D7F0-41AF-3576E19BB90B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940" y="4203011"/>
            <a:ext cx="714215" cy="674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Google Shape;142;g11f648bbedd_0_0">
            <a:extLst>
              <a:ext uri="{FF2B5EF4-FFF2-40B4-BE49-F238E27FC236}">
                <a16:creationId xmlns:a16="http://schemas.microsoft.com/office/drawing/2014/main" id="{9C19D788-35B1-4213-9E10-930EAAA2D782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101" y="5501725"/>
            <a:ext cx="471892" cy="518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A9DDFA84-8F24-6807-DE81-226F29289E93}"/>
              </a:ext>
            </a:extLst>
          </p:cNvPr>
          <p:cNvCxnSpPr>
            <a:cxnSpLocks/>
          </p:cNvCxnSpPr>
          <p:nvPr/>
        </p:nvCxnSpPr>
        <p:spPr>
          <a:xfrm>
            <a:off x="10290821" y="2881429"/>
            <a:ext cx="1729718" cy="0"/>
          </a:xfrm>
          <a:prstGeom prst="straightConnector1">
            <a:avLst/>
          </a:prstGeom>
          <a:ln w="57150">
            <a:solidFill>
              <a:srgbClr val="FF99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BB90DD1C-DD78-9788-4FAE-2D623436686B}"/>
              </a:ext>
            </a:extLst>
          </p:cNvPr>
          <p:cNvSpPr txBox="1"/>
          <p:nvPr/>
        </p:nvSpPr>
        <p:spPr>
          <a:xfrm>
            <a:off x="9259059" y="2518576"/>
            <a:ext cx="105127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E861C"/>
                </a:solidFill>
              </a:rPr>
              <a:t>M30/36</a:t>
            </a: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E34445CC-AC84-E338-86DA-4D6D918C1736}"/>
              </a:ext>
            </a:extLst>
          </p:cNvPr>
          <p:cNvCxnSpPr>
            <a:cxnSpLocks/>
          </p:cNvCxnSpPr>
          <p:nvPr/>
        </p:nvCxnSpPr>
        <p:spPr>
          <a:xfrm>
            <a:off x="12042696" y="2848153"/>
            <a:ext cx="0" cy="1056564"/>
          </a:xfrm>
          <a:prstGeom prst="line">
            <a:avLst/>
          </a:prstGeom>
          <a:ln w="28575">
            <a:solidFill>
              <a:srgbClr val="FF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425762AB-6D7A-AA01-40C8-6A6BC3A5AD03}"/>
              </a:ext>
            </a:extLst>
          </p:cNvPr>
          <p:cNvSpPr txBox="1"/>
          <p:nvPr/>
        </p:nvSpPr>
        <p:spPr>
          <a:xfrm>
            <a:off x="11216544" y="2518576"/>
            <a:ext cx="105127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E861C"/>
                </a:solidFill>
              </a:rPr>
              <a:t>M42/48</a:t>
            </a:r>
          </a:p>
        </p:txBody>
      </p:sp>
    </p:spTree>
    <p:extLst>
      <p:ext uri="{BB962C8B-B14F-4D97-AF65-F5344CB8AC3E}">
        <p14:creationId xmlns:p14="http://schemas.microsoft.com/office/powerpoint/2010/main" val="112520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4" grpId="0" animBg="1"/>
      <p:bldP spid="41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86FAEAAA-7AF3-589C-ECC7-639A8B627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52" y="1151662"/>
            <a:ext cx="3772133" cy="33884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dirty="0">
                <a:solidFill>
                  <a:srgbClr val="FFFFFF"/>
                </a:solidFill>
              </a:rPr>
              <a:t>Notre ambition</a:t>
            </a:r>
            <a:br>
              <a:rPr lang="en-US" sz="3100" dirty="0">
                <a:solidFill>
                  <a:srgbClr val="FFFFFF"/>
                </a:solidFill>
              </a:rPr>
            </a:br>
            <a:r>
              <a:rPr lang="en-US" sz="3100" dirty="0">
                <a:solidFill>
                  <a:srgbClr val="FFFFFF"/>
                </a:solidFill>
              </a:rPr>
              <a:t> </a:t>
            </a:r>
            <a:br>
              <a:rPr lang="en-US" sz="3100" dirty="0">
                <a:solidFill>
                  <a:srgbClr val="FFFFFF"/>
                </a:solidFill>
              </a:rPr>
            </a:br>
            <a:r>
              <a:rPr lang="en-US" sz="2000" dirty="0" err="1">
                <a:solidFill>
                  <a:srgbClr val="FFFFFF"/>
                </a:solidFill>
              </a:rPr>
              <a:t>Contribuer</a:t>
            </a:r>
            <a:r>
              <a:rPr lang="en-US" sz="2000" dirty="0">
                <a:solidFill>
                  <a:srgbClr val="FFFFFF"/>
                </a:solidFill>
              </a:rPr>
              <a:t> à un </a:t>
            </a:r>
            <a:r>
              <a:rPr lang="en-US" sz="2000" b="1" dirty="0" err="1">
                <a:solidFill>
                  <a:srgbClr val="FFFFFF"/>
                </a:solidFill>
              </a:rPr>
              <a:t>maillage</a:t>
            </a:r>
            <a:r>
              <a:rPr lang="en-US" sz="2000" b="1" dirty="0">
                <a:solidFill>
                  <a:srgbClr val="FFFFFF"/>
                </a:solidFill>
              </a:rPr>
              <a:t> territorial </a:t>
            </a:r>
            <a:r>
              <a:rPr lang="en-US" sz="2000" dirty="0" err="1">
                <a:solidFill>
                  <a:srgbClr val="FFFFFF"/>
                </a:solidFill>
              </a:rPr>
              <a:t>cohérent</a:t>
            </a:r>
            <a:r>
              <a:rPr lang="en-US" sz="2000" dirty="0">
                <a:solidFill>
                  <a:srgbClr val="FFFFFF"/>
                </a:solidFill>
              </a:rPr>
              <a:t> pour </a:t>
            </a:r>
            <a:r>
              <a:rPr lang="en-US" sz="2000" dirty="0" err="1">
                <a:solidFill>
                  <a:srgbClr val="FFFFFF"/>
                </a:solidFill>
              </a:rPr>
              <a:t>une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répartition</a:t>
            </a:r>
            <a:r>
              <a:rPr lang="en-US" sz="2000" dirty="0">
                <a:solidFill>
                  <a:srgbClr val="FFFFFF"/>
                </a:solidFill>
              </a:rPr>
              <a:t> de </a:t>
            </a:r>
            <a:r>
              <a:rPr lang="en-US" sz="2000" dirty="0" err="1">
                <a:solidFill>
                  <a:srgbClr val="FFFFFF"/>
                </a:solidFill>
              </a:rPr>
              <a:t>l’offre</a:t>
            </a:r>
            <a:r>
              <a:rPr lang="en-US" sz="2000" dirty="0">
                <a:solidFill>
                  <a:srgbClr val="FFFFFF"/>
                </a:solidFill>
              </a:rPr>
              <a:t> de </a:t>
            </a:r>
            <a:r>
              <a:rPr lang="en-US" sz="2000" dirty="0" err="1">
                <a:solidFill>
                  <a:srgbClr val="FFFFFF"/>
                </a:solidFill>
              </a:rPr>
              <a:t>soins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équitable</a:t>
            </a:r>
            <a:r>
              <a:rPr lang="en-US" sz="2000" dirty="0">
                <a:solidFill>
                  <a:srgbClr val="FFFFFF"/>
                </a:solidFill>
              </a:rPr>
              <a:t> sur </a:t>
            </a:r>
            <a:r>
              <a:rPr lang="en-US" sz="2000" dirty="0" err="1">
                <a:solidFill>
                  <a:srgbClr val="FFFFFF"/>
                </a:solidFill>
              </a:rPr>
              <a:t>chaque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bassin</a:t>
            </a:r>
            <a:r>
              <a:rPr lang="en-US" sz="2000" dirty="0">
                <a:solidFill>
                  <a:srgbClr val="FFFFFF"/>
                </a:solidFill>
              </a:rPr>
              <a:t> de vie</a:t>
            </a:r>
            <a:endParaRPr lang="en-US" sz="3100" dirty="0">
              <a:solidFill>
                <a:srgbClr val="FFFFFF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Espace réservé pour une image  3">
            <a:extLst>
              <a:ext uri="{FF2B5EF4-FFF2-40B4-BE49-F238E27FC236}">
                <a16:creationId xmlns:a16="http://schemas.microsoft.com/office/drawing/2014/main" id="{FF2A743C-7185-57DA-86C3-181219A17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134" r="3190" b="4042"/>
          <a:stretch/>
        </p:blipFill>
        <p:spPr>
          <a:xfrm>
            <a:off x="4159021" y="1286471"/>
            <a:ext cx="7953196" cy="44752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C2D57A-FCC9-4571-1B7C-0C1DEB6AA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55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fr-FR" dirty="0"/>
              <a:t>Merci pour votre attention ! 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1097280" y="4402666"/>
            <a:ext cx="4175761" cy="1889766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endParaRPr lang="fr-FR" b="1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b="1" dirty="0"/>
              <a:t>M</a:t>
            </a:r>
            <a:r>
              <a:rPr lang="fr-FR" b="1" baseline="30000" dirty="0"/>
              <a:t>me</a:t>
            </a:r>
            <a:r>
              <a:rPr lang="fr-FR" b="1" dirty="0"/>
              <a:t> Madeline WICKER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dirty="0"/>
              <a:t>Directrice du développement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dirty="0"/>
              <a:t>06 58 10 85 66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madeline.wicker@psconcept.com</a:t>
            </a:r>
            <a:endParaRPr lang="fr-FR" dirty="0">
              <a:solidFill>
                <a:schemeClr val="accent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fr-FR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fr-FR" b="1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F32394A-B0D7-45BF-8E10-D33D28DBD9C4}"/>
              </a:ext>
            </a:extLst>
          </p:cNvPr>
          <p:cNvSpPr txBox="1">
            <a:spLocks/>
          </p:cNvSpPr>
          <p:nvPr/>
        </p:nvSpPr>
        <p:spPr>
          <a:xfrm>
            <a:off x="3392605" y="2390986"/>
            <a:ext cx="5248776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endParaRPr lang="fr-FR" b="1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fr-FR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4CD5ED8-56E3-7927-7E85-452FEFE8C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946" y="1870543"/>
            <a:ext cx="3192094" cy="140489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886FAC-E48A-79FC-A41E-DA94DAC31FBD}"/>
              </a:ext>
            </a:extLst>
          </p:cNvPr>
          <p:cNvSpPr txBox="1">
            <a:spLocks/>
          </p:cNvSpPr>
          <p:nvPr/>
        </p:nvSpPr>
        <p:spPr>
          <a:xfrm>
            <a:off x="6979919" y="4402666"/>
            <a:ext cx="4175761" cy="1889766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endParaRPr lang="fr-FR" b="1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b="1" dirty="0"/>
              <a:t>M. Francis PIOT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dirty="0"/>
              <a:t>Directeur Général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dirty="0"/>
              <a:t>06 89 41 10 82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francis.piot@psconcept.com</a:t>
            </a:r>
            <a:endParaRPr lang="fr-FR" dirty="0">
              <a:solidFill>
                <a:schemeClr val="accent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fr-FR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026048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3FE9996-7EAC-4679-B37D-C1045F42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1DF1FE-5CC8-43D2-A76C-93C76EED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61BEBD-A23C-409E-ABC7-73F9EDC02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54CE3AD-C754-4F1E-A76F-1EDDF7179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57897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38B743-4443-4735-BFC2-B514F6409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578973" y="0"/>
            <a:ext cx="761302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BE7E423-F368-23AA-085F-E02E07CAB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4205" y="643467"/>
            <a:ext cx="7145767" cy="5571065"/>
          </a:xfrm>
        </p:spPr>
        <p:txBody>
          <a:bodyPr vert="horz" lIns="0" tIns="45720" rIns="0" bIns="45720" rtlCol="0" anchor="ctr">
            <a:normAutofit/>
          </a:bodyPr>
          <a:lstStyle/>
          <a:p>
            <a:r>
              <a:rPr lang="fr-FR" sz="4000" dirty="0">
                <a:latin typeface="+mj-lt"/>
              </a:rPr>
              <a:t>Annexes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AA0EC8-4A17-E1DE-2381-54677752F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70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2C89A-2FA4-445F-10F1-BBABE729C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reconnaissance de la profession…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2BC824-12CB-AC0E-D0B3-E43A08D80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31" y="179362"/>
            <a:ext cx="1801659" cy="792938"/>
          </a:xfrm>
          <a:prstGeom prst="rect">
            <a:avLst/>
          </a:prstGeom>
        </p:spPr>
      </p:pic>
      <p:pic>
        <p:nvPicPr>
          <p:cNvPr id="5" name="Image 4" descr="Une image contenant texte, personne, s’asseoir, intérieur&#10;&#10;Description générée automatiquement">
            <a:extLst>
              <a:ext uri="{FF2B5EF4-FFF2-40B4-BE49-F238E27FC236}">
                <a16:creationId xmlns:a16="http://schemas.microsoft.com/office/drawing/2014/main" id="{65E14BF3-76AF-C2B1-5B80-03BED3AE7E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5" y="1844601"/>
            <a:ext cx="2838729" cy="246551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064808-A646-35C4-3670-C358A12E636B}"/>
              </a:ext>
            </a:extLst>
          </p:cNvPr>
          <p:cNvSpPr txBox="1"/>
          <p:nvPr/>
        </p:nvSpPr>
        <p:spPr>
          <a:xfrm>
            <a:off x="183831" y="4692889"/>
            <a:ext cx="3462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Partenaire officiel du 1</a:t>
            </a:r>
            <a:r>
              <a:rPr lang="fr-FR" sz="2000" baseline="30000" dirty="0"/>
              <a:t>er</a:t>
            </a:r>
            <a:r>
              <a:rPr lang="fr-FR" sz="2000" dirty="0"/>
              <a:t> syndicat de médecine libérale : Les Généralistes – CSMF </a:t>
            </a:r>
          </a:p>
          <a:p>
            <a:pPr algn="ctr"/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E2FCDD-0211-2FEF-A364-9CD830275C69}"/>
              </a:ext>
            </a:extLst>
          </p:cNvPr>
          <p:cNvSpPr txBox="1"/>
          <p:nvPr/>
        </p:nvSpPr>
        <p:spPr>
          <a:xfrm>
            <a:off x="3887505" y="4688637"/>
            <a:ext cx="34626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Publication du Quotidien du Médecin du 21/04/23</a:t>
            </a:r>
          </a:p>
          <a:p>
            <a:pPr algn="ctr"/>
            <a:endParaRPr lang="fr-FR" sz="2000" dirty="0"/>
          </a:p>
          <a:p>
            <a:pPr algn="ctr"/>
            <a:r>
              <a:rPr lang="fr-FR" sz="1400" i="1" dirty="0"/>
              <a:t>https://www.lequotidiendumedecin.fr/liberal/exercice/pret-consulter-de-vastes-maisons-et-poles-de-sante-cles-en-main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98A465-3545-6FDC-787A-3B6BE3EA8E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7505" y="2043747"/>
            <a:ext cx="3565918" cy="2321774"/>
          </a:xfrm>
          <a:prstGeom prst="rect">
            <a:avLst/>
          </a:prstGeom>
        </p:spPr>
      </p:pic>
      <p:pic>
        <p:nvPicPr>
          <p:cNvPr id="11" name="Vidéo CHAM 2022 - Extrait Vallancien &amp; FirminLeBodo_PS Concept">
            <a:hlinkClick r:id="" action="ppaction://media"/>
            <a:extLst>
              <a:ext uri="{FF2B5EF4-FFF2-40B4-BE49-F238E27FC236}">
                <a16:creationId xmlns:a16="http://schemas.microsoft.com/office/drawing/2014/main" id="{5A9CE110-DF07-0CA0-D313-9356BFED30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36074" y="2158408"/>
            <a:ext cx="3885171" cy="168762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F6F9041-267F-BF88-6689-3C881FC411A0}"/>
              </a:ext>
            </a:extLst>
          </p:cNvPr>
          <p:cNvSpPr txBox="1"/>
          <p:nvPr/>
        </p:nvSpPr>
        <p:spPr>
          <a:xfrm>
            <a:off x="8048381" y="4688637"/>
            <a:ext cx="3107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Interpellation de M</a:t>
            </a:r>
            <a:r>
              <a:rPr lang="fr-FR" sz="2000" baseline="30000" dirty="0"/>
              <a:t>me</a:t>
            </a:r>
            <a:r>
              <a:rPr lang="fr-FR" sz="2000" dirty="0"/>
              <a:t> Firmin-Le Bodo par Pr. Vallancien à CHAM 2022</a:t>
            </a:r>
          </a:p>
        </p:txBody>
      </p:sp>
    </p:spTree>
    <p:extLst>
      <p:ext uri="{BB962C8B-B14F-4D97-AF65-F5344CB8AC3E}">
        <p14:creationId xmlns:p14="http://schemas.microsoft.com/office/powerpoint/2010/main" val="116268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18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étrospective">
  <a:themeElements>
    <a:clrScheme name="PS Concep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37A76F"/>
      </a:accent1>
      <a:accent2>
        <a:srgbClr val="297D53"/>
      </a:accent2>
      <a:accent3>
        <a:srgbClr val="1B5337"/>
      </a:accent3>
      <a:accent4>
        <a:srgbClr val="7DD4A8"/>
      </a:accent4>
      <a:accent5>
        <a:srgbClr val="D3F0E2"/>
      </a:accent5>
      <a:accent6>
        <a:srgbClr val="30937B"/>
      </a:accent6>
      <a:hlink>
        <a:srgbClr val="7DD4A8"/>
      </a:hlink>
      <a:folHlink>
        <a:srgbClr val="FCAE3B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35EE622D682749B71739458FBC5749" ma:contentTypeVersion="5" ma:contentTypeDescription="Crée un document." ma:contentTypeScope="" ma:versionID="ea06a0243731e858f3ba5f26ae1d4d8a">
  <xsd:schema xmlns:xsd="http://www.w3.org/2001/XMLSchema" xmlns:xs="http://www.w3.org/2001/XMLSchema" xmlns:p="http://schemas.microsoft.com/office/2006/metadata/properties" xmlns:ns3="c4dfd663-62a1-4da4-a377-07f1a343c758" xmlns:ns4="fff9ca41-212c-4804-a4ed-88e564f30ef4" targetNamespace="http://schemas.microsoft.com/office/2006/metadata/properties" ma:root="true" ma:fieldsID="7969d5a32ed878256b8266db9ce71ae3" ns3:_="" ns4:_="">
    <xsd:import namespace="c4dfd663-62a1-4da4-a377-07f1a343c758"/>
    <xsd:import namespace="fff9ca41-212c-4804-a4ed-88e564f30ef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fd663-62a1-4da4-a377-07f1a343c7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f9ca41-212c-4804-a4ed-88e564f30e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0A501A5-5E99-4670-AB40-C1BA9F5317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dfd663-62a1-4da4-a377-07f1a343c758"/>
    <ds:schemaRef ds:uri="fff9ca41-212c-4804-a4ed-88e564f30e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F45018-6597-44F3-A49F-DF959F5FD8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D894FE-04A2-48E2-910F-CAF367DC0D32}">
  <ds:schemaRefs>
    <ds:schemaRef ds:uri="fff9ca41-212c-4804-a4ed-88e564f30ef4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c4dfd663-62a1-4da4-a377-07f1a343c758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948</Words>
  <Application>Microsoft Office PowerPoint</Application>
  <PresentationFormat>Grand écran</PresentationFormat>
  <Paragraphs>130</Paragraphs>
  <Slides>13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Wingdings</vt:lpstr>
      <vt:lpstr>Rétrospective</vt:lpstr>
      <vt:lpstr>PS Concept &amp; Présentations</vt:lpstr>
      <vt:lpstr>Métier de PS Concept : Opérateur Santé</vt:lpstr>
      <vt:lpstr>Nos objectifs </vt:lpstr>
      <vt:lpstr>A quels besoins répondent les Pôles Santé PS Concept? </vt:lpstr>
      <vt:lpstr>Notre accompagnement « Prêt-à-consulter »</vt:lpstr>
      <vt:lpstr>Exemple de réalisation PS Concept   Pôle Santé de 1er recours Pôle Santé de Beaune (21)  4.000m² dédiés à la santé dont 1.300 m² pour Maison de Santé avec  +20 professionnels de santé libéraux  Médecins Spécialistes, Radiologie, Laboratoire, Optique, Médecine du travail  </vt:lpstr>
      <vt:lpstr>Présentation PowerPoint</vt:lpstr>
      <vt:lpstr>Une réponse adaptée</vt:lpstr>
      <vt:lpstr>Calendrier d’un projet-type</vt:lpstr>
      <vt:lpstr>Notre ambition   Contribuer à un maillage territorial cohérent pour une répartition de l’offre de soins équitable sur chaque bassin de vie</vt:lpstr>
      <vt:lpstr>Merci pour votre attention ! </vt:lpstr>
      <vt:lpstr>Présentation PowerPoint</vt:lpstr>
      <vt:lpstr>Une reconnaissance de la profession… </vt:lpstr>
    </vt:vector>
  </TitlesOfParts>
  <Company>OT - Morpho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 Concept</dc:title>
  <dc:creator>WICKER Madeline</dc:creator>
  <cp:lastModifiedBy>Francis Piot</cp:lastModifiedBy>
  <cp:revision>159</cp:revision>
  <dcterms:created xsi:type="dcterms:W3CDTF">2020-09-04T12:22:11Z</dcterms:created>
  <dcterms:modified xsi:type="dcterms:W3CDTF">2023-06-07T10:48:58Z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31684b1-a5da-4051-9fb4-5631703e02d5_Enabled">
    <vt:lpwstr>True</vt:lpwstr>
  </property>
  <property fmtid="{D5CDD505-2E9C-101B-9397-08002B2CF9AE}" pid="3" name="MSIP_Label_431684b1-a5da-4051-9fb4-5631703e02d5_SiteId">
    <vt:lpwstr>7694d41c-5504-43d9-9e40-cb254ad755ec</vt:lpwstr>
  </property>
  <property fmtid="{D5CDD505-2E9C-101B-9397-08002B2CF9AE}" pid="4" name="MSIP_Label_431684b1-a5da-4051-9fb4-5631703e02d5_Owner">
    <vt:lpwstr>MadelWIC@oberthurcs.com</vt:lpwstr>
  </property>
  <property fmtid="{D5CDD505-2E9C-101B-9397-08002B2CF9AE}" pid="5" name="MSIP_Label_431684b1-a5da-4051-9fb4-5631703e02d5_SetDate">
    <vt:lpwstr>2020-09-07T09:37:43.5596053Z</vt:lpwstr>
  </property>
  <property fmtid="{D5CDD505-2E9C-101B-9397-08002B2CF9AE}" pid="6" name="MSIP_Label_431684b1-a5da-4051-9fb4-5631703e02d5_Name">
    <vt:lpwstr>Public</vt:lpwstr>
  </property>
  <property fmtid="{D5CDD505-2E9C-101B-9397-08002B2CF9AE}" pid="7" name="MSIP_Label_431684b1-a5da-4051-9fb4-5631703e02d5_Application">
    <vt:lpwstr>Microsoft Azure Information Protection</vt:lpwstr>
  </property>
  <property fmtid="{D5CDD505-2E9C-101B-9397-08002B2CF9AE}" pid="8" name="MSIP_Label_431684b1-a5da-4051-9fb4-5631703e02d5_ActionId">
    <vt:lpwstr>1cc044d2-8c96-455d-a8bb-408433e1943e</vt:lpwstr>
  </property>
  <property fmtid="{D5CDD505-2E9C-101B-9397-08002B2CF9AE}" pid="9" name="MSIP_Label_431684b1-a5da-4051-9fb4-5631703e02d5_Extended_MSFT_Method">
    <vt:lpwstr>Manual</vt:lpwstr>
  </property>
  <property fmtid="{D5CDD505-2E9C-101B-9397-08002B2CF9AE}" pid="10" name="Sensitivity">
    <vt:lpwstr>Public</vt:lpwstr>
  </property>
  <property fmtid="{D5CDD505-2E9C-101B-9397-08002B2CF9AE}" pid="11" name="ContentTypeId">
    <vt:lpwstr>0x0101005F35EE622D682749B71739458FBC5749</vt:lpwstr>
  </property>
</Properties>
</file>