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 id="2147483672" r:id="rId2"/>
  </p:sldMasterIdLst>
  <p:notesMasterIdLst>
    <p:notesMasterId r:id="rId32"/>
  </p:notesMasterIdLst>
  <p:handoutMasterIdLst>
    <p:handoutMasterId r:id="rId33"/>
  </p:handoutMasterIdLst>
  <p:sldIdLst>
    <p:sldId id="299" r:id="rId3"/>
    <p:sldId id="5334" r:id="rId4"/>
    <p:sldId id="502" r:id="rId5"/>
    <p:sldId id="300" r:id="rId6"/>
    <p:sldId id="5344" r:id="rId7"/>
    <p:sldId id="316" r:id="rId8"/>
    <p:sldId id="5338" r:id="rId9"/>
    <p:sldId id="5343" r:id="rId10"/>
    <p:sldId id="5336" r:id="rId11"/>
    <p:sldId id="5333" r:id="rId12"/>
    <p:sldId id="5337" r:id="rId13"/>
    <p:sldId id="264" r:id="rId14"/>
    <p:sldId id="5335" r:id="rId15"/>
    <p:sldId id="5298" r:id="rId16"/>
    <p:sldId id="5296" r:id="rId17"/>
    <p:sldId id="466" r:id="rId18"/>
    <p:sldId id="5299" r:id="rId19"/>
    <p:sldId id="486" r:id="rId20"/>
    <p:sldId id="5340" r:id="rId21"/>
    <p:sldId id="5309" r:id="rId22"/>
    <p:sldId id="5341" r:id="rId23"/>
    <p:sldId id="5302" r:id="rId24"/>
    <p:sldId id="5342" r:id="rId25"/>
    <p:sldId id="5319" r:id="rId26"/>
    <p:sldId id="5315" r:id="rId27"/>
    <p:sldId id="508" r:id="rId28"/>
    <p:sldId id="5321" r:id="rId29"/>
    <p:sldId id="256" r:id="rId30"/>
    <p:sldId id="5316" r:id="rId31"/>
  </p:sldIdLst>
  <p:sldSz cx="9144000" cy="6858000" type="screen4x3"/>
  <p:notesSz cx="7104063"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s Généralistes CSMF" initials="LGC" lastIdx="1" clrIdx="0">
    <p:extLst>
      <p:ext uri="{19B8F6BF-5375-455C-9EA6-DF929625EA0E}">
        <p15:presenceInfo xmlns:p15="http://schemas.microsoft.com/office/powerpoint/2012/main" userId="S::lesgeneralistes@csmf.org::b1b76ce1-97a6-4434-8a98-1d3b4334b7d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180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6247" autoAdjust="0"/>
  </p:normalViewPr>
  <p:slideViewPr>
    <p:cSldViewPr>
      <p:cViewPr varScale="1">
        <p:scale>
          <a:sx n="78" d="100"/>
          <a:sy n="78" d="100"/>
        </p:scale>
        <p:origin x="1594" y="72"/>
      </p:cViewPr>
      <p:guideLst>
        <p:guide orient="horz" pos="2160"/>
        <p:guide pos="2880"/>
      </p:guideLst>
    </p:cSldViewPr>
  </p:slideViewPr>
  <p:notesTextViewPr>
    <p:cViewPr>
      <p:scale>
        <a:sx n="100" d="100"/>
        <a:sy n="100" d="100"/>
      </p:scale>
      <p:origin x="0" y="0"/>
    </p:cViewPr>
  </p:notesTextViewPr>
  <p:sorterViewPr>
    <p:cViewPr>
      <p:scale>
        <a:sx n="144" d="100"/>
        <a:sy n="144" d="100"/>
      </p:scale>
      <p:origin x="0" y="-8820"/>
    </p:cViewPr>
  </p:sorterViewPr>
  <p:notesViewPr>
    <p:cSldViewPr>
      <p:cViewPr varScale="1">
        <p:scale>
          <a:sx n="75" d="100"/>
          <a:sy n="75" d="100"/>
        </p:scale>
        <p:origin x="4032"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85E21417-F1CC-48D5-8273-FD83E4E77BB4}"/>
              </a:ext>
            </a:extLst>
          </p:cNvPr>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fr-FR"/>
          </a:p>
        </p:txBody>
      </p:sp>
      <p:sp>
        <p:nvSpPr>
          <p:cNvPr id="3" name="Espace réservé de la date 2">
            <a:extLst>
              <a:ext uri="{FF2B5EF4-FFF2-40B4-BE49-F238E27FC236}">
                <a16:creationId xmlns:a16="http://schemas.microsoft.com/office/drawing/2014/main" id="{41DC5F47-600C-476D-BB44-9FD0AFC6A0CF}"/>
              </a:ext>
            </a:extLst>
          </p:cNvPr>
          <p:cNvSpPr>
            <a:spLocks noGrp="1"/>
          </p:cNvSpPr>
          <p:nvPr>
            <p:ph type="dt" sz="quarter" idx="1"/>
          </p:nvPr>
        </p:nvSpPr>
        <p:spPr>
          <a:xfrm>
            <a:off x="4023992" y="0"/>
            <a:ext cx="3078427" cy="513508"/>
          </a:xfrm>
          <a:prstGeom prst="rect">
            <a:avLst/>
          </a:prstGeom>
        </p:spPr>
        <p:txBody>
          <a:bodyPr vert="horz" lIns="99075" tIns="49538" rIns="99075" bIns="49538" rtlCol="0"/>
          <a:lstStyle>
            <a:lvl1pPr algn="r">
              <a:defRPr sz="1300"/>
            </a:lvl1pPr>
          </a:lstStyle>
          <a:p>
            <a:fld id="{ABF617DA-1DF7-4B51-8459-04C96F60F8BC}" type="datetimeFigureOut">
              <a:rPr lang="fr-FR" smtClean="0"/>
              <a:pPr/>
              <a:t>22/09/2022</a:t>
            </a:fld>
            <a:endParaRPr lang="fr-FR"/>
          </a:p>
        </p:txBody>
      </p:sp>
      <p:sp>
        <p:nvSpPr>
          <p:cNvPr id="4" name="Espace réservé du pied de page 3">
            <a:extLst>
              <a:ext uri="{FF2B5EF4-FFF2-40B4-BE49-F238E27FC236}">
                <a16:creationId xmlns:a16="http://schemas.microsoft.com/office/drawing/2014/main" id="{26708994-40AC-4EAC-A16D-7ADEDB149019}"/>
              </a:ext>
            </a:extLst>
          </p:cNvPr>
          <p:cNvSpPr>
            <a:spLocks noGrp="1"/>
          </p:cNvSpPr>
          <p:nvPr>
            <p:ph type="ftr" sz="quarter" idx="2"/>
          </p:nvPr>
        </p:nvSpPr>
        <p:spPr>
          <a:xfrm>
            <a:off x="0" y="9721107"/>
            <a:ext cx="3078427" cy="513507"/>
          </a:xfrm>
          <a:prstGeom prst="rect">
            <a:avLst/>
          </a:prstGeom>
        </p:spPr>
        <p:txBody>
          <a:bodyPr vert="horz" lIns="99075" tIns="49538" rIns="99075" bIns="49538" rtlCol="0" anchor="b"/>
          <a:lstStyle>
            <a:lvl1pPr algn="l">
              <a:defRPr sz="1300"/>
            </a:lvl1pPr>
          </a:lstStyle>
          <a:p>
            <a:endParaRPr lang="fr-FR"/>
          </a:p>
        </p:txBody>
      </p:sp>
      <p:sp>
        <p:nvSpPr>
          <p:cNvPr id="5" name="Espace réservé du numéro de diapositive 4">
            <a:extLst>
              <a:ext uri="{FF2B5EF4-FFF2-40B4-BE49-F238E27FC236}">
                <a16:creationId xmlns:a16="http://schemas.microsoft.com/office/drawing/2014/main" id="{E38DCADB-FBCF-48C0-B9EA-B72FE4C0594F}"/>
              </a:ext>
            </a:extLst>
          </p:cNvPr>
          <p:cNvSpPr>
            <a:spLocks noGrp="1"/>
          </p:cNvSpPr>
          <p:nvPr>
            <p:ph type="sldNum" sz="quarter" idx="3"/>
          </p:nvPr>
        </p:nvSpPr>
        <p:spPr>
          <a:xfrm>
            <a:off x="4023992" y="9721107"/>
            <a:ext cx="3078427" cy="513507"/>
          </a:xfrm>
          <a:prstGeom prst="rect">
            <a:avLst/>
          </a:prstGeom>
        </p:spPr>
        <p:txBody>
          <a:bodyPr vert="horz" lIns="99075" tIns="49538" rIns="99075" bIns="49538" rtlCol="0" anchor="b"/>
          <a:lstStyle>
            <a:lvl1pPr algn="r">
              <a:defRPr sz="1300"/>
            </a:lvl1pPr>
          </a:lstStyle>
          <a:p>
            <a:fld id="{2BC92931-2E25-4050-A750-F5B386704180}" type="slidenum">
              <a:rPr lang="fr-FR" smtClean="0"/>
              <a:pPr/>
              <a:t>‹N°›</a:t>
            </a:fld>
            <a:endParaRPr lang="fr-FR"/>
          </a:p>
        </p:txBody>
      </p:sp>
    </p:spTree>
    <p:extLst>
      <p:ext uri="{BB962C8B-B14F-4D97-AF65-F5344CB8AC3E}">
        <p14:creationId xmlns:p14="http://schemas.microsoft.com/office/powerpoint/2010/main" val="36566357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8427" cy="511731"/>
          </a:xfrm>
          <a:prstGeom prst="rect">
            <a:avLst/>
          </a:prstGeom>
        </p:spPr>
        <p:txBody>
          <a:bodyPr vert="horz" lIns="99075" tIns="49538" rIns="99075" bIns="49538" rtlCol="0"/>
          <a:lstStyle>
            <a:lvl1pPr algn="l">
              <a:defRPr sz="1300"/>
            </a:lvl1pPr>
          </a:lstStyle>
          <a:p>
            <a:endParaRPr lang="fr-FR"/>
          </a:p>
        </p:txBody>
      </p:sp>
      <p:sp>
        <p:nvSpPr>
          <p:cNvPr id="3" name="Espace réservé de la date 2"/>
          <p:cNvSpPr>
            <a:spLocks noGrp="1"/>
          </p:cNvSpPr>
          <p:nvPr>
            <p:ph type="dt" idx="1"/>
          </p:nvPr>
        </p:nvSpPr>
        <p:spPr>
          <a:xfrm>
            <a:off x="4023992" y="0"/>
            <a:ext cx="3078427" cy="511731"/>
          </a:xfrm>
          <a:prstGeom prst="rect">
            <a:avLst/>
          </a:prstGeom>
        </p:spPr>
        <p:txBody>
          <a:bodyPr vert="horz" lIns="99075" tIns="49538" rIns="99075" bIns="49538" rtlCol="0"/>
          <a:lstStyle>
            <a:lvl1pPr algn="r">
              <a:defRPr sz="1300"/>
            </a:lvl1pPr>
          </a:lstStyle>
          <a:p>
            <a:fld id="{CDF5A3E2-6C15-4E4B-9CA9-54D5584B8DEF}" type="datetimeFigureOut">
              <a:rPr lang="fr-FR" smtClean="0"/>
              <a:pPr/>
              <a:t>22/09/2022</a:t>
            </a:fld>
            <a:endParaRPr lang="fr-FR"/>
          </a:p>
        </p:txBody>
      </p:sp>
      <p:sp>
        <p:nvSpPr>
          <p:cNvPr id="4" name="Espace réservé de l'image des diapositives 3"/>
          <p:cNvSpPr>
            <a:spLocks noGrp="1" noRot="1" noChangeAspect="1"/>
          </p:cNvSpPr>
          <p:nvPr>
            <p:ph type="sldImg" idx="2"/>
          </p:nvPr>
        </p:nvSpPr>
        <p:spPr>
          <a:xfrm>
            <a:off x="995363" y="768350"/>
            <a:ext cx="5113337" cy="3836988"/>
          </a:xfrm>
          <a:prstGeom prst="rect">
            <a:avLst/>
          </a:prstGeom>
          <a:noFill/>
          <a:ln w="12700">
            <a:solidFill>
              <a:prstClr val="black"/>
            </a:solidFill>
          </a:ln>
        </p:spPr>
        <p:txBody>
          <a:bodyPr vert="horz" lIns="99075" tIns="49538" rIns="99075" bIns="49538" rtlCol="0" anchor="ctr"/>
          <a:lstStyle/>
          <a:p>
            <a:endParaRPr lang="fr-FR"/>
          </a:p>
        </p:txBody>
      </p:sp>
      <p:sp>
        <p:nvSpPr>
          <p:cNvPr id="5" name="Espace réservé des commentaires 4"/>
          <p:cNvSpPr>
            <a:spLocks noGrp="1"/>
          </p:cNvSpPr>
          <p:nvPr>
            <p:ph type="body" sz="quarter" idx="3"/>
          </p:nvPr>
        </p:nvSpPr>
        <p:spPr>
          <a:xfrm>
            <a:off x="710407" y="4861441"/>
            <a:ext cx="5683250" cy="4605576"/>
          </a:xfrm>
          <a:prstGeom prst="rect">
            <a:avLst/>
          </a:prstGeom>
        </p:spPr>
        <p:txBody>
          <a:bodyPr vert="horz" lIns="99075" tIns="49538" rIns="99075" bIns="49538"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721106"/>
            <a:ext cx="3078427" cy="511731"/>
          </a:xfrm>
          <a:prstGeom prst="rect">
            <a:avLst/>
          </a:prstGeom>
        </p:spPr>
        <p:txBody>
          <a:bodyPr vert="horz" lIns="99075" tIns="49538" rIns="99075" bIns="49538"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3992" y="9721106"/>
            <a:ext cx="3078427" cy="511731"/>
          </a:xfrm>
          <a:prstGeom prst="rect">
            <a:avLst/>
          </a:prstGeom>
        </p:spPr>
        <p:txBody>
          <a:bodyPr vert="horz" lIns="99075" tIns="49538" rIns="99075" bIns="49538" rtlCol="0" anchor="b"/>
          <a:lstStyle>
            <a:lvl1pPr algn="r">
              <a:defRPr sz="1300"/>
            </a:lvl1pPr>
          </a:lstStyle>
          <a:p>
            <a:fld id="{0C1D9FCB-C5EC-4D5D-BA5F-A4AF66740CDF}" type="slidenum">
              <a:rPr lang="fr-FR" smtClean="0"/>
              <a:pPr/>
              <a:t>‹N°›</a:t>
            </a:fld>
            <a:endParaRPr lang="fr-FR"/>
          </a:p>
        </p:txBody>
      </p:sp>
    </p:spTree>
    <p:extLst>
      <p:ext uri="{BB962C8B-B14F-4D97-AF65-F5344CB8AC3E}">
        <p14:creationId xmlns:p14="http://schemas.microsoft.com/office/powerpoint/2010/main" val="1632349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C1D9FCB-C5EC-4D5D-BA5F-A4AF66740CDF}" type="slidenum">
              <a:rPr lang="fr-FR" smtClean="0"/>
              <a:pPr/>
              <a:t>1</a:t>
            </a:fld>
            <a:endParaRPr lang="fr-FR"/>
          </a:p>
        </p:txBody>
      </p:sp>
    </p:spTree>
    <p:extLst>
      <p:ext uri="{BB962C8B-B14F-4D97-AF65-F5344CB8AC3E}">
        <p14:creationId xmlns:p14="http://schemas.microsoft.com/office/powerpoint/2010/main" val="3104709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C1D9FCB-C5EC-4D5D-BA5F-A4AF66740CDF}" type="slidenum">
              <a:rPr lang="fr-FR" smtClean="0"/>
              <a:pPr/>
              <a:t>2</a:t>
            </a:fld>
            <a:endParaRPr lang="fr-FR"/>
          </a:p>
        </p:txBody>
      </p:sp>
    </p:spTree>
    <p:extLst>
      <p:ext uri="{BB962C8B-B14F-4D97-AF65-F5344CB8AC3E}">
        <p14:creationId xmlns:p14="http://schemas.microsoft.com/office/powerpoint/2010/main" val="2069508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C1D9FCB-C5EC-4D5D-BA5F-A4AF66740CDF}" type="slidenum">
              <a:rPr lang="fr-FR" smtClean="0"/>
              <a:pPr/>
              <a:t>6</a:t>
            </a:fld>
            <a:endParaRPr lang="fr-FR"/>
          </a:p>
        </p:txBody>
      </p:sp>
    </p:spTree>
    <p:extLst>
      <p:ext uri="{BB962C8B-B14F-4D97-AF65-F5344CB8AC3E}">
        <p14:creationId xmlns:p14="http://schemas.microsoft.com/office/powerpoint/2010/main" val="24415610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F694E00C-CA56-4BDC-AF20-723F3EAE136B}" type="datetimeFigureOut">
              <a:rPr lang="fr-FR" smtClean="0"/>
              <a:pPr/>
              <a:t>22/09/2022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694E00C-CA56-4BDC-AF20-723F3EAE136B}" type="datetimeFigureOut">
              <a:rPr lang="fr-FR" smtClean="0"/>
              <a:pPr/>
              <a:t>22/09/2022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F694E00C-CA56-4BDC-AF20-723F3EAE136B}" type="datetimeFigureOut">
              <a:rPr lang="fr-FR" smtClean="0"/>
              <a:pPr/>
              <a:t>22/09/2022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F694E00C-CA56-4BDC-AF20-723F3EAE136B}" type="datetimeFigureOut">
              <a:rPr lang="fr-FR" smtClean="0"/>
              <a:pPr/>
              <a:t>22/09/2022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F694E00C-CA56-4BDC-AF20-723F3EAE136B}" type="datetimeFigureOut">
              <a:rPr lang="fr-FR" smtClean="0"/>
              <a:pPr/>
              <a:t>22/09/2022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p>
            <a:fld id="{F694E00C-CA56-4BDC-AF20-723F3EAE136B}" type="datetimeFigureOut">
              <a:rPr lang="fr-FR" smtClean="0"/>
              <a:pPr/>
              <a:t>22/09/2022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694E00C-CA56-4BDC-AF20-723F3EAE136B}" type="datetimeFigureOut">
              <a:rPr lang="fr-FR" smtClean="0"/>
              <a:pPr/>
              <a:t>22/09/2022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F694E00C-CA56-4BDC-AF20-723F3EAE136B}" type="datetimeFigureOut">
              <a:rPr lang="fr-FR" smtClean="0"/>
              <a:pPr/>
              <a:t>22/09/2022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F694E00C-CA56-4BDC-AF20-723F3EAE136B}" type="datetimeFigureOut">
              <a:rPr lang="fr-FR" smtClean="0"/>
              <a:pPr/>
              <a:t>22/09/2022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694E00C-CA56-4BDC-AF20-723F3EAE136B}" type="datetimeFigureOut">
              <a:rPr lang="fr-FR" smtClean="0"/>
              <a:pPr/>
              <a:t>22/09/2022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694E00C-CA56-4BDC-AF20-723F3EAE136B}" type="datetimeFigureOut">
              <a:rPr lang="fr-FR" smtClean="0"/>
              <a:pPr/>
              <a:t>22/09/2022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A309A6D-C09C-4548-B29A-6CF363A7E532}" type="datetimeFigureOut">
              <a:rPr lang="fr-FR" smtClean="0"/>
              <a:pPr/>
              <a:t>22/09/2022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a:xfrm>
            <a:off x="423334" y="4529541"/>
            <a:ext cx="584978" cy="365125"/>
          </a:xfrm>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9659872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fr-FR"/>
              <a:t>Modifiez le style du titre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10"/>
          </p:nvPr>
        </p:nvSpPr>
        <p:spPr/>
        <p:txBody>
          <a:bodyPr/>
          <a:lstStyle/>
          <a:p>
            <a:fld id="{AA309A6D-C09C-4548-B29A-6CF363A7E532}" type="datetimeFigureOut">
              <a:rPr lang="fr-FR" smtClean="0"/>
              <a:pPr/>
              <a:t>22/09/2022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39518960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A309A6D-C09C-4548-B29A-6CF363A7E532}" type="datetimeFigureOut">
              <a:rPr lang="fr-FR" smtClean="0"/>
              <a:pPr/>
              <a:t>22/09/2022</a:t>
            </a:fld>
            <a:endParaRPr lang="fr-BE"/>
          </a:p>
        </p:txBody>
      </p:sp>
      <p:sp>
        <p:nvSpPr>
          <p:cNvPr id="5" name="Footer Placeholder 4"/>
          <p:cNvSpPr>
            <a:spLocks noGrp="1"/>
          </p:cNvSpPr>
          <p:nvPr>
            <p:ph type="ftr" sz="quarter" idx="11"/>
          </p:nvPr>
        </p:nvSpPr>
        <p:spPr/>
        <p:txBody>
          <a:bodyPr/>
          <a:lstStyle/>
          <a:p>
            <a:endParaRPr lang="fr-BE"/>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8114830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A309A6D-C09C-4548-B29A-6CF363A7E532}" type="datetimeFigureOut">
              <a:rPr lang="fr-FR" smtClean="0"/>
              <a:pPr/>
              <a:t>22/09/2022</a:t>
            </a:fld>
            <a:endParaRPr lang="fr-BE"/>
          </a:p>
        </p:txBody>
      </p:sp>
      <p:sp>
        <p:nvSpPr>
          <p:cNvPr id="6" name="Footer Placeholder 5"/>
          <p:cNvSpPr>
            <a:spLocks noGrp="1"/>
          </p:cNvSpPr>
          <p:nvPr>
            <p:ph type="ftr" sz="quarter" idx="11"/>
          </p:nvPr>
        </p:nvSpPr>
        <p:spPr/>
        <p:txBody>
          <a:bodyPr/>
          <a:lstStyle/>
          <a:p>
            <a:endParaRPr lang="fr-BE"/>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41480124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A309A6D-C09C-4548-B29A-6CF363A7E532}" type="datetimeFigureOut">
              <a:rPr lang="fr-FR" smtClean="0"/>
              <a:pPr/>
              <a:t>22/09/2022</a:t>
            </a:fld>
            <a:endParaRPr lang="fr-BE"/>
          </a:p>
        </p:txBody>
      </p:sp>
      <p:sp>
        <p:nvSpPr>
          <p:cNvPr id="8" name="Footer Placeholder 7"/>
          <p:cNvSpPr>
            <a:spLocks noGrp="1"/>
          </p:cNvSpPr>
          <p:nvPr>
            <p:ph type="ftr" sz="quarter" idx="11"/>
          </p:nvPr>
        </p:nvSpPr>
        <p:spPr/>
        <p:txBody>
          <a:bodyPr/>
          <a:lstStyle/>
          <a:p>
            <a:endParaRPr lang="fr-BE"/>
          </a:p>
        </p:txBody>
      </p:sp>
      <p:sp>
        <p:nvSpPr>
          <p:cNvPr id="12" name="Slide Number Placeholder 5"/>
          <p:cNvSpPr>
            <a:spLocks noGrp="1"/>
          </p:cNvSpPr>
          <p:nvPr>
            <p:ph type="sldNum" sz="quarter" idx="12"/>
          </p:nvPr>
        </p:nvSpPr>
        <p:spPr>
          <a:xfrm>
            <a:off x="511228" y="787783"/>
            <a:ext cx="584978" cy="365125"/>
          </a:xfrm>
        </p:spPr>
        <p:txBody>
          <a:bodyPr/>
          <a:lstStyle/>
          <a:p>
            <a:endParaRPr lang="fr-BE" dirty="0"/>
          </a:p>
        </p:txBody>
      </p:sp>
    </p:spTree>
    <p:extLst>
      <p:ext uri="{BB962C8B-B14F-4D97-AF65-F5344CB8AC3E}">
        <p14:creationId xmlns:p14="http://schemas.microsoft.com/office/powerpoint/2010/main" val="16767154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A309A6D-C09C-4548-B29A-6CF363A7E532}" type="datetimeFigureOut">
              <a:rPr lang="fr-FR" smtClean="0"/>
              <a:pPr/>
              <a:t>22/09/2022</a:t>
            </a:fld>
            <a:endParaRPr lang="fr-BE"/>
          </a:p>
        </p:txBody>
      </p:sp>
      <p:sp>
        <p:nvSpPr>
          <p:cNvPr id="4" name="Footer Placeholder 3"/>
          <p:cNvSpPr>
            <a:spLocks noGrp="1"/>
          </p:cNvSpPr>
          <p:nvPr>
            <p:ph type="ftr" sz="quarter" idx="11"/>
          </p:nvPr>
        </p:nvSpPr>
        <p:spPr/>
        <p:txBody>
          <a:bodyPr/>
          <a:lstStyle/>
          <a:p>
            <a:endParaRPr lang="fr-BE"/>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13257333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309A6D-C09C-4548-B29A-6CF363A7E532}" type="datetimeFigureOut">
              <a:rPr lang="fr-FR" smtClean="0"/>
              <a:pPr/>
              <a:t>22/09/2022</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endParaRPr lang="fr-BE" dirty="0"/>
          </a:p>
        </p:txBody>
      </p:sp>
    </p:spTree>
    <p:extLst>
      <p:ext uri="{BB962C8B-B14F-4D97-AF65-F5344CB8AC3E}">
        <p14:creationId xmlns:p14="http://schemas.microsoft.com/office/powerpoint/2010/main" val="41375679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fr-FR"/>
              <a:t>Modifiez le style du titre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A309A6D-C09C-4548-B29A-6CF363A7E532}" type="datetimeFigureOut">
              <a:rPr lang="fr-FR" smtClean="0"/>
              <a:pPr/>
              <a:t>22/09/2022</a:t>
            </a:fld>
            <a:endParaRPr lang="fr-BE"/>
          </a:p>
        </p:txBody>
      </p:sp>
      <p:sp>
        <p:nvSpPr>
          <p:cNvPr id="6" name="Footer Placeholder 5"/>
          <p:cNvSpPr>
            <a:spLocks noGrp="1"/>
          </p:cNvSpPr>
          <p:nvPr>
            <p:ph type="ftr" sz="quarter" idx="11"/>
          </p:nvPr>
        </p:nvSpPr>
        <p:spPr/>
        <p:txBody>
          <a:bodyPr/>
          <a:lstStyle/>
          <a:p>
            <a:endParaRPr lang="fr-BE"/>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1090560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A309A6D-C09C-4548-B29A-6CF363A7E532}" type="datetimeFigureOut">
              <a:rPr lang="fr-FR" smtClean="0"/>
              <a:pPr/>
              <a:t>22/09/2022</a:t>
            </a:fld>
            <a:endParaRPr lang="fr-BE"/>
          </a:p>
        </p:txBody>
      </p:sp>
      <p:sp>
        <p:nvSpPr>
          <p:cNvPr id="6" name="Footer Placeholder 5"/>
          <p:cNvSpPr>
            <a:spLocks noGrp="1"/>
          </p:cNvSpPr>
          <p:nvPr>
            <p:ph type="ftr" sz="quarter" idx="11"/>
          </p:nvPr>
        </p:nvSpPr>
        <p:spPr/>
        <p:txBody>
          <a:bodyPr/>
          <a:lstStyle/>
          <a:p>
            <a:endParaRPr lang="fr-BE"/>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4586039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fr-FR"/>
              <a:t>Modifiez le style du titre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A309A6D-C09C-4548-B29A-6CF363A7E532}" type="datetimeFigureOut">
              <a:rPr lang="fr-FR" smtClean="0"/>
              <a:pPr/>
              <a:t>22/09/2022</a:t>
            </a:fld>
            <a:endParaRPr lang="fr-BE"/>
          </a:p>
        </p:txBody>
      </p:sp>
      <p:sp>
        <p:nvSpPr>
          <p:cNvPr id="5" name="Footer Placeholder 4"/>
          <p:cNvSpPr>
            <a:spLocks noGrp="1"/>
          </p:cNvSpPr>
          <p:nvPr>
            <p:ph type="ftr" sz="quarter" idx="11"/>
          </p:nvPr>
        </p:nvSpPr>
        <p:spPr/>
        <p:txBody>
          <a:bodyPr/>
          <a:lstStyle/>
          <a:p>
            <a:endParaRPr lang="fr-BE"/>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7637256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fr-FR"/>
              <a:t>Modifiez le style du titre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A309A6D-C09C-4548-B29A-6CF363A7E532}" type="datetimeFigureOut">
              <a:rPr lang="fr-FR" smtClean="0"/>
              <a:pPr/>
              <a:t>22/09/2022</a:t>
            </a:fld>
            <a:endParaRPr lang="fr-BE"/>
          </a:p>
        </p:txBody>
      </p:sp>
      <p:sp>
        <p:nvSpPr>
          <p:cNvPr id="5" name="Footer Placeholder 4"/>
          <p:cNvSpPr>
            <a:spLocks noGrp="1"/>
          </p:cNvSpPr>
          <p:nvPr>
            <p:ph type="ftr" sz="quarter" idx="11"/>
          </p:nvPr>
        </p:nvSpPr>
        <p:spPr/>
        <p:txBody>
          <a:bodyPr/>
          <a:lstStyle/>
          <a:p>
            <a:endParaRPr lang="fr-BE"/>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CF4668DC-857F-487D-BFFA-8C0CA5037977}" type="slidenum">
              <a:rPr lang="fr-BE" smtClean="0"/>
              <a:pPr/>
              <a:t>‹N°›</a:t>
            </a:fld>
            <a:endParaRPr lang="fr-BE"/>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337159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fr-FR"/>
              <a:t>Modifiez le style du titre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AA309A6D-C09C-4548-B29A-6CF363A7E532}" type="datetimeFigureOut">
              <a:rPr lang="fr-FR" smtClean="0"/>
              <a:pPr/>
              <a:t>22/09/2022</a:t>
            </a:fld>
            <a:endParaRPr lang="fr-BE"/>
          </a:p>
        </p:txBody>
      </p:sp>
      <p:sp>
        <p:nvSpPr>
          <p:cNvPr id="6" name="Footer Placeholder 5"/>
          <p:cNvSpPr>
            <a:spLocks noGrp="1"/>
          </p:cNvSpPr>
          <p:nvPr>
            <p:ph type="ftr" sz="quarter" idx="11"/>
          </p:nvPr>
        </p:nvSpPr>
        <p:spPr/>
        <p:txBody>
          <a:bodyPr/>
          <a:lstStyle/>
          <a:p>
            <a:endParaRPr lang="fr-BE"/>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7169768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fr-FR"/>
              <a:t>Modifiez le style du titre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AA309A6D-C09C-4548-B29A-6CF363A7E532}" type="datetimeFigureOut">
              <a:rPr lang="fr-FR" smtClean="0"/>
              <a:pPr/>
              <a:t>22/09/2022</a:t>
            </a:fld>
            <a:endParaRPr lang="fr-BE"/>
          </a:p>
        </p:txBody>
      </p:sp>
      <p:sp>
        <p:nvSpPr>
          <p:cNvPr id="6" name="Footer Placeholder 5"/>
          <p:cNvSpPr>
            <a:spLocks noGrp="1"/>
          </p:cNvSpPr>
          <p:nvPr>
            <p:ph type="ftr" sz="quarter" idx="11"/>
          </p:nvPr>
        </p:nvSpPr>
        <p:spPr/>
        <p:txBody>
          <a:bodyPr/>
          <a:lstStyle/>
          <a:p>
            <a:endParaRPr lang="fr-BE"/>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F4668DC-857F-487D-BFFA-8C0CA5037977}" type="slidenum">
              <a:rPr lang="fr-BE" smtClean="0"/>
              <a:pPr/>
              <a:t>‹N°›</a:t>
            </a:fld>
            <a:endParaRPr lang="fr-BE"/>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28426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fr-FR"/>
              <a:t>Modifiez le style du titre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AA309A6D-C09C-4548-B29A-6CF363A7E532}" type="datetimeFigureOut">
              <a:rPr lang="fr-FR" smtClean="0"/>
              <a:pPr/>
              <a:t>22/09/2022</a:t>
            </a:fld>
            <a:endParaRPr lang="fr-BE"/>
          </a:p>
        </p:txBody>
      </p:sp>
      <p:sp>
        <p:nvSpPr>
          <p:cNvPr id="6" name="Footer Placeholder 5"/>
          <p:cNvSpPr>
            <a:spLocks noGrp="1"/>
          </p:cNvSpPr>
          <p:nvPr>
            <p:ph type="ftr" sz="quarter" idx="11"/>
          </p:nvPr>
        </p:nvSpPr>
        <p:spPr/>
        <p:txBody>
          <a:bodyPr/>
          <a:lstStyle/>
          <a:p>
            <a:endParaRPr lang="fr-BE"/>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26794858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A309A6D-C09C-4548-B29A-6CF363A7E532}" type="datetimeFigureOut">
              <a:rPr lang="fr-FR" smtClean="0"/>
              <a:pPr/>
              <a:t>22/09/2022</a:t>
            </a:fld>
            <a:endParaRPr lang="fr-BE"/>
          </a:p>
        </p:txBody>
      </p:sp>
      <p:sp>
        <p:nvSpPr>
          <p:cNvPr id="5" name="Footer Placeholder 4"/>
          <p:cNvSpPr>
            <a:spLocks noGrp="1"/>
          </p:cNvSpPr>
          <p:nvPr>
            <p:ph type="ftr" sz="quarter" idx="11"/>
          </p:nvPr>
        </p:nvSpPr>
        <p:spPr/>
        <p:txBody>
          <a:bodyPr/>
          <a:lstStyle/>
          <a:p>
            <a:endParaRPr lang="fr-BE"/>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40867784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A309A6D-C09C-4548-B29A-6CF363A7E532}" type="datetimeFigureOut">
              <a:rPr lang="fr-FR" smtClean="0"/>
              <a:pPr/>
              <a:t>22/09/2022</a:t>
            </a:fld>
            <a:endParaRPr lang="fr-BE"/>
          </a:p>
        </p:txBody>
      </p:sp>
      <p:sp>
        <p:nvSpPr>
          <p:cNvPr id="5" name="Footer Placeholder 4"/>
          <p:cNvSpPr>
            <a:spLocks noGrp="1"/>
          </p:cNvSpPr>
          <p:nvPr>
            <p:ph type="ftr" sz="quarter" idx="11"/>
          </p:nvPr>
        </p:nvSpPr>
        <p:spPr/>
        <p:txBody>
          <a:bodyPr/>
          <a:lstStyle/>
          <a:p>
            <a:endParaRPr lang="fr-BE"/>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2921825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3.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2.jpe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6">
                <a:lumMod val="20000"/>
                <a:lumOff val="80000"/>
                <a:alpha val="96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94E00C-CA56-4BDC-AF20-723F3EAE136B}" type="datetimeFigureOut">
              <a:rPr lang="fr-FR" smtClean="0"/>
              <a:pPr/>
              <a:t>22/09/2022</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93888C-4F52-480D-BC91-511E4326B7F8}"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AA309A6D-C09C-4548-B29A-6CF363A7E532}" type="datetimeFigureOut">
              <a:rPr lang="fr-FR" smtClean="0"/>
              <a:pPr/>
              <a:t>22/09/2022</a:t>
            </a:fld>
            <a:endParaRPr lang="fr-BE"/>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BE"/>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CF4668DC-857F-487D-BFFA-8C0CA5037977}" type="slidenum">
              <a:rPr lang="fr-BE" smtClean="0"/>
              <a:pPr/>
              <a:t>‹N°›</a:t>
            </a:fld>
            <a:endParaRPr lang="fr-BE"/>
          </a:p>
        </p:txBody>
      </p:sp>
      <p:pic>
        <p:nvPicPr>
          <p:cNvPr id="7" name="Picture 3" descr="C:\Users\Beatrice\AppData\Local\Temp\Rar$DI26.482\Les Ge¦üne¦üralistes baseline blanche.png">
            <a:extLst>
              <a:ext uri="{FF2B5EF4-FFF2-40B4-BE49-F238E27FC236}">
                <a16:creationId xmlns:a16="http://schemas.microsoft.com/office/drawing/2014/main" id="{EEFD8BB1-7984-E09D-81FC-103255E5BB4E}"/>
              </a:ext>
            </a:extLst>
          </p:cNvPr>
          <p:cNvPicPr>
            <a:picLocks noChangeAspect="1" noChangeArrowheads="1"/>
          </p:cNvPicPr>
          <p:nvPr userDrawn="1"/>
        </p:nvPicPr>
        <p:blipFill>
          <a:blip r:embed="rId18" cstate="print"/>
          <a:srcRect/>
          <a:stretch>
            <a:fillRect/>
          </a:stretch>
        </p:blipFill>
        <p:spPr bwMode="auto">
          <a:xfrm>
            <a:off x="179512" y="63566"/>
            <a:ext cx="1872000" cy="954720"/>
          </a:xfrm>
          <a:prstGeom prst="rect">
            <a:avLst/>
          </a:prstGeom>
          <a:noFill/>
        </p:spPr>
      </p:pic>
      <p:grpSp>
        <p:nvGrpSpPr>
          <p:cNvPr id="8" name="Grouper 10">
            <a:extLst>
              <a:ext uri="{FF2B5EF4-FFF2-40B4-BE49-F238E27FC236}">
                <a16:creationId xmlns:a16="http://schemas.microsoft.com/office/drawing/2014/main" id="{CF0190D2-F885-B19C-8484-8A2177701B4E}"/>
              </a:ext>
            </a:extLst>
          </p:cNvPr>
          <p:cNvGrpSpPr/>
          <p:nvPr userDrawn="1"/>
        </p:nvGrpSpPr>
        <p:grpSpPr>
          <a:xfrm>
            <a:off x="0" y="6741368"/>
            <a:ext cx="9144000" cy="116632"/>
            <a:chOff x="0" y="6610350"/>
            <a:chExt cx="8564769" cy="247650"/>
          </a:xfrm>
        </p:grpSpPr>
        <p:pic>
          <p:nvPicPr>
            <p:cNvPr id="9" name="Image 8">
              <a:extLst>
                <a:ext uri="{FF2B5EF4-FFF2-40B4-BE49-F238E27FC236}">
                  <a16:creationId xmlns:a16="http://schemas.microsoft.com/office/drawing/2014/main" id="{4C8938F3-2204-791D-9F77-B2E9CF6C7FD7}"/>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0" y="6610350"/>
              <a:ext cx="1428750" cy="247650"/>
            </a:xfrm>
            <a:prstGeom prst="rect">
              <a:avLst/>
            </a:prstGeom>
          </p:spPr>
        </p:pic>
        <p:pic>
          <p:nvPicPr>
            <p:cNvPr id="10" name="Image 9">
              <a:extLst>
                <a:ext uri="{FF2B5EF4-FFF2-40B4-BE49-F238E27FC236}">
                  <a16:creationId xmlns:a16="http://schemas.microsoft.com/office/drawing/2014/main" id="{0E54988F-3E99-02E5-5723-50C7A4D4E246}"/>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428021" y="6610350"/>
              <a:ext cx="1428750" cy="247650"/>
            </a:xfrm>
            <a:prstGeom prst="rect">
              <a:avLst/>
            </a:prstGeom>
          </p:spPr>
        </p:pic>
        <p:pic>
          <p:nvPicPr>
            <p:cNvPr id="11" name="Image 10">
              <a:extLst>
                <a:ext uri="{FF2B5EF4-FFF2-40B4-BE49-F238E27FC236}">
                  <a16:creationId xmlns:a16="http://schemas.microsoft.com/office/drawing/2014/main" id="{8E45FB94-987B-B2DA-2580-1F7F747C80AA}"/>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858133" y="6610350"/>
              <a:ext cx="1428750" cy="247650"/>
            </a:xfrm>
            <a:prstGeom prst="rect">
              <a:avLst/>
            </a:prstGeom>
          </p:spPr>
        </p:pic>
        <p:pic>
          <p:nvPicPr>
            <p:cNvPr id="12" name="Image 11">
              <a:extLst>
                <a:ext uri="{FF2B5EF4-FFF2-40B4-BE49-F238E27FC236}">
                  <a16:creationId xmlns:a16="http://schemas.microsoft.com/office/drawing/2014/main" id="{22E02C51-54C9-D4D7-A33F-1E1D3D0AD22A}"/>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4284792" y="6610350"/>
              <a:ext cx="1428750" cy="247650"/>
            </a:xfrm>
            <a:prstGeom prst="rect">
              <a:avLst/>
            </a:prstGeom>
          </p:spPr>
        </p:pic>
        <p:pic>
          <p:nvPicPr>
            <p:cNvPr id="13" name="Image 12">
              <a:extLst>
                <a:ext uri="{FF2B5EF4-FFF2-40B4-BE49-F238E27FC236}">
                  <a16:creationId xmlns:a16="http://schemas.microsoft.com/office/drawing/2014/main" id="{F0385D54-909E-41AE-292A-3534BC628B64}"/>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5709360" y="6610350"/>
              <a:ext cx="1428750" cy="247650"/>
            </a:xfrm>
            <a:prstGeom prst="rect">
              <a:avLst/>
            </a:prstGeom>
          </p:spPr>
        </p:pic>
        <p:pic>
          <p:nvPicPr>
            <p:cNvPr id="14" name="Image 13">
              <a:extLst>
                <a:ext uri="{FF2B5EF4-FFF2-40B4-BE49-F238E27FC236}">
                  <a16:creationId xmlns:a16="http://schemas.microsoft.com/office/drawing/2014/main" id="{D5F2E7D8-EEC0-507E-744A-9E3075C2FBE4}"/>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7136019" y="6610350"/>
              <a:ext cx="1428750" cy="247650"/>
            </a:xfrm>
            <a:prstGeom prst="rect">
              <a:avLst/>
            </a:prstGeom>
          </p:spPr>
        </p:pic>
      </p:grpSp>
      <p:pic>
        <p:nvPicPr>
          <p:cNvPr id="15" name="Image 14">
            <a:extLst>
              <a:ext uri="{FF2B5EF4-FFF2-40B4-BE49-F238E27FC236}">
                <a16:creationId xmlns:a16="http://schemas.microsoft.com/office/drawing/2014/main" id="{878DF322-599A-9011-0BD9-9B964AF95BA4}"/>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6822062" y="103592"/>
            <a:ext cx="2251418" cy="1266422"/>
          </a:xfrm>
          <a:prstGeom prst="rect">
            <a:avLst/>
          </a:prstGeom>
        </p:spPr>
      </p:pic>
    </p:spTree>
    <p:extLst>
      <p:ext uri="{BB962C8B-B14F-4D97-AF65-F5344CB8AC3E}">
        <p14:creationId xmlns:p14="http://schemas.microsoft.com/office/powerpoint/2010/main" val="135196941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image" Target="../media/image4.tmp"/><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image" Target="../media/image6.tmp"/><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0.tmp"/><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image" Target="../media/image11.tmp"/><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tmp"/><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jpeg"/><Relationship Id="rId1" Type="http://schemas.openxmlformats.org/officeDocument/2006/relationships/slideLayout" Target="../slideLayouts/slideLayout13.xml"/><Relationship Id="rId4" Type="http://schemas.openxmlformats.org/officeDocument/2006/relationships/image" Target="../media/image20.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p:cNvSpPr>
            <a:spLocks noGrp="1"/>
          </p:cNvSpPr>
          <p:nvPr>
            <p:ph type="ctrTitle"/>
          </p:nvPr>
        </p:nvSpPr>
        <p:spPr>
          <a:xfrm>
            <a:off x="539552" y="1340768"/>
            <a:ext cx="8424936" cy="1584175"/>
          </a:xfrm>
        </p:spPr>
        <p:txBody>
          <a:bodyPr>
            <a:noAutofit/>
          </a:bodyPr>
          <a:lstStyle/>
          <a:p>
            <a:pPr algn="ctr"/>
            <a:r>
              <a:rPr lang="fr-FR" sz="3600" b="1" dirty="0"/>
              <a:t>Assemblée générale extraordinaire </a:t>
            </a:r>
            <a:br>
              <a:rPr lang="fr-FR" sz="3600" b="1" dirty="0"/>
            </a:br>
            <a:r>
              <a:rPr lang="fr-FR" sz="3600" b="1" dirty="0"/>
              <a:t>et Comité directeur</a:t>
            </a:r>
          </a:p>
        </p:txBody>
      </p:sp>
      <p:sp>
        <p:nvSpPr>
          <p:cNvPr id="3" name="Sous-titre 2"/>
          <p:cNvSpPr>
            <a:spLocks noGrp="1"/>
          </p:cNvSpPr>
          <p:nvPr>
            <p:ph type="subTitle" idx="1"/>
          </p:nvPr>
        </p:nvSpPr>
        <p:spPr>
          <a:xfrm>
            <a:off x="1475656" y="3140968"/>
            <a:ext cx="6336704" cy="936104"/>
          </a:xfrm>
        </p:spPr>
        <p:txBody>
          <a:bodyPr>
            <a:normAutofit fontScale="92500" lnSpcReduction="10000"/>
          </a:bodyPr>
          <a:lstStyle/>
          <a:p>
            <a:pPr algn="ctr"/>
            <a:r>
              <a:rPr lang="fr-FR" sz="3200" b="1" dirty="0">
                <a:solidFill>
                  <a:schemeClr val="tx1"/>
                </a:solidFill>
              </a:rPr>
              <a:t>Jeudi 22 septembre 2022</a:t>
            </a:r>
            <a:endParaRPr lang="fr-FR" sz="3600" b="1" dirty="0">
              <a:solidFill>
                <a:schemeClr val="tx1"/>
              </a:solidFill>
            </a:endParaRPr>
          </a:p>
          <a:p>
            <a:pPr algn="ctr"/>
            <a:r>
              <a:rPr lang="fr-FR" sz="2400" b="1" dirty="0">
                <a:solidFill>
                  <a:schemeClr val="tx1"/>
                </a:solidFill>
              </a:rPr>
              <a:t>Palais des Congrès d’Antibes</a:t>
            </a:r>
          </a:p>
        </p:txBody>
      </p:sp>
      <p:sp>
        <p:nvSpPr>
          <p:cNvPr id="5" name="ZoneTexte 4">
            <a:extLst>
              <a:ext uri="{FF2B5EF4-FFF2-40B4-BE49-F238E27FC236}">
                <a16:creationId xmlns:a16="http://schemas.microsoft.com/office/drawing/2014/main" id="{E087E23A-EA69-06E7-70A5-F4AAF80B521D}"/>
              </a:ext>
            </a:extLst>
          </p:cNvPr>
          <p:cNvSpPr txBox="1"/>
          <p:nvPr/>
        </p:nvSpPr>
        <p:spPr>
          <a:xfrm>
            <a:off x="2051720" y="4509120"/>
            <a:ext cx="5904656" cy="1384995"/>
          </a:xfrm>
          <a:prstGeom prst="rect">
            <a:avLst/>
          </a:prstGeom>
          <a:noFill/>
        </p:spPr>
        <p:txBody>
          <a:bodyPr wrap="square">
            <a:spAutoFit/>
          </a:bodyPr>
          <a:lstStyle/>
          <a:p>
            <a:pPr algn="ctr"/>
            <a:r>
              <a:rPr lang="fr-FR" sz="2800" b="1" u="sng" dirty="0">
                <a:solidFill>
                  <a:srgbClr val="0000FF"/>
                </a:solidFill>
                <a:effectLst/>
                <a:latin typeface="Verdana" panose="020B0604030504040204" pitchFamily="34" charset="0"/>
                <a:ea typeface="Calibri" panose="020F0502020204030204" pitchFamily="34" charset="0"/>
              </a:rPr>
              <a:t>ACCES WIFI</a:t>
            </a:r>
            <a:r>
              <a:rPr lang="fr-FR" sz="2800" b="1" dirty="0">
                <a:solidFill>
                  <a:srgbClr val="0000FF"/>
                </a:solidFill>
                <a:effectLst/>
                <a:latin typeface="Verdana" panose="020B0604030504040204" pitchFamily="34" charset="0"/>
                <a:ea typeface="Calibri" panose="020F0502020204030204" pitchFamily="34" charset="0"/>
              </a:rPr>
              <a:t> </a:t>
            </a:r>
            <a:endParaRPr lang="fr-FR" sz="2800" dirty="0">
              <a:solidFill>
                <a:srgbClr val="0000FF"/>
              </a:solidFill>
              <a:effectLst/>
              <a:latin typeface="Calibri" panose="020F0502020204030204" pitchFamily="34" charset="0"/>
              <a:ea typeface="Calibri" panose="020F0502020204030204" pitchFamily="34" charset="0"/>
            </a:endParaRPr>
          </a:p>
          <a:p>
            <a:pPr algn="ctr"/>
            <a:r>
              <a:rPr lang="fr-FR" sz="2800" b="1" dirty="0">
                <a:solidFill>
                  <a:srgbClr val="0000FF"/>
                </a:solidFill>
                <a:effectLst/>
                <a:latin typeface="Verdana" panose="020B0604030504040204" pitchFamily="34" charset="0"/>
                <a:ea typeface="Calibri" panose="020F0502020204030204" pitchFamily="34" charset="0"/>
              </a:rPr>
              <a:t>Réseau : CSMF2022</a:t>
            </a:r>
            <a:endParaRPr lang="fr-FR" sz="2800" dirty="0">
              <a:solidFill>
                <a:srgbClr val="0000FF"/>
              </a:solidFill>
              <a:effectLst/>
              <a:latin typeface="Calibri" panose="020F0502020204030204" pitchFamily="34" charset="0"/>
              <a:ea typeface="Calibri" panose="020F0502020204030204" pitchFamily="34" charset="0"/>
            </a:endParaRPr>
          </a:p>
          <a:p>
            <a:pPr algn="ctr"/>
            <a:r>
              <a:rPr lang="fr-FR" sz="2800" b="1" dirty="0">
                <a:solidFill>
                  <a:srgbClr val="0000FF"/>
                </a:solidFill>
                <a:effectLst/>
                <a:latin typeface="Verdana" panose="020B0604030504040204" pitchFamily="34" charset="0"/>
                <a:ea typeface="Calibri" panose="020F0502020204030204" pitchFamily="34" charset="0"/>
              </a:rPr>
              <a:t>Mot de passe : PDC092022</a:t>
            </a:r>
            <a:endParaRPr lang="fr-FR" sz="2800" dirty="0">
              <a:solidFill>
                <a:srgbClr val="0000FF"/>
              </a:solidFill>
              <a:effectLst/>
              <a:latin typeface="Calibri" panose="020F0502020204030204" pitchFamily="34" charset="0"/>
              <a:ea typeface="Calibri" panose="020F05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2123727" y="491453"/>
            <a:ext cx="4464497" cy="921323"/>
          </a:xfrm>
        </p:spPr>
        <p:txBody>
          <a:bodyPr>
            <a:noAutofit/>
          </a:bodyPr>
          <a:lstStyle/>
          <a:p>
            <a:pPr algn="ctr"/>
            <a:r>
              <a:rPr lang="fr-FR" sz="3200" b="1" dirty="0">
                <a:solidFill>
                  <a:srgbClr val="0000FF"/>
                </a:solidFill>
              </a:rPr>
              <a:t>DEROULE</a:t>
            </a:r>
          </a:p>
        </p:txBody>
      </p:sp>
      <p:sp>
        <p:nvSpPr>
          <p:cNvPr id="4" name="Rectangle 1">
            <a:extLst>
              <a:ext uri="{FF2B5EF4-FFF2-40B4-BE49-F238E27FC236}">
                <a16:creationId xmlns:a16="http://schemas.microsoft.com/office/drawing/2014/main" id="{F8D09705-41CF-496C-9C9F-BC25980EF995}"/>
              </a:ext>
            </a:extLst>
          </p:cNvPr>
          <p:cNvSpPr>
            <a:spLocks noChangeArrowheads="1"/>
          </p:cNvSpPr>
          <p:nvPr/>
        </p:nvSpPr>
        <p:spPr bwMode="auto">
          <a:xfrm flipV="1">
            <a:off x="-1516291" y="-687231"/>
            <a:ext cx="13518360" cy="288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sz="1400"/>
          </a:p>
        </p:txBody>
      </p:sp>
      <p:sp>
        <p:nvSpPr>
          <p:cNvPr id="6" name="Rectangle 1">
            <a:extLst>
              <a:ext uri="{FF2B5EF4-FFF2-40B4-BE49-F238E27FC236}">
                <a16:creationId xmlns:a16="http://schemas.microsoft.com/office/drawing/2014/main" id="{4CA67ECA-AE86-4A0C-B513-D5340BA8ED07}"/>
              </a:ext>
            </a:extLst>
          </p:cNvPr>
          <p:cNvSpPr>
            <a:spLocks noChangeArrowheads="1"/>
          </p:cNvSpPr>
          <p:nvPr/>
        </p:nvSpPr>
        <p:spPr bwMode="auto">
          <a:xfrm>
            <a:off x="-8630235" y="162189"/>
            <a:ext cx="18622168" cy="288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sz="1400"/>
          </a:p>
        </p:txBody>
      </p:sp>
      <p:sp>
        <p:nvSpPr>
          <p:cNvPr id="10" name="Rectangle 2">
            <a:extLst>
              <a:ext uri="{FF2B5EF4-FFF2-40B4-BE49-F238E27FC236}">
                <a16:creationId xmlns:a16="http://schemas.microsoft.com/office/drawing/2014/main" id="{424C612D-3F1D-4317-A9CD-DF31390AF352}"/>
              </a:ext>
            </a:extLst>
          </p:cNvPr>
          <p:cNvSpPr>
            <a:spLocks noChangeArrowheads="1"/>
          </p:cNvSpPr>
          <p:nvPr/>
        </p:nvSpPr>
        <p:spPr bwMode="auto">
          <a:xfrm>
            <a:off x="-2641419" y="-3332"/>
            <a:ext cx="11785419" cy="460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7" name="Rectangle 1">
            <a:extLst>
              <a:ext uri="{FF2B5EF4-FFF2-40B4-BE49-F238E27FC236}">
                <a16:creationId xmlns:a16="http://schemas.microsoft.com/office/drawing/2014/main" id="{C8000961-C37C-45CA-8720-41B333152D29}"/>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8" name="Espace réservé du contenu 7">
            <a:extLst>
              <a:ext uri="{FF2B5EF4-FFF2-40B4-BE49-F238E27FC236}">
                <a16:creationId xmlns:a16="http://schemas.microsoft.com/office/drawing/2014/main" id="{6CC60C04-3DE5-ABD8-9FAA-6DF6EB7DFD0F}"/>
              </a:ext>
            </a:extLst>
          </p:cNvPr>
          <p:cNvSpPr>
            <a:spLocks noGrp="1"/>
          </p:cNvSpPr>
          <p:nvPr>
            <p:ph idx="1"/>
          </p:nvPr>
        </p:nvSpPr>
        <p:spPr>
          <a:xfrm>
            <a:off x="1619672" y="1916832"/>
            <a:ext cx="7416823" cy="4032448"/>
          </a:xfrm>
        </p:spPr>
        <p:txBody>
          <a:bodyPr>
            <a:normAutofit/>
          </a:bodyPr>
          <a:lstStyle/>
          <a:p>
            <a:r>
              <a:rPr lang="fr-FR" sz="2400" dirty="0">
                <a:solidFill>
                  <a:srgbClr val="00180B"/>
                </a:solidFill>
                <a:effectLst/>
                <a:latin typeface="Arial" panose="020B0604020202020204" pitchFamily="34" charset="0"/>
                <a:ea typeface="Calibri" panose="020F0502020204030204" pitchFamily="34" charset="0"/>
                <a:cs typeface="Times New Roman" panose="02020603050405020304" pitchFamily="18" charset="0"/>
              </a:rPr>
              <a:t>14h00 – 14h30 </a:t>
            </a:r>
            <a:r>
              <a:rPr lang="fr-FR" sz="2200" b="1"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Assemblée Générale Extraordinaire</a:t>
            </a:r>
            <a:endParaRPr lang="fr-FR" sz="2200" b="1" u="sng" dirty="0">
              <a:solidFill>
                <a:srgbClr val="0000FF"/>
              </a:solidFill>
              <a:latin typeface="Arial" panose="020B0604020202020204" pitchFamily="34" charset="0"/>
              <a:ea typeface="Calibri" panose="020F0502020204030204" pitchFamily="34" charset="0"/>
              <a:cs typeface="Times New Roman" panose="02020603050405020304" pitchFamily="18" charset="0"/>
            </a:endParaRPr>
          </a:p>
          <a:p>
            <a:pPr lvl="1"/>
            <a:r>
              <a:rPr lang="fr-FR" sz="2000" b="1" dirty="0">
                <a:latin typeface="Arial" panose="020B0604020202020204" pitchFamily="34" charset="0"/>
                <a:ea typeface="Calibri" panose="020F0502020204030204" pitchFamily="34" charset="0"/>
              </a:rPr>
              <a:t>Vote des nouveaux statuts</a:t>
            </a:r>
            <a:r>
              <a:rPr lang="fr-FR" sz="2000" dirty="0">
                <a:latin typeface="Arial" panose="020B0604020202020204" pitchFamily="34" charset="0"/>
                <a:ea typeface="Calibri" panose="020F0502020204030204" pitchFamily="34" charset="0"/>
              </a:rPr>
              <a:t> </a:t>
            </a:r>
          </a:p>
          <a:p>
            <a:r>
              <a:rPr lang="fr-FR" sz="2400" dirty="0">
                <a:latin typeface="Arial" panose="020B0604020202020204" pitchFamily="34" charset="0"/>
              </a:rPr>
              <a:t>14h30 – 18h45 </a:t>
            </a:r>
            <a:r>
              <a:rPr lang="fr-FR" sz="2400" b="1" dirty="0">
                <a:solidFill>
                  <a:srgbClr val="0000FF"/>
                </a:solidFill>
                <a:effectLst/>
                <a:latin typeface="Arial" panose="020B0604020202020204" pitchFamily="34" charset="0"/>
                <a:ea typeface="Calibri" panose="020F0502020204030204" pitchFamily="34" charset="0"/>
              </a:rPr>
              <a:t>Comité directeur</a:t>
            </a:r>
            <a:r>
              <a:rPr lang="fr-FR" sz="2400" dirty="0">
                <a:effectLst/>
                <a:latin typeface="Arial" panose="020B0604020202020204" pitchFamily="34" charset="0"/>
                <a:ea typeface="Calibri" panose="020F0502020204030204" pitchFamily="34" charset="0"/>
              </a:rPr>
              <a:t> </a:t>
            </a:r>
          </a:p>
          <a:p>
            <a:pPr lvl="1"/>
            <a:r>
              <a:rPr lang="fr-FR" sz="2000" dirty="0">
                <a:latin typeface="Arial" panose="020B0604020202020204" pitchFamily="34" charset="0"/>
                <a:ea typeface="Calibri" panose="020F0502020204030204" pitchFamily="34" charset="0"/>
              </a:rPr>
              <a:t>Ordre du jour + </a:t>
            </a:r>
            <a:r>
              <a:rPr lang="fr-FR" sz="2000" b="1" dirty="0">
                <a:effectLst/>
                <a:latin typeface="Arial" panose="020B0604020202020204" pitchFamily="34" charset="0"/>
                <a:ea typeface="Calibri" panose="020F0502020204030204" pitchFamily="34" charset="0"/>
              </a:rPr>
              <a:t>Vote du nouveau règlement intérieur </a:t>
            </a:r>
            <a:endParaRPr lang="fr-FR" sz="2000" b="1" dirty="0">
              <a:latin typeface="Arial" panose="020B0604020202020204" pitchFamily="34" charset="0"/>
              <a:ea typeface="Calibri" panose="020F0502020204030204" pitchFamily="34" charset="0"/>
            </a:endParaRPr>
          </a:p>
          <a:p>
            <a:pPr lvl="2"/>
            <a:r>
              <a:rPr lang="fr-FR" sz="1800" dirty="0">
                <a:effectLst/>
                <a:latin typeface="Arial" panose="020B0604020202020204" pitchFamily="34" charset="0"/>
                <a:ea typeface="Calibri" panose="020F0502020204030204" pitchFamily="34" charset="0"/>
              </a:rPr>
              <a:t>16h15 – 16h30 Pause</a:t>
            </a:r>
          </a:p>
          <a:p>
            <a:r>
              <a:rPr lang="fr-FR" sz="2400" dirty="0">
                <a:effectLst/>
                <a:latin typeface="Arial" panose="020B0604020202020204" pitchFamily="34" charset="0"/>
                <a:ea typeface="Calibri" panose="020F0502020204030204" pitchFamily="34" charset="0"/>
                <a:cs typeface="Times New Roman" panose="02020603050405020304" pitchFamily="18" charset="0"/>
              </a:rPr>
              <a:t>18h45 -19h00 </a:t>
            </a:r>
            <a:r>
              <a:rPr lang="fr-FR" sz="2200" b="1"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Assemblée Générale Extraordinaire</a:t>
            </a:r>
            <a:endParaRPr lang="fr-FR" sz="2200" b="1" dirty="0">
              <a:solidFill>
                <a:srgbClr val="0000FF"/>
              </a:solidFill>
              <a:latin typeface="Calibri" panose="020F0502020204030204" pitchFamily="34" charset="0"/>
              <a:ea typeface="Calibri" panose="020F0502020204030204" pitchFamily="34" charset="0"/>
              <a:cs typeface="Times New Roman" panose="02020603050405020304" pitchFamily="18" charset="0"/>
            </a:endParaRPr>
          </a:p>
          <a:p>
            <a:pPr lvl="1"/>
            <a:r>
              <a:rPr lang="fr-FR" sz="2000" b="1" dirty="0">
                <a:effectLst/>
                <a:latin typeface="Arial" panose="020B0604020202020204" pitchFamily="34" charset="0"/>
                <a:ea typeface="Calibri" panose="020F0502020204030204" pitchFamily="34" charset="0"/>
              </a:rPr>
              <a:t>Approbation du nouveau Règlement intérieur </a:t>
            </a:r>
            <a:endParaRPr lang="fr-FR" sz="2000" b="1" u="sng"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46844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flipV="1">
            <a:off x="534380" y="1417638"/>
            <a:ext cx="77180" cy="139154"/>
          </a:xfrm>
        </p:spPr>
        <p:txBody>
          <a:bodyPr>
            <a:normAutofit fontScale="90000"/>
          </a:bodyPr>
          <a:lstStyle/>
          <a:p>
            <a:br>
              <a:rPr lang="fr-FR" dirty="0"/>
            </a:br>
            <a:endParaRPr lang="fr-FR" b="1" dirty="0"/>
          </a:p>
        </p:txBody>
      </p:sp>
      <p:sp>
        <p:nvSpPr>
          <p:cNvPr id="3" name="Espace réservé du contenu 2"/>
          <p:cNvSpPr>
            <a:spLocks noGrp="1"/>
          </p:cNvSpPr>
          <p:nvPr>
            <p:ph idx="1"/>
          </p:nvPr>
        </p:nvSpPr>
        <p:spPr>
          <a:xfrm>
            <a:off x="1259632" y="2204864"/>
            <a:ext cx="7411652" cy="3168352"/>
          </a:xfrm>
        </p:spPr>
        <p:txBody>
          <a:bodyPr/>
          <a:lstStyle/>
          <a:p>
            <a:pPr marL="0" lvl="0" indent="0" hangingPunct="0">
              <a:buNone/>
            </a:pPr>
            <a:endParaRPr lang="fr-FR" sz="3600" dirty="0"/>
          </a:p>
          <a:p>
            <a:pPr marL="0" lvl="0" indent="0" algn="ctr" hangingPunct="0">
              <a:buNone/>
            </a:pPr>
            <a:r>
              <a:rPr lang="fr-FR" sz="4000" b="1" dirty="0"/>
              <a:t>TOUR DE TABLE</a:t>
            </a:r>
          </a:p>
        </p:txBody>
      </p:sp>
    </p:spTree>
    <p:extLst>
      <p:ext uri="{BB962C8B-B14F-4D97-AF65-F5344CB8AC3E}">
        <p14:creationId xmlns:p14="http://schemas.microsoft.com/office/powerpoint/2010/main" val="3549460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flipV="1">
            <a:off x="543528" y="1434609"/>
            <a:ext cx="82082" cy="85218"/>
          </a:xfrm>
        </p:spPr>
        <p:txBody>
          <a:bodyPr>
            <a:normAutofit fontScale="90000"/>
          </a:bodyPr>
          <a:lstStyle/>
          <a:p>
            <a:br>
              <a:rPr lang="fr-FR" dirty="0"/>
            </a:br>
            <a:endParaRPr lang="fr-FR" b="1" dirty="0"/>
          </a:p>
        </p:txBody>
      </p:sp>
      <p:sp>
        <p:nvSpPr>
          <p:cNvPr id="8" name="Espace réservé du contenu 2">
            <a:extLst>
              <a:ext uri="{FF2B5EF4-FFF2-40B4-BE49-F238E27FC236}">
                <a16:creationId xmlns:a16="http://schemas.microsoft.com/office/drawing/2014/main" id="{ABB001D9-3C5A-47B5-B222-0B8D8B42DDED}"/>
              </a:ext>
            </a:extLst>
          </p:cNvPr>
          <p:cNvSpPr txBox="1">
            <a:spLocks/>
          </p:cNvSpPr>
          <p:nvPr/>
        </p:nvSpPr>
        <p:spPr>
          <a:xfrm>
            <a:off x="2843808" y="404665"/>
            <a:ext cx="2232248" cy="5760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hangingPunct="0">
              <a:buFont typeface="Arial" pitchFamily="34" charset="0"/>
              <a:buNone/>
            </a:pPr>
            <a:r>
              <a:rPr lang="fr-FR" sz="2400" b="1" dirty="0"/>
              <a:t>Présents</a:t>
            </a:r>
          </a:p>
        </p:txBody>
      </p:sp>
      <p:pic>
        <p:nvPicPr>
          <p:cNvPr id="4" name="Image 3" descr="liste présents AGE et CD Généralistes CSMF 22092022    Mode de compatibilité  Excel">
            <a:extLst>
              <a:ext uri="{FF2B5EF4-FFF2-40B4-BE49-F238E27FC236}">
                <a16:creationId xmlns:a16="http://schemas.microsoft.com/office/drawing/2014/main" id="{A79A4B02-D329-5121-3A54-E03B4DECCB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7658" y="1515285"/>
            <a:ext cx="3741415" cy="4696266"/>
          </a:xfrm>
          <a:prstGeom prst="rect">
            <a:avLst/>
          </a:prstGeom>
          <a:noFill/>
          <a:ln>
            <a:noFill/>
          </a:ln>
        </p:spPr>
      </p:pic>
      <p:pic>
        <p:nvPicPr>
          <p:cNvPr id="5" name="Image 4" descr="liste présents AGE et CD Généralistes CSMF 22092022    Mode de compatibilité  Excel">
            <a:extLst>
              <a:ext uri="{FF2B5EF4-FFF2-40B4-BE49-F238E27FC236}">
                <a16:creationId xmlns:a16="http://schemas.microsoft.com/office/drawing/2014/main" id="{DF27A221-799B-3C30-477B-821FA2F378B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1434608"/>
            <a:ext cx="3600400" cy="517105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flipV="1">
            <a:off x="543528" y="1434609"/>
            <a:ext cx="82082" cy="85218"/>
          </a:xfrm>
        </p:spPr>
        <p:txBody>
          <a:bodyPr>
            <a:normAutofit fontScale="90000"/>
          </a:bodyPr>
          <a:lstStyle/>
          <a:p>
            <a:br>
              <a:rPr lang="fr-FR" dirty="0"/>
            </a:br>
            <a:endParaRPr lang="fr-FR" b="1" dirty="0"/>
          </a:p>
        </p:txBody>
      </p:sp>
      <p:sp>
        <p:nvSpPr>
          <p:cNvPr id="3" name="Espace réservé du contenu 2"/>
          <p:cNvSpPr>
            <a:spLocks noGrp="1"/>
          </p:cNvSpPr>
          <p:nvPr>
            <p:ph idx="1"/>
          </p:nvPr>
        </p:nvSpPr>
        <p:spPr>
          <a:xfrm>
            <a:off x="2195736" y="764704"/>
            <a:ext cx="4320480" cy="504056"/>
          </a:xfrm>
        </p:spPr>
        <p:txBody>
          <a:bodyPr>
            <a:normAutofit/>
          </a:bodyPr>
          <a:lstStyle/>
          <a:p>
            <a:pPr marL="0" lvl="0" indent="0" algn="ctr" hangingPunct="0">
              <a:buNone/>
            </a:pPr>
            <a:r>
              <a:rPr lang="fr-FR" sz="2000" b="1" dirty="0"/>
              <a:t>Excusés et </a:t>
            </a:r>
            <a:r>
              <a:rPr lang="fr-FR" sz="2000" b="1" dirty="0">
                <a:solidFill>
                  <a:srgbClr val="FF0000"/>
                </a:solidFill>
              </a:rPr>
              <a:t>Pouvoirs à donner</a:t>
            </a:r>
          </a:p>
        </p:txBody>
      </p:sp>
      <p:pic>
        <p:nvPicPr>
          <p:cNvPr id="4" name="Image 3" descr="liste présents AGE et CD Généralistes CSMF 22092022    Mode de compatibilité  Excel">
            <a:extLst>
              <a:ext uri="{FF2B5EF4-FFF2-40B4-BE49-F238E27FC236}">
                <a16:creationId xmlns:a16="http://schemas.microsoft.com/office/drawing/2014/main" id="{089CCCA0-C8BD-9240-270B-60D0321415E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434609"/>
            <a:ext cx="4779010" cy="4598035"/>
          </a:xfrm>
          <a:prstGeom prst="rect">
            <a:avLst/>
          </a:prstGeom>
          <a:noFill/>
          <a:ln>
            <a:noFill/>
          </a:ln>
        </p:spPr>
      </p:pic>
      <p:pic>
        <p:nvPicPr>
          <p:cNvPr id="5" name="Image 4" descr="liste présents AGE et CD Généralistes CSMF 22092022    Mode de compatibilité  Excel">
            <a:extLst>
              <a:ext uri="{FF2B5EF4-FFF2-40B4-BE49-F238E27FC236}">
                <a16:creationId xmlns:a16="http://schemas.microsoft.com/office/drawing/2014/main" id="{DC7ED432-445C-8089-821B-51DF9BF5721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2132856"/>
            <a:ext cx="3960440" cy="3312368"/>
          </a:xfrm>
          <a:prstGeom prst="rect">
            <a:avLst/>
          </a:prstGeom>
          <a:noFill/>
          <a:ln>
            <a:noFill/>
          </a:ln>
        </p:spPr>
      </p:pic>
    </p:spTree>
    <p:extLst>
      <p:ext uri="{BB962C8B-B14F-4D97-AF65-F5344CB8AC3E}">
        <p14:creationId xmlns:p14="http://schemas.microsoft.com/office/powerpoint/2010/main" val="2313668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2123727" y="491453"/>
            <a:ext cx="4464497" cy="921323"/>
          </a:xfrm>
        </p:spPr>
        <p:txBody>
          <a:bodyPr>
            <a:noAutofit/>
          </a:bodyPr>
          <a:lstStyle/>
          <a:p>
            <a:pPr algn="r"/>
            <a:r>
              <a:rPr lang="fr-FR" sz="2400" b="1" i="1" dirty="0"/>
              <a:t>Documents à télécharger </a:t>
            </a:r>
            <a:br>
              <a:rPr lang="fr-FR" sz="2400" b="1" i="1" dirty="0"/>
            </a:br>
            <a:r>
              <a:rPr lang="fr-FR" sz="2400" b="1" i="1" dirty="0"/>
              <a:t>sur le </a:t>
            </a:r>
            <a:r>
              <a:rPr lang="fr-FR" sz="2400" b="1" i="1" dirty="0">
                <a:solidFill>
                  <a:srgbClr val="0000FF"/>
                </a:solidFill>
              </a:rPr>
              <a:t>porte documents</a:t>
            </a:r>
          </a:p>
        </p:txBody>
      </p:sp>
      <p:sp>
        <p:nvSpPr>
          <p:cNvPr id="4" name="Rectangle 1">
            <a:extLst>
              <a:ext uri="{FF2B5EF4-FFF2-40B4-BE49-F238E27FC236}">
                <a16:creationId xmlns:a16="http://schemas.microsoft.com/office/drawing/2014/main" id="{F8D09705-41CF-496C-9C9F-BC25980EF995}"/>
              </a:ext>
            </a:extLst>
          </p:cNvPr>
          <p:cNvSpPr>
            <a:spLocks noChangeArrowheads="1"/>
          </p:cNvSpPr>
          <p:nvPr/>
        </p:nvSpPr>
        <p:spPr bwMode="auto">
          <a:xfrm flipV="1">
            <a:off x="-1516291" y="-687231"/>
            <a:ext cx="13518360" cy="288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sz="1400"/>
          </a:p>
        </p:txBody>
      </p:sp>
      <p:sp>
        <p:nvSpPr>
          <p:cNvPr id="6" name="Rectangle 1">
            <a:extLst>
              <a:ext uri="{FF2B5EF4-FFF2-40B4-BE49-F238E27FC236}">
                <a16:creationId xmlns:a16="http://schemas.microsoft.com/office/drawing/2014/main" id="{4CA67ECA-AE86-4A0C-B513-D5340BA8ED07}"/>
              </a:ext>
            </a:extLst>
          </p:cNvPr>
          <p:cNvSpPr>
            <a:spLocks noChangeArrowheads="1"/>
          </p:cNvSpPr>
          <p:nvPr/>
        </p:nvSpPr>
        <p:spPr bwMode="auto">
          <a:xfrm>
            <a:off x="-8630235" y="162189"/>
            <a:ext cx="18622168" cy="288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sz="1400"/>
          </a:p>
        </p:txBody>
      </p:sp>
      <p:sp>
        <p:nvSpPr>
          <p:cNvPr id="10" name="Rectangle 2">
            <a:extLst>
              <a:ext uri="{FF2B5EF4-FFF2-40B4-BE49-F238E27FC236}">
                <a16:creationId xmlns:a16="http://schemas.microsoft.com/office/drawing/2014/main" id="{424C612D-3F1D-4317-A9CD-DF31390AF352}"/>
              </a:ext>
            </a:extLst>
          </p:cNvPr>
          <p:cNvSpPr>
            <a:spLocks noChangeArrowheads="1"/>
          </p:cNvSpPr>
          <p:nvPr/>
        </p:nvSpPr>
        <p:spPr bwMode="auto">
          <a:xfrm>
            <a:off x="-2641419" y="-3332"/>
            <a:ext cx="11785419" cy="460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7" name="Rectangle 1">
            <a:extLst>
              <a:ext uri="{FF2B5EF4-FFF2-40B4-BE49-F238E27FC236}">
                <a16:creationId xmlns:a16="http://schemas.microsoft.com/office/drawing/2014/main" id="{C8000961-C37C-45CA-8720-41B333152D29}"/>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2" name="Espace réservé du contenu 1" descr="DEROULE AGE  CD 22092022  Word">
            <a:extLst>
              <a:ext uri="{FF2B5EF4-FFF2-40B4-BE49-F238E27FC236}">
                <a16:creationId xmlns:a16="http://schemas.microsoft.com/office/drawing/2014/main" id="{7271DFF3-326B-F46B-AF37-FBE53F6A180B}"/>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708814" y="1916832"/>
            <a:ext cx="6638561" cy="3960440"/>
          </a:xfrm>
          <a:prstGeom prst="rect">
            <a:avLst/>
          </a:prstGeom>
          <a:noFill/>
          <a:ln>
            <a:noFill/>
          </a:ln>
        </p:spPr>
      </p:pic>
    </p:spTree>
    <p:extLst>
      <p:ext uri="{BB962C8B-B14F-4D97-AF65-F5344CB8AC3E}">
        <p14:creationId xmlns:p14="http://schemas.microsoft.com/office/powerpoint/2010/main" val="179070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flipV="1">
            <a:off x="534380" y="1417638"/>
            <a:ext cx="77180" cy="139154"/>
          </a:xfrm>
        </p:spPr>
        <p:txBody>
          <a:bodyPr>
            <a:normAutofit fontScale="90000"/>
          </a:bodyPr>
          <a:lstStyle/>
          <a:p>
            <a:br>
              <a:rPr lang="fr-FR" dirty="0"/>
            </a:br>
            <a:endParaRPr lang="fr-FR" b="1" dirty="0"/>
          </a:p>
        </p:txBody>
      </p:sp>
      <p:sp>
        <p:nvSpPr>
          <p:cNvPr id="3" name="Espace réservé du contenu 2"/>
          <p:cNvSpPr>
            <a:spLocks noGrp="1"/>
          </p:cNvSpPr>
          <p:nvPr>
            <p:ph idx="1"/>
          </p:nvPr>
        </p:nvSpPr>
        <p:spPr>
          <a:xfrm>
            <a:off x="1547664" y="1772816"/>
            <a:ext cx="7272808" cy="4176464"/>
          </a:xfrm>
        </p:spPr>
        <p:txBody>
          <a:bodyPr>
            <a:normAutofit/>
          </a:bodyPr>
          <a:lstStyle/>
          <a:p>
            <a:pPr marL="0" indent="0" algn="ctr">
              <a:buNone/>
            </a:pPr>
            <a:r>
              <a:rPr lang="fr-FR" sz="3200" b="1"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Assemblée Générale Extraordinaire </a:t>
            </a:r>
          </a:p>
          <a:p>
            <a:r>
              <a:rPr lang="fr-FR" sz="2400" b="1" u="sng"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 </a:t>
            </a:r>
            <a:r>
              <a:rPr lang="fr-FR" sz="2400" u="sng" dirty="0">
                <a:effectLst/>
                <a:latin typeface="Arial" panose="020B0604020202020204" pitchFamily="34" charset="0"/>
                <a:ea typeface="Calibri" panose="020F0502020204030204" pitchFamily="34" charset="0"/>
                <a:cs typeface="Times New Roman" panose="02020603050405020304" pitchFamily="18" charset="0"/>
              </a:rPr>
              <a:t>Ordre du jour</a:t>
            </a:r>
            <a:r>
              <a:rPr lang="fr-FR" sz="2400" dirty="0">
                <a:effectLst/>
                <a:latin typeface="Arial" panose="020B0604020202020204" pitchFamily="34" charset="0"/>
                <a:ea typeface="Calibri" panose="020F0502020204030204" pitchFamily="34" charset="0"/>
                <a:cs typeface="Times New Roman" panose="02020603050405020304" pitchFamily="18" charset="0"/>
              </a:rPr>
              <a:t> : Pouvoirs à donner</a:t>
            </a:r>
          </a:p>
          <a:p>
            <a:pPr marL="0" lvl="0" indent="0" hangingPunct="0">
              <a:buNone/>
            </a:pPr>
            <a:r>
              <a:rPr lang="fr-FR" sz="1800" dirty="0">
                <a:effectLst/>
                <a:latin typeface="Arial" panose="020B0604020202020204" pitchFamily="34" charset="0"/>
                <a:ea typeface="Calibri" panose="020F0502020204030204" pitchFamily="34" charset="0"/>
              </a:rPr>
              <a:t>	Nouveaux statuts : Composition du Bureau : 7 Vice-Présidents 	au lieu de 5). </a:t>
            </a:r>
            <a:r>
              <a:rPr lang="fr-FR" sz="1800" b="1" dirty="0">
                <a:solidFill>
                  <a:srgbClr val="FF0000"/>
                </a:solidFill>
                <a:effectLst/>
                <a:latin typeface="Arial" panose="020B0604020202020204" pitchFamily="34" charset="0"/>
                <a:ea typeface="Calibri" panose="020F0502020204030204" pitchFamily="34" charset="0"/>
              </a:rPr>
              <a:t>Proposition de 8 Vice-présidents</a:t>
            </a:r>
            <a:endParaRPr lang="fr-FR"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ctr" hangingPunct="0">
              <a:buNone/>
            </a:pPr>
            <a:endParaRPr lang="fr-FR" dirty="0">
              <a:latin typeface="Arial" panose="020B0604020202020204" pitchFamily="34" charset="0"/>
              <a:ea typeface="Calibri" panose="020F0502020204030204" pitchFamily="34" charset="0"/>
              <a:cs typeface="Times New Roman" panose="02020603050405020304" pitchFamily="18" charset="0"/>
            </a:endParaRPr>
          </a:p>
          <a:p>
            <a:pPr marL="0" indent="0" algn="ctr" hangingPunct="0">
              <a:buNone/>
            </a:pPr>
            <a:r>
              <a:rPr lang="fr-FR" sz="3200" b="1" dirty="0">
                <a:latin typeface="Arial" panose="020B0604020202020204" pitchFamily="34" charset="0"/>
                <a:ea typeface="Calibri" panose="020F0502020204030204" pitchFamily="34" charset="0"/>
                <a:cs typeface="Times New Roman" panose="02020603050405020304" pitchFamily="18" charset="0"/>
              </a:rPr>
              <a:t>VOTE MOTION 1 </a:t>
            </a:r>
            <a:r>
              <a:rPr lang="fr-FR" sz="3200" b="1" dirty="0">
                <a:latin typeface="Calibri" panose="020F0502020204030204" pitchFamily="34" charset="0"/>
                <a:ea typeface="Calibri" panose="020F0502020204030204" pitchFamily="34" charset="0"/>
                <a:cs typeface="Times New Roman" panose="02020603050405020304" pitchFamily="18" charset="0"/>
              </a:rPr>
              <a:t>: </a:t>
            </a:r>
            <a:r>
              <a:rPr lang="fr-FR" sz="3200" b="1" dirty="0">
                <a:effectLst/>
                <a:latin typeface="Arial" panose="020B0604020202020204" pitchFamily="34" charset="0"/>
                <a:ea typeface="Calibri" panose="020F0502020204030204" pitchFamily="34" charset="0"/>
                <a:cs typeface="Times New Roman" panose="02020603050405020304" pitchFamily="18" charset="0"/>
              </a:rPr>
              <a:t>nouveaux statuts</a:t>
            </a:r>
          </a:p>
          <a:p>
            <a:pPr marL="0" indent="0" algn="ctr" hangingPunct="0">
              <a:buNone/>
            </a:pPr>
            <a:r>
              <a:rPr lang="fr-FR" sz="2400" b="1" dirty="0">
                <a:effectLst/>
                <a:latin typeface="Arial" panose="020B0604020202020204" pitchFamily="34" charset="0"/>
                <a:ea typeface="Calibri" panose="020F0502020204030204" pitchFamily="34" charset="0"/>
              </a:rPr>
              <a:t>Applicable au 01/01/2023</a:t>
            </a:r>
            <a:endParaRPr lang="fr-FR" sz="2400" dirty="0">
              <a:effectLst/>
              <a:latin typeface="Arial" panose="020B0604020202020204" pitchFamily="34" charset="0"/>
              <a:ea typeface="Calibri" panose="020F0502020204030204" pitchFamily="34" charset="0"/>
              <a:cs typeface="Times New Roman" panose="02020603050405020304" pitchFamily="18" charset="0"/>
            </a:endParaRPr>
          </a:p>
          <a:p>
            <a:pPr marL="0" lvl="0" indent="0" hangingPunct="0">
              <a:buNone/>
            </a:pPr>
            <a:endParaRPr lang="fr-FR" sz="3600" dirty="0"/>
          </a:p>
        </p:txBody>
      </p:sp>
    </p:spTree>
    <p:extLst>
      <p:ext uri="{BB962C8B-B14F-4D97-AF65-F5344CB8AC3E}">
        <p14:creationId xmlns:p14="http://schemas.microsoft.com/office/powerpoint/2010/main" val="2856623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61AB25-DDDA-47B1-94A8-A510E0DC2F66}"/>
              </a:ext>
            </a:extLst>
          </p:cNvPr>
          <p:cNvSpPr>
            <a:spLocks noGrp="1"/>
          </p:cNvSpPr>
          <p:nvPr>
            <p:ph type="title"/>
          </p:nvPr>
        </p:nvSpPr>
        <p:spPr>
          <a:xfrm>
            <a:off x="1728192" y="1268759"/>
            <a:ext cx="5076056" cy="675925"/>
          </a:xfrm>
        </p:spPr>
        <p:txBody>
          <a:bodyPr>
            <a:normAutofit fontScale="90000"/>
          </a:bodyPr>
          <a:lstStyle/>
          <a:p>
            <a:r>
              <a:rPr lang="fr-FR" b="1" dirty="0"/>
              <a:t>NOUVEAU PARTENAIRE</a:t>
            </a:r>
            <a:br>
              <a:rPr lang="fr-FR" b="1" dirty="0"/>
            </a:br>
            <a:r>
              <a:rPr lang="fr-FR" sz="1800" b="1" dirty="0">
                <a:solidFill>
                  <a:srgbClr val="FFFFFF"/>
                </a:solidFill>
                <a:effectLst/>
                <a:latin typeface="Open Sans" panose="020B0606030504020204" pitchFamily="34" charset="0"/>
                <a:ea typeface="Times New Roman" panose="02020603050405020304" pitchFamily="18" charset="0"/>
              </a:rPr>
              <a:t>IDS Media : écrans connectés salles d’</a:t>
            </a:r>
            <a:r>
              <a:rPr lang="fr-FR" sz="1800" b="1" dirty="0" err="1">
                <a:solidFill>
                  <a:srgbClr val="FFFFFF"/>
                </a:solidFill>
                <a:effectLst/>
                <a:latin typeface="Open Sans" panose="020B0606030504020204" pitchFamily="34" charset="0"/>
                <a:ea typeface="Times New Roman" panose="02020603050405020304" pitchFamily="18" charset="0"/>
              </a:rPr>
              <a:t>attent</a:t>
            </a:r>
            <a:endParaRPr lang="fr-FR" b="1" dirty="0"/>
          </a:p>
        </p:txBody>
      </p:sp>
      <p:sp>
        <p:nvSpPr>
          <p:cNvPr id="7" name="ZoneTexte 6">
            <a:extLst>
              <a:ext uri="{FF2B5EF4-FFF2-40B4-BE49-F238E27FC236}">
                <a16:creationId xmlns:a16="http://schemas.microsoft.com/office/drawing/2014/main" id="{CF8D0C33-0654-4710-AB0C-EA6453D46A68}"/>
              </a:ext>
            </a:extLst>
          </p:cNvPr>
          <p:cNvSpPr txBox="1"/>
          <p:nvPr/>
        </p:nvSpPr>
        <p:spPr>
          <a:xfrm>
            <a:off x="1619672" y="4690011"/>
            <a:ext cx="7128792" cy="400110"/>
          </a:xfrm>
          <a:prstGeom prst="rect">
            <a:avLst/>
          </a:prstGeom>
          <a:noFill/>
        </p:spPr>
        <p:txBody>
          <a:bodyPr wrap="square">
            <a:spAutoFit/>
          </a:bodyPr>
          <a:lstStyle/>
          <a:p>
            <a:pPr algn="ctr"/>
            <a:r>
              <a:rPr lang="fr-FR" sz="2000" b="1" dirty="0"/>
              <a:t>Intervention de M. Julien CAMILLERI, Directeur Général</a:t>
            </a:r>
          </a:p>
        </p:txBody>
      </p:sp>
      <p:pic>
        <p:nvPicPr>
          <p:cNvPr id="5" name="Image 4">
            <a:extLst>
              <a:ext uri="{FF2B5EF4-FFF2-40B4-BE49-F238E27FC236}">
                <a16:creationId xmlns:a16="http://schemas.microsoft.com/office/drawing/2014/main" id="{647B1082-EF41-ACA3-39CF-41854CE3EF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9752" y="2276872"/>
            <a:ext cx="5076056" cy="2020194"/>
          </a:xfrm>
          <a:prstGeom prst="rect">
            <a:avLst/>
          </a:prstGeom>
        </p:spPr>
      </p:pic>
    </p:spTree>
    <p:extLst>
      <p:ext uri="{BB962C8B-B14F-4D97-AF65-F5344CB8AC3E}">
        <p14:creationId xmlns:p14="http://schemas.microsoft.com/office/powerpoint/2010/main" val="3090180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flipV="1">
            <a:off x="534380" y="1417638"/>
            <a:ext cx="77180" cy="139154"/>
          </a:xfrm>
        </p:spPr>
        <p:txBody>
          <a:bodyPr>
            <a:normAutofit fontScale="90000"/>
          </a:bodyPr>
          <a:lstStyle/>
          <a:p>
            <a:br>
              <a:rPr lang="fr-FR" dirty="0"/>
            </a:br>
            <a:endParaRPr lang="fr-FR" b="1" dirty="0"/>
          </a:p>
        </p:txBody>
      </p:sp>
      <p:sp>
        <p:nvSpPr>
          <p:cNvPr id="3" name="Espace réservé du contenu 2"/>
          <p:cNvSpPr>
            <a:spLocks noGrp="1"/>
          </p:cNvSpPr>
          <p:nvPr>
            <p:ph idx="1"/>
          </p:nvPr>
        </p:nvSpPr>
        <p:spPr>
          <a:xfrm>
            <a:off x="1619672" y="1772816"/>
            <a:ext cx="7272808" cy="3600400"/>
          </a:xfrm>
        </p:spPr>
        <p:txBody>
          <a:bodyPr>
            <a:normAutofit/>
          </a:bodyPr>
          <a:lstStyle/>
          <a:p>
            <a:pPr marL="0" indent="0" algn="ctr">
              <a:buNone/>
            </a:pPr>
            <a:r>
              <a:rPr lang="fr-FR" sz="3600" b="1"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Comité directeur</a:t>
            </a:r>
          </a:p>
          <a:p>
            <a:pPr marL="0" indent="0" algn="ctr">
              <a:buNone/>
            </a:pPr>
            <a:endParaRPr lang="fr-FR" sz="1100" b="1"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endParaRPr>
          </a:p>
          <a:p>
            <a:r>
              <a:rPr lang="fr-FR" sz="2800" b="1" u="sng"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 </a:t>
            </a:r>
            <a:r>
              <a:rPr lang="fr-FR" sz="3200" u="sng" dirty="0">
                <a:effectLst/>
                <a:latin typeface="Arial" panose="020B0604020202020204" pitchFamily="34" charset="0"/>
                <a:ea typeface="Calibri" panose="020F0502020204030204" pitchFamily="34" charset="0"/>
                <a:cs typeface="Times New Roman" panose="02020603050405020304" pitchFamily="18" charset="0"/>
              </a:rPr>
              <a:t>Ordre du jour</a:t>
            </a:r>
            <a:r>
              <a:rPr lang="fr-FR" sz="3200" dirty="0">
                <a:effectLst/>
                <a:latin typeface="Arial" panose="020B0604020202020204" pitchFamily="34" charset="0"/>
                <a:ea typeface="Calibri" panose="020F0502020204030204" pitchFamily="34" charset="0"/>
                <a:cs typeface="Times New Roman" panose="02020603050405020304" pitchFamily="18" charset="0"/>
              </a:rPr>
              <a:t> :</a:t>
            </a:r>
            <a:endParaRPr lang="fr-FR" sz="3200" dirty="0">
              <a:effectLst/>
              <a:latin typeface="Calibri" panose="020F0502020204030204" pitchFamily="34" charset="0"/>
              <a:ea typeface="Calibri" panose="020F0502020204030204" pitchFamily="34" charset="0"/>
              <a:cs typeface="Times New Roman" panose="02020603050405020304" pitchFamily="18" charset="0"/>
            </a:endParaRPr>
          </a:p>
          <a:p>
            <a:pPr lvl="1" indent="-342900" hangingPunct="0">
              <a:buFontTx/>
              <a:buChar char="-"/>
            </a:pPr>
            <a:r>
              <a:rPr lang="fr-FR" sz="2800" dirty="0">
                <a:effectLst/>
                <a:latin typeface="Arial" panose="020B0604020202020204" pitchFamily="34" charset="0"/>
                <a:ea typeface="Calibri" panose="020F0502020204030204" pitchFamily="34" charset="0"/>
                <a:cs typeface="Times New Roman" panose="02020603050405020304" pitchFamily="18" charset="0"/>
              </a:rPr>
              <a:t>Pouvoirs à donner</a:t>
            </a:r>
          </a:p>
          <a:p>
            <a:pPr lvl="1" indent="-342900" hangingPunct="0">
              <a:buFontTx/>
              <a:buChar char="-"/>
            </a:pPr>
            <a:r>
              <a:rPr lang="fr-FR" sz="2800" dirty="0">
                <a:latin typeface="Arial" panose="020B0604020202020204" pitchFamily="34" charset="0"/>
                <a:cs typeface="Arial" panose="020B0604020202020204" pitchFamily="34" charset="0"/>
              </a:rPr>
              <a:t>Approbation du compte rendu du comité directeur du 10/06/2022</a:t>
            </a:r>
          </a:p>
          <a:p>
            <a:pPr lvl="1" indent="-342900" hangingPunct="0">
              <a:buFontTx/>
              <a:buChar char="-"/>
            </a:pPr>
            <a:endParaRPr lang="fr-FR" sz="2200" dirty="0">
              <a:effectLst/>
              <a:latin typeface="Arial" panose="020B0604020202020204" pitchFamily="34" charset="0"/>
              <a:ea typeface="Calibri" panose="020F0502020204030204" pitchFamily="34" charset="0"/>
              <a:cs typeface="Times New Roman" panose="02020603050405020304" pitchFamily="18" charset="0"/>
            </a:endParaRPr>
          </a:p>
          <a:p>
            <a:pPr lvl="1" indent="-342900" hangingPunct="0">
              <a:buFontTx/>
              <a:buChar char="-"/>
            </a:pPr>
            <a:endParaRPr lang="fr-FR" sz="2200" dirty="0">
              <a:effectLst/>
              <a:latin typeface="Arial" panose="020B0604020202020204" pitchFamily="34" charset="0"/>
              <a:ea typeface="Calibri" panose="020F0502020204030204" pitchFamily="34" charset="0"/>
              <a:cs typeface="Times New Roman" panose="02020603050405020304" pitchFamily="18" charset="0"/>
            </a:endParaRPr>
          </a:p>
          <a:p>
            <a:pPr marL="0" lvl="0" indent="0" hangingPunct="0">
              <a:buNone/>
            </a:pPr>
            <a:endParaRPr lang="fr-FR" sz="2400" dirty="0">
              <a:effectLst/>
              <a:latin typeface="Arial" panose="020B0604020202020204" pitchFamily="34" charset="0"/>
              <a:ea typeface="Calibri" panose="020F0502020204030204" pitchFamily="34" charset="0"/>
              <a:cs typeface="Times New Roman" panose="02020603050405020304" pitchFamily="18" charset="0"/>
            </a:endParaRPr>
          </a:p>
          <a:p>
            <a:pPr marL="0" lvl="0" indent="0" hangingPunct="0">
              <a:buNone/>
            </a:pPr>
            <a:endParaRPr lang="fr-FR" sz="2400" dirty="0">
              <a:effectLst/>
              <a:latin typeface="Arial" panose="020B0604020202020204" pitchFamily="34" charset="0"/>
              <a:ea typeface="Calibri" panose="020F0502020204030204" pitchFamily="34" charset="0"/>
              <a:cs typeface="Times New Roman" panose="02020603050405020304" pitchFamily="18" charset="0"/>
            </a:endParaRPr>
          </a:p>
          <a:p>
            <a:pPr marL="0" lvl="0" indent="0" hangingPunct="0">
              <a:buNone/>
            </a:pP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891270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flipV="1">
            <a:off x="534380" y="1417638"/>
            <a:ext cx="77180" cy="139154"/>
          </a:xfrm>
        </p:spPr>
        <p:txBody>
          <a:bodyPr>
            <a:normAutofit fontScale="90000"/>
          </a:bodyPr>
          <a:lstStyle/>
          <a:p>
            <a:br>
              <a:rPr lang="fr-FR" dirty="0"/>
            </a:br>
            <a:endParaRPr lang="fr-FR" b="1" dirty="0"/>
          </a:p>
        </p:txBody>
      </p:sp>
      <p:sp>
        <p:nvSpPr>
          <p:cNvPr id="3" name="Espace réservé du contenu 2"/>
          <p:cNvSpPr>
            <a:spLocks noGrp="1"/>
          </p:cNvSpPr>
          <p:nvPr>
            <p:ph idx="1"/>
          </p:nvPr>
        </p:nvSpPr>
        <p:spPr>
          <a:xfrm>
            <a:off x="827584" y="1772816"/>
            <a:ext cx="8136904" cy="4320480"/>
          </a:xfrm>
        </p:spPr>
        <p:txBody>
          <a:bodyPr>
            <a:normAutofit/>
          </a:bodyPr>
          <a:lstStyle/>
          <a:p>
            <a:pPr marL="0" lvl="0" indent="0" algn="ctr" hangingPunct="0">
              <a:buNone/>
            </a:pPr>
            <a:r>
              <a:rPr lang="fr-FR" sz="2800" b="1" dirty="0">
                <a:solidFill>
                  <a:srgbClr val="00180B"/>
                </a:solidFill>
                <a:effectLst/>
                <a:latin typeface="Arial" panose="020B0604020202020204" pitchFamily="34" charset="0"/>
                <a:ea typeface="Calibri" panose="020F0502020204030204" pitchFamily="34" charset="0"/>
              </a:rPr>
              <a:t>Collège de Médecine Générale </a:t>
            </a:r>
          </a:p>
          <a:p>
            <a:pPr marL="0" lvl="0" indent="0" algn="ctr" hangingPunct="0">
              <a:buNone/>
            </a:pPr>
            <a:r>
              <a:rPr lang="fr-FR" sz="2800" b="1" dirty="0">
                <a:solidFill>
                  <a:srgbClr val="00180B"/>
                </a:solidFill>
                <a:effectLst/>
                <a:latin typeface="Arial" panose="020B0604020202020204" pitchFamily="34" charset="0"/>
                <a:ea typeface="Calibri" panose="020F0502020204030204" pitchFamily="34" charset="0"/>
              </a:rPr>
              <a:t>AG + CA électif le 1</a:t>
            </a:r>
            <a:r>
              <a:rPr lang="fr-FR" sz="2800" b="1" baseline="30000" dirty="0">
                <a:solidFill>
                  <a:srgbClr val="00180B"/>
                </a:solidFill>
                <a:effectLst/>
                <a:latin typeface="Arial" panose="020B0604020202020204" pitchFamily="34" charset="0"/>
                <a:ea typeface="Calibri" panose="020F0502020204030204" pitchFamily="34" charset="0"/>
              </a:rPr>
              <a:t>er</a:t>
            </a:r>
            <a:r>
              <a:rPr lang="fr-FR" sz="2800" b="1" dirty="0">
                <a:solidFill>
                  <a:srgbClr val="00180B"/>
                </a:solidFill>
                <a:effectLst/>
                <a:latin typeface="Arial" panose="020B0604020202020204" pitchFamily="34" charset="0"/>
                <a:ea typeface="Calibri" panose="020F0502020204030204" pitchFamily="34" charset="0"/>
              </a:rPr>
              <a:t> décembre</a:t>
            </a:r>
          </a:p>
          <a:p>
            <a:pPr marL="0" lvl="0" indent="0" hangingPunct="0">
              <a:buNone/>
            </a:pPr>
            <a:br>
              <a:rPr lang="fr-FR" sz="1800" dirty="0">
                <a:effectLst/>
                <a:latin typeface="Arial" panose="020B0604020202020204" pitchFamily="34" charset="0"/>
                <a:ea typeface="Calibri" panose="020F0502020204030204" pitchFamily="34" charset="0"/>
              </a:rPr>
            </a:br>
            <a:r>
              <a:rPr lang="fr-FR" sz="1800" b="1" dirty="0">
                <a:effectLst/>
                <a:latin typeface="Arial" panose="020B0604020202020204" pitchFamily="34" charset="0"/>
                <a:ea typeface="Calibri" panose="020F0502020204030204" pitchFamily="34" charset="0"/>
              </a:rPr>
              <a:t>En ce qui concerne Les Généralistes-CSMF</a:t>
            </a:r>
            <a:r>
              <a:rPr lang="fr-FR" sz="1800" dirty="0">
                <a:effectLst/>
                <a:latin typeface="Arial" panose="020B0604020202020204" pitchFamily="34" charset="0"/>
                <a:ea typeface="Calibri" panose="020F0502020204030204" pitchFamily="34" charset="0"/>
              </a:rPr>
              <a:t> :</a:t>
            </a:r>
            <a:br>
              <a:rPr lang="fr-FR" sz="1800" dirty="0">
                <a:effectLst/>
                <a:latin typeface="Arial" panose="020B0604020202020204" pitchFamily="34" charset="0"/>
                <a:ea typeface="Calibri" panose="020F0502020204030204" pitchFamily="34" charset="0"/>
              </a:rPr>
            </a:br>
            <a:r>
              <a:rPr lang="fr-FR" sz="1800" i="1" dirty="0">
                <a:effectLst/>
                <a:latin typeface="Arial" panose="020B0604020202020204" pitchFamily="34" charset="0"/>
                <a:ea typeface="Calibri" panose="020F0502020204030204" pitchFamily="34" charset="0"/>
              </a:rPr>
              <a:t>- </a:t>
            </a:r>
            <a:r>
              <a:rPr lang="fr-FR" sz="1800" dirty="0">
                <a:effectLst/>
                <a:latin typeface="Arial" panose="020B0604020202020204" pitchFamily="34" charset="0"/>
                <a:ea typeface="Calibri" panose="020F0502020204030204" pitchFamily="34" charset="0"/>
              </a:rPr>
              <a:t>Désignation de 2 administrateurs qui représenteront la structure dans la composante professionnelle du CA</a:t>
            </a:r>
            <a:r>
              <a:rPr lang="fr-FR" sz="1800" i="1" dirty="0">
                <a:effectLst/>
                <a:latin typeface="Arial" panose="020B0604020202020204" pitchFamily="34" charset="0"/>
                <a:ea typeface="Calibri" panose="020F0502020204030204" pitchFamily="34" charset="0"/>
              </a:rPr>
              <a:t> : Jean-Brice de BARY est d’accord pour renouveler son mandat, nous devons trouver une personne pour remplacer Béatrice FAZILLEAUD qui est arrivée au terme de ses 3 mandats successifs)</a:t>
            </a:r>
          </a:p>
          <a:p>
            <a:pPr marL="0" lvl="0" indent="0" hangingPunct="0">
              <a:buNone/>
            </a:pPr>
            <a:br>
              <a:rPr lang="fr-FR" sz="1800" i="1" dirty="0">
                <a:effectLst/>
                <a:latin typeface="Arial" panose="020B0604020202020204" pitchFamily="34" charset="0"/>
                <a:ea typeface="Calibri" panose="020F0502020204030204" pitchFamily="34" charset="0"/>
              </a:rPr>
            </a:br>
            <a:r>
              <a:rPr lang="fr-FR" sz="1800" i="1" dirty="0">
                <a:effectLst/>
                <a:latin typeface="Arial" panose="020B0604020202020204" pitchFamily="34" charset="0"/>
                <a:ea typeface="Calibri" panose="020F0502020204030204" pitchFamily="34" charset="0"/>
              </a:rPr>
              <a:t>- </a:t>
            </a:r>
            <a:r>
              <a:rPr lang="fr-FR" sz="1800" dirty="0">
                <a:effectLst/>
                <a:latin typeface="Arial" panose="020B0604020202020204" pitchFamily="34" charset="0"/>
                <a:ea typeface="Calibri" panose="020F0502020204030204" pitchFamily="34" charset="0"/>
              </a:rPr>
              <a:t>Proposition jusqu’à 3 candidats pour intégrer la composante académique du CA (tous doivent avoir des </a:t>
            </a:r>
            <a:r>
              <a:rPr lang="fr-FR" sz="1800" b="1" dirty="0">
                <a:effectLst/>
                <a:latin typeface="Arial" panose="020B0604020202020204" pitchFamily="34" charset="0"/>
                <a:ea typeface="Calibri" panose="020F0502020204030204" pitchFamily="34" charset="0"/>
              </a:rPr>
              <a:t>fonctions universitaires</a:t>
            </a:r>
            <a:r>
              <a:rPr lang="fr-FR" sz="1800" dirty="0">
                <a:effectLst/>
                <a:latin typeface="Arial" panose="020B0604020202020204" pitchFamily="34" charset="0"/>
                <a:ea typeface="Calibri" panose="020F0502020204030204" pitchFamily="34" charset="0"/>
              </a:rPr>
              <a:t>)</a:t>
            </a:r>
            <a:r>
              <a:rPr lang="fr-FR" sz="1800" i="1" dirty="0">
                <a:effectLst/>
                <a:latin typeface="Arial" panose="020B0604020202020204" pitchFamily="34" charset="0"/>
                <a:ea typeface="Calibri" panose="020F0502020204030204" pitchFamily="34" charset="0"/>
              </a:rPr>
              <a:t> : Nicolas SAINMONT est arrivé au terme de ses 3 mandats successifs. </a:t>
            </a:r>
            <a:r>
              <a:rPr lang="fr-FR" sz="1800" dirty="0">
                <a:solidFill>
                  <a:srgbClr val="FF0000"/>
                </a:solidFill>
                <a:effectLst/>
                <a:latin typeface="Arial" panose="020B0604020202020204" pitchFamily="34" charset="0"/>
                <a:ea typeface="Calibri" panose="020F0502020204030204" pitchFamily="34" charset="0"/>
              </a:rPr>
              <a:t>Réponse pour le 10 octobre </a:t>
            </a:r>
            <a:endParaRPr lang="fr-FR" sz="4000" dirty="0"/>
          </a:p>
        </p:txBody>
      </p:sp>
    </p:spTree>
    <p:extLst>
      <p:ext uri="{BB962C8B-B14F-4D97-AF65-F5344CB8AC3E}">
        <p14:creationId xmlns:p14="http://schemas.microsoft.com/office/powerpoint/2010/main" val="459081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flipV="1">
            <a:off x="534380" y="1417638"/>
            <a:ext cx="77180" cy="139154"/>
          </a:xfrm>
        </p:spPr>
        <p:txBody>
          <a:bodyPr>
            <a:normAutofit fontScale="90000"/>
          </a:bodyPr>
          <a:lstStyle/>
          <a:p>
            <a:br>
              <a:rPr lang="fr-FR" dirty="0"/>
            </a:br>
            <a:endParaRPr lang="fr-FR" b="1" dirty="0"/>
          </a:p>
        </p:txBody>
      </p:sp>
      <p:sp>
        <p:nvSpPr>
          <p:cNvPr id="3" name="Espace réservé du contenu 2"/>
          <p:cNvSpPr>
            <a:spLocks noGrp="1"/>
          </p:cNvSpPr>
          <p:nvPr>
            <p:ph idx="1"/>
          </p:nvPr>
        </p:nvSpPr>
        <p:spPr>
          <a:xfrm>
            <a:off x="1187624" y="1417638"/>
            <a:ext cx="7776864" cy="4675658"/>
          </a:xfrm>
        </p:spPr>
        <p:txBody>
          <a:bodyPr>
            <a:normAutofit/>
          </a:bodyPr>
          <a:lstStyle/>
          <a:p>
            <a:pPr marL="0" lvl="0" indent="0" algn="ctr" fontAlgn="base" hangingPunct="0">
              <a:buNone/>
            </a:pPr>
            <a:r>
              <a:rPr lang="fr-FR" sz="2400" b="1" dirty="0">
                <a:solidFill>
                  <a:srgbClr val="00180B"/>
                </a:solidFill>
                <a:effectLst/>
                <a:latin typeface="Arial" panose="020B0604020202020204" pitchFamily="34" charset="0"/>
                <a:ea typeface="Calibri" panose="020F0502020204030204" pitchFamily="34" charset="0"/>
                <a:cs typeface="Times New Roman" panose="02020603050405020304" pitchFamily="18" charset="0"/>
              </a:rPr>
              <a:t>Réélection des membres du comité directeur au 31/12/2022 </a:t>
            </a:r>
          </a:p>
          <a:p>
            <a:pPr marL="0" lvl="0" indent="0" algn="ctr" fontAlgn="base" hangingPunct="0">
              <a:spcBef>
                <a:spcPts val="0"/>
              </a:spcBef>
              <a:buNone/>
            </a:pPr>
            <a:r>
              <a:rPr lang="fr-FR" sz="2400" b="1" dirty="0">
                <a:solidFill>
                  <a:srgbClr val="00180B"/>
                </a:solidFill>
                <a:latin typeface="Arial" panose="020B0604020202020204" pitchFamily="34" charset="0"/>
                <a:ea typeface="Calibri" panose="020F0502020204030204" pitchFamily="34" charset="0"/>
                <a:cs typeface="Times New Roman" panose="02020603050405020304" pitchFamily="18" charset="0"/>
              </a:rPr>
              <a:t>+ </a:t>
            </a:r>
            <a:r>
              <a:rPr lang="fr-FR" sz="2400" b="1" dirty="0">
                <a:solidFill>
                  <a:srgbClr val="00180B"/>
                </a:solidFill>
                <a:effectLst/>
                <a:latin typeface="Arial" panose="020B0604020202020204" pitchFamily="34" charset="0"/>
                <a:ea typeface="Calibri" panose="020F0502020204030204" pitchFamily="34" charset="0"/>
                <a:cs typeface="Times New Roman" panose="02020603050405020304" pitchFamily="18" charset="0"/>
              </a:rPr>
              <a:t>réélection du président et bureau </a:t>
            </a:r>
          </a:p>
          <a:p>
            <a:pPr marL="0" lvl="0" indent="0" algn="ctr" fontAlgn="base" hangingPunct="0">
              <a:spcBef>
                <a:spcPts val="0"/>
              </a:spcBef>
              <a:buNone/>
            </a:pPr>
            <a:r>
              <a:rPr lang="fr-FR" sz="2400" b="1" dirty="0">
                <a:solidFill>
                  <a:srgbClr val="00180B"/>
                </a:solidFill>
                <a:effectLst/>
                <a:latin typeface="Arial" panose="020B0604020202020204" pitchFamily="34" charset="0"/>
                <a:ea typeface="Calibri" panose="020F0502020204030204" pitchFamily="34" charset="0"/>
                <a:cs typeface="Times New Roman" panose="02020603050405020304" pitchFamily="18" charset="0"/>
              </a:rPr>
              <a:t>Le 28 janvier 2023 (AG+CD électif)</a:t>
            </a:r>
          </a:p>
          <a:p>
            <a:pPr marL="0" lvl="0" indent="0" fontAlgn="base" hangingPunct="0">
              <a:buNone/>
            </a:pPr>
            <a:br>
              <a:rPr lang="fr-FR" sz="1800" b="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br>
            <a:r>
              <a:rPr lang="fr-FR" sz="1800" b="1" u="sng" dirty="0">
                <a:effectLst/>
                <a:latin typeface="Arial" panose="020B0604020202020204" pitchFamily="34" charset="0"/>
                <a:ea typeface="Calibri" panose="020F0502020204030204" pitchFamily="34" charset="0"/>
              </a:rPr>
              <a:t>Nouveau statuts </a:t>
            </a:r>
            <a:r>
              <a:rPr lang="fr-FR" sz="1800" b="1" u="sng" dirty="0" err="1">
                <a:effectLst/>
                <a:latin typeface="Arial" panose="020B0604020202020204" pitchFamily="34" charset="0"/>
                <a:ea typeface="Calibri" panose="020F0502020204030204" pitchFamily="34" charset="0"/>
              </a:rPr>
              <a:t>modif</a:t>
            </a:r>
            <a:r>
              <a:rPr lang="fr-FR" sz="1800" b="1" u="sng" dirty="0">
                <a:effectLst/>
                <a:latin typeface="Arial" panose="020B0604020202020204" pitchFamily="34" charset="0"/>
                <a:ea typeface="Calibri" panose="020F0502020204030204" pitchFamily="34" charset="0"/>
              </a:rPr>
              <a:t> Article 17</a:t>
            </a:r>
            <a:r>
              <a:rPr lang="fr-FR" sz="1800" u="sng" dirty="0">
                <a:effectLst/>
                <a:latin typeface="Arial" panose="020B0604020202020204" pitchFamily="34" charset="0"/>
                <a:ea typeface="Calibri" panose="020F0502020204030204" pitchFamily="34" charset="0"/>
              </a:rPr>
              <a:t> </a:t>
            </a:r>
            <a:r>
              <a:rPr lang="fr-FR" sz="1800" dirty="0">
                <a:effectLst/>
                <a:latin typeface="Arial" panose="020B0604020202020204" pitchFamily="34" charset="0"/>
                <a:ea typeface="Calibri" panose="020F0502020204030204" pitchFamily="34" charset="0"/>
              </a:rPr>
              <a:t>: Les présents statuts entrent en vigueur au 1</a:t>
            </a:r>
            <a:r>
              <a:rPr lang="fr-FR" sz="1800" baseline="30000" dirty="0">
                <a:effectLst/>
                <a:latin typeface="Arial" panose="020B0604020202020204" pitchFamily="34" charset="0"/>
                <a:ea typeface="Calibri" panose="020F0502020204030204" pitchFamily="34" charset="0"/>
              </a:rPr>
              <a:t>er</a:t>
            </a:r>
            <a:r>
              <a:rPr lang="fr-FR" sz="1800" dirty="0">
                <a:effectLst/>
                <a:latin typeface="Arial" panose="020B0604020202020204" pitchFamily="34" charset="0"/>
                <a:ea typeface="Calibri" panose="020F0502020204030204" pitchFamily="34" charset="0"/>
              </a:rPr>
              <a:t> janvier 2023, </a:t>
            </a:r>
            <a:r>
              <a:rPr lang="fr-FR" sz="1800" dirty="0">
                <a:solidFill>
                  <a:srgbClr val="FF0000"/>
                </a:solidFill>
                <a:effectLst/>
                <a:highlight>
                  <a:srgbClr val="FFFF00"/>
                </a:highlight>
                <a:latin typeface="Arial" panose="020B0604020202020204" pitchFamily="34" charset="0"/>
                <a:ea typeface="Calibri" panose="020F0502020204030204" pitchFamily="34" charset="0"/>
              </a:rPr>
              <a:t>sauf pour ce qui concerne les modalités de désignation des membres du comité directeur, qui est d’application immédiate. Les membres du Comité directeur élus, avant l’entrée en vigueur des statuts, continuent leur mandat jusqu’au 31 décembre 2022</a:t>
            </a:r>
          </a:p>
          <a:p>
            <a:pPr marL="0" lvl="0" indent="0" fontAlgn="base" hangingPunct="0">
              <a:buNone/>
            </a:pPr>
            <a:br>
              <a:rPr lang="fr-FR" sz="1800" dirty="0">
                <a:solidFill>
                  <a:srgbClr val="FF0000"/>
                </a:solidFill>
                <a:effectLst/>
                <a:latin typeface="Arial" panose="020B0604020202020204" pitchFamily="34" charset="0"/>
                <a:ea typeface="Calibri" panose="020F0502020204030204" pitchFamily="34" charset="0"/>
              </a:rPr>
            </a:br>
            <a:r>
              <a:rPr lang="fr-FR" sz="2000" dirty="0">
                <a:effectLst/>
                <a:latin typeface="Arial" panose="020B0604020202020204" pitchFamily="34" charset="0"/>
                <a:ea typeface="Calibri" panose="020F0502020204030204" pitchFamily="34" charset="0"/>
              </a:rPr>
              <a:t>Envoi début octobre 2022 du nombre de délégués par nouvelles régions en fonction des remontées des </a:t>
            </a:r>
            <a:r>
              <a:rPr lang="fr-FR" sz="2000" b="1" dirty="0">
                <a:effectLst/>
                <a:latin typeface="Arial" panose="020B0604020202020204" pitchFamily="34" charset="0"/>
                <a:ea typeface="Calibri" panose="020F0502020204030204" pitchFamily="34" charset="0"/>
              </a:rPr>
              <a:t>cotisations </a:t>
            </a:r>
            <a:r>
              <a:rPr lang="fr-FR" sz="2000" b="1" u="sng" dirty="0">
                <a:effectLst/>
                <a:latin typeface="Arial" panose="020B0604020202020204" pitchFamily="34" charset="0"/>
                <a:ea typeface="Calibri" panose="020F0502020204030204" pitchFamily="34" charset="0"/>
              </a:rPr>
              <a:t>pleines</a:t>
            </a:r>
            <a:r>
              <a:rPr lang="fr-FR" sz="2000" b="1" dirty="0">
                <a:effectLst/>
                <a:latin typeface="Arial" panose="020B0604020202020204" pitchFamily="34" charset="0"/>
                <a:ea typeface="Calibri" panose="020F0502020204030204" pitchFamily="34" charset="0"/>
              </a:rPr>
              <a:t> au National pour 2021 ou 2022 si + importantes</a:t>
            </a:r>
            <a:endParaRPr lang="fr-FR" sz="2000" dirty="0"/>
          </a:p>
        </p:txBody>
      </p:sp>
    </p:spTree>
    <p:extLst>
      <p:ext uri="{BB962C8B-B14F-4D97-AF65-F5344CB8AC3E}">
        <p14:creationId xmlns:p14="http://schemas.microsoft.com/office/powerpoint/2010/main" val="168268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EBFE884-9132-4BD8-887A-CA6C8E9E1E22}"/>
              </a:ext>
            </a:extLst>
          </p:cNvPr>
          <p:cNvSpPr txBox="1"/>
          <p:nvPr/>
        </p:nvSpPr>
        <p:spPr>
          <a:xfrm>
            <a:off x="1115616" y="908720"/>
            <a:ext cx="6480720" cy="707886"/>
          </a:xfrm>
          <a:prstGeom prst="rect">
            <a:avLst/>
          </a:prstGeom>
          <a:noFill/>
        </p:spPr>
        <p:txBody>
          <a:bodyPr wrap="square" rtlCol="0">
            <a:spAutoFit/>
          </a:bodyPr>
          <a:lstStyle/>
          <a:p>
            <a:pPr algn="ctr"/>
            <a:r>
              <a:rPr lang="fr-FR" sz="2000" b="1" dirty="0"/>
              <a:t>RAPPEL MODIFICATION DES STATUTS</a:t>
            </a:r>
          </a:p>
          <a:p>
            <a:pPr algn="ctr"/>
            <a:r>
              <a:rPr lang="fr-FR" sz="2000" b="1" dirty="0">
                <a:solidFill>
                  <a:srgbClr val="FF0000"/>
                </a:solidFill>
              </a:rPr>
              <a:t>COMITE DIRECTEUR </a:t>
            </a:r>
            <a:endParaRPr lang="fr-FR" sz="2000" b="1" dirty="0"/>
          </a:p>
        </p:txBody>
      </p:sp>
      <p:graphicFrame>
        <p:nvGraphicFramePr>
          <p:cNvPr id="5" name="Tableau 4">
            <a:extLst>
              <a:ext uri="{FF2B5EF4-FFF2-40B4-BE49-F238E27FC236}">
                <a16:creationId xmlns:a16="http://schemas.microsoft.com/office/drawing/2014/main" id="{55EBE2F3-37A7-4C6B-9FA7-6BD49CC7FD28}"/>
              </a:ext>
            </a:extLst>
          </p:cNvPr>
          <p:cNvGraphicFramePr>
            <a:graphicFrameLocks noGrp="1"/>
          </p:cNvGraphicFramePr>
          <p:nvPr>
            <p:extLst>
              <p:ext uri="{D42A27DB-BD31-4B8C-83A1-F6EECF244321}">
                <p14:modId xmlns:p14="http://schemas.microsoft.com/office/powerpoint/2010/main" val="89096588"/>
              </p:ext>
            </p:extLst>
          </p:nvPr>
        </p:nvGraphicFramePr>
        <p:xfrm>
          <a:off x="899592" y="1772816"/>
          <a:ext cx="7992888" cy="4956557"/>
        </p:xfrm>
        <a:graphic>
          <a:graphicData uri="http://schemas.openxmlformats.org/drawingml/2006/table">
            <a:tbl>
              <a:tblPr firstRow="1" firstCol="1" bandRow="1"/>
              <a:tblGrid>
                <a:gridCol w="3874653">
                  <a:extLst>
                    <a:ext uri="{9D8B030D-6E8A-4147-A177-3AD203B41FA5}">
                      <a16:colId xmlns:a16="http://schemas.microsoft.com/office/drawing/2014/main" val="730846848"/>
                    </a:ext>
                  </a:extLst>
                </a:gridCol>
                <a:gridCol w="4118235">
                  <a:extLst>
                    <a:ext uri="{9D8B030D-6E8A-4147-A177-3AD203B41FA5}">
                      <a16:colId xmlns:a16="http://schemas.microsoft.com/office/drawing/2014/main" val="1810515835"/>
                    </a:ext>
                  </a:extLst>
                </a:gridCol>
              </a:tblGrid>
              <a:tr h="629171">
                <a:tc>
                  <a:txBody>
                    <a:bodyPr/>
                    <a:lstStyle/>
                    <a:p>
                      <a:pPr algn="ctr">
                        <a:lnSpc>
                          <a:spcPct val="107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Répartition des sièges au CD</a:t>
                      </a:r>
                    </a:p>
                    <a:p>
                      <a:pPr marL="0" marR="0" lvl="0" indent="0" algn="ctr" defTabSz="914400" rtl="0" eaLnBrk="1" fontAlgn="auto" latinLnBrk="0" hangingPunct="1">
                        <a:lnSpc>
                          <a:spcPct val="107000"/>
                        </a:lnSpc>
                        <a:spcBef>
                          <a:spcPts val="0"/>
                        </a:spcBef>
                        <a:spcAft>
                          <a:spcPts val="800"/>
                        </a:spcAft>
                        <a:buClrTx/>
                        <a:buSzTx/>
                        <a:buFontTx/>
                        <a:buNone/>
                        <a:tabLst/>
                        <a:defRPr/>
                      </a:pPr>
                      <a:r>
                        <a:rPr lang="fr-FR" sz="1800" b="1" dirty="0">
                          <a:effectLst/>
                          <a:latin typeface="Calibri" panose="020F0502020204030204" pitchFamily="34" charset="0"/>
                          <a:ea typeface="Calibri" panose="020F0502020204030204" pitchFamily="34" charset="0"/>
                          <a:cs typeface="Times New Roman" panose="02020603050405020304" pitchFamily="18" charset="0"/>
                        </a:rPr>
                        <a:t>AVANT réforme</a:t>
                      </a:r>
                      <a:r>
                        <a:rPr lang="fr-FR"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(Anciennes régions)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fr-FR" sz="1800" b="1" dirty="0">
                          <a:effectLst/>
                          <a:latin typeface="Calibri" panose="020F0502020204030204" pitchFamily="34" charset="0"/>
                          <a:ea typeface="Calibri" panose="020F0502020204030204" pitchFamily="34" charset="0"/>
                          <a:cs typeface="Times New Roman" panose="02020603050405020304" pitchFamily="18" charset="0"/>
                        </a:rPr>
                        <a:t>Répartition des sièges au CD</a:t>
                      </a:r>
                    </a:p>
                    <a:p>
                      <a:pPr marL="0" marR="0" lvl="0" indent="0" algn="ctr" defTabSz="914400" rtl="0" eaLnBrk="1" fontAlgn="auto" latinLnBrk="0" hangingPunct="1">
                        <a:lnSpc>
                          <a:spcPct val="107000"/>
                        </a:lnSpc>
                        <a:spcBef>
                          <a:spcPts val="0"/>
                        </a:spcBef>
                        <a:spcAft>
                          <a:spcPts val="800"/>
                        </a:spcAft>
                        <a:buClrTx/>
                        <a:buSzTx/>
                        <a:buFontTx/>
                        <a:buNone/>
                        <a:tabLst/>
                        <a:defRPr/>
                      </a:pPr>
                      <a:r>
                        <a:rPr lang="fr-FR" sz="1800" b="1" dirty="0">
                          <a:effectLst/>
                          <a:latin typeface="Calibri" panose="020F0502020204030204" pitchFamily="34" charset="0"/>
                          <a:ea typeface="Calibri" panose="020F0502020204030204" pitchFamily="34" charset="0"/>
                          <a:cs typeface="Times New Roman" panose="02020603050405020304" pitchFamily="18" charset="0"/>
                        </a:rPr>
                        <a:t>APRES réforme</a:t>
                      </a:r>
                      <a:r>
                        <a:rPr lang="fr-FR" sz="1800" kern="1200" dirty="0">
                          <a:solidFill>
                            <a:schemeClr val="tx1"/>
                          </a:solidFill>
                          <a:effectLst/>
                          <a:highlight>
                            <a:srgbClr val="FFFF00"/>
                          </a:highlight>
                          <a:latin typeface="+mn-lt"/>
                          <a:ea typeface="+mn-ea"/>
                          <a:cs typeface="+mn-cs"/>
                        </a:rPr>
                        <a:t>(Nouvelles régions)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0486918"/>
                  </a:ext>
                </a:extLst>
              </a:tr>
              <a:tr h="3986918">
                <a:tc>
                  <a:txBody>
                    <a:bodyPr/>
                    <a:lstStyle/>
                    <a:p>
                      <a:pPr lvl="0" algn="ct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lvl="0" indent="-285750">
                        <a:buFont typeface="Arial" panose="020B0604020202020204" pitchFamily="34" charset="0"/>
                        <a:buChar char="•"/>
                      </a:pPr>
                      <a:r>
                        <a:rPr lang="fr-FR" sz="2000" strike="noStrike" kern="1200" baseline="0" dirty="0">
                          <a:solidFill>
                            <a:schemeClr val="tx1"/>
                          </a:solidFill>
                          <a:effectLst/>
                          <a:latin typeface="+mn-lt"/>
                          <a:ea typeface="+mn-ea"/>
                          <a:cs typeface="+mn-cs"/>
                        </a:rPr>
                        <a:t>3 représentants titulaires et leurs suppléants pour les 2 premières régions en nombre d’adhérents,</a:t>
                      </a:r>
                    </a:p>
                    <a:p>
                      <a:pPr marL="0" lvl="0" indent="0">
                        <a:buFont typeface="Arial" panose="020B0604020202020204" pitchFamily="34" charset="0"/>
                        <a:buNone/>
                      </a:pPr>
                      <a:endParaRPr lang="fr-FR" sz="1200" strike="noStrike" kern="1200" baseline="0" dirty="0">
                        <a:solidFill>
                          <a:schemeClr val="tx1"/>
                        </a:solidFill>
                        <a:effectLst/>
                        <a:latin typeface="+mn-lt"/>
                        <a:ea typeface="+mn-ea"/>
                        <a:cs typeface="+mn-cs"/>
                      </a:endParaRPr>
                    </a:p>
                    <a:p>
                      <a:pPr marL="285750" lvl="0" indent="-285750">
                        <a:buFont typeface="Arial" panose="020B0604020202020204" pitchFamily="34" charset="0"/>
                        <a:buChar char="•"/>
                      </a:pPr>
                      <a:r>
                        <a:rPr lang="fr-FR" sz="2000" strike="noStrike" kern="1200" baseline="0" dirty="0">
                          <a:solidFill>
                            <a:schemeClr val="tx1"/>
                          </a:solidFill>
                          <a:effectLst/>
                          <a:latin typeface="+mn-lt"/>
                          <a:ea typeface="+mn-ea"/>
                          <a:cs typeface="+mn-cs"/>
                        </a:rPr>
                        <a:t>2 représentants titulaires et leurs suppléants pour les 6 régions suivantes,</a:t>
                      </a:r>
                    </a:p>
                    <a:p>
                      <a:pPr marL="0" lvl="0" indent="0">
                        <a:buFont typeface="Arial" panose="020B0604020202020204" pitchFamily="34" charset="0"/>
                        <a:buNone/>
                      </a:pPr>
                      <a:endParaRPr lang="fr-FR" sz="1600" strike="noStrike" kern="1200" baseline="0" dirty="0">
                        <a:solidFill>
                          <a:schemeClr val="tx1"/>
                        </a:solidFill>
                        <a:effectLst/>
                        <a:latin typeface="+mn-lt"/>
                        <a:ea typeface="+mn-ea"/>
                        <a:cs typeface="+mn-cs"/>
                      </a:endParaRPr>
                    </a:p>
                    <a:p>
                      <a:pPr marL="285750" lvl="0" indent="-285750">
                        <a:buFont typeface="Arial" panose="020B0604020202020204" pitchFamily="34" charset="0"/>
                        <a:buChar char="•"/>
                      </a:pPr>
                      <a:r>
                        <a:rPr lang="fr-FR" sz="2000" strike="noStrike" kern="1200" baseline="0" dirty="0">
                          <a:solidFill>
                            <a:schemeClr val="tx1"/>
                          </a:solidFill>
                          <a:effectLst/>
                          <a:latin typeface="+mn-lt"/>
                          <a:ea typeface="+mn-ea"/>
                          <a:cs typeface="+mn-cs"/>
                        </a:rPr>
                        <a:t>1 représentant titulaire et son suppléant pour les autres régions.</a:t>
                      </a:r>
                    </a:p>
                    <a:p>
                      <a:pPr>
                        <a:lnSpc>
                          <a:spcPct val="107000"/>
                        </a:lnSpc>
                        <a:spcAft>
                          <a:spcPts val="800"/>
                        </a:spcAf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lvl="0" indent="0" algn="ctr">
                        <a:buFont typeface="Arial" panose="020B0604020202020204" pitchFamily="34" charset="0"/>
                        <a:buNone/>
                      </a:pPr>
                      <a:endParaRPr lang="fr-FR" sz="1050" kern="1200" dirty="0">
                        <a:solidFill>
                          <a:schemeClr val="tx1"/>
                        </a:solidFill>
                        <a:effectLst/>
                        <a:latin typeface="+mn-lt"/>
                        <a:ea typeface="+mn-ea"/>
                        <a:cs typeface="+mn-cs"/>
                      </a:endParaRPr>
                    </a:p>
                    <a:p>
                      <a:pPr marL="285750" lvl="0" indent="-285750">
                        <a:buFont typeface="Arial" panose="020B0604020202020204" pitchFamily="34" charset="0"/>
                        <a:buChar char="•"/>
                      </a:pPr>
                      <a:r>
                        <a:rPr lang="fr-FR" sz="1800" b="1" kern="1200" dirty="0">
                          <a:solidFill>
                            <a:schemeClr val="tx1"/>
                          </a:solidFill>
                          <a:effectLst/>
                          <a:latin typeface="+mn-lt"/>
                          <a:ea typeface="+mn-ea"/>
                          <a:cs typeface="+mn-cs"/>
                        </a:rPr>
                        <a:t>6 représentants </a:t>
                      </a:r>
                      <a:r>
                        <a:rPr lang="fr-FR" sz="1800" kern="1200" dirty="0">
                          <a:solidFill>
                            <a:schemeClr val="tx1"/>
                          </a:solidFill>
                          <a:effectLst/>
                          <a:latin typeface="+mn-lt"/>
                          <a:ea typeface="+mn-ea"/>
                          <a:cs typeface="+mn-cs"/>
                        </a:rPr>
                        <a:t>titulaires et leurs suppléants pour la </a:t>
                      </a:r>
                      <a:r>
                        <a:rPr lang="fr-FR" sz="1800" b="1" kern="1200" dirty="0">
                          <a:solidFill>
                            <a:schemeClr val="tx1"/>
                          </a:solidFill>
                          <a:effectLst/>
                          <a:latin typeface="+mn-lt"/>
                          <a:ea typeface="+mn-ea"/>
                          <a:cs typeface="+mn-cs"/>
                        </a:rPr>
                        <a:t>1</a:t>
                      </a:r>
                      <a:r>
                        <a:rPr lang="fr-FR" sz="1800" b="1" kern="1200" baseline="30000" dirty="0">
                          <a:solidFill>
                            <a:schemeClr val="tx1"/>
                          </a:solidFill>
                          <a:effectLst/>
                          <a:latin typeface="+mn-lt"/>
                          <a:ea typeface="+mn-ea"/>
                          <a:cs typeface="+mn-cs"/>
                        </a:rPr>
                        <a:t>ère</a:t>
                      </a:r>
                      <a:r>
                        <a:rPr lang="fr-FR" sz="1800" b="1" kern="1200" dirty="0">
                          <a:solidFill>
                            <a:schemeClr val="tx1"/>
                          </a:solidFill>
                          <a:effectLst/>
                          <a:latin typeface="+mn-lt"/>
                          <a:ea typeface="+mn-ea"/>
                          <a:cs typeface="+mn-cs"/>
                        </a:rPr>
                        <a:t> région </a:t>
                      </a:r>
                      <a:r>
                        <a:rPr lang="fr-FR" sz="1800" kern="1200" dirty="0">
                          <a:solidFill>
                            <a:schemeClr val="tx1"/>
                          </a:solidFill>
                          <a:effectLst/>
                          <a:latin typeface="+mn-lt"/>
                          <a:ea typeface="+mn-ea"/>
                          <a:cs typeface="+mn-cs"/>
                        </a:rPr>
                        <a:t>en nombre d’adhérents,</a:t>
                      </a:r>
                    </a:p>
                    <a:p>
                      <a:pPr marL="0" lvl="0" indent="0">
                        <a:buFont typeface="Arial" panose="020B0604020202020204" pitchFamily="34" charset="0"/>
                        <a:buNone/>
                      </a:pPr>
                      <a:endParaRPr lang="fr-FR" sz="1800" kern="1200" dirty="0">
                        <a:solidFill>
                          <a:schemeClr val="tx1"/>
                        </a:solidFill>
                        <a:effectLst/>
                        <a:latin typeface="+mn-lt"/>
                        <a:ea typeface="+mn-ea"/>
                        <a:cs typeface="+mn-cs"/>
                      </a:endParaRPr>
                    </a:p>
                    <a:p>
                      <a:pPr marL="285750" lvl="0" indent="-285750">
                        <a:buFont typeface="Arial" panose="020B0604020202020204" pitchFamily="34" charset="0"/>
                        <a:buChar char="•"/>
                      </a:pPr>
                      <a:r>
                        <a:rPr lang="fr-FR" sz="1800" b="1" kern="1200" dirty="0">
                          <a:solidFill>
                            <a:schemeClr val="tx1"/>
                          </a:solidFill>
                          <a:effectLst/>
                          <a:latin typeface="+mn-lt"/>
                          <a:ea typeface="+mn-ea"/>
                          <a:cs typeface="+mn-cs"/>
                        </a:rPr>
                        <a:t>5 représentants </a:t>
                      </a:r>
                      <a:r>
                        <a:rPr lang="fr-FR" sz="1800" kern="1200" dirty="0">
                          <a:solidFill>
                            <a:schemeClr val="tx1"/>
                          </a:solidFill>
                          <a:effectLst/>
                          <a:latin typeface="+mn-lt"/>
                          <a:ea typeface="+mn-ea"/>
                          <a:cs typeface="+mn-cs"/>
                        </a:rPr>
                        <a:t>titulaires et leurs suppléants pour les </a:t>
                      </a:r>
                      <a:r>
                        <a:rPr lang="fr-FR" sz="1800" b="1" kern="1200" dirty="0">
                          <a:solidFill>
                            <a:schemeClr val="tx1"/>
                          </a:solidFill>
                          <a:effectLst/>
                          <a:latin typeface="+mn-lt"/>
                          <a:ea typeface="+mn-ea"/>
                          <a:cs typeface="+mn-cs"/>
                        </a:rPr>
                        <a:t>2 régions suivantes,</a:t>
                      </a:r>
                    </a:p>
                    <a:p>
                      <a:pPr marL="0" lvl="0" indent="0">
                        <a:buFont typeface="Arial" panose="020B0604020202020204" pitchFamily="34" charset="0"/>
                        <a:buNone/>
                      </a:pPr>
                      <a:endParaRPr lang="fr-FR" sz="1800" kern="1200" dirty="0">
                        <a:solidFill>
                          <a:schemeClr val="tx1"/>
                        </a:solidFill>
                        <a:effectLst/>
                        <a:latin typeface="+mn-lt"/>
                        <a:ea typeface="+mn-ea"/>
                        <a:cs typeface="+mn-cs"/>
                      </a:endParaRPr>
                    </a:p>
                    <a:p>
                      <a:pPr marL="285750" lvl="0" indent="-285750">
                        <a:buFont typeface="Arial" panose="020B0604020202020204" pitchFamily="34" charset="0"/>
                        <a:buChar char="•"/>
                      </a:pPr>
                      <a:r>
                        <a:rPr lang="fr-FR" sz="1800" b="1" kern="1200" dirty="0">
                          <a:solidFill>
                            <a:schemeClr val="tx1"/>
                          </a:solidFill>
                          <a:effectLst/>
                          <a:latin typeface="+mn-lt"/>
                          <a:ea typeface="+mn-ea"/>
                          <a:cs typeface="+mn-cs"/>
                        </a:rPr>
                        <a:t>3 représentants </a:t>
                      </a:r>
                      <a:r>
                        <a:rPr lang="fr-FR" sz="1800" kern="1200" dirty="0">
                          <a:solidFill>
                            <a:schemeClr val="tx1"/>
                          </a:solidFill>
                          <a:effectLst/>
                          <a:latin typeface="+mn-lt"/>
                          <a:ea typeface="+mn-ea"/>
                          <a:cs typeface="+mn-cs"/>
                        </a:rPr>
                        <a:t>titulaires et leurs suppléants pour les </a:t>
                      </a:r>
                      <a:r>
                        <a:rPr lang="fr-FR" sz="1800" b="1" kern="1200" dirty="0">
                          <a:solidFill>
                            <a:schemeClr val="tx1"/>
                          </a:solidFill>
                          <a:effectLst/>
                          <a:latin typeface="+mn-lt"/>
                          <a:ea typeface="+mn-ea"/>
                          <a:cs typeface="+mn-cs"/>
                        </a:rPr>
                        <a:t>3 régions suivantes,</a:t>
                      </a:r>
                    </a:p>
                    <a:p>
                      <a:pPr marL="0" lvl="0" indent="0">
                        <a:buFont typeface="Arial" panose="020B0604020202020204" pitchFamily="34" charset="0"/>
                        <a:buNone/>
                      </a:pPr>
                      <a:endParaRPr lang="fr-FR" sz="1800" kern="1200" dirty="0">
                        <a:solidFill>
                          <a:schemeClr val="tx1"/>
                        </a:solidFill>
                        <a:effectLst/>
                        <a:latin typeface="+mn-lt"/>
                        <a:ea typeface="+mn-ea"/>
                        <a:cs typeface="+mn-cs"/>
                      </a:endParaRPr>
                    </a:p>
                    <a:p>
                      <a:pPr marL="285750" lvl="0" indent="-285750">
                        <a:buFont typeface="Arial" panose="020B0604020202020204" pitchFamily="34" charset="0"/>
                        <a:buChar char="•"/>
                      </a:pPr>
                      <a:r>
                        <a:rPr lang="fr-FR" sz="1800" b="1" kern="1200" dirty="0">
                          <a:solidFill>
                            <a:schemeClr val="tx1"/>
                          </a:solidFill>
                          <a:effectLst/>
                          <a:latin typeface="+mn-lt"/>
                          <a:ea typeface="+mn-ea"/>
                          <a:cs typeface="+mn-cs"/>
                        </a:rPr>
                        <a:t>1 représentant </a:t>
                      </a:r>
                      <a:r>
                        <a:rPr lang="fr-FR" sz="1800" kern="1200" dirty="0">
                          <a:solidFill>
                            <a:schemeClr val="tx1"/>
                          </a:solidFill>
                          <a:effectLst/>
                          <a:latin typeface="+mn-lt"/>
                          <a:ea typeface="+mn-ea"/>
                          <a:cs typeface="+mn-cs"/>
                        </a:rPr>
                        <a:t>titulaire et son suppléant </a:t>
                      </a:r>
                      <a:r>
                        <a:rPr lang="fr-FR" sz="1800" b="1" kern="1200" dirty="0">
                          <a:solidFill>
                            <a:schemeClr val="tx1"/>
                          </a:solidFill>
                          <a:effectLst/>
                          <a:latin typeface="+mn-lt"/>
                          <a:ea typeface="+mn-ea"/>
                          <a:cs typeface="+mn-cs"/>
                        </a:rPr>
                        <a:t>pour les autres régions.</a:t>
                      </a:r>
                    </a:p>
                    <a:p>
                      <a:pPr>
                        <a:lnSpc>
                          <a:spcPct val="107000"/>
                        </a:lnSpc>
                        <a:spcAft>
                          <a:spcPts val="800"/>
                        </a:spcAf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880342"/>
                  </a:ext>
                </a:extLst>
              </a:tr>
            </a:tbl>
          </a:graphicData>
        </a:graphic>
      </p:graphicFrame>
    </p:spTree>
    <p:extLst>
      <p:ext uri="{BB962C8B-B14F-4D97-AF65-F5344CB8AC3E}">
        <p14:creationId xmlns:p14="http://schemas.microsoft.com/office/powerpoint/2010/main" val="33785628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flipV="1">
            <a:off x="534380" y="1417638"/>
            <a:ext cx="77180" cy="139154"/>
          </a:xfrm>
        </p:spPr>
        <p:txBody>
          <a:bodyPr>
            <a:normAutofit fontScale="90000"/>
          </a:bodyPr>
          <a:lstStyle/>
          <a:p>
            <a:br>
              <a:rPr lang="fr-FR" dirty="0"/>
            </a:br>
            <a:endParaRPr lang="fr-FR" b="1" dirty="0"/>
          </a:p>
        </p:txBody>
      </p:sp>
      <p:sp>
        <p:nvSpPr>
          <p:cNvPr id="3" name="Espace réservé du contenu 2"/>
          <p:cNvSpPr>
            <a:spLocks noGrp="1"/>
          </p:cNvSpPr>
          <p:nvPr>
            <p:ph idx="1"/>
          </p:nvPr>
        </p:nvSpPr>
        <p:spPr>
          <a:xfrm>
            <a:off x="1475656" y="1772816"/>
            <a:ext cx="7195628" cy="3600400"/>
          </a:xfrm>
        </p:spPr>
        <p:txBody>
          <a:bodyPr/>
          <a:lstStyle/>
          <a:p>
            <a:pPr marL="0" indent="0" algn="ctr">
              <a:buNone/>
            </a:pPr>
            <a:r>
              <a:rPr lang="fr-FR" sz="3200" b="1"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Comité Directeur</a:t>
            </a:r>
          </a:p>
          <a:p>
            <a:pPr marL="0" lvl="0" indent="0" hangingPunct="0">
              <a:buNone/>
            </a:pP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hangingPunct="0">
              <a:buNone/>
            </a:pPr>
            <a:r>
              <a:rPr lang="fr-FR" sz="3200" b="1" dirty="0">
                <a:latin typeface="Arial" panose="020B0604020202020204" pitchFamily="34" charset="0"/>
                <a:ea typeface="Calibri" panose="020F0502020204030204" pitchFamily="34" charset="0"/>
                <a:cs typeface="Times New Roman" panose="02020603050405020304" pitchFamily="18" charset="0"/>
              </a:rPr>
              <a:t>VOTE MOTION 2 </a:t>
            </a:r>
            <a:r>
              <a:rPr lang="fr-FR" sz="3200" b="1" dirty="0">
                <a:latin typeface="Calibri" panose="020F0502020204030204" pitchFamily="34" charset="0"/>
                <a:ea typeface="Calibri" panose="020F0502020204030204" pitchFamily="34" charset="0"/>
                <a:cs typeface="Times New Roman" panose="02020603050405020304" pitchFamily="18" charset="0"/>
              </a:rPr>
              <a:t>: </a:t>
            </a:r>
          </a:p>
          <a:p>
            <a:pPr marL="0" indent="0" algn="ctr" hangingPunct="0">
              <a:buNone/>
            </a:pPr>
            <a:r>
              <a:rPr lang="fr-FR" sz="3200" b="1" dirty="0">
                <a:effectLst/>
                <a:latin typeface="Arial" panose="020B0604020202020204" pitchFamily="34" charset="0"/>
                <a:ea typeface="Calibri" panose="020F0502020204030204" pitchFamily="34" charset="0"/>
                <a:cs typeface="Times New Roman" panose="02020603050405020304" pitchFamily="18" charset="0"/>
              </a:rPr>
              <a:t>nouveau règlement intérieur</a:t>
            </a:r>
          </a:p>
          <a:p>
            <a:pPr marL="0" indent="0" algn="ctr" hangingPunct="0">
              <a:buNone/>
            </a:pPr>
            <a:r>
              <a:rPr lang="fr-FR" sz="2400" b="1" dirty="0">
                <a:effectLst/>
                <a:latin typeface="Arial" panose="020B0604020202020204" pitchFamily="34" charset="0"/>
                <a:ea typeface="Calibri" panose="020F0502020204030204" pitchFamily="34" charset="0"/>
              </a:rPr>
              <a:t>Applicable au 01/01/2023</a:t>
            </a:r>
            <a:endParaRPr lang="fr-FR" sz="2400" dirty="0">
              <a:effectLst/>
              <a:latin typeface="Arial" panose="020B0604020202020204" pitchFamily="34" charset="0"/>
              <a:ea typeface="Calibri" panose="020F0502020204030204" pitchFamily="34" charset="0"/>
              <a:cs typeface="Times New Roman" panose="02020603050405020304" pitchFamily="18" charset="0"/>
            </a:endParaRPr>
          </a:p>
          <a:p>
            <a:pPr marL="0" lvl="0" indent="0" hangingPunct="0">
              <a:buNone/>
            </a:pPr>
            <a:endParaRPr lang="fr-FR" sz="3600" dirty="0"/>
          </a:p>
        </p:txBody>
      </p:sp>
    </p:spTree>
    <p:extLst>
      <p:ext uri="{BB962C8B-B14F-4D97-AF65-F5344CB8AC3E}">
        <p14:creationId xmlns:p14="http://schemas.microsoft.com/office/powerpoint/2010/main" val="22985989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276FE1-ED62-4875-98B5-AAB2D0A859C4}"/>
              </a:ext>
            </a:extLst>
          </p:cNvPr>
          <p:cNvSpPr>
            <a:spLocks noGrp="1"/>
          </p:cNvSpPr>
          <p:nvPr>
            <p:ph type="title"/>
          </p:nvPr>
        </p:nvSpPr>
        <p:spPr>
          <a:xfrm>
            <a:off x="5868144" y="274638"/>
            <a:ext cx="2818656" cy="1143000"/>
          </a:xfrm>
        </p:spPr>
        <p:txBody>
          <a:bodyPr>
            <a:normAutofit/>
          </a:bodyPr>
          <a:lstStyle/>
          <a:p>
            <a:r>
              <a:rPr lang="fr-FR" sz="1100" dirty="0"/>
              <a:t>,</a:t>
            </a:r>
          </a:p>
        </p:txBody>
      </p:sp>
      <p:sp>
        <p:nvSpPr>
          <p:cNvPr id="3" name="Espace réservé du contenu 2">
            <a:extLst>
              <a:ext uri="{FF2B5EF4-FFF2-40B4-BE49-F238E27FC236}">
                <a16:creationId xmlns:a16="http://schemas.microsoft.com/office/drawing/2014/main" id="{67B470A2-989B-4FEC-8253-9CCB0B142D97}"/>
              </a:ext>
            </a:extLst>
          </p:cNvPr>
          <p:cNvSpPr>
            <a:spLocks noGrp="1"/>
          </p:cNvSpPr>
          <p:nvPr>
            <p:ph idx="1"/>
          </p:nvPr>
        </p:nvSpPr>
        <p:spPr>
          <a:xfrm>
            <a:off x="1043608" y="1349479"/>
            <a:ext cx="7848872" cy="4902096"/>
          </a:xfrm>
        </p:spPr>
        <p:txBody>
          <a:bodyPr>
            <a:normAutofit fontScale="70000" lnSpcReduction="20000"/>
          </a:bodyPr>
          <a:lstStyle/>
          <a:p>
            <a:pPr marL="0" indent="0" algn="ctr">
              <a:buNone/>
            </a:pPr>
            <a:endParaRPr lang="fr-FR" sz="2800" dirty="0"/>
          </a:p>
          <a:p>
            <a:pPr marL="0" indent="0" algn="ctr">
              <a:buNone/>
            </a:pPr>
            <a:endParaRPr lang="fr-FR" sz="2800" b="1" dirty="0"/>
          </a:p>
          <a:p>
            <a:pPr marL="0" indent="0" algn="ctr">
              <a:buNone/>
            </a:pPr>
            <a:endParaRPr lang="fr-FR" sz="2800" b="1" dirty="0"/>
          </a:p>
          <a:p>
            <a:pPr marL="0" indent="0" algn="ctr">
              <a:buNone/>
            </a:pPr>
            <a:endParaRPr lang="fr-FR" sz="2800" b="1" dirty="0"/>
          </a:p>
          <a:p>
            <a:pPr marL="0" indent="0" algn="ctr">
              <a:buNone/>
            </a:pPr>
            <a:endParaRPr lang="fr-FR" sz="2800" b="1" dirty="0"/>
          </a:p>
          <a:p>
            <a:pPr marL="0" indent="0" algn="ctr">
              <a:buNone/>
            </a:pPr>
            <a:endParaRPr lang="fr-FR" sz="2800" b="1" dirty="0"/>
          </a:p>
          <a:p>
            <a:pPr marL="0" indent="0" algn="ctr">
              <a:buNone/>
            </a:pPr>
            <a:endParaRPr lang="fr-FR" sz="2800" b="1" dirty="0"/>
          </a:p>
          <a:p>
            <a:pPr marL="0" indent="0" algn="ctr">
              <a:buNone/>
            </a:pPr>
            <a:endParaRPr lang="fr-FR" sz="2600" b="1" dirty="0"/>
          </a:p>
          <a:p>
            <a:pPr marL="0" indent="0" algn="ctr">
              <a:buNone/>
            </a:pPr>
            <a:endParaRPr lang="fr-FR" sz="2600" b="1" dirty="0"/>
          </a:p>
          <a:p>
            <a:pPr marL="0" indent="0" algn="ctr">
              <a:buNone/>
            </a:pPr>
            <a:endParaRPr lang="fr-FR" sz="1600" dirty="0"/>
          </a:p>
          <a:p>
            <a:pPr marL="0" indent="0" algn="ctr">
              <a:buNone/>
            </a:pPr>
            <a:endParaRPr lang="fr-FR" sz="2300" b="1" dirty="0"/>
          </a:p>
          <a:p>
            <a:pPr marL="0" indent="0" algn="ctr">
              <a:buNone/>
            </a:pPr>
            <a:r>
              <a:rPr lang="fr-FR" sz="2300" b="1" dirty="0"/>
              <a:t>Appel à cotisations 2022 </a:t>
            </a:r>
            <a:r>
              <a:rPr lang="fr-FR" sz="2300" dirty="0"/>
              <a:t>: </a:t>
            </a:r>
          </a:p>
          <a:p>
            <a:pPr marL="0" indent="0" algn="ctr">
              <a:buNone/>
            </a:pPr>
            <a:r>
              <a:rPr lang="fr-FR" sz="2300" dirty="0"/>
              <a:t>Modèle circulaire CSMF sur le porte documents</a:t>
            </a:r>
          </a:p>
          <a:p>
            <a:pPr marL="0" indent="0" algn="ctr">
              <a:buNone/>
            </a:pPr>
            <a:r>
              <a:rPr lang="fr-FR" sz="2300" b="1" dirty="0">
                <a:solidFill>
                  <a:srgbClr val="FF0000"/>
                </a:solidFill>
              </a:rPr>
              <a:t>Remonter cotisations au National</a:t>
            </a:r>
          </a:p>
        </p:txBody>
      </p:sp>
      <p:sp>
        <p:nvSpPr>
          <p:cNvPr id="7" name="ZoneTexte 6">
            <a:extLst>
              <a:ext uri="{FF2B5EF4-FFF2-40B4-BE49-F238E27FC236}">
                <a16:creationId xmlns:a16="http://schemas.microsoft.com/office/drawing/2014/main" id="{F1B17D04-46A6-4A61-ADB5-25B0526E0544}"/>
              </a:ext>
            </a:extLst>
          </p:cNvPr>
          <p:cNvSpPr txBox="1"/>
          <p:nvPr/>
        </p:nvSpPr>
        <p:spPr>
          <a:xfrm>
            <a:off x="2627784" y="764704"/>
            <a:ext cx="3960440" cy="584775"/>
          </a:xfrm>
          <a:prstGeom prst="rect">
            <a:avLst/>
          </a:prstGeom>
          <a:noFill/>
        </p:spPr>
        <p:txBody>
          <a:bodyPr wrap="square">
            <a:spAutoFit/>
          </a:bodyPr>
          <a:lstStyle/>
          <a:p>
            <a:pPr marL="0" indent="0" algn="ctr">
              <a:buNone/>
            </a:pPr>
            <a:r>
              <a:rPr lang="fr-FR" sz="3200" b="1" dirty="0"/>
              <a:t>SYNDICALISATION</a:t>
            </a:r>
          </a:p>
        </p:txBody>
      </p:sp>
      <p:pic>
        <p:nvPicPr>
          <p:cNvPr id="6" name="Image 5" descr="COTISATIONS DEPARTEMENTALES LG CSMF2022    Mode de compatibilité  Excel">
            <a:extLst>
              <a:ext uri="{FF2B5EF4-FFF2-40B4-BE49-F238E27FC236}">
                <a16:creationId xmlns:a16="http://schemas.microsoft.com/office/drawing/2014/main" id="{F3A05E7E-2207-F1EE-E2CC-0F4B5CE20B1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1417638"/>
            <a:ext cx="5984682" cy="3667546"/>
          </a:xfrm>
          <a:prstGeom prst="rect">
            <a:avLst/>
          </a:prstGeom>
          <a:noFill/>
          <a:ln>
            <a:noFill/>
          </a:ln>
        </p:spPr>
      </p:pic>
    </p:spTree>
    <p:extLst>
      <p:ext uri="{BB962C8B-B14F-4D97-AF65-F5344CB8AC3E}">
        <p14:creationId xmlns:p14="http://schemas.microsoft.com/office/powerpoint/2010/main" val="2028640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276FE1-ED62-4875-98B5-AAB2D0A859C4}"/>
              </a:ext>
            </a:extLst>
          </p:cNvPr>
          <p:cNvSpPr>
            <a:spLocks noGrp="1"/>
          </p:cNvSpPr>
          <p:nvPr>
            <p:ph type="title"/>
          </p:nvPr>
        </p:nvSpPr>
        <p:spPr>
          <a:xfrm>
            <a:off x="5868144" y="274638"/>
            <a:ext cx="2818656" cy="1143000"/>
          </a:xfrm>
        </p:spPr>
        <p:txBody>
          <a:bodyPr>
            <a:normAutofit/>
          </a:bodyPr>
          <a:lstStyle/>
          <a:p>
            <a:r>
              <a:rPr lang="fr-FR" sz="1100" dirty="0"/>
              <a:t>,</a:t>
            </a:r>
          </a:p>
        </p:txBody>
      </p:sp>
      <p:sp>
        <p:nvSpPr>
          <p:cNvPr id="3" name="Espace réservé du contenu 2">
            <a:extLst>
              <a:ext uri="{FF2B5EF4-FFF2-40B4-BE49-F238E27FC236}">
                <a16:creationId xmlns:a16="http://schemas.microsoft.com/office/drawing/2014/main" id="{67B470A2-989B-4FEC-8253-9CCB0B142D97}"/>
              </a:ext>
            </a:extLst>
          </p:cNvPr>
          <p:cNvSpPr>
            <a:spLocks noGrp="1"/>
          </p:cNvSpPr>
          <p:nvPr>
            <p:ph idx="1"/>
          </p:nvPr>
        </p:nvSpPr>
        <p:spPr>
          <a:xfrm>
            <a:off x="827584" y="1417638"/>
            <a:ext cx="8208912" cy="5035698"/>
          </a:xfrm>
        </p:spPr>
        <p:txBody>
          <a:bodyPr>
            <a:normAutofit/>
          </a:bodyPr>
          <a:lstStyle/>
          <a:p>
            <a:pPr marL="0" indent="0">
              <a:lnSpc>
                <a:spcPct val="106000"/>
              </a:lnSpc>
              <a:spcAft>
                <a:spcPts val="800"/>
              </a:spcAft>
              <a:buNone/>
            </a:pPr>
            <a:endParaRPr lang="fr-FR" sz="13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6000"/>
              </a:lnSpc>
              <a:spcAft>
                <a:spcPts val="800"/>
              </a:spcAft>
              <a:tabLst>
                <a:tab pos="204470" algn="l"/>
              </a:tabLst>
            </a:pPr>
            <a:r>
              <a:rPr lang="fr-FR" sz="2400" b="1" kern="1200" dirty="0">
                <a:solidFill>
                  <a:srgbClr val="00180B"/>
                </a:solidFill>
                <a:effectLst/>
                <a:latin typeface="Arial" panose="020B0604020202020204" pitchFamily="34" charset="0"/>
                <a:ea typeface="Calibri" panose="020F0502020204030204" pitchFamily="34" charset="0"/>
                <a:cs typeface="Times New Roman" panose="02020603050405020304" pitchFamily="18" charset="0"/>
              </a:rPr>
              <a:t>Demain : Universités d’été CSMF</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Bef>
                <a:spcPts val="0"/>
              </a:spcBef>
            </a:pPr>
            <a:r>
              <a:rPr lang="fr-FR" sz="1900" b="1" u="sng" cap="all" dirty="0">
                <a:effectLst/>
                <a:latin typeface="Arial" panose="020B0604020202020204" pitchFamily="34" charset="0"/>
                <a:ea typeface="Calibri" panose="020F0502020204030204" pitchFamily="34" charset="0"/>
                <a:cs typeface="Times New Roman" panose="02020603050405020304" pitchFamily="18" charset="0"/>
              </a:rPr>
              <a:t>VENDREDI 9</a:t>
            </a:r>
            <a:r>
              <a:rPr lang="fr-FR" sz="1900" b="1" cap="all" dirty="0">
                <a:effectLst/>
                <a:latin typeface="Arial" panose="020B0604020202020204" pitchFamily="34" charset="0"/>
                <a:ea typeface="Calibri" panose="020F0502020204030204" pitchFamily="34" charset="0"/>
                <a:cs typeface="Times New Roman" panose="02020603050405020304" pitchFamily="18" charset="0"/>
              </a:rPr>
              <a:t> DECEMBRE : Comité directeur </a:t>
            </a:r>
            <a:endParaRPr lang="fr-FR" sz="1900" b="1" cap="all" dirty="0">
              <a:latin typeface="Arial" panose="020B0604020202020204" pitchFamily="34" charset="0"/>
              <a:ea typeface="Calibri" panose="020F0502020204030204" pitchFamily="34" charset="0"/>
              <a:cs typeface="Times New Roman" panose="02020603050405020304" pitchFamily="18" charset="0"/>
            </a:endParaRPr>
          </a:p>
          <a:p>
            <a:pPr lvl="1">
              <a:lnSpc>
                <a:spcPct val="120000"/>
              </a:lnSpc>
              <a:spcBef>
                <a:spcPts val="0"/>
              </a:spcBef>
            </a:pPr>
            <a:r>
              <a:rPr lang="fr-FR" sz="1900" b="1" i="1" cap="all"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samedi 10 décembre : conseil NATIONAL </a:t>
            </a:r>
            <a:r>
              <a:rPr lang="fr-FR" sz="1900" b="1" i="1" cap="all" dirty="0" err="1">
                <a:solidFill>
                  <a:srgbClr val="0000FF"/>
                </a:solidFill>
                <a:effectLst/>
                <a:latin typeface="Arial" panose="020B0604020202020204" pitchFamily="34" charset="0"/>
                <a:ea typeface="Calibri" panose="020F0502020204030204" pitchFamily="34" charset="0"/>
                <a:cs typeface="Times New Roman" panose="02020603050405020304" pitchFamily="18" charset="0"/>
              </a:rPr>
              <a:t>CSMf</a:t>
            </a:r>
            <a:endParaRPr lang="fr-FR" sz="1900" b="1" i="1" cap="all"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endParaRPr>
          </a:p>
          <a:p>
            <a:pPr marL="0" indent="0">
              <a:lnSpc>
                <a:spcPct val="120000"/>
              </a:lnSpc>
              <a:spcBef>
                <a:spcPts val="0"/>
              </a:spcBef>
              <a:buNone/>
            </a:pPr>
            <a:endParaRPr lang="fr-FR" sz="1900" b="1" i="1" cap="all" dirty="0">
              <a:solidFill>
                <a:srgbClr val="0000FF"/>
              </a:solidFill>
              <a:latin typeface="Arial" panose="020B0604020202020204" pitchFamily="34" charset="0"/>
              <a:ea typeface="Calibri" panose="020F0502020204030204" pitchFamily="34" charset="0"/>
              <a:cs typeface="Times New Roman" panose="02020603050405020304" pitchFamily="18" charset="0"/>
            </a:endParaRPr>
          </a:p>
          <a:p>
            <a:pPr>
              <a:lnSpc>
                <a:spcPct val="120000"/>
              </a:lnSpc>
              <a:spcBef>
                <a:spcPts val="0"/>
              </a:spcBef>
            </a:pPr>
            <a:r>
              <a:rPr lang="fr-FR" sz="1900" b="1" u="sng" cap="all" dirty="0">
                <a:effectLst/>
                <a:latin typeface="Arial" panose="020B0604020202020204" pitchFamily="34" charset="0"/>
                <a:ea typeface="Calibri" panose="020F0502020204030204" pitchFamily="34" charset="0"/>
                <a:cs typeface="Arial" panose="020B0604020202020204" pitchFamily="34" charset="0"/>
              </a:rPr>
              <a:t>Du 14 au 16 </a:t>
            </a:r>
            <a:r>
              <a:rPr lang="fr-FR" sz="1900" b="1" cap="all" dirty="0">
                <a:effectLst/>
                <a:latin typeface="Arial" panose="020B0604020202020204" pitchFamily="34" charset="0"/>
                <a:ea typeface="Calibri" panose="020F0502020204030204" pitchFamily="34" charset="0"/>
                <a:cs typeface="Arial" panose="020B0604020202020204" pitchFamily="34" charset="0"/>
              </a:rPr>
              <a:t>DECEMBRE : </a:t>
            </a:r>
            <a:r>
              <a:rPr lang="fr-FR" sz="1900" dirty="0">
                <a:effectLst/>
                <a:latin typeface="Arial" panose="020B0604020202020204" pitchFamily="34" charset="0"/>
                <a:ea typeface="Times New Roman" panose="02020603050405020304" pitchFamily="18" charset="0"/>
                <a:cs typeface="Arial" panose="020B0604020202020204" pitchFamily="34" charset="0"/>
              </a:rPr>
              <a:t>Congrès du </a:t>
            </a:r>
            <a:r>
              <a:rPr lang="fr-FR" sz="1900" b="1" dirty="0">
                <a:latin typeface="Arial" panose="020B0604020202020204" pitchFamily="34" charset="0"/>
                <a:cs typeface="Arial" panose="020B0604020202020204" pitchFamily="34" charset="0"/>
              </a:rPr>
              <a:t>Collège national des généralistes enseignants (</a:t>
            </a:r>
            <a:r>
              <a:rPr lang="fr-FR" sz="1900" dirty="0">
                <a:effectLst/>
                <a:latin typeface="Arial" panose="020B0604020202020204" pitchFamily="34" charset="0"/>
                <a:ea typeface="Times New Roman" panose="02020603050405020304" pitchFamily="18" charset="0"/>
                <a:cs typeface="Arial" panose="020B0604020202020204" pitchFamily="34" charset="0"/>
              </a:rPr>
              <a:t>CNGE) à Lille</a:t>
            </a:r>
          </a:p>
          <a:p>
            <a:pPr>
              <a:lnSpc>
                <a:spcPct val="120000"/>
              </a:lnSpc>
              <a:spcBef>
                <a:spcPts val="0"/>
              </a:spcBef>
            </a:pPr>
            <a:endParaRPr lang="fr-FR" sz="1900" b="1" dirty="0">
              <a:latin typeface="Arial" panose="020B0604020202020204" pitchFamily="34" charset="0"/>
              <a:ea typeface="Times New Roman" panose="02020603050405020304" pitchFamily="18" charset="0"/>
              <a:cs typeface="Arial" panose="020B0604020202020204" pitchFamily="34" charset="0"/>
            </a:endParaRPr>
          </a:p>
          <a:p>
            <a:pPr>
              <a:lnSpc>
                <a:spcPct val="120000"/>
              </a:lnSpc>
              <a:spcBef>
                <a:spcPts val="0"/>
              </a:spcBef>
            </a:pPr>
            <a:r>
              <a:rPr lang="fr-FR" sz="1900" b="1" dirty="0">
                <a:solidFill>
                  <a:srgbClr val="0000FF"/>
                </a:solidFill>
                <a:latin typeface="Arial" panose="020B0604020202020204" pitchFamily="34" charset="0"/>
                <a:ea typeface="Times New Roman" panose="02020603050405020304" pitchFamily="18" charset="0"/>
                <a:cs typeface="Arial" panose="020B0604020202020204" pitchFamily="34" charset="0"/>
              </a:rPr>
              <a:t>SAMEDI 28 JANVIER 2023 : ASSEMBLEE GENERALE + COMITE DIRECTEUR ELECTIF Les Généralistes-CSMF</a:t>
            </a:r>
          </a:p>
          <a:p>
            <a:pPr>
              <a:lnSpc>
                <a:spcPct val="120000"/>
              </a:lnSpc>
              <a:spcBef>
                <a:spcPts val="0"/>
              </a:spcBef>
            </a:pPr>
            <a:endParaRPr lang="fr-FR" sz="1900" b="1"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ct val="120000"/>
              </a:lnSpc>
              <a:spcBef>
                <a:spcPts val="0"/>
              </a:spcBef>
            </a:pPr>
            <a:r>
              <a:rPr lang="fr-FR" sz="1900" b="1" dirty="0">
                <a:effectLst/>
                <a:latin typeface="Arial" panose="020B0604020202020204" pitchFamily="34" charset="0"/>
                <a:ea typeface="Times New Roman" panose="02020603050405020304" pitchFamily="18" charset="0"/>
                <a:cs typeface="Times New Roman" panose="02020603050405020304" pitchFamily="18" charset="0"/>
              </a:rPr>
              <a:t>D</a:t>
            </a:r>
            <a:r>
              <a:rPr lang="fr-FR" sz="1900" b="1" dirty="0">
                <a:latin typeface="Arial" panose="020B0604020202020204" pitchFamily="34" charset="0"/>
                <a:ea typeface="Times New Roman" panose="02020603050405020304" pitchFamily="18" charset="0"/>
                <a:cs typeface="Times New Roman" panose="02020603050405020304" pitchFamily="18" charset="0"/>
              </a:rPr>
              <a:t>U 23 AU 25 MARS 2023 : </a:t>
            </a:r>
            <a:r>
              <a:rPr lang="fr-FR" sz="1900" b="1" dirty="0">
                <a:effectLst/>
                <a:latin typeface="Arial" panose="020B0604020202020204" pitchFamily="34" charset="0"/>
                <a:ea typeface="Times New Roman" panose="02020603050405020304" pitchFamily="18" charset="0"/>
                <a:cs typeface="Times New Roman" panose="02020603050405020304" pitchFamily="18" charset="0"/>
              </a:rPr>
              <a:t>Congrès de la Médecine Générale - Porte Maillot Paris (+stand Les Généralistes CSMF)</a:t>
            </a:r>
            <a:endParaRPr lang="fr-FR" sz="1900" b="1" dirty="0">
              <a:effectLst/>
              <a:latin typeface="Calibri" panose="020F0502020204030204" pitchFamily="34" charset="0"/>
              <a:ea typeface="Calibri" panose="020F0502020204030204" pitchFamily="34" charset="0"/>
              <a:cs typeface="Times New Roman" panose="02020603050405020304" pitchFamily="18" charset="0"/>
            </a:endParaRPr>
          </a:p>
          <a:p>
            <a:pPr indent="0">
              <a:lnSpc>
                <a:spcPct val="120000"/>
              </a:lnSpc>
              <a:spcBef>
                <a:spcPts val="0"/>
              </a:spcBef>
              <a:buNone/>
            </a:pPr>
            <a:endParaRPr lang="fr-FR" sz="2500" dirty="0">
              <a:effectLst/>
              <a:latin typeface="Arial" panose="020B0604020202020204" pitchFamily="34" charset="0"/>
              <a:ea typeface="Times New Roman" panose="02020603050405020304" pitchFamily="18" charset="0"/>
              <a:cs typeface="Arial" panose="020B0604020202020204" pitchFamily="34" charset="0"/>
            </a:endParaRPr>
          </a:p>
          <a:p>
            <a:pPr indent="0">
              <a:lnSpc>
                <a:spcPct val="120000"/>
              </a:lnSpc>
              <a:spcBef>
                <a:spcPts val="0"/>
              </a:spcBef>
              <a:buNone/>
            </a:pPr>
            <a:endParaRPr lang="fr-FR" sz="2500" dirty="0">
              <a:effectLst/>
              <a:latin typeface="Arial" panose="020B0604020202020204" pitchFamily="34" charset="0"/>
              <a:ea typeface="Calibri" panose="020F0502020204030204" pitchFamily="34" charset="0"/>
              <a:cs typeface="Arial" panose="020B0604020202020204" pitchFamily="34" charset="0"/>
            </a:endParaRPr>
          </a:p>
        </p:txBody>
      </p:sp>
      <p:sp>
        <p:nvSpPr>
          <p:cNvPr id="5" name="ZoneTexte 4">
            <a:extLst>
              <a:ext uri="{FF2B5EF4-FFF2-40B4-BE49-F238E27FC236}">
                <a16:creationId xmlns:a16="http://schemas.microsoft.com/office/drawing/2014/main" id="{E489C5FC-B72C-4B6F-8FC0-65846077BF4F}"/>
              </a:ext>
            </a:extLst>
          </p:cNvPr>
          <p:cNvSpPr txBox="1"/>
          <p:nvPr/>
        </p:nvSpPr>
        <p:spPr>
          <a:xfrm>
            <a:off x="2267744" y="692696"/>
            <a:ext cx="4302224" cy="523220"/>
          </a:xfrm>
          <a:prstGeom prst="rect">
            <a:avLst/>
          </a:prstGeom>
          <a:noFill/>
        </p:spPr>
        <p:txBody>
          <a:bodyPr wrap="square">
            <a:spAutoFit/>
          </a:bodyPr>
          <a:lstStyle/>
          <a:p>
            <a:pPr marL="0" indent="0" algn="ctr">
              <a:buNone/>
            </a:pPr>
            <a:r>
              <a:rPr lang="fr-FR" sz="2800" b="1" dirty="0"/>
              <a:t>AGENDA 2022</a:t>
            </a:r>
          </a:p>
        </p:txBody>
      </p:sp>
    </p:spTree>
    <p:extLst>
      <p:ext uri="{BB962C8B-B14F-4D97-AF65-F5344CB8AC3E}">
        <p14:creationId xmlns:p14="http://schemas.microsoft.com/office/powerpoint/2010/main" val="349213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1E653A-C7B7-4922-A92D-4A7189A49727}"/>
              </a:ext>
            </a:extLst>
          </p:cNvPr>
          <p:cNvSpPr>
            <a:spLocks noGrp="1"/>
          </p:cNvSpPr>
          <p:nvPr>
            <p:ph type="title"/>
          </p:nvPr>
        </p:nvSpPr>
        <p:spPr>
          <a:xfrm>
            <a:off x="2123728" y="274638"/>
            <a:ext cx="2880320" cy="850106"/>
          </a:xfrm>
        </p:spPr>
        <p:txBody>
          <a:bodyPr>
            <a:normAutofit/>
          </a:bodyPr>
          <a:lstStyle/>
          <a:p>
            <a:r>
              <a:rPr lang="fr-FR" sz="700" dirty="0"/>
              <a:t>.</a:t>
            </a:r>
          </a:p>
        </p:txBody>
      </p:sp>
      <p:sp>
        <p:nvSpPr>
          <p:cNvPr id="4" name="Espace réservé du contenu 3">
            <a:extLst>
              <a:ext uri="{FF2B5EF4-FFF2-40B4-BE49-F238E27FC236}">
                <a16:creationId xmlns:a16="http://schemas.microsoft.com/office/drawing/2014/main" id="{EF5673B3-9F67-44CA-972B-B44AA44F36EF}"/>
              </a:ext>
            </a:extLst>
          </p:cNvPr>
          <p:cNvSpPr>
            <a:spLocks noGrp="1"/>
          </p:cNvSpPr>
          <p:nvPr>
            <p:ph idx="1"/>
          </p:nvPr>
        </p:nvSpPr>
        <p:spPr>
          <a:xfrm>
            <a:off x="755576" y="1412776"/>
            <a:ext cx="8280920" cy="4968552"/>
          </a:xfrm>
        </p:spPr>
        <p:txBody>
          <a:bodyPr>
            <a:normAutofit/>
          </a:bodyPr>
          <a:lstStyle/>
          <a:p>
            <a:pPr marL="0" indent="0" algn="ctr">
              <a:buNone/>
            </a:pPr>
            <a:r>
              <a:rPr lang="fr-FR" sz="2800" b="1" dirty="0"/>
              <a:t>Communication </a:t>
            </a:r>
          </a:p>
          <a:p>
            <a:pPr marL="0" indent="0" algn="ctr">
              <a:buNone/>
            </a:pPr>
            <a:r>
              <a:rPr lang="fr-FR" sz="2800" b="1" dirty="0"/>
              <a:t>Les Généralistes-CSMF</a:t>
            </a:r>
          </a:p>
          <a:p>
            <a:pPr marL="0" indent="0" algn="ctr">
              <a:buNone/>
            </a:pPr>
            <a:endParaRPr lang="fr-FR" sz="900" dirty="0">
              <a:solidFill>
                <a:srgbClr val="000000"/>
              </a:solidFill>
              <a:effectLst/>
              <a:latin typeface="Arial" panose="020B0604020202020204" pitchFamily="34" charset="0"/>
              <a:ea typeface="Times New Roman" panose="02020603050405020304" pitchFamily="18" charset="0"/>
            </a:endParaRPr>
          </a:p>
          <a:p>
            <a:pPr marL="0" indent="0" algn="ctr">
              <a:buNone/>
            </a:pPr>
            <a:r>
              <a:rPr lang="fr-FR" sz="2400" dirty="0">
                <a:solidFill>
                  <a:srgbClr val="000000"/>
                </a:solidFill>
                <a:effectLst/>
                <a:latin typeface="Arial" panose="020B0604020202020204" pitchFamily="34" charset="0"/>
                <a:ea typeface="Times New Roman" panose="02020603050405020304" pitchFamily="18" charset="0"/>
              </a:rPr>
              <a:t>lettre hebdo, flash info</a:t>
            </a:r>
            <a:r>
              <a:rPr lang="fr-FR" sz="2400" dirty="0">
                <a:solidFill>
                  <a:srgbClr val="000000"/>
                </a:solidFill>
                <a:latin typeface="Arial" panose="020B0604020202020204" pitchFamily="34" charset="0"/>
                <a:ea typeface="Times New Roman" panose="02020603050405020304" pitchFamily="18" charset="0"/>
              </a:rPr>
              <a:t>, édito mensuel</a:t>
            </a:r>
          </a:p>
          <a:p>
            <a:pPr marL="0" indent="0" algn="ctr">
              <a:buNone/>
            </a:pPr>
            <a:r>
              <a:rPr lang="fr-FR" sz="2400" dirty="0">
                <a:solidFill>
                  <a:srgbClr val="000000"/>
                </a:solidFill>
                <a:latin typeface="Arial" panose="020B0604020202020204" pitchFamily="34" charset="0"/>
                <a:ea typeface="Times New Roman" panose="02020603050405020304" pitchFamily="18" charset="0"/>
              </a:rPr>
              <a:t>réseaux sociaux </a:t>
            </a:r>
            <a:r>
              <a:rPr lang="fr-FR" sz="2400" dirty="0">
                <a:solidFill>
                  <a:srgbClr val="000000"/>
                </a:solidFill>
                <a:effectLst/>
                <a:latin typeface="Arial" panose="020B0604020202020204" pitchFamily="34" charset="0"/>
                <a:ea typeface="Times New Roman" panose="02020603050405020304" pitchFamily="18" charset="0"/>
              </a:rPr>
              <a:t>(</a:t>
            </a:r>
            <a:r>
              <a:rPr lang="fr-FR" sz="2400" dirty="0" err="1">
                <a:solidFill>
                  <a:srgbClr val="000000"/>
                </a:solidFill>
                <a:effectLst/>
                <a:latin typeface="Arial" panose="020B0604020202020204" pitchFamily="34" charset="0"/>
                <a:ea typeface="Times New Roman" panose="02020603050405020304" pitchFamily="18" charset="0"/>
              </a:rPr>
              <a:t>facebook</a:t>
            </a:r>
            <a:r>
              <a:rPr lang="fr-FR" sz="2400" dirty="0">
                <a:solidFill>
                  <a:srgbClr val="000000"/>
                </a:solidFill>
                <a:effectLst/>
                <a:latin typeface="Arial" panose="020B0604020202020204" pitchFamily="34" charset="0"/>
                <a:ea typeface="Times New Roman" panose="02020603050405020304" pitchFamily="18" charset="0"/>
              </a:rPr>
              <a:t>, twitter, LinkedIn</a:t>
            </a:r>
            <a:r>
              <a:rPr lang="fr-FR" sz="2000" dirty="0">
                <a:solidFill>
                  <a:srgbClr val="000000"/>
                </a:solidFill>
                <a:effectLst/>
                <a:latin typeface="Arial" panose="020B0604020202020204" pitchFamily="34" charset="0"/>
                <a:ea typeface="Times New Roman" panose="02020603050405020304" pitchFamily="18" charset="0"/>
              </a:rPr>
              <a:t>)</a:t>
            </a:r>
          </a:p>
          <a:p>
            <a:pPr marL="0" indent="0" algn="ctr">
              <a:buNone/>
            </a:pPr>
            <a:r>
              <a:rPr lang="fr-FR" sz="2000" b="1" dirty="0">
                <a:highlight>
                  <a:srgbClr val="FFFF00"/>
                </a:highlight>
                <a:latin typeface="Arial" panose="020B0604020202020204" pitchFamily="34" charset="0"/>
                <a:cs typeface="Arial" panose="020B0604020202020204" pitchFamily="34" charset="0"/>
              </a:rPr>
              <a:t>STATISTIQUES </a:t>
            </a:r>
            <a:r>
              <a:rPr lang="fr-FR" sz="2000" b="1" dirty="0">
                <a:latin typeface="Arial" panose="020B0604020202020204" pitchFamily="34" charset="0"/>
                <a:cs typeface="Arial" panose="020B0604020202020204" pitchFamily="34" charset="0"/>
              </a:rPr>
              <a:t>: (envoi à 36 000) : </a:t>
            </a:r>
          </a:p>
          <a:p>
            <a:pPr marL="0" indent="0" algn="ctr">
              <a:buNone/>
            </a:pPr>
            <a:r>
              <a:rPr lang="fr-FR" sz="2000" b="1" dirty="0">
                <a:latin typeface="Arial" panose="020B0604020202020204" pitchFamily="34" charset="0"/>
                <a:cs typeface="Arial" panose="020B0604020202020204" pitchFamily="34" charset="0"/>
              </a:rPr>
              <a:t>Taux ouverture (moyenne) : lettre hebdo 28 %, flash info : 30 %, </a:t>
            </a:r>
          </a:p>
          <a:p>
            <a:pPr marL="0" indent="0" algn="ctr">
              <a:buNone/>
            </a:pPr>
            <a:r>
              <a:rPr lang="fr-FR" sz="2000" b="1" dirty="0">
                <a:latin typeface="Arial" panose="020B0604020202020204" pitchFamily="34" charset="0"/>
                <a:cs typeface="Arial" panose="020B0604020202020204" pitchFamily="34" charset="0"/>
              </a:rPr>
              <a:t>édito mensuel 35%</a:t>
            </a:r>
          </a:p>
          <a:p>
            <a:pPr marL="0" indent="0" algn="ctr">
              <a:buNone/>
            </a:pPr>
            <a:r>
              <a:rPr lang="fr-FR" sz="2000" b="1" u="sng" dirty="0">
                <a:solidFill>
                  <a:srgbClr val="FF0000"/>
                </a:solidFill>
                <a:latin typeface="Arial" panose="020B0604020202020204" pitchFamily="34" charset="0"/>
                <a:cs typeface="Arial" panose="020B0604020202020204" pitchFamily="34" charset="0"/>
              </a:rPr>
              <a:t>Pensez à relayer nos informations et à nous envoyer des fichiers de médecins avec mails</a:t>
            </a:r>
            <a:endParaRPr lang="fr-FR" sz="2400" b="1" u="sng"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3050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61AB25-DDDA-47B1-94A8-A510E0DC2F66}"/>
              </a:ext>
            </a:extLst>
          </p:cNvPr>
          <p:cNvSpPr>
            <a:spLocks noGrp="1"/>
          </p:cNvSpPr>
          <p:nvPr>
            <p:ph type="title"/>
          </p:nvPr>
        </p:nvSpPr>
        <p:spPr>
          <a:xfrm>
            <a:off x="2843808" y="616178"/>
            <a:ext cx="3240360" cy="796598"/>
          </a:xfrm>
        </p:spPr>
        <p:txBody>
          <a:bodyPr>
            <a:normAutofit/>
          </a:bodyPr>
          <a:lstStyle/>
          <a:p>
            <a:r>
              <a:rPr lang="fr-FR" b="1"/>
              <a:t>PARTENAIRE</a:t>
            </a:r>
            <a:endParaRPr lang="fr-FR" b="1" dirty="0"/>
          </a:p>
        </p:txBody>
      </p:sp>
      <p:sp>
        <p:nvSpPr>
          <p:cNvPr id="6" name="Espace réservé du texte 5">
            <a:extLst>
              <a:ext uri="{FF2B5EF4-FFF2-40B4-BE49-F238E27FC236}">
                <a16:creationId xmlns:a16="http://schemas.microsoft.com/office/drawing/2014/main" id="{97166F43-28E1-4703-9DCD-7C2D2ADCE90B}"/>
              </a:ext>
            </a:extLst>
          </p:cNvPr>
          <p:cNvSpPr>
            <a:spLocks noGrp="1"/>
          </p:cNvSpPr>
          <p:nvPr>
            <p:ph type="body" idx="1"/>
          </p:nvPr>
        </p:nvSpPr>
        <p:spPr>
          <a:xfrm>
            <a:off x="1835696" y="4153599"/>
            <a:ext cx="6336704" cy="1219618"/>
          </a:xfrm>
        </p:spPr>
        <p:txBody>
          <a:bodyPr>
            <a:normAutofit/>
          </a:bodyPr>
          <a:lstStyle/>
          <a:p>
            <a:pPr algn="ctr"/>
            <a:r>
              <a:rPr lang="fr-FR" b="1" dirty="0"/>
              <a:t>Informations et fiche avantages adhérents sur le porte documents + STAND aux Universités d’été</a:t>
            </a:r>
          </a:p>
        </p:txBody>
      </p:sp>
      <p:pic>
        <p:nvPicPr>
          <p:cNvPr id="3" name="Image 2" descr="LETTRE HEBDO  lesgeneralistescsmforg  Outlook">
            <a:extLst>
              <a:ext uri="{FF2B5EF4-FFF2-40B4-BE49-F238E27FC236}">
                <a16:creationId xmlns:a16="http://schemas.microsoft.com/office/drawing/2014/main" id="{076872C3-EDFA-3261-7D78-4523B5E2CBD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2060848"/>
            <a:ext cx="4019550" cy="1533525"/>
          </a:xfrm>
          <a:prstGeom prst="rect">
            <a:avLst/>
          </a:prstGeom>
          <a:noFill/>
          <a:ln>
            <a:noFill/>
          </a:ln>
        </p:spPr>
      </p:pic>
      <p:pic>
        <p:nvPicPr>
          <p:cNvPr id="5" name="Image 4" descr="MAIIAfichecontactadherentlesGeneralistesCSMF3pdf">
            <a:extLst>
              <a:ext uri="{FF2B5EF4-FFF2-40B4-BE49-F238E27FC236}">
                <a16:creationId xmlns:a16="http://schemas.microsoft.com/office/drawing/2014/main" id="{363EC81F-976C-DF93-512C-2492000A2BC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10828" y="1723607"/>
            <a:ext cx="2882516" cy="1781919"/>
          </a:xfrm>
          <a:prstGeom prst="rect">
            <a:avLst/>
          </a:prstGeom>
          <a:noFill/>
          <a:ln>
            <a:noFill/>
          </a:ln>
        </p:spPr>
      </p:pic>
    </p:spTree>
    <p:extLst>
      <p:ext uri="{BB962C8B-B14F-4D97-AF65-F5344CB8AC3E}">
        <p14:creationId xmlns:p14="http://schemas.microsoft.com/office/powerpoint/2010/main" val="5599573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61AB25-DDDA-47B1-94A8-A510E0DC2F66}"/>
              </a:ext>
            </a:extLst>
          </p:cNvPr>
          <p:cNvSpPr>
            <a:spLocks noGrp="1"/>
          </p:cNvSpPr>
          <p:nvPr>
            <p:ph type="title"/>
          </p:nvPr>
        </p:nvSpPr>
        <p:spPr>
          <a:xfrm>
            <a:off x="1835696" y="836713"/>
            <a:ext cx="5328592" cy="1728192"/>
          </a:xfrm>
        </p:spPr>
        <p:txBody>
          <a:bodyPr>
            <a:normAutofit/>
          </a:bodyPr>
          <a:lstStyle/>
          <a:p>
            <a:r>
              <a:rPr lang="fr-FR" b="1" dirty="0"/>
              <a:t>PARTENAIRE</a:t>
            </a:r>
            <a:br>
              <a:rPr lang="fr-FR" b="1" dirty="0"/>
            </a:br>
            <a:r>
              <a:rPr lang="fr-FR" sz="1800" b="1" dirty="0">
                <a:solidFill>
                  <a:srgbClr val="FFFFFF"/>
                </a:solidFill>
                <a:effectLst/>
                <a:latin typeface="Open Sans" panose="020B0606030504020204" pitchFamily="34" charset="0"/>
                <a:ea typeface="Times New Roman" panose="02020603050405020304" pitchFamily="18" charset="0"/>
              </a:rPr>
              <a:t>IDS Media : écrans connectés salles d’attente</a:t>
            </a:r>
            <a:endParaRPr lang="fr-FR" b="1" dirty="0"/>
          </a:p>
        </p:txBody>
      </p:sp>
      <p:sp>
        <p:nvSpPr>
          <p:cNvPr id="7" name="ZoneTexte 6">
            <a:extLst>
              <a:ext uri="{FF2B5EF4-FFF2-40B4-BE49-F238E27FC236}">
                <a16:creationId xmlns:a16="http://schemas.microsoft.com/office/drawing/2014/main" id="{CF8D0C33-0654-4710-AB0C-EA6453D46A68}"/>
              </a:ext>
            </a:extLst>
          </p:cNvPr>
          <p:cNvSpPr txBox="1"/>
          <p:nvPr/>
        </p:nvSpPr>
        <p:spPr>
          <a:xfrm>
            <a:off x="1547664" y="5008791"/>
            <a:ext cx="7056784" cy="1015663"/>
          </a:xfrm>
          <a:prstGeom prst="rect">
            <a:avLst/>
          </a:prstGeom>
          <a:noFill/>
        </p:spPr>
        <p:txBody>
          <a:bodyPr wrap="square">
            <a:spAutoFit/>
          </a:bodyPr>
          <a:lstStyle/>
          <a:p>
            <a:pPr algn="ctr"/>
            <a:r>
              <a:rPr lang="fr-FR" sz="2000" b="1" dirty="0"/>
              <a:t>Informations et fiche avantages adhérents </a:t>
            </a:r>
          </a:p>
          <a:p>
            <a:pPr algn="ctr"/>
            <a:r>
              <a:rPr lang="fr-FR" sz="2000" b="1" dirty="0"/>
              <a:t>sur le porte documents + stand Les Généralistes CSMF (Universités d’été)</a:t>
            </a:r>
          </a:p>
        </p:txBody>
      </p:sp>
      <p:sp>
        <p:nvSpPr>
          <p:cNvPr id="4" name="ZoneTexte 3">
            <a:extLst>
              <a:ext uri="{FF2B5EF4-FFF2-40B4-BE49-F238E27FC236}">
                <a16:creationId xmlns:a16="http://schemas.microsoft.com/office/drawing/2014/main" id="{019DA98D-0A7C-E27B-2A65-843CF5091643}"/>
              </a:ext>
            </a:extLst>
          </p:cNvPr>
          <p:cNvSpPr txBox="1"/>
          <p:nvPr/>
        </p:nvSpPr>
        <p:spPr>
          <a:xfrm>
            <a:off x="1187624" y="1589156"/>
            <a:ext cx="7272808" cy="461665"/>
          </a:xfrm>
          <a:prstGeom prst="rect">
            <a:avLst/>
          </a:prstGeom>
          <a:noFill/>
        </p:spPr>
        <p:txBody>
          <a:bodyPr wrap="square">
            <a:spAutoFit/>
          </a:bodyPr>
          <a:lstStyle/>
          <a:p>
            <a:r>
              <a:rPr lang="fr-FR" sz="2400" b="1" dirty="0">
                <a:effectLst/>
                <a:latin typeface="Open Sans" panose="020B0606030504020204" pitchFamily="34" charset="0"/>
                <a:ea typeface="Times New Roman" panose="02020603050405020304" pitchFamily="18" charset="0"/>
              </a:rPr>
              <a:t>IDS Media : écrans connectés salles d’attente</a:t>
            </a:r>
            <a:endParaRPr lang="fr-FR" sz="2400" dirty="0"/>
          </a:p>
        </p:txBody>
      </p:sp>
      <p:pic>
        <p:nvPicPr>
          <p:cNvPr id="5" name="Image 4" descr="Présentation AGECD Généralistes CSMF 22092022  PowerPoint">
            <a:extLst>
              <a:ext uri="{FF2B5EF4-FFF2-40B4-BE49-F238E27FC236}">
                <a16:creationId xmlns:a16="http://schemas.microsoft.com/office/drawing/2014/main" id="{E49B5C46-7C7A-47FD-043D-68A75AE0799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2634854"/>
            <a:ext cx="2840849" cy="1609814"/>
          </a:xfrm>
          <a:prstGeom prst="rect">
            <a:avLst/>
          </a:prstGeom>
          <a:noFill/>
          <a:ln>
            <a:noFill/>
          </a:ln>
        </p:spPr>
      </p:pic>
      <p:pic>
        <p:nvPicPr>
          <p:cNvPr id="6" name="Image 5" descr="Une image contenant intérieur, plafond, bureau, encombré&#10;&#10;Description générée automatiquement">
            <a:extLst>
              <a:ext uri="{FF2B5EF4-FFF2-40B4-BE49-F238E27FC236}">
                <a16:creationId xmlns:a16="http://schemas.microsoft.com/office/drawing/2014/main" id="{2E277813-159A-72FC-55CC-B08C101FF3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8592" y="2226198"/>
            <a:ext cx="3180037" cy="2119171"/>
          </a:xfrm>
          <a:prstGeom prst="rect">
            <a:avLst/>
          </a:prstGeom>
        </p:spPr>
      </p:pic>
    </p:spTree>
    <p:extLst>
      <p:ext uri="{BB962C8B-B14F-4D97-AF65-F5344CB8AC3E}">
        <p14:creationId xmlns:p14="http://schemas.microsoft.com/office/powerpoint/2010/main" val="28396593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276FE1-ED62-4875-98B5-AAB2D0A859C4}"/>
              </a:ext>
            </a:extLst>
          </p:cNvPr>
          <p:cNvSpPr>
            <a:spLocks noGrp="1"/>
          </p:cNvSpPr>
          <p:nvPr>
            <p:ph type="title"/>
          </p:nvPr>
        </p:nvSpPr>
        <p:spPr>
          <a:xfrm>
            <a:off x="5868144" y="274638"/>
            <a:ext cx="2818656" cy="1143000"/>
          </a:xfrm>
        </p:spPr>
        <p:txBody>
          <a:bodyPr>
            <a:normAutofit/>
          </a:bodyPr>
          <a:lstStyle/>
          <a:p>
            <a:r>
              <a:rPr lang="fr-FR" sz="1100" dirty="0"/>
              <a:t>,</a:t>
            </a:r>
          </a:p>
        </p:txBody>
      </p:sp>
      <p:pic>
        <p:nvPicPr>
          <p:cNvPr id="5" name="Espace réservé du contenu 4" descr="Une image contenant texte, tasse, intérieur, orange&#10;&#10;Description générée automatiquement">
            <a:extLst>
              <a:ext uri="{FF2B5EF4-FFF2-40B4-BE49-F238E27FC236}">
                <a16:creationId xmlns:a16="http://schemas.microsoft.com/office/drawing/2014/main" id="{C7F4DEEC-4D72-1E08-2736-CB782DA50FB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30117" y="2060848"/>
            <a:ext cx="4824535" cy="3216357"/>
          </a:xfrm>
        </p:spPr>
      </p:pic>
    </p:spTree>
    <p:extLst>
      <p:ext uri="{BB962C8B-B14F-4D97-AF65-F5344CB8AC3E}">
        <p14:creationId xmlns:p14="http://schemas.microsoft.com/office/powerpoint/2010/main" val="24463447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276FE1-ED62-4875-98B5-AAB2D0A859C4}"/>
              </a:ext>
            </a:extLst>
          </p:cNvPr>
          <p:cNvSpPr>
            <a:spLocks noGrp="1"/>
          </p:cNvSpPr>
          <p:nvPr>
            <p:ph type="title"/>
          </p:nvPr>
        </p:nvSpPr>
        <p:spPr>
          <a:xfrm>
            <a:off x="5868144" y="274638"/>
            <a:ext cx="2818656" cy="1143000"/>
          </a:xfrm>
        </p:spPr>
        <p:txBody>
          <a:bodyPr>
            <a:normAutofit/>
          </a:bodyPr>
          <a:lstStyle/>
          <a:p>
            <a:r>
              <a:rPr lang="fr-FR" sz="1100" dirty="0"/>
              <a:t>,</a:t>
            </a:r>
          </a:p>
        </p:txBody>
      </p:sp>
      <p:sp>
        <p:nvSpPr>
          <p:cNvPr id="3" name="Espace réservé du contenu 2">
            <a:extLst>
              <a:ext uri="{FF2B5EF4-FFF2-40B4-BE49-F238E27FC236}">
                <a16:creationId xmlns:a16="http://schemas.microsoft.com/office/drawing/2014/main" id="{67B470A2-989B-4FEC-8253-9CCB0B142D97}"/>
              </a:ext>
            </a:extLst>
          </p:cNvPr>
          <p:cNvSpPr>
            <a:spLocks noGrp="1"/>
          </p:cNvSpPr>
          <p:nvPr>
            <p:ph idx="1"/>
          </p:nvPr>
        </p:nvSpPr>
        <p:spPr>
          <a:xfrm>
            <a:off x="683569" y="1417638"/>
            <a:ext cx="8352928" cy="2947466"/>
          </a:xfrm>
        </p:spPr>
        <p:txBody>
          <a:bodyPr>
            <a:normAutofit/>
          </a:bodyPr>
          <a:lstStyle/>
          <a:p>
            <a:pPr marL="0" lvl="0" indent="0" algn="ctr" hangingPunct="0">
              <a:buNone/>
            </a:pPr>
            <a:endParaRPr lang="fr-FR" dirty="0">
              <a:latin typeface="Calibri" panose="020F0502020204030204" pitchFamily="34" charset="0"/>
              <a:ea typeface="Times New Roman" panose="02020603050405020304" pitchFamily="18" charset="0"/>
              <a:cs typeface="Times New Roman" panose="02020603050405020304" pitchFamily="18" charset="0"/>
            </a:endParaRPr>
          </a:p>
          <a:p>
            <a:pPr marL="0" lvl="0" indent="0" algn="ctr" hangingPunct="0">
              <a:buNone/>
            </a:pPr>
            <a:r>
              <a:rPr lang="fr-FR" sz="3500" b="1" dirty="0">
                <a:effectLst/>
                <a:latin typeface="Arial" panose="020B0604020202020204" pitchFamily="34" charset="0"/>
                <a:ea typeface="Times New Roman" panose="02020603050405020304" pitchFamily="18" charset="0"/>
                <a:cs typeface="Times New Roman" panose="02020603050405020304" pitchFamily="18" charset="0"/>
              </a:rPr>
              <a:t>Intervention du Dr Franck DEVULDER, </a:t>
            </a:r>
          </a:p>
          <a:p>
            <a:pPr marL="0" lvl="0" indent="0" algn="ctr" hangingPunct="0">
              <a:buNone/>
            </a:pPr>
            <a:r>
              <a:rPr lang="fr-FR" sz="3500" b="1" dirty="0">
                <a:effectLst/>
                <a:latin typeface="Arial" panose="020B0604020202020204" pitchFamily="34" charset="0"/>
                <a:ea typeface="Times New Roman" panose="02020603050405020304" pitchFamily="18" charset="0"/>
                <a:cs typeface="Times New Roman" panose="02020603050405020304" pitchFamily="18" charset="0"/>
              </a:rPr>
              <a:t>Président de la CSMF</a:t>
            </a:r>
          </a:p>
          <a:p>
            <a:pPr marL="0" lvl="0" indent="0" algn="ctr" hangingPunct="0">
              <a:buNone/>
            </a:pPr>
            <a:r>
              <a:rPr lang="fr-FR" sz="2800" dirty="0">
                <a:effectLst/>
                <a:latin typeface="Arial" panose="020B0604020202020204" pitchFamily="34" charset="0"/>
                <a:ea typeface="Calibri" panose="020F0502020204030204" pitchFamily="34" charset="0"/>
              </a:rPr>
              <a:t>Plan de retour à l’équilibre de la CSMF</a:t>
            </a:r>
          </a:p>
          <a:p>
            <a:pPr marL="0" lvl="0" indent="0" algn="ctr" hangingPunct="0">
              <a:buNone/>
            </a:pPr>
            <a:endParaRPr lang="fr-FR" dirty="0">
              <a:latin typeface="Arial" panose="020B0604020202020204" pitchFamily="34" charset="0"/>
              <a:ea typeface="Times New Roman" panose="02020603050405020304" pitchFamily="18" charset="0"/>
              <a:cs typeface="Times New Roman" panose="02020603050405020304" pitchFamily="18" charset="0"/>
            </a:endParaRPr>
          </a:p>
          <a:p>
            <a:pPr marL="0" lvl="0" indent="0" algn="ctr" hangingPunct="0">
              <a:buNone/>
            </a:pPr>
            <a:endParaRPr lang="fr-FR" sz="4000" dirty="0">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5" name="Image 4" descr="Une image contenant texte, clipart&#10;&#10;Description générée automatiquement">
            <a:extLst>
              <a:ext uri="{FF2B5EF4-FFF2-40B4-BE49-F238E27FC236}">
                <a16:creationId xmlns:a16="http://schemas.microsoft.com/office/drawing/2014/main" id="{C86FE7A9-7825-0ACE-B7EC-A66F85F5B8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27785" y="3952963"/>
            <a:ext cx="4176464" cy="1777014"/>
          </a:xfrm>
          <a:prstGeom prst="rect">
            <a:avLst/>
          </a:prstGeom>
        </p:spPr>
      </p:pic>
    </p:spTree>
    <p:extLst>
      <p:ext uri="{BB962C8B-B14F-4D97-AF65-F5344CB8AC3E}">
        <p14:creationId xmlns:p14="http://schemas.microsoft.com/office/powerpoint/2010/main" val="1290777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276FE1-ED62-4875-98B5-AAB2D0A859C4}"/>
              </a:ext>
            </a:extLst>
          </p:cNvPr>
          <p:cNvSpPr>
            <a:spLocks noGrp="1"/>
          </p:cNvSpPr>
          <p:nvPr>
            <p:ph type="title"/>
          </p:nvPr>
        </p:nvSpPr>
        <p:spPr>
          <a:xfrm>
            <a:off x="5868144" y="274638"/>
            <a:ext cx="2818656" cy="1143000"/>
          </a:xfrm>
        </p:spPr>
        <p:txBody>
          <a:bodyPr>
            <a:normAutofit/>
          </a:bodyPr>
          <a:lstStyle/>
          <a:p>
            <a:r>
              <a:rPr lang="fr-FR" sz="1100" dirty="0"/>
              <a:t>,</a:t>
            </a:r>
          </a:p>
        </p:txBody>
      </p:sp>
      <p:sp>
        <p:nvSpPr>
          <p:cNvPr id="3" name="Espace réservé du contenu 2">
            <a:extLst>
              <a:ext uri="{FF2B5EF4-FFF2-40B4-BE49-F238E27FC236}">
                <a16:creationId xmlns:a16="http://schemas.microsoft.com/office/drawing/2014/main" id="{67B470A2-989B-4FEC-8253-9CCB0B142D97}"/>
              </a:ext>
            </a:extLst>
          </p:cNvPr>
          <p:cNvSpPr>
            <a:spLocks noGrp="1"/>
          </p:cNvSpPr>
          <p:nvPr>
            <p:ph idx="1"/>
          </p:nvPr>
        </p:nvSpPr>
        <p:spPr>
          <a:xfrm>
            <a:off x="1331639" y="2276872"/>
            <a:ext cx="7488833" cy="2088232"/>
          </a:xfrm>
        </p:spPr>
        <p:txBody>
          <a:bodyPr>
            <a:normAutofit/>
          </a:bodyPr>
          <a:lstStyle/>
          <a:p>
            <a:pPr marL="0" lvl="0" indent="0" algn="ctr" hangingPunct="0">
              <a:buNone/>
            </a:pPr>
            <a:endParaRPr lang="fr-FR" dirty="0">
              <a:latin typeface="Calibri" panose="020F0502020204030204" pitchFamily="34" charset="0"/>
              <a:ea typeface="Times New Roman" panose="02020603050405020304" pitchFamily="18" charset="0"/>
              <a:cs typeface="Times New Roman" panose="02020603050405020304" pitchFamily="18" charset="0"/>
            </a:endParaRPr>
          </a:p>
          <a:p>
            <a:pPr marL="0" lvl="0" indent="0" algn="ctr" hangingPunct="0">
              <a:buNone/>
            </a:pPr>
            <a:r>
              <a:rPr lang="fr-FR" sz="4000" b="1" dirty="0">
                <a:effectLst/>
                <a:latin typeface="Arial" panose="020B0604020202020204" pitchFamily="34" charset="0"/>
                <a:ea typeface="Times New Roman" panose="02020603050405020304" pitchFamily="18" charset="0"/>
                <a:cs typeface="Times New Roman" panose="02020603050405020304" pitchFamily="18" charset="0"/>
              </a:rPr>
              <a:t>DIPA </a:t>
            </a:r>
            <a:r>
              <a:rPr lang="fr-FR" sz="4000" dirty="0">
                <a:effectLst/>
                <a:latin typeface="Arial" panose="020B0604020202020204" pitchFamily="34" charset="0"/>
                <a:ea typeface="Times New Roman" panose="02020603050405020304" pitchFamily="18" charset="0"/>
                <a:cs typeface="Times New Roman" panose="02020603050405020304" pitchFamily="18" charset="0"/>
              </a:rPr>
              <a:t>: </a:t>
            </a:r>
          </a:p>
          <a:p>
            <a:pPr marL="0" lvl="0" indent="0" algn="ctr" hangingPunct="0">
              <a:buNone/>
            </a:pPr>
            <a:r>
              <a:rPr lang="fr-FR" sz="3600" dirty="0">
                <a:effectLst/>
                <a:latin typeface="Arial" panose="020B0604020202020204" pitchFamily="34" charset="0"/>
                <a:ea typeface="Times New Roman" panose="02020603050405020304" pitchFamily="18" charset="0"/>
                <a:cs typeface="Times New Roman" panose="02020603050405020304" pitchFamily="18" charset="0"/>
              </a:rPr>
              <a:t>le point sur la suite de la procédure</a:t>
            </a:r>
            <a:endParaRPr lang="fr-FR"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885617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DA0E53D-5290-4B09-9630-CEFBA80B1FCE}"/>
              </a:ext>
            </a:extLst>
          </p:cNvPr>
          <p:cNvSpPr>
            <a:spLocks noGrp="1"/>
          </p:cNvSpPr>
          <p:nvPr>
            <p:ph idx="1"/>
          </p:nvPr>
        </p:nvSpPr>
        <p:spPr>
          <a:xfrm>
            <a:off x="827584" y="2276873"/>
            <a:ext cx="7848872" cy="2304255"/>
          </a:xfrm>
        </p:spPr>
        <p:txBody>
          <a:bodyPr>
            <a:normAutofit/>
          </a:bodyPr>
          <a:lstStyle/>
          <a:p>
            <a:pPr marL="0" indent="0" algn="ctr">
              <a:buNone/>
            </a:pPr>
            <a:r>
              <a:rPr lang="fr-FR" sz="4800" b="1" dirty="0"/>
              <a:t>Mission Flash « Urgences »</a:t>
            </a:r>
          </a:p>
          <a:p>
            <a:pPr marL="0" indent="0" algn="ctr">
              <a:buNone/>
            </a:pPr>
            <a:r>
              <a:rPr lang="fr-FR" sz="4800" b="1" dirty="0"/>
              <a:t>Et impact sur le SAS</a:t>
            </a:r>
          </a:p>
        </p:txBody>
      </p:sp>
    </p:spTree>
    <p:extLst>
      <p:ext uri="{BB962C8B-B14F-4D97-AF65-F5344CB8AC3E}">
        <p14:creationId xmlns:p14="http://schemas.microsoft.com/office/powerpoint/2010/main" val="5531973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DA0E53D-5290-4B09-9630-CEFBA80B1FCE}"/>
              </a:ext>
            </a:extLst>
          </p:cNvPr>
          <p:cNvSpPr>
            <a:spLocks noGrp="1"/>
          </p:cNvSpPr>
          <p:nvPr>
            <p:ph idx="1"/>
          </p:nvPr>
        </p:nvSpPr>
        <p:spPr>
          <a:xfrm>
            <a:off x="1331640" y="2276873"/>
            <a:ext cx="7344816" cy="2304255"/>
          </a:xfrm>
        </p:spPr>
        <p:txBody>
          <a:bodyPr>
            <a:normAutofit/>
          </a:bodyPr>
          <a:lstStyle/>
          <a:p>
            <a:pPr marL="0" indent="0" algn="ctr">
              <a:buNone/>
            </a:pPr>
            <a:r>
              <a:rPr lang="fr-FR" sz="5400" b="1" dirty="0">
                <a:effectLst/>
                <a:latin typeface="Century Gothic" panose="020B0502020202020204" pitchFamily="34" charset="0"/>
                <a:ea typeface="Calibri" panose="020F0502020204030204" pitchFamily="34" charset="0"/>
              </a:rPr>
              <a:t>Conférence </a:t>
            </a:r>
          </a:p>
          <a:p>
            <a:pPr marL="0" indent="0" algn="ctr">
              <a:buNone/>
            </a:pPr>
            <a:r>
              <a:rPr lang="fr-FR" sz="5400" b="1" dirty="0">
                <a:effectLst/>
                <a:latin typeface="Century Gothic" panose="020B0502020202020204" pitchFamily="34" charset="0"/>
                <a:ea typeface="Calibri" panose="020F0502020204030204" pitchFamily="34" charset="0"/>
              </a:rPr>
              <a:t>des parties prenantes</a:t>
            </a:r>
            <a:endParaRPr lang="fr-FR" sz="13800" b="1" dirty="0">
              <a:latin typeface="Century Gothic" panose="020B0502020202020204" pitchFamily="34" charset="0"/>
            </a:endParaRPr>
          </a:p>
        </p:txBody>
      </p:sp>
    </p:spTree>
    <p:extLst>
      <p:ext uri="{BB962C8B-B14F-4D97-AF65-F5344CB8AC3E}">
        <p14:creationId xmlns:p14="http://schemas.microsoft.com/office/powerpoint/2010/main" val="37909582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DA0E53D-5290-4B09-9630-CEFBA80B1FCE}"/>
              </a:ext>
            </a:extLst>
          </p:cNvPr>
          <p:cNvSpPr>
            <a:spLocks noGrp="1"/>
          </p:cNvSpPr>
          <p:nvPr>
            <p:ph idx="1"/>
          </p:nvPr>
        </p:nvSpPr>
        <p:spPr>
          <a:xfrm>
            <a:off x="1043608" y="1556792"/>
            <a:ext cx="7643192" cy="4569371"/>
          </a:xfrm>
        </p:spPr>
        <p:txBody>
          <a:bodyPr>
            <a:normAutofit/>
          </a:bodyPr>
          <a:lstStyle/>
          <a:p>
            <a:pPr marL="0" indent="0" algn="ctr">
              <a:buNone/>
            </a:pPr>
            <a:r>
              <a:rPr lang="fr-FR" sz="4000" b="1" dirty="0"/>
              <a:t>Future convention médicale</a:t>
            </a:r>
          </a:p>
          <a:p>
            <a:pPr marL="0" indent="0" algn="ctr">
              <a:buNone/>
            </a:pPr>
            <a:endParaRPr lang="fr-FR" sz="1800" b="1" dirty="0"/>
          </a:p>
          <a:p>
            <a:pPr marL="0" indent="0" algn="ctr">
              <a:buNone/>
            </a:pPr>
            <a:r>
              <a:rPr lang="fr-FR" sz="3200" b="1" dirty="0"/>
              <a:t>Les priorités </a:t>
            </a:r>
          </a:p>
          <a:p>
            <a:pPr marL="0" indent="0" algn="ctr">
              <a:buNone/>
            </a:pPr>
            <a:r>
              <a:rPr lang="fr-FR" sz="3200" b="1" dirty="0"/>
              <a:t>pour Les Généralistes-CSMF</a:t>
            </a:r>
          </a:p>
          <a:p>
            <a:pPr marL="0" indent="0" algn="ctr">
              <a:buNone/>
            </a:pPr>
            <a:endParaRPr lang="fr-FR" sz="2000" b="1" dirty="0"/>
          </a:p>
          <a:p>
            <a:pPr marL="0" indent="0" algn="ctr">
              <a:buNone/>
            </a:pPr>
            <a:r>
              <a:rPr lang="fr-FR" sz="3200" b="1" dirty="0">
                <a:effectLst/>
                <a:latin typeface="Arial" panose="020B0604020202020204" pitchFamily="34" charset="0"/>
                <a:ea typeface="Calibri" panose="020F0502020204030204" pitchFamily="34" charset="0"/>
              </a:rPr>
              <a:t>Hiérarchisation et revalorisation </a:t>
            </a:r>
          </a:p>
          <a:p>
            <a:pPr marL="0" indent="0" algn="ctr">
              <a:buNone/>
            </a:pPr>
            <a:r>
              <a:rPr lang="fr-FR" sz="3200" b="1" dirty="0">
                <a:effectLst/>
                <a:latin typeface="Arial" panose="020B0604020202020204" pitchFamily="34" charset="0"/>
                <a:ea typeface="Calibri" panose="020F0502020204030204" pitchFamily="34" charset="0"/>
              </a:rPr>
              <a:t>des consultations </a:t>
            </a:r>
            <a:endParaRPr lang="fr-FR" sz="7200" b="1" dirty="0"/>
          </a:p>
          <a:p>
            <a:pPr marL="0" indent="0" algn="ctr">
              <a:buNone/>
            </a:pPr>
            <a:endParaRPr lang="fr-FR" sz="4400" dirty="0">
              <a:solidFill>
                <a:srgbClr val="FF0000"/>
              </a:solidFill>
            </a:endParaRPr>
          </a:p>
        </p:txBody>
      </p:sp>
    </p:spTree>
    <p:extLst>
      <p:ext uri="{BB962C8B-B14F-4D97-AF65-F5344CB8AC3E}">
        <p14:creationId xmlns:p14="http://schemas.microsoft.com/office/powerpoint/2010/main" val="162949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DA0E53D-5290-4B09-9630-CEFBA80B1FCE}"/>
              </a:ext>
            </a:extLst>
          </p:cNvPr>
          <p:cNvSpPr>
            <a:spLocks noGrp="1"/>
          </p:cNvSpPr>
          <p:nvPr>
            <p:ph idx="1"/>
          </p:nvPr>
        </p:nvSpPr>
        <p:spPr>
          <a:xfrm>
            <a:off x="1187624" y="2276872"/>
            <a:ext cx="7560840" cy="3240361"/>
          </a:xfrm>
        </p:spPr>
        <p:txBody>
          <a:bodyPr>
            <a:normAutofit/>
          </a:bodyPr>
          <a:lstStyle/>
          <a:p>
            <a:pPr marL="0" lvl="0" indent="0" algn="ctr" hangingPunct="0">
              <a:buNone/>
            </a:pPr>
            <a:r>
              <a:rPr lang="fr-FR" sz="3200" b="1" dirty="0">
                <a:effectLst/>
                <a:latin typeface="Arial" panose="020B0604020202020204" pitchFamily="34" charset="0"/>
                <a:ea typeface="Calibri" panose="020F0502020204030204" pitchFamily="34" charset="0"/>
              </a:rPr>
              <a:t>Infirmier.es en Pratique Avancée (IPA) </a:t>
            </a:r>
          </a:p>
          <a:p>
            <a:pPr marL="0" lvl="0" indent="0" algn="ctr" hangingPunct="0">
              <a:buNone/>
            </a:pPr>
            <a:endParaRPr lang="fr-FR" sz="44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r>
              <a:rPr lang="fr-FR" sz="2400" b="1" dirty="0">
                <a:effectLst/>
                <a:latin typeface="Arial" panose="020B0604020202020204" pitchFamily="34" charset="0"/>
                <a:ea typeface="Calibri" panose="020F0502020204030204" pitchFamily="34" charset="0"/>
              </a:rPr>
              <a:t>Projection Film sur IPA </a:t>
            </a:r>
          </a:p>
          <a:p>
            <a:pPr marL="0" indent="0" algn="ctr">
              <a:buNone/>
            </a:pPr>
            <a:r>
              <a:rPr lang="fr-FR" sz="2400" b="1" dirty="0">
                <a:effectLst/>
                <a:latin typeface="Arial" panose="020B0604020202020204" pitchFamily="34" charset="0"/>
                <a:ea typeface="Calibri" panose="020F0502020204030204" pitchFamily="34" charset="0"/>
              </a:rPr>
              <a:t>au Pôle de santé de la Mayenne</a:t>
            </a:r>
            <a:endParaRPr lang="fr-FR" sz="1600" b="1" dirty="0"/>
          </a:p>
        </p:txBody>
      </p:sp>
    </p:spTree>
    <p:extLst>
      <p:ext uri="{BB962C8B-B14F-4D97-AF65-F5344CB8AC3E}">
        <p14:creationId xmlns:p14="http://schemas.microsoft.com/office/powerpoint/2010/main" val="17022577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578E0B-A43B-48FF-AF38-74BD9FDF26CA}"/>
              </a:ext>
            </a:extLst>
          </p:cNvPr>
          <p:cNvSpPr>
            <a:spLocks noGrp="1"/>
          </p:cNvSpPr>
          <p:nvPr>
            <p:ph type="title"/>
          </p:nvPr>
        </p:nvSpPr>
        <p:spPr>
          <a:xfrm>
            <a:off x="1547664" y="3068960"/>
            <a:ext cx="7264937" cy="2556284"/>
          </a:xfrm>
        </p:spPr>
        <p:txBody>
          <a:bodyPr>
            <a:normAutofit fontScale="90000"/>
          </a:bodyPr>
          <a:lstStyle/>
          <a:p>
            <a:r>
              <a:rPr lang="fr-FR" sz="3100" b="1" dirty="0">
                <a:latin typeface="Arial" panose="020B0604020202020204" pitchFamily="34" charset="0"/>
                <a:ea typeface="Calibri" panose="020F0502020204030204" pitchFamily="34" charset="0"/>
                <a:cs typeface="Arial" panose="020B0604020202020204" pitchFamily="34" charset="0"/>
              </a:rPr>
              <a:t>ACTUALITES</a:t>
            </a:r>
            <a:br>
              <a:rPr lang="fr-FR" sz="3600" b="1" dirty="0">
                <a:latin typeface="Arial" panose="020B0604020202020204" pitchFamily="34" charset="0"/>
                <a:ea typeface="Calibri" panose="020F0502020204030204" pitchFamily="34" charset="0"/>
                <a:cs typeface="Arial" panose="020B0604020202020204" pitchFamily="34" charset="0"/>
              </a:rPr>
            </a:br>
            <a:br>
              <a:rPr lang="fr-FR" sz="2000" dirty="0">
                <a:latin typeface="Arial" panose="020B0604020202020204" pitchFamily="34" charset="0"/>
                <a:ea typeface="Calibri" panose="020F0502020204030204" pitchFamily="34" charset="0"/>
                <a:cs typeface="Arial" panose="020B0604020202020204" pitchFamily="34" charset="0"/>
              </a:rPr>
            </a:br>
            <a:r>
              <a:rPr lang="fr-FR" sz="2000" dirty="0">
                <a:latin typeface="Arial" panose="020B0604020202020204" pitchFamily="34" charset="0"/>
                <a:ea typeface="Calibri" panose="020F0502020204030204" pitchFamily="34" charset="0"/>
                <a:cs typeface="Arial" panose="020B0604020202020204" pitchFamily="34" charset="0"/>
              </a:rPr>
              <a:t>DU </a:t>
            </a:r>
            <a:r>
              <a:rPr lang="fr-FR" sz="20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SYNDICAT DES MEDECINS COORDONNATEURS, EHPAD</a:t>
            </a:r>
            <a:br>
              <a:rPr lang="fr-FR" sz="2000" dirty="0">
                <a:effectLst/>
                <a:latin typeface="Arial" panose="020B0604020202020204" pitchFamily="34" charset="0"/>
                <a:ea typeface="Times New Roman" panose="02020603050405020304" pitchFamily="18" charset="0"/>
                <a:cs typeface="Arial" panose="020B0604020202020204" pitchFamily="34" charset="0"/>
              </a:rPr>
            </a:br>
            <a:r>
              <a:rPr lang="fr-FR" sz="20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ET AUTRES STRUCTURES, </a:t>
            </a:r>
            <a:br>
              <a:rPr lang="fr-FR" sz="20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br>
            <a:r>
              <a:rPr lang="fr-FR" sz="20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ET DES MEDECINS CONCERNES PAR LA GERIATRIE</a:t>
            </a:r>
            <a:br>
              <a:rPr lang="fr-FR" sz="22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br>
            <a:br>
              <a:rPr lang="fr-FR" sz="2200" dirty="0">
                <a:effectLst/>
                <a:latin typeface="Arial" panose="020B0604020202020204" pitchFamily="34" charset="0"/>
                <a:ea typeface="Times New Roman" panose="02020603050405020304" pitchFamily="18" charset="0"/>
                <a:cs typeface="Arial" panose="020B0604020202020204" pitchFamily="34" charset="0"/>
              </a:rPr>
            </a:br>
            <a:r>
              <a:rPr lang="fr-FR" sz="2200" dirty="0">
                <a:latin typeface="Arial" panose="020B0604020202020204" pitchFamily="34" charset="0"/>
                <a:ea typeface="Calibri" panose="020F0502020204030204" pitchFamily="34" charset="0"/>
                <a:cs typeface="Arial" panose="020B0604020202020204" pitchFamily="34" charset="0"/>
              </a:rPr>
              <a:t>Intervention </a:t>
            </a:r>
            <a:r>
              <a:rPr lang="fr-FR" sz="2200" b="1" dirty="0">
                <a:latin typeface="Arial" panose="020B0604020202020204" pitchFamily="34" charset="0"/>
                <a:ea typeface="Calibri" panose="020F0502020204030204" pitchFamily="34" charset="0"/>
                <a:cs typeface="Arial" panose="020B0604020202020204" pitchFamily="34" charset="0"/>
              </a:rPr>
              <a:t>Pascal MEYVAERT, Président</a:t>
            </a:r>
            <a:endParaRPr lang="fr-FR" dirty="0"/>
          </a:p>
        </p:txBody>
      </p:sp>
      <p:pic>
        <p:nvPicPr>
          <p:cNvPr id="5" name="Image 4" descr="Une image contenant texte&#10;&#10;Description générée automatiquement">
            <a:extLst>
              <a:ext uri="{FF2B5EF4-FFF2-40B4-BE49-F238E27FC236}">
                <a16:creationId xmlns:a16="http://schemas.microsoft.com/office/drawing/2014/main" id="{5C365BA0-50E5-41F9-A8DD-2FD1C3B112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5776" y="1124744"/>
            <a:ext cx="3772549" cy="1584176"/>
          </a:xfrm>
          <a:prstGeom prst="rect">
            <a:avLst/>
          </a:prstGeom>
        </p:spPr>
      </p:pic>
    </p:spTree>
    <p:extLst>
      <p:ext uri="{BB962C8B-B14F-4D97-AF65-F5344CB8AC3E}">
        <p14:creationId xmlns:p14="http://schemas.microsoft.com/office/powerpoint/2010/main" val="6691133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DA0E53D-5290-4B09-9630-CEFBA80B1FCE}"/>
              </a:ext>
            </a:extLst>
          </p:cNvPr>
          <p:cNvSpPr>
            <a:spLocks noGrp="1"/>
          </p:cNvSpPr>
          <p:nvPr>
            <p:ph idx="1"/>
          </p:nvPr>
        </p:nvSpPr>
        <p:spPr>
          <a:xfrm>
            <a:off x="1691680" y="2204864"/>
            <a:ext cx="7200800" cy="2592288"/>
          </a:xfrm>
        </p:spPr>
        <p:txBody>
          <a:bodyPr>
            <a:normAutofit/>
          </a:bodyPr>
          <a:lstStyle/>
          <a:p>
            <a:pPr marL="0" indent="0" algn="ctr">
              <a:buNone/>
            </a:pPr>
            <a:r>
              <a:rPr lang="fr-FR" sz="3200" b="1"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Assemblée Générale Extraordinaire</a:t>
            </a:r>
          </a:p>
          <a:p>
            <a:pPr marL="0" indent="0">
              <a:buNone/>
            </a:pPr>
            <a:endParaRPr lang="fr-FR"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r>
              <a:rPr lang="fr-FR" sz="2400" b="1" dirty="0">
                <a:effectLst/>
                <a:latin typeface="Arial" panose="020B0604020202020204" pitchFamily="34" charset="0"/>
                <a:ea typeface="Calibri" panose="020F0502020204030204" pitchFamily="34" charset="0"/>
              </a:rPr>
              <a:t>Approbation du nouveau Règlement intérieur </a:t>
            </a:r>
            <a:endParaRPr lang="fr-FR" sz="60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047299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917A5E-20E2-DF36-1EEE-78316C6448A5}"/>
              </a:ext>
            </a:extLst>
          </p:cNvPr>
          <p:cNvSpPr>
            <a:spLocks noGrp="1"/>
          </p:cNvSpPr>
          <p:nvPr>
            <p:ph type="title"/>
          </p:nvPr>
        </p:nvSpPr>
        <p:spPr>
          <a:xfrm>
            <a:off x="1475656" y="5661249"/>
            <a:ext cx="7235848" cy="72007"/>
          </a:xfrm>
        </p:spPr>
        <p:txBody>
          <a:bodyPr>
            <a:normAutofit fontScale="90000"/>
          </a:bodyPr>
          <a:lstStyle/>
          <a:p>
            <a:br>
              <a:rPr lang="fr-FR" sz="2100" dirty="0">
                <a:latin typeface="Arial" panose="020B0604020202020204" pitchFamily="34" charset="0"/>
                <a:cs typeface="Arial" panose="020B0604020202020204" pitchFamily="34" charset="0"/>
              </a:rPr>
            </a:br>
            <a:r>
              <a:rPr lang="fr-FR" sz="2100" dirty="0">
                <a:latin typeface="Arial" panose="020B0604020202020204" pitchFamily="34" charset="0"/>
                <a:cs typeface="Arial" panose="020B0604020202020204" pitchFamily="34" charset="0"/>
              </a:rPr>
              <a:t>Toutes mes excuses pour mon absence d’aujourd’hui, mais je suis en formation. A demain.</a:t>
            </a:r>
          </a:p>
        </p:txBody>
      </p:sp>
      <p:sp>
        <p:nvSpPr>
          <p:cNvPr id="4" name="Espace réservé du contenu 3">
            <a:extLst>
              <a:ext uri="{FF2B5EF4-FFF2-40B4-BE49-F238E27FC236}">
                <a16:creationId xmlns:a16="http://schemas.microsoft.com/office/drawing/2014/main" id="{3F2AF7D0-25B3-3C2B-221A-8A8ABC34BB14}"/>
              </a:ext>
            </a:extLst>
          </p:cNvPr>
          <p:cNvSpPr>
            <a:spLocks noGrp="1"/>
          </p:cNvSpPr>
          <p:nvPr>
            <p:ph idx="1"/>
          </p:nvPr>
        </p:nvSpPr>
        <p:spPr>
          <a:xfrm>
            <a:off x="971600" y="1774385"/>
            <a:ext cx="6195700" cy="1869717"/>
          </a:xfrm>
        </p:spPr>
        <p:txBody>
          <a:bodyPr>
            <a:normAutofit lnSpcReduction="10000"/>
          </a:bodyPr>
          <a:lstStyle/>
          <a:p>
            <a:r>
              <a:rPr lang="fr-FR" sz="2700" dirty="0">
                <a:latin typeface="Arial" panose="020B0604020202020204" pitchFamily="34" charset="0"/>
                <a:cs typeface="Arial" panose="020B0604020202020204" pitchFamily="34" charset="0"/>
              </a:rPr>
              <a:t>Envie de se former ?</a:t>
            </a:r>
          </a:p>
          <a:p>
            <a:r>
              <a:rPr lang="fr-FR" sz="2700" dirty="0">
                <a:latin typeface="Arial" panose="020B0604020202020204" pitchFamily="34" charset="0"/>
                <a:cs typeface="Arial" panose="020B0604020202020204" pitchFamily="34" charset="0"/>
              </a:rPr>
              <a:t>Envie de proposer dans votre région une formation ?</a:t>
            </a:r>
            <a:r>
              <a:rPr lang="fr-FR" sz="825" i="1" dirty="0">
                <a:latin typeface="Arial" panose="020B0604020202020204" pitchFamily="34" charset="0"/>
                <a:cs typeface="Arial" panose="020B0604020202020204" pitchFamily="34" charset="0"/>
              </a:rPr>
              <a:t>  </a:t>
            </a:r>
          </a:p>
          <a:p>
            <a:pPr marL="0" indent="0" algn="ctr">
              <a:buNone/>
            </a:pPr>
            <a:r>
              <a:rPr lang="fr-FR" sz="2400" i="1" dirty="0">
                <a:latin typeface="Arial" panose="020B0604020202020204" pitchFamily="34" charset="0"/>
                <a:cs typeface="Arial" panose="020B0604020202020204" pitchFamily="34" charset="0"/>
              </a:rPr>
              <a:t>Y a qu’à cliquer</a:t>
            </a:r>
          </a:p>
          <a:p>
            <a:pPr marL="0" indent="0">
              <a:buNone/>
            </a:pPr>
            <a:endParaRPr lang="fr-FR" sz="2400" dirty="0"/>
          </a:p>
        </p:txBody>
      </p:sp>
      <p:pic>
        <p:nvPicPr>
          <p:cNvPr id="6" name="Image 5" descr="Une image contenant personne, mur, intérieur&#10;&#10;Description générée automatiquement">
            <a:extLst>
              <a:ext uri="{FF2B5EF4-FFF2-40B4-BE49-F238E27FC236}">
                <a16:creationId xmlns:a16="http://schemas.microsoft.com/office/drawing/2014/main" id="{D4898893-36CC-877B-ECA3-F8D0B3394F15}"/>
              </a:ext>
            </a:extLst>
          </p:cNvPr>
          <p:cNvPicPr>
            <a:picLocks noChangeAspect="1"/>
          </p:cNvPicPr>
          <p:nvPr/>
        </p:nvPicPr>
        <p:blipFill rotWithShape="1">
          <a:blip r:embed="rId2"/>
          <a:srcRect t="11745" b="1995"/>
          <a:stretch/>
        </p:blipFill>
        <p:spPr>
          <a:xfrm>
            <a:off x="7167300" y="1916832"/>
            <a:ext cx="1544204" cy="1776039"/>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pic>
        <p:nvPicPr>
          <p:cNvPr id="8" name="Image 7">
            <a:extLst>
              <a:ext uri="{FF2B5EF4-FFF2-40B4-BE49-F238E27FC236}">
                <a16:creationId xmlns:a16="http://schemas.microsoft.com/office/drawing/2014/main" id="{993280ED-2670-8472-5B20-3B1A5507EC8F}"/>
              </a:ext>
            </a:extLst>
          </p:cNvPr>
          <p:cNvPicPr>
            <a:picLocks noChangeAspect="1"/>
          </p:cNvPicPr>
          <p:nvPr/>
        </p:nvPicPr>
        <p:blipFill>
          <a:blip r:embed="rId3"/>
          <a:stretch>
            <a:fillRect/>
          </a:stretch>
        </p:blipFill>
        <p:spPr>
          <a:xfrm>
            <a:off x="3073953" y="3644102"/>
            <a:ext cx="2236041" cy="2236041"/>
          </a:xfrm>
          <a:prstGeom prst="rect">
            <a:avLst/>
          </a:prstGeom>
        </p:spPr>
      </p:pic>
      <p:pic>
        <p:nvPicPr>
          <p:cNvPr id="3" name="Image 2">
            <a:extLst>
              <a:ext uri="{FF2B5EF4-FFF2-40B4-BE49-F238E27FC236}">
                <a16:creationId xmlns:a16="http://schemas.microsoft.com/office/drawing/2014/main" id="{18AA9A10-7B8A-7EB5-D928-3980B8EF1D61}"/>
              </a:ext>
            </a:extLst>
          </p:cNvPr>
          <p:cNvPicPr>
            <a:picLocks noChangeAspect="1"/>
          </p:cNvPicPr>
          <p:nvPr/>
        </p:nvPicPr>
        <p:blipFill>
          <a:blip r:embed="rId4"/>
          <a:stretch>
            <a:fillRect/>
          </a:stretch>
        </p:blipFill>
        <p:spPr>
          <a:xfrm>
            <a:off x="3419872" y="165710"/>
            <a:ext cx="1544204" cy="1544204"/>
          </a:xfrm>
          <a:prstGeom prst="rect">
            <a:avLst/>
          </a:prstGeom>
        </p:spPr>
      </p:pic>
    </p:spTree>
    <p:extLst>
      <p:ext uri="{BB962C8B-B14F-4D97-AF65-F5344CB8AC3E}">
        <p14:creationId xmlns:p14="http://schemas.microsoft.com/office/powerpoint/2010/main" val="12828716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39F5977-04D0-FDE4-8030-3756B27F1E74}"/>
              </a:ext>
            </a:extLst>
          </p:cNvPr>
          <p:cNvSpPr>
            <a:spLocks noGrp="1"/>
          </p:cNvSpPr>
          <p:nvPr>
            <p:ph idx="1"/>
          </p:nvPr>
        </p:nvSpPr>
        <p:spPr>
          <a:xfrm>
            <a:off x="1835696" y="1844823"/>
            <a:ext cx="6912768" cy="3744417"/>
          </a:xfrm>
        </p:spPr>
        <p:txBody>
          <a:bodyPr/>
          <a:lstStyle/>
          <a:p>
            <a:pPr marL="0" indent="0">
              <a:buNone/>
            </a:pPr>
            <a:r>
              <a:rPr lang="fr-FR" dirty="0"/>
              <a:t>                </a:t>
            </a:r>
          </a:p>
          <a:p>
            <a:pPr marL="0" indent="0">
              <a:buNone/>
            </a:pPr>
            <a:endParaRPr lang="fr-FR" sz="1600" dirty="0"/>
          </a:p>
        </p:txBody>
      </p:sp>
      <p:sp>
        <p:nvSpPr>
          <p:cNvPr id="5" name="ZoneTexte 4">
            <a:extLst>
              <a:ext uri="{FF2B5EF4-FFF2-40B4-BE49-F238E27FC236}">
                <a16:creationId xmlns:a16="http://schemas.microsoft.com/office/drawing/2014/main" id="{445A8809-3BFB-272D-D457-5AB87767ABEC}"/>
              </a:ext>
            </a:extLst>
          </p:cNvPr>
          <p:cNvSpPr txBox="1"/>
          <p:nvPr/>
        </p:nvSpPr>
        <p:spPr>
          <a:xfrm>
            <a:off x="1043608" y="1988840"/>
            <a:ext cx="7848872" cy="2369880"/>
          </a:xfrm>
          <a:prstGeom prst="rect">
            <a:avLst/>
          </a:prstGeom>
          <a:noFill/>
        </p:spPr>
        <p:txBody>
          <a:bodyPr wrap="square">
            <a:spAutoFit/>
          </a:bodyPr>
          <a:lstStyle/>
          <a:p>
            <a:pPr algn="ctr"/>
            <a:r>
              <a:rPr lang="fr-FR" sz="2400" dirty="0">
                <a:effectLst/>
                <a:latin typeface="Arial" panose="020B0604020202020204" pitchFamily="34" charset="0"/>
                <a:ea typeface="Calibri" panose="020F0502020204030204" pitchFamily="34" charset="0"/>
                <a:cs typeface="Times New Roman" panose="02020603050405020304" pitchFamily="18" charset="0"/>
              </a:rPr>
              <a:t>DINER COMMUN CE SOIR </a:t>
            </a:r>
          </a:p>
          <a:p>
            <a:pPr algn="ctr"/>
            <a:r>
              <a:rPr lang="fr-FR" sz="2400" dirty="0">
                <a:effectLst/>
                <a:latin typeface="Arial" panose="020B0604020202020204" pitchFamily="34" charset="0"/>
                <a:ea typeface="Calibri" panose="020F0502020204030204" pitchFamily="34" charset="0"/>
                <a:cs typeface="Times New Roman" panose="02020603050405020304" pitchFamily="18" charset="0"/>
              </a:rPr>
              <a:t>avec les cadres Les Spécialistes-CSMF : </a:t>
            </a:r>
            <a:endParaRPr lang="fr-FR" sz="2400" dirty="0">
              <a:latin typeface="Arial" panose="020B0604020202020204" pitchFamily="34" charset="0"/>
              <a:ea typeface="Calibri" panose="020F0502020204030204" pitchFamily="34" charset="0"/>
              <a:cs typeface="Times New Roman" panose="02020603050405020304" pitchFamily="18" charset="0"/>
            </a:endParaRPr>
          </a:p>
          <a:p>
            <a:pPr algn="ctr"/>
            <a:endParaRPr lang="fr-FR" sz="2000" b="1" dirty="0">
              <a:effectLst/>
              <a:latin typeface="Arial" panose="020B0604020202020204" pitchFamily="34" charset="0"/>
              <a:ea typeface="Calibri" panose="020F0502020204030204" pitchFamily="34" charset="0"/>
              <a:cs typeface="Times New Roman" panose="02020603050405020304" pitchFamily="18" charset="0"/>
            </a:endParaRPr>
          </a:p>
          <a:p>
            <a:pPr algn="ctr"/>
            <a:r>
              <a:rPr lang="fr-FR" sz="2000" b="1" dirty="0">
                <a:effectLst/>
                <a:latin typeface="Arial" panose="020B0604020202020204" pitchFamily="34" charset="0"/>
                <a:ea typeface="Calibri" panose="020F0502020204030204" pitchFamily="34" charset="0"/>
                <a:cs typeface="Times New Roman" panose="02020603050405020304" pitchFamily="18" charset="0"/>
              </a:rPr>
              <a:t>RV à 20h15 devant hôtel ou directement sur place à 20h30</a:t>
            </a:r>
          </a:p>
          <a:p>
            <a:pPr algn="ctr"/>
            <a:endParaRPr lang="fr-FR" sz="2000" b="1" dirty="0">
              <a:latin typeface="Arial" panose="020B0604020202020204" pitchFamily="34" charset="0"/>
              <a:ea typeface="Calibri" panose="020F0502020204030204" pitchFamily="34" charset="0"/>
              <a:cs typeface="Times New Roman" panose="02020603050405020304" pitchFamily="18" charset="0"/>
            </a:endParaRPr>
          </a:p>
          <a:p>
            <a:pPr algn="ctr"/>
            <a:r>
              <a:rPr lang="fr-FR" sz="2000" dirty="0">
                <a:effectLst/>
                <a:latin typeface="Arial" panose="020B0604020202020204" pitchFamily="34" charset="0"/>
                <a:ea typeface="Calibri" panose="020F0502020204030204" pitchFamily="34" charset="0"/>
                <a:cs typeface="Times New Roman" panose="02020603050405020304" pitchFamily="18" charset="0"/>
              </a:rPr>
              <a:t> Restaurant L’ESCALE </a:t>
            </a:r>
          </a:p>
          <a:p>
            <a:pPr algn="ctr"/>
            <a:r>
              <a:rPr lang="fr-FR" sz="2000" dirty="0">
                <a:effectLst/>
                <a:latin typeface="Arial" panose="020B0604020202020204" pitchFamily="34" charset="0"/>
                <a:ea typeface="Calibri" panose="020F0502020204030204" pitchFamily="34" charset="0"/>
                <a:cs typeface="Times New Roman" panose="02020603050405020304" pitchFamily="18" charset="0"/>
              </a:rPr>
              <a:t>8 Bd Edouard Baudoin - 06160 Antibes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5170880"/>
      </p:ext>
    </p:extLst>
  </p:cSld>
  <p:clrMapOvr>
    <a:masterClrMapping/>
  </p:clrMapOvr>
</p:sld>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7701</TotalTime>
  <Words>903</Words>
  <Application>Microsoft Office PowerPoint</Application>
  <PresentationFormat>Affichage à l'écran (4:3)</PresentationFormat>
  <Paragraphs>165</Paragraphs>
  <Slides>29</Slides>
  <Notes>3</Notes>
  <HiddenSlides>1</HiddenSlides>
  <MMClips>0</MMClips>
  <ScaleCrop>false</ScaleCrop>
  <HeadingPairs>
    <vt:vector size="6" baseType="variant">
      <vt:variant>
        <vt:lpstr>Polices utilisées</vt:lpstr>
      </vt:variant>
      <vt:variant>
        <vt:i4>6</vt:i4>
      </vt:variant>
      <vt:variant>
        <vt:lpstr>Thème</vt:lpstr>
      </vt:variant>
      <vt:variant>
        <vt:i4>2</vt:i4>
      </vt:variant>
      <vt:variant>
        <vt:lpstr>Titres des diapositives</vt:lpstr>
      </vt:variant>
      <vt:variant>
        <vt:i4>29</vt:i4>
      </vt:variant>
    </vt:vector>
  </HeadingPairs>
  <TitlesOfParts>
    <vt:vector size="37" baseType="lpstr">
      <vt:lpstr>Arial</vt:lpstr>
      <vt:lpstr>Calibri</vt:lpstr>
      <vt:lpstr>Century Gothic</vt:lpstr>
      <vt:lpstr>Open Sans</vt:lpstr>
      <vt:lpstr>Verdana</vt:lpstr>
      <vt:lpstr>Wingdings 3</vt:lpstr>
      <vt:lpstr>Conception personnalisée</vt:lpstr>
      <vt:lpstr>Brin</vt:lpstr>
      <vt:lpstr>Assemblée générale extraordinaire  et Comité directeur</vt:lpstr>
      <vt:lpstr>DEROULE</vt:lpstr>
      <vt:lpstr> </vt:lpstr>
      <vt:lpstr> </vt:lpstr>
      <vt:lpstr> </vt:lpstr>
      <vt:lpstr>Documents à télécharger  sur le porte documents</vt:lpstr>
      <vt:lpstr> </vt:lpstr>
      <vt:lpstr>NOUVEAU PARTENAIRE IDS Media : écrans connectés salles d’attent</vt:lpstr>
      <vt:lpstr> </vt:lpstr>
      <vt:lpstr> </vt:lpstr>
      <vt:lpstr> </vt:lpstr>
      <vt:lpstr>Présentation PowerPoint</vt:lpstr>
      <vt:lpstr> </vt:lpstr>
      <vt:lpstr>,</vt:lpstr>
      <vt:lpstr>,</vt:lpstr>
      <vt:lpstr>.</vt:lpstr>
      <vt:lpstr>PARTENAIRE</vt:lpstr>
      <vt:lpstr>PARTENAIRE IDS Media : écrans connectés salles d’attente</vt:lpstr>
      <vt:lpstr>,</vt:lpstr>
      <vt:lpstr>,</vt:lpstr>
      <vt:lpstr>,</vt:lpstr>
      <vt:lpstr>Présentation PowerPoint</vt:lpstr>
      <vt:lpstr>Présentation PowerPoint</vt:lpstr>
      <vt:lpstr>Présentation PowerPoint</vt:lpstr>
      <vt:lpstr>Présentation PowerPoint</vt:lpstr>
      <vt:lpstr>ACTUALITES  DU SYNDICAT DES MEDECINS COORDONNATEURS, EHPAD ET AUTRES STRUCTURES,  ET DES MEDECINS CONCERNES PAR LA GERIATRIE  Intervention Pascal MEYVAERT, Président</vt:lpstr>
      <vt:lpstr>Présentation PowerPoint</vt:lpstr>
      <vt:lpstr> Toutes mes excuses pour mon absence d’aujourd’hui, mais je suis en formation. A demain.</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Beatrice</dc:creator>
  <cp:lastModifiedBy>Les Généralistes CSMF</cp:lastModifiedBy>
  <cp:revision>492</cp:revision>
  <cp:lastPrinted>2022-01-31T13:05:14Z</cp:lastPrinted>
  <dcterms:created xsi:type="dcterms:W3CDTF">2016-09-30T16:03:07Z</dcterms:created>
  <dcterms:modified xsi:type="dcterms:W3CDTF">2022-09-22T07:25:04Z</dcterms:modified>
</cp:coreProperties>
</file>