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7"/>
  </p:notesMasterIdLst>
  <p:sldIdLst>
    <p:sldId id="256" r:id="rId2"/>
    <p:sldId id="262" r:id="rId3"/>
    <p:sldId id="257" r:id="rId4"/>
    <p:sldId id="261" r:id="rId5"/>
    <p:sldId id="26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63"/>
    <p:restoredTop sz="60563"/>
  </p:normalViewPr>
  <p:slideViewPr>
    <p:cSldViewPr snapToGrid="0" snapToObjects="1">
      <p:cViewPr varScale="1">
        <p:scale>
          <a:sx n="67" d="100"/>
          <a:sy n="67" d="100"/>
        </p:scale>
        <p:origin x="1902"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3" d="100"/>
          <a:sy n="83" d="100"/>
        </p:scale>
        <p:origin x="2784"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587FD-71B8-EA42-9678-CFCBD5BA5CFE}" type="datetimeFigureOut">
              <a:rPr lang="fr-FR" smtClean="0"/>
              <a:t>13/06/2022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873E69-5693-0A49-B7AD-14AB8DFF8167}" type="slidenum">
              <a:rPr lang="fr-FR" smtClean="0"/>
              <a:t>‹N°›</a:t>
            </a:fld>
            <a:endParaRPr lang="fr-FR"/>
          </a:p>
        </p:txBody>
      </p:sp>
    </p:spTree>
    <p:extLst>
      <p:ext uri="{BB962C8B-B14F-4D97-AF65-F5344CB8AC3E}">
        <p14:creationId xmlns:p14="http://schemas.microsoft.com/office/powerpoint/2010/main" val="306769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E873E69-5693-0A49-B7AD-14AB8DFF8167}" type="slidenum">
              <a:rPr lang="fr-FR" smtClean="0"/>
              <a:t>1</a:t>
            </a:fld>
            <a:endParaRPr lang="fr-FR"/>
          </a:p>
        </p:txBody>
      </p:sp>
    </p:spTree>
    <p:extLst>
      <p:ext uri="{BB962C8B-B14F-4D97-AF65-F5344CB8AC3E}">
        <p14:creationId xmlns:p14="http://schemas.microsoft.com/office/powerpoint/2010/main" val="3958924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E873E69-5693-0A49-B7AD-14AB8DFF8167}" type="slidenum">
              <a:rPr lang="fr-FR" smtClean="0"/>
              <a:t>3</a:t>
            </a:fld>
            <a:endParaRPr lang="fr-FR"/>
          </a:p>
        </p:txBody>
      </p:sp>
    </p:spTree>
    <p:extLst>
      <p:ext uri="{BB962C8B-B14F-4D97-AF65-F5344CB8AC3E}">
        <p14:creationId xmlns:p14="http://schemas.microsoft.com/office/powerpoint/2010/main" val="629147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Nb d’heure/ nb action</a:t>
            </a:r>
          </a:p>
          <a:p>
            <a:r>
              <a:rPr lang="fr-FR" dirty="0"/>
              <a:t>Hors UE</a:t>
            </a:r>
          </a:p>
        </p:txBody>
      </p:sp>
      <p:sp>
        <p:nvSpPr>
          <p:cNvPr id="4" name="Espace réservé du numéro de diapositive 3"/>
          <p:cNvSpPr>
            <a:spLocks noGrp="1"/>
          </p:cNvSpPr>
          <p:nvPr>
            <p:ph type="sldNum" sz="quarter" idx="5"/>
          </p:nvPr>
        </p:nvSpPr>
        <p:spPr/>
        <p:txBody>
          <a:bodyPr/>
          <a:lstStyle/>
          <a:p>
            <a:fld id="{0E873E69-5693-0A49-B7AD-14AB8DFF8167}" type="slidenum">
              <a:rPr lang="fr-FR" smtClean="0"/>
              <a:t>5</a:t>
            </a:fld>
            <a:endParaRPr lang="fr-FR"/>
          </a:p>
        </p:txBody>
      </p:sp>
    </p:spTree>
    <p:extLst>
      <p:ext uri="{BB962C8B-B14F-4D97-AF65-F5344CB8AC3E}">
        <p14:creationId xmlns:p14="http://schemas.microsoft.com/office/powerpoint/2010/main" val="1681336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4D341E-E10C-E373-691B-23F7BEB3A15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0C8F88-A59E-CDCC-4C46-A74BE75428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2A2467D-48E2-0F96-357C-0BD641972764}"/>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5" name="Espace réservé du pied de page 4">
            <a:extLst>
              <a:ext uri="{FF2B5EF4-FFF2-40B4-BE49-F238E27FC236}">
                <a16:creationId xmlns:a16="http://schemas.microsoft.com/office/drawing/2014/main" id="{E5630D49-930B-5666-5A83-DFA1471CF990}"/>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BFCC9892-A2EB-C4AB-81AE-AA84622B2882}"/>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899376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91EFA2-D479-A886-46DF-6AD583E6C4D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7D9FDA3-9E14-9A32-1FEF-7C2028FA7A3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43FFFE2-F284-CBFF-6F64-8F931C309780}"/>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5" name="Espace réservé du pied de page 4">
            <a:extLst>
              <a:ext uri="{FF2B5EF4-FFF2-40B4-BE49-F238E27FC236}">
                <a16:creationId xmlns:a16="http://schemas.microsoft.com/office/drawing/2014/main" id="{A3AB8209-327B-1EDD-E3B8-D7E307DDCD65}"/>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C4721075-6FA9-5263-8604-3D27B44E1374}"/>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718045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46392C-D898-70AB-41A8-19F514CC06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6686A89-E03E-73EA-21CB-F7DAF272C7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F05E21E-0990-B4A4-FE9B-3AB64F89FEFE}"/>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5" name="Espace réservé du pied de page 4">
            <a:extLst>
              <a:ext uri="{FF2B5EF4-FFF2-40B4-BE49-F238E27FC236}">
                <a16:creationId xmlns:a16="http://schemas.microsoft.com/office/drawing/2014/main" id="{3F4474ED-6848-15BD-E575-AF2A3B466113}"/>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5F32D623-0FE6-0642-7B07-17AE1A9B0627}"/>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440357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751D7B-DC4A-46F0-E747-E166573D3BE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74CCE5-84A7-4581-ABCB-A3E4CEE2AC9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0062026-31A7-A310-5A1F-C8DBBBD74D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4BB4633-0B5B-FD4A-0E34-EBFA2A41EE41}"/>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6" name="Espace réservé du pied de page 5">
            <a:extLst>
              <a:ext uri="{FF2B5EF4-FFF2-40B4-BE49-F238E27FC236}">
                <a16:creationId xmlns:a16="http://schemas.microsoft.com/office/drawing/2014/main" id="{032C5941-7962-DBFE-E559-3EA4C4381ECA}"/>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BC6236E5-AD12-4009-D08A-3EFDFD6D882E}"/>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783865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B21092-4B56-1CE9-F22D-8BCADDFBB96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BFE3E16-AE9B-2334-9669-97370966E0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46E287E-D98E-584C-0231-5A3CBDC2823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41B3EF2-4E23-FDEF-25D1-09530C38EF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3744E79-9A5B-3FF4-C87D-ECC6D373C27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2428421-3815-9193-1EBF-91424CF38097}"/>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8" name="Espace réservé du pied de page 7">
            <a:extLst>
              <a:ext uri="{FF2B5EF4-FFF2-40B4-BE49-F238E27FC236}">
                <a16:creationId xmlns:a16="http://schemas.microsoft.com/office/drawing/2014/main" id="{2BA580BF-9C52-89DC-7882-CB0B9E038D06}"/>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id="{3A728429-D36B-EF4D-98EC-19721D01FF6E}"/>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494746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F264B-6A73-E2B9-4746-FECE6344D7B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BFC9A11-CE50-F674-95D4-521CCF2B9246}"/>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4" name="Espace réservé du pied de page 3">
            <a:extLst>
              <a:ext uri="{FF2B5EF4-FFF2-40B4-BE49-F238E27FC236}">
                <a16:creationId xmlns:a16="http://schemas.microsoft.com/office/drawing/2014/main" id="{323F460A-9287-2C82-4F6D-AB8063E57F8C}"/>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id="{70E934FE-1F29-BCED-8D43-04D517041C03}"/>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858250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684F87D-BB97-9C0F-057A-3A3A0A0F6A06}"/>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3" name="Espace réservé du pied de page 2">
            <a:extLst>
              <a:ext uri="{FF2B5EF4-FFF2-40B4-BE49-F238E27FC236}">
                <a16:creationId xmlns:a16="http://schemas.microsoft.com/office/drawing/2014/main" id="{177949C9-C188-8EAF-5E17-1368FDCC2195}"/>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id="{E63BFE20-74A2-8EF4-7F25-75C5ED212CAC}"/>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705852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08F15-F5DF-D7B0-F1EF-FAA30182114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1999590-8746-34C1-FE4F-737A97D3B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0BAE6AF-DC8E-E198-0899-7282A556B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8339F04-9E47-70E0-6A2C-E050F81EEE09}"/>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6" name="Espace réservé du pied de page 5">
            <a:extLst>
              <a:ext uri="{FF2B5EF4-FFF2-40B4-BE49-F238E27FC236}">
                <a16:creationId xmlns:a16="http://schemas.microsoft.com/office/drawing/2014/main" id="{7437C774-FFC3-BD33-DC63-E5F7CFFF0DDB}"/>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F35310FC-913A-27AD-8C7F-920742BED604}"/>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823408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D0B3AA-1B95-2A32-4965-7E022C17B67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E67A66A-3A6D-AD0E-AD46-B5107E6736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72FF4B1-5A8A-8B15-C980-B4F3DC3C07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F5CFBD-A20B-0C04-5B4E-512FC9E8006D}"/>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6" name="Espace réservé du pied de page 5">
            <a:extLst>
              <a:ext uri="{FF2B5EF4-FFF2-40B4-BE49-F238E27FC236}">
                <a16:creationId xmlns:a16="http://schemas.microsoft.com/office/drawing/2014/main" id="{6D77C860-A13C-76F9-A751-D66E7FD54592}"/>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E0FDBB51-BFFC-97FA-29C5-53720BA5D530}"/>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378416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1CE0BF-7388-0C76-4E95-9E6DA8ECF93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64AB664-FB5F-F60A-17CE-2E392EC0ACF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870FAF-F02C-2FC3-C69C-054874A4D03A}"/>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5" name="Espace réservé du pied de page 4">
            <a:extLst>
              <a:ext uri="{FF2B5EF4-FFF2-40B4-BE49-F238E27FC236}">
                <a16:creationId xmlns:a16="http://schemas.microsoft.com/office/drawing/2014/main" id="{CAF1BCE9-8955-98B7-D9D0-3E1BDD4CFE24}"/>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3DC487F8-C675-B479-5497-7C54208CF8CD}"/>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55700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920B975-E744-1A32-E3B7-EA35AE4BCE1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68B7125-D5AF-561B-09D1-AF529A3F366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0FCB7C-E5B2-99EB-954B-7272EA6A8495}"/>
              </a:ext>
            </a:extLst>
          </p:cNvPr>
          <p:cNvSpPr>
            <a:spLocks noGrp="1"/>
          </p:cNvSpPr>
          <p:nvPr>
            <p:ph type="dt" sz="half" idx="10"/>
          </p:nvPr>
        </p:nvSpPr>
        <p:spPr/>
        <p:txBody>
          <a:bodyPr/>
          <a:lstStyle/>
          <a:p>
            <a:fld id="{02AC24A9-CCB6-4F8D-B8DB-C2F3692CFA5A}" type="datetimeFigureOut">
              <a:rPr lang="en-US" smtClean="0"/>
              <a:t>6/13/2022</a:t>
            </a:fld>
            <a:endParaRPr lang="en-US"/>
          </a:p>
        </p:txBody>
      </p:sp>
      <p:sp>
        <p:nvSpPr>
          <p:cNvPr id="5" name="Espace réservé du pied de page 4">
            <a:extLst>
              <a:ext uri="{FF2B5EF4-FFF2-40B4-BE49-F238E27FC236}">
                <a16:creationId xmlns:a16="http://schemas.microsoft.com/office/drawing/2014/main" id="{326738EE-8765-A15B-A523-4C1EC72B7C72}"/>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27B8E328-B8AE-8902-036F-B96223439D6C}"/>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09444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763ADF9-ED3B-DCC5-9FB6-434513C581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08CF1EA-3250-3079-321B-22F064E0C4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DE7685A-2919-81F8-9F03-03AD33558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6/13/2022</a:t>
            </a:fld>
            <a:endParaRPr lang="en-US"/>
          </a:p>
        </p:txBody>
      </p:sp>
      <p:sp>
        <p:nvSpPr>
          <p:cNvPr id="5" name="Espace réservé du pied de page 4">
            <a:extLst>
              <a:ext uri="{FF2B5EF4-FFF2-40B4-BE49-F238E27FC236}">
                <a16:creationId xmlns:a16="http://schemas.microsoft.com/office/drawing/2014/main" id="{7BD707FE-8787-8E46-E4E3-B283757004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id="{79EB2DFB-1A03-54B9-6EF4-C57C0A8799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a:t>
            </a:fld>
            <a:endParaRPr lang="en-US"/>
          </a:p>
        </p:txBody>
      </p:sp>
    </p:spTree>
    <p:extLst>
      <p:ext uri="{BB962C8B-B14F-4D97-AF65-F5344CB8AC3E}">
        <p14:creationId xmlns:p14="http://schemas.microsoft.com/office/powerpoint/2010/main" val="6332497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17.png"/><Relationship Id="rId5" Type="http://schemas.openxmlformats.org/officeDocument/2006/relationships/image" Target="../media/image7.png"/><Relationship Id="rId10" Type="http://schemas.openxmlformats.org/officeDocument/2006/relationships/image" Target="../media/image16.svg"/><Relationship Id="rId4" Type="http://schemas.openxmlformats.org/officeDocument/2006/relationships/image" Target="../media/image6.sv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Vidéo 3">
            <a:extLst>
              <a:ext uri="{FF2B5EF4-FFF2-40B4-BE49-F238E27FC236}">
                <a16:creationId xmlns:a16="http://schemas.microsoft.com/office/drawing/2014/main" id="{20220698-DFAF-9E3E-4C61-4042869EE7E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 b="285"/>
          <a:stretch/>
        </p:blipFill>
        <p:spPr>
          <a:xfrm>
            <a:off x="-1" y="312515"/>
            <a:ext cx="12192001" cy="6858000"/>
          </a:xfrm>
          <a:prstGeom prst="rect">
            <a:avLst/>
          </a:prstGeom>
          <a:solidFill>
            <a:schemeClr val="accent2"/>
          </a:solidFill>
          <a:ln>
            <a:solidFill>
              <a:schemeClr val="accent4"/>
            </a:solidFill>
          </a:ln>
        </p:spPr>
      </p:pic>
      <p:sp>
        <p:nvSpPr>
          <p:cNvPr id="2" name="Titre 1">
            <a:extLst>
              <a:ext uri="{FF2B5EF4-FFF2-40B4-BE49-F238E27FC236}">
                <a16:creationId xmlns:a16="http://schemas.microsoft.com/office/drawing/2014/main" id="{DE12D5EB-5E40-C64D-7326-5EA023B9C821}"/>
              </a:ext>
            </a:extLst>
          </p:cNvPr>
          <p:cNvSpPr>
            <a:spLocks noGrp="1"/>
          </p:cNvSpPr>
          <p:nvPr>
            <p:ph type="ctrTitle"/>
          </p:nvPr>
        </p:nvSpPr>
        <p:spPr>
          <a:xfrm>
            <a:off x="5011523" y="5581890"/>
            <a:ext cx="3212386" cy="1185353"/>
          </a:xfrm>
        </p:spPr>
        <p:txBody>
          <a:bodyPr anchor="ctr">
            <a:normAutofit/>
          </a:bodyPr>
          <a:lstStyle/>
          <a:p>
            <a:r>
              <a:rPr lang="fr-FR" sz="5400" b="1" i="1" dirty="0">
                <a:solidFill>
                  <a:schemeClr val="accent4">
                    <a:lumMod val="60000"/>
                    <a:lumOff val="40000"/>
                  </a:schemeClr>
                </a:solidFill>
              </a:rPr>
              <a:t>ACFM</a:t>
            </a:r>
          </a:p>
        </p:txBody>
      </p:sp>
    </p:spTree>
    <p:extLst>
      <p:ext uri="{BB962C8B-B14F-4D97-AF65-F5344CB8AC3E}">
        <p14:creationId xmlns:p14="http://schemas.microsoft.com/office/powerpoint/2010/main" val="391461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1F8062A-1165-5E65-E28A-9540F96184DA}"/>
              </a:ext>
            </a:extLst>
          </p:cNvPr>
          <p:cNvSpPr>
            <a:spLocks noGrp="1"/>
          </p:cNvSpPr>
          <p:nvPr>
            <p:ph type="title"/>
          </p:nvPr>
        </p:nvSpPr>
        <p:spPr>
          <a:xfrm>
            <a:off x="466722" y="586855"/>
            <a:ext cx="3201366" cy="2842145"/>
          </a:xfrm>
        </p:spPr>
        <p:txBody>
          <a:bodyPr anchor="b">
            <a:normAutofit/>
          </a:bodyPr>
          <a:lstStyle/>
          <a:p>
            <a:r>
              <a:rPr lang="fr-FR" sz="4000" dirty="0">
                <a:solidFill>
                  <a:srgbClr val="FFFFFF"/>
                </a:solidFill>
              </a:rPr>
              <a:t>Qui suis-je?</a:t>
            </a:r>
          </a:p>
        </p:txBody>
      </p:sp>
      <p:sp>
        <p:nvSpPr>
          <p:cNvPr id="3" name="Espace réservé du contenu 2">
            <a:extLst>
              <a:ext uri="{FF2B5EF4-FFF2-40B4-BE49-F238E27FC236}">
                <a16:creationId xmlns:a16="http://schemas.microsoft.com/office/drawing/2014/main" id="{5234421B-5EBD-1856-6E94-BF41DFB9EA84}"/>
              </a:ext>
            </a:extLst>
          </p:cNvPr>
          <p:cNvSpPr>
            <a:spLocks noGrp="1"/>
          </p:cNvSpPr>
          <p:nvPr>
            <p:ph idx="1"/>
          </p:nvPr>
        </p:nvSpPr>
        <p:spPr>
          <a:xfrm>
            <a:off x="4367695" y="649480"/>
            <a:ext cx="7357583" cy="5546047"/>
          </a:xfrm>
        </p:spPr>
        <p:txBody>
          <a:bodyPr anchor="ctr">
            <a:normAutofit/>
          </a:bodyPr>
          <a:lstStyle/>
          <a:p>
            <a:r>
              <a:rPr lang="fr-FR" sz="2000" dirty="0"/>
              <a:t>Médecin Généraliste de formation initiale</a:t>
            </a:r>
          </a:p>
          <a:p>
            <a:r>
              <a:rPr lang="fr-FR" sz="2000" dirty="0"/>
              <a:t>Formations complémentaires : DIU soins palliatifs, DIU Ethique, Capacité d’évaluation et de traitement de la douleur, Master de philosophie, IFH et DIU d’hypnose médicale et clinique, Master Gestion et politiques de santé Sciences Po (en cours)</a:t>
            </a:r>
          </a:p>
          <a:p>
            <a:r>
              <a:rPr lang="fr-FR" sz="2000" dirty="0"/>
              <a:t>Parcours : </a:t>
            </a:r>
          </a:p>
          <a:p>
            <a:pPr lvl="1"/>
            <a:r>
              <a:rPr lang="fr-FR" sz="2000" dirty="0"/>
              <a:t>1996 à 2003 : remplacements médecine générale </a:t>
            </a:r>
          </a:p>
          <a:p>
            <a:pPr lvl="1"/>
            <a:r>
              <a:rPr lang="fr-FR" sz="2000" dirty="0"/>
              <a:t>2005-2006 : chargée de mission réseau régional de cancérologie (interface ville-hôpital)</a:t>
            </a:r>
          </a:p>
          <a:p>
            <a:pPr lvl="1"/>
            <a:r>
              <a:rPr lang="fr-FR" sz="2000" dirty="0"/>
              <a:t>2007-2008 : création de l’équipe mobile de soins palliatifs Gentilly</a:t>
            </a:r>
          </a:p>
          <a:p>
            <a:pPr lvl="1"/>
            <a:r>
              <a:rPr lang="fr-FR" sz="2000" dirty="0"/>
              <a:t>2004 à 2021 : Création, pilotage d’un réseau douleur soins palliatifs en Lorraine</a:t>
            </a:r>
          </a:p>
          <a:p>
            <a:pPr lvl="1"/>
            <a:r>
              <a:rPr lang="fr-FR" sz="2000" dirty="0"/>
              <a:t>2013 à aujourd'hui : création et animation d’une consultation douleur chronique</a:t>
            </a:r>
          </a:p>
          <a:p>
            <a:pPr lvl="1"/>
            <a:r>
              <a:rPr lang="fr-FR" sz="2000" dirty="0"/>
              <a:t>Depuis 2002 : Activité de formateur</a:t>
            </a:r>
          </a:p>
          <a:p>
            <a:endParaRPr lang="fr-FR" sz="2000" dirty="0"/>
          </a:p>
        </p:txBody>
      </p:sp>
    </p:spTree>
    <p:extLst>
      <p:ext uri="{BB962C8B-B14F-4D97-AF65-F5344CB8AC3E}">
        <p14:creationId xmlns:p14="http://schemas.microsoft.com/office/powerpoint/2010/main" val="2230930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carte&#10;&#10;Description générée automatiquement">
            <a:extLst>
              <a:ext uri="{FF2B5EF4-FFF2-40B4-BE49-F238E27FC236}">
                <a16:creationId xmlns:a16="http://schemas.microsoft.com/office/drawing/2014/main" id="{C3CF16C0-7DE6-8CCF-1C9B-AAEEE2FD3D32}"/>
              </a:ext>
            </a:extLst>
          </p:cNvPr>
          <p:cNvPicPr>
            <a:picLocks noGrp="1" noChangeAspect="1"/>
          </p:cNvPicPr>
          <p:nvPr>
            <p:ph idx="1"/>
          </p:nvPr>
        </p:nvPicPr>
        <p:blipFill>
          <a:blip r:embed="rId3">
            <a:alphaModFix amt="54000"/>
          </a:blip>
          <a:stretch>
            <a:fillRect/>
          </a:stretch>
        </p:blipFill>
        <p:spPr>
          <a:xfrm>
            <a:off x="1653293" y="157163"/>
            <a:ext cx="7896296" cy="6019800"/>
          </a:xfrm>
        </p:spPr>
      </p:pic>
      <p:pic>
        <p:nvPicPr>
          <p:cNvPr id="7" name="Graphique 6" descr="Scène tropicale contour">
            <a:extLst>
              <a:ext uri="{FF2B5EF4-FFF2-40B4-BE49-F238E27FC236}">
                <a16:creationId xmlns:a16="http://schemas.microsoft.com/office/drawing/2014/main" id="{7D32D3F5-E939-544A-EECE-A8289FDDDE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28011" y="5000625"/>
            <a:ext cx="914400" cy="914400"/>
          </a:xfrm>
          <a:prstGeom prst="rect">
            <a:avLst/>
          </a:prstGeom>
        </p:spPr>
      </p:pic>
      <p:sp>
        <p:nvSpPr>
          <p:cNvPr id="8" name="Dodécagone 7">
            <a:extLst>
              <a:ext uri="{FF2B5EF4-FFF2-40B4-BE49-F238E27FC236}">
                <a16:creationId xmlns:a16="http://schemas.microsoft.com/office/drawing/2014/main" id="{72EF466C-A9E5-82BA-114A-BB2596BC7371}"/>
              </a:ext>
            </a:extLst>
          </p:cNvPr>
          <p:cNvSpPr/>
          <p:nvPr/>
        </p:nvSpPr>
        <p:spPr>
          <a:xfrm>
            <a:off x="4429125" y="3743325"/>
            <a:ext cx="742950" cy="642937"/>
          </a:xfrm>
          <a:prstGeom prst="dodecagon">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50000"/>
                  </a:schemeClr>
                </a:solidFill>
              </a:rPr>
              <a:t>31h</a:t>
            </a:r>
          </a:p>
          <a:p>
            <a:pPr algn="ctr"/>
            <a:r>
              <a:rPr lang="fr-FR" sz="1600" b="1" dirty="0">
                <a:solidFill>
                  <a:schemeClr val="accent1">
                    <a:lumMod val="50000"/>
                  </a:schemeClr>
                </a:solidFill>
              </a:rPr>
              <a:t>59</a:t>
            </a:r>
          </a:p>
        </p:txBody>
      </p:sp>
      <p:sp>
        <p:nvSpPr>
          <p:cNvPr id="9" name="Dodécagone 8">
            <a:extLst>
              <a:ext uri="{FF2B5EF4-FFF2-40B4-BE49-F238E27FC236}">
                <a16:creationId xmlns:a16="http://schemas.microsoft.com/office/drawing/2014/main" id="{82A54BAB-F39C-B39D-3F06-AFDA6D1439DF}"/>
              </a:ext>
            </a:extLst>
          </p:cNvPr>
          <p:cNvSpPr/>
          <p:nvPr/>
        </p:nvSpPr>
        <p:spPr>
          <a:xfrm>
            <a:off x="5601441" y="681037"/>
            <a:ext cx="742950" cy="642937"/>
          </a:xfrm>
          <a:prstGeom prst="dodecagon">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50000"/>
                  </a:schemeClr>
                </a:solidFill>
              </a:rPr>
              <a:t>23h</a:t>
            </a:r>
          </a:p>
          <a:p>
            <a:pPr algn="ctr"/>
            <a:r>
              <a:rPr lang="fr-FR" sz="1600" b="1" dirty="0">
                <a:solidFill>
                  <a:schemeClr val="accent1">
                    <a:lumMod val="50000"/>
                  </a:schemeClr>
                </a:solidFill>
              </a:rPr>
              <a:t>36</a:t>
            </a:r>
            <a:endParaRPr lang="fr-FR" b="1" dirty="0">
              <a:solidFill>
                <a:schemeClr val="accent1">
                  <a:lumMod val="50000"/>
                </a:schemeClr>
              </a:solidFill>
            </a:endParaRPr>
          </a:p>
        </p:txBody>
      </p:sp>
      <p:sp>
        <p:nvSpPr>
          <p:cNvPr id="10" name="Dodécagone 9">
            <a:extLst>
              <a:ext uri="{FF2B5EF4-FFF2-40B4-BE49-F238E27FC236}">
                <a16:creationId xmlns:a16="http://schemas.microsoft.com/office/drawing/2014/main" id="{6CD20098-02A8-B1B2-FB57-AD408444D65B}"/>
              </a:ext>
            </a:extLst>
          </p:cNvPr>
          <p:cNvSpPr/>
          <p:nvPr/>
        </p:nvSpPr>
        <p:spPr>
          <a:xfrm>
            <a:off x="6847593" y="1495425"/>
            <a:ext cx="742950" cy="642937"/>
          </a:xfrm>
          <a:prstGeom prst="dodecagon">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50000"/>
                  </a:schemeClr>
                </a:solidFill>
              </a:rPr>
              <a:t>37h</a:t>
            </a:r>
          </a:p>
          <a:p>
            <a:pPr algn="ctr"/>
            <a:r>
              <a:rPr lang="fr-FR" sz="1600" b="1" dirty="0">
                <a:solidFill>
                  <a:schemeClr val="accent1">
                    <a:lumMod val="50000"/>
                  </a:schemeClr>
                </a:solidFill>
              </a:rPr>
              <a:t>44</a:t>
            </a:r>
            <a:endParaRPr lang="fr-FR" b="1" dirty="0">
              <a:solidFill>
                <a:schemeClr val="accent1">
                  <a:lumMod val="50000"/>
                </a:schemeClr>
              </a:solidFill>
            </a:endParaRPr>
          </a:p>
        </p:txBody>
      </p:sp>
      <p:sp>
        <p:nvSpPr>
          <p:cNvPr id="11" name="Dodécagone 10">
            <a:extLst>
              <a:ext uri="{FF2B5EF4-FFF2-40B4-BE49-F238E27FC236}">
                <a16:creationId xmlns:a16="http://schemas.microsoft.com/office/drawing/2014/main" id="{0BF4D190-77A9-2F68-6B59-9DF19B646226}"/>
              </a:ext>
            </a:extLst>
          </p:cNvPr>
          <p:cNvSpPr/>
          <p:nvPr/>
        </p:nvSpPr>
        <p:spPr>
          <a:xfrm>
            <a:off x="5344408" y="1609723"/>
            <a:ext cx="908756" cy="642937"/>
          </a:xfrm>
          <a:prstGeom prst="dodecagon">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lumMod val="50000"/>
                  </a:schemeClr>
                </a:solidFill>
              </a:rPr>
              <a:t>47h30</a:t>
            </a:r>
          </a:p>
          <a:p>
            <a:pPr algn="ctr"/>
            <a:r>
              <a:rPr lang="fr-FR" sz="1400" b="1" dirty="0">
                <a:solidFill>
                  <a:schemeClr val="accent1">
                    <a:lumMod val="50000"/>
                  </a:schemeClr>
                </a:solidFill>
              </a:rPr>
              <a:t>139</a:t>
            </a:r>
            <a:endParaRPr lang="fr-FR" b="1" dirty="0">
              <a:solidFill>
                <a:schemeClr val="accent1">
                  <a:lumMod val="50000"/>
                </a:schemeClr>
              </a:solidFill>
            </a:endParaRPr>
          </a:p>
        </p:txBody>
      </p:sp>
      <p:sp>
        <p:nvSpPr>
          <p:cNvPr id="12" name="Dodécagone 11">
            <a:extLst>
              <a:ext uri="{FF2B5EF4-FFF2-40B4-BE49-F238E27FC236}">
                <a16:creationId xmlns:a16="http://schemas.microsoft.com/office/drawing/2014/main" id="{4BDCD610-9FB9-9F2F-6774-24DF689D1050}"/>
              </a:ext>
            </a:extLst>
          </p:cNvPr>
          <p:cNvSpPr/>
          <p:nvPr/>
        </p:nvSpPr>
        <p:spPr>
          <a:xfrm>
            <a:off x="1813736" y="5512594"/>
            <a:ext cx="742950" cy="642937"/>
          </a:xfrm>
          <a:prstGeom prst="dodecagon">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50000"/>
                  </a:schemeClr>
                </a:solidFill>
              </a:rPr>
              <a:t>7h</a:t>
            </a:r>
          </a:p>
          <a:p>
            <a:pPr algn="ctr"/>
            <a:r>
              <a:rPr lang="fr-FR" sz="1600" b="1" dirty="0">
                <a:solidFill>
                  <a:schemeClr val="accent1">
                    <a:lumMod val="50000"/>
                  </a:schemeClr>
                </a:solidFill>
              </a:rPr>
              <a:t>23</a:t>
            </a:r>
          </a:p>
        </p:txBody>
      </p:sp>
      <p:pic>
        <p:nvPicPr>
          <p:cNvPr id="20" name="Graphique 19" descr="Synchronisation avec le cloud avec un remplissage uni">
            <a:extLst>
              <a:ext uri="{FF2B5EF4-FFF2-40B4-BE49-F238E27FC236}">
                <a16:creationId xmlns:a16="http://schemas.microsoft.com/office/drawing/2014/main" id="{F65C5397-121F-10AC-BC3E-3EE29336DD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23392" y="497678"/>
            <a:ext cx="914400" cy="914400"/>
          </a:xfrm>
          <a:prstGeom prst="rect">
            <a:avLst/>
          </a:prstGeom>
        </p:spPr>
      </p:pic>
      <p:pic>
        <p:nvPicPr>
          <p:cNvPr id="22" name="Graphique 21" descr="Convertible avec un remplissage uni">
            <a:extLst>
              <a:ext uri="{FF2B5EF4-FFF2-40B4-BE49-F238E27FC236}">
                <a16:creationId xmlns:a16="http://schemas.microsoft.com/office/drawing/2014/main" id="{692C7553-E691-FE99-31DF-197CDF52D5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30148" y="3286125"/>
            <a:ext cx="914400" cy="914400"/>
          </a:xfrm>
          <a:prstGeom prst="rect">
            <a:avLst/>
          </a:prstGeom>
        </p:spPr>
      </p:pic>
      <p:pic>
        <p:nvPicPr>
          <p:cNvPr id="24" name="Graphique 23" descr="Internet contour">
            <a:extLst>
              <a:ext uri="{FF2B5EF4-FFF2-40B4-BE49-F238E27FC236}">
                <a16:creationId xmlns:a16="http://schemas.microsoft.com/office/drawing/2014/main" id="{3234351E-03F1-0B22-E888-A0EA9D244BC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15198" y="4598194"/>
            <a:ext cx="914400" cy="914400"/>
          </a:xfrm>
          <a:prstGeom prst="rect">
            <a:avLst/>
          </a:prstGeom>
        </p:spPr>
      </p:pic>
      <p:sp>
        <p:nvSpPr>
          <p:cNvPr id="25" name="Rectangle 24">
            <a:extLst>
              <a:ext uri="{FF2B5EF4-FFF2-40B4-BE49-F238E27FC236}">
                <a16:creationId xmlns:a16="http://schemas.microsoft.com/office/drawing/2014/main" id="{A39821B6-3872-AEC8-94A1-AF903F03DF97}"/>
              </a:ext>
            </a:extLst>
          </p:cNvPr>
          <p:cNvSpPr/>
          <p:nvPr/>
        </p:nvSpPr>
        <p:spPr>
          <a:xfrm>
            <a:off x="9884444" y="5693866"/>
            <a:ext cx="987639" cy="923330"/>
          </a:xfrm>
          <a:prstGeom prst="rect">
            <a:avLst/>
          </a:prstGeom>
        </p:spPr>
        <p:txBody>
          <a:bodyPr wrap="square">
            <a:spAutoFit/>
          </a:bodyPr>
          <a:lstStyle/>
          <a:p>
            <a:pPr algn="ctr"/>
            <a:r>
              <a:rPr lang="fr-FR" sz="5400" dirty="0">
                <a:effectLst/>
                <a:latin typeface="Apple Color Emoji" pitchFamily="2" charset="0"/>
              </a:rPr>
              <a:t>🇬🇧</a:t>
            </a:r>
          </a:p>
        </p:txBody>
      </p:sp>
      <p:sp>
        <p:nvSpPr>
          <p:cNvPr id="26" name="Dodécagone 25">
            <a:extLst>
              <a:ext uri="{FF2B5EF4-FFF2-40B4-BE49-F238E27FC236}">
                <a16:creationId xmlns:a16="http://schemas.microsoft.com/office/drawing/2014/main" id="{5305E284-5A2B-69CE-327E-916A8003B34C}"/>
              </a:ext>
            </a:extLst>
          </p:cNvPr>
          <p:cNvSpPr/>
          <p:nvPr/>
        </p:nvSpPr>
        <p:spPr>
          <a:xfrm>
            <a:off x="11198014" y="3216263"/>
            <a:ext cx="914400" cy="914400"/>
          </a:xfrm>
          <a:prstGeom prst="dodecagon">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1">
                    <a:lumMod val="50000"/>
                  </a:schemeClr>
                </a:solidFill>
              </a:rPr>
              <a:t>33h</a:t>
            </a:r>
          </a:p>
          <a:p>
            <a:pPr algn="ctr"/>
            <a:r>
              <a:rPr lang="fr-FR" dirty="0">
                <a:solidFill>
                  <a:schemeClr val="accent1">
                    <a:lumMod val="50000"/>
                  </a:schemeClr>
                </a:solidFill>
              </a:rPr>
              <a:t>97</a:t>
            </a:r>
          </a:p>
        </p:txBody>
      </p:sp>
      <p:sp>
        <p:nvSpPr>
          <p:cNvPr id="27" name="Dodécagone 26">
            <a:extLst>
              <a:ext uri="{FF2B5EF4-FFF2-40B4-BE49-F238E27FC236}">
                <a16:creationId xmlns:a16="http://schemas.microsoft.com/office/drawing/2014/main" id="{62B91DE6-DA29-5B93-E5B3-9386D7CA170B}"/>
              </a:ext>
            </a:extLst>
          </p:cNvPr>
          <p:cNvSpPr/>
          <p:nvPr/>
        </p:nvSpPr>
        <p:spPr>
          <a:xfrm>
            <a:off x="11198014" y="4502378"/>
            <a:ext cx="914400" cy="914400"/>
          </a:xfrm>
          <a:prstGeom prst="dodecagon">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1">
                    <a:lumMod val="50000"/>
                  </a:schemeClr>
                </a:solidFill>
              </a:rPr>
              <a:t>161h 925</a:t>
            </a:r>
          </a:p>
        </p:txBody>
      </p:sp>
      <p:sp>
        <p:nvSpPr>
          <p:cNvPr id="28" name="Dodécagone 27">
            <a:extLst>
              <a:ext uri="{FF2B5EF4-FFF2-40B4-BE49-F238E27FC236}">
                <a16:creationId xmlns:a16="http://schemas.microsoft.com/office/drawing/2014/main" id="{A308F8B5-084F-A518-A9A1-885020E1D640}"/>
              </a:ext>
            </a:extLst>
          </p:cNvPr>
          <p:cNvSpPr/>
          <p:nvPr/>
        </p:nvSpPr>
        <p:spPr>
          <a:xfrm>
            <a:off x="11170982" y="5622679"/>
            <a:ext cx="914400" cy="914400"/>
          </a:xfrm>
          <a:prstGeom prst="dodecagon">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1">
                    <a:lumMod val="50000"/>
                  </a:schemeClr>
                </a:solidFill>
              </a:rPr>
              <a:t>144h 139</a:t>
            </a:r>
          </a:p>
        </p:txBody>
      </p:sp>
      <p:sp>
        <p:nvSpPr>
          <p:cNvPr id="29" name="Dodécagone 28">
            <a:extLst>
              <a:ext uri="{FF2B5EF4-FFF2-40B4-BE49-F238E27FC236}">
                <a16:creationId xmlns:a16="http://schemas.microsoft.com/office/drawing/2014/main" id="{7F8F5D57-36BF-BB55-B5D7-16F4ACA77B3C}"/>
              </a:ext>
            </a:extLst>
          </p:cNvPr>
          <p:cNvSpPr/>
          <p:nvPr/>
        </p:nvSpPr>
        <p:spPr>
          <a:xfrm>
            <a:off x="10957060" y="497678"/>
            <a:ext cx="1128322" cy="914400"/>
          </a:xfrm>
          <a:prstGeom prst="dodecagon">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1">
                    <a:lumMod val="50000"/>
                  </a:schemeClr>
                </a:solidFill>
              </a:rPr>
              <a:t>16h30</a:t>
            </a:r>
          </a:p>
          <a:p>
            <a:pPr algn="ctr"/>
            <a:r>
              <a:rPr lang="fr-FR" dirty="0">
                <a:solidFill>
                  <a:schemeClr val="accent1">
                    <a:lumMod val="50000"/>
                  </a:schemeClr>
                </a:solidFill>
              </a:rPr>
              <a:t>113</a:t>
            </a:r>
          </a:p>
        </p:txBody>
      </p:sp>
      <p:pic>
        <p:nvPicPr>
          <p:cNvPr id="18" name="Graphique 17" descr="Synchronisation avec le cloud avec un remplissage uni">
            <a:extLst>
              <a:ext uri="{FF2B5EF4-FFF2-40B4-BE49-F238E27FC236}">
                <a16:creationId xmlns:a16="http://schemas.microsoft.com/office/drawing/2014/main" id="{D3C24675-3AF7-D074-97CF-F501F69ED1F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909190" y="1676656"/>
            <a:ext cx="914400" cy="914400"/>
          </a:xfrm>
          <a:prstGeom prst="rect">
            <a:avLst/>
          </a:prstGeom>
        </p:spPr>
      </p:pic>
      <p:sp>
        <p:nvSpPr>
          <p:cNvPr id="19" name="Dodécagone 18">
            <a:extLst>
              <a:ext uri="{FF2B5EF4-FFF2-40B4-BE49-F238E27FC236}">
                <a16:creationId xmlns:a16="http://schemas.microsoft.com/office/drawing/2014/main" id="{B52D6D24-98CA-6043-ED85-8335EF430C4E}"/>
              </a:ext>
            </a:extLst>
          </p:cNvPr>
          <p:cNvSpPr/>
          <p:nvPr/>
        </p:nvSpPr>
        <p:spPr>
          <a:xfrm>
            <a:off x="10942788" y="1634540"/>
            <a:ext cx="1128322" cy="914400"/>
          </a:xfrm>
          <a:prstGeom prst="dodecagon">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1">
                    <a:lumMod val="50000"/>
                  </a:schemeClr>
                </a:solidFill>
              </a:rPr>
              <a:t>15h30</a:t>
            </a:r>
          </a:p>
          <a:p>
            <a:pPr algn="ctr"/>
            <a:r>
              <a:rPr lang="fr-FR" dirty="0">
                <a:solidFill>
                  <a:schemeClr val="accent1">
                    <a:lumMod val="50000"/>
                  </a:schemeClr>
                </a:solidFill>
              </a:rPr>
              <a:t>32</a:t>
            </a:r>
          </a:p>
        </p:txBody>
      </p:sp>
      <p:sp>
        <p:nvSpPr>
          <p:cNvPr id="21" name="Dodécagone 20">
            <a:extLst>
              <a:ext uri="{FF2B5EF4-FFF2-40B4-BE49-F238E27FC236}">
                <a16:creationId xmlns:a16="http://schemas.microsoft.com/office/drawing/2014/main" id="{D2C1790B-C71D-3CA6-340E-81550093D605}"/>
              </a:ext>
            </a:extLst>
          </p:cNvPr>
          <p:cNvSpPr/>
          <p:nvPr/>
        </p:nvSpPr>
        <p:spPr>
          <a:xfrm>
            <a:off x="6847593" y="4334760"/>
            <a:ext cx="742950" cy="513011"/>
          </a:xfrm>
          <a:prstGeom prst="dodecagon">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50000"/>
                  </a:schemeClr>
                </a:solidFill>
              </a:rPr>
              <a:t>3h</a:t>
            </a:r>
          </a:p>
          <a:p>
            <a:pPr algn="ctr"/>
            <a:r>
              <a:rPr lang="fr-FR" sz="1600" b="1" dirty="0">
                <a:solidFill>
                  <a:schemeClr val="accent1">
                    <a:lumMod val="50000"/>
                  </a:schemeClr>
                </a:solidFill>
              </a:rPr>
              <a:t>16</a:t>
            </a:r>
          </a:p>
        </p:txBody>
      </p:sp>
      <p:sp>
        <p:nvSpPr>
          <p:cNvPr id="2" name="ZoneTexte 1">
            <a:extLst>
              <a:ext uri="{FF2B5EF4-FFF2-40B4-BE49-F238E27FC236}">
                <a16:creationId xmlns:a16="http://schemas.microsoft.com/office/drawing/2014/main" id="{45D7172E-F854-9347-4DAC-82C4288CE544}"/>
              </a:ext>
            </a:extLst>
          </p:cNvPr>
          <p:cNvSpPr txBox="1"/>
          <p:nvPr/>
        </p:nvSpPr>
        <p:spPr>
          <a:xfrm>
            <a:off x="477078" y="681037"/>
            <a:ext cx="2165333" cy="461665"/>
          </a:xfrm>
          <a:prstGeom prst="rect">
            <a:avLst/>
          </a:prstGeom>
          <a:noFill/>
        </p:spPr>
        <p:txBody>
          <a:bodyPr wrap="square" rtlCol="0">
            <a:spAutoFit/>
          </a:bodyPr>
          <a:lstStyle/>
          <a:p>
            <a:r>
              <a:rPr lang="fr-FR" sz="2400" b="1" dirty="0"/>
              <a:t>AU 31/05/2022</a:t>
            </a:r>
          </a:p>
        </p:txBody>
      </p:sp>
    </p:spTree>
    <p:extLst>
      <p:ext uri="{BB962C8B-B14F-4D97-AF65-F5344CB8AC3E}">
        <p14:creationId xmlns:p14="http://schemas.microsoft.com/office/powerpoint/2010/main" val="3345302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EBEDFF4-D7D4-2AD7-AD4B-C873CCD1F8A6}"/>
              </a:ext>
            </a:extLst>
          </p:cNvPr>
          <p:cNvSpPr>
            <a:spLocks noGrp="1"/>
          </p:cNvSpPr>
          <p:nvPr>
            <p:ph type="title"/>
          </p:nvPr>
        </p:nvSpPr>
        <p:spPr>
          <a:xfrm>
            <a:off x="466722" y="586855"/>
            <a:ext cx="3201366" cy="3387497"/>
          </a:xfrm>
        </p:spPr>
        <p:txBody>
          <a:bodyPr anchor="b">
            <a:normAutofit/>
          </a:bodyPr>
          <a:lstStyle/>
          <a:p>
            <a:r>
              <a:rPr lang="fr-FR" sz="4000" dirty="0">
                <a:ln w="0"/>
                <a:solidFill>
                  <a:srgbClr val="FFFFFF"/>
                </a:solidFill>
                <a:effectLst>
                  <a:outerShdw blurRad="38100" dist="25400" dir="5400000" algn="ctr" rotWithShape="0">
                    <a:srgbClr val="6E747A">
                      <a:alpha val="43000"/>
                    </a:srgbClr>
                  </a:outerShdw>
                </a:effectLst>
                <a:latin typeface="+mn-lt"/>
                <a:ea typeface="+mn-ea"/>
                <a:cs typeface="+mn-cs"/>
              </a:rPr>
              <a:t>Un projet</a:t>
            </a:r>
          </a:p>
        </p:txBody>
      </p:sp>
      <p:sp>
        <p:nvSpPr>
          <p:cNvPr id="3" name="Espace réservé du contenu 2">
            <a:extLst>
              <a:ext uri="{FF2B5EF4-FFF2-40B4-BE49-F238E27FC236}">
                <a16:creationId xmlns:a16="http://schemas.microsoft.com/office/drawing/2014/main" id="{E83D8C13-9EE8-69C6-C984-B117B8ED4BDA}"/>
              </a:ext>
            </a:extLst>
          </p:cNvPr>
          <p:cNvSpPr>
            <a:spLocks noGrp="1"/>
          </p:cNvSpPr>
          <p:nvPr>
            <p:ph idx="1"/>
          </p:nvPr>
        </p:nvSpPr>
        <p:spPr>
          <a:xfrm>
            <a:off x="4541609" y="1047045"/>
            <a:ext cx="7143551" cy="5546047"/>
          </a:xfrm>
        </p:spPr>
        <p:txBody>
          <a:bodyPr anchor="ctr">
            <a:normAutofit/>
          </a:bodyPr>
          <a:lstStyle/>
          <a:p>
            <a:pPr marL="514350" indent="-514350">
              <a:buFont typeface="+mj-lt"/>
              <a:buAutoNum type="arabicPeriod"/>
            </a:pPr>
            <a:r>
              <a:rPr lang="fr-FR" sz="2000" dirty="0"/>
              <a:t>Être à l’écoute pour développer une offre en adéquation avec les attentes</a:t>
            </a:r>
          </a:p>
          <a:p>
            <a:pPr marL="514350" indent="-514350">
              <a:buFont typeface="+mj-lt"/>
              <a:buAutoNum type="arabicPeriod"/>
            </a:pPr>
            <a:r>
              <a:rPr lang="fr-FR" sz="2000" dirty="0"/>
              <a:t>Poursuivre la diversification des modalités de réalisation de nos actions</a:t>
            </a:r>
          </a:p>
          <a:p>
            <a:pPr marL="514350" indent="-514350">
              <a:buFont typeface="+mj-lt"/>
              <a:buAutoNum type="arabicPeriod"/>
            </a:pPr>
            <a:r>
              <a:rPr lang="fr-FR" sz="2000" dirty="0"/>
              <a:t>Travailler sur les Nouvelles orientations professionnelles</a:t>
            </a:r>
          </a:p>
          <a:p>
            <a:pPr marL="514350" indent="-514350">
              <a:buFont typeface="+mj-lt"/>
              <a:buAutoNum type="arabicPeriod"/>
            </a:pPr>
            <a:r>
              <a:rPr lang="fr-FR" sz="2000" dirty="0"/>
              <a:t>Création d’un groupe de rédacteurs</a:t>
            </a:r>
          </a:p>
          <a:p>
            <a:pPr marL="514350" indent="-514350">
              <a:buFont typeface="+mj-lt"/>
              <a:buAutoNum type="arabicPeriod"/>
            </a:pPr>
            <a:endParaRPr lang="fr-FR" sz="2000" dirty="0"/>
          </a:p>
          <a:p>
            <a:endParaRPr lang="fr-FR" sz="2000" dirty="0"/>
          </a:p>
          <a:p>
            <a:pPr marL="914400" lvl="2" indent="0" algn="ctr">
              <a:buNone/>
            </a:pPr>
            <a:r>
              <a:rPr lang="fr-FR" dirty="0"/>
              <a:t>Contribuer à l’amélioration des savoirs et </a:t>
            </a:r>
          </a:p>
          <a:p>
            <a:pPr marL="914400" lvl="2" indent="0" algn="ctr">
              <a:buNone/>
            </a:pPr>
            <a:r>
              <a:rPr lang="fr-FR" dirty="0"/>
              <a:t>à l’évolution des pratiques avec un haut niveau d’exigence en matière de qualité</a:t>
            </a:r>
          </a:p>
          <a:p>
            <a:pPr marL="914400" lvl="2" indent="0">
              <a:buNone/>
            </a:pPr>
            <a:endParaRPr lang="fr-FR" dirty="0"/>
          </a:p>
        </p:txBody>
      </p:sp>
      <p:pic>
        <p:nvPicPr>
          <p:cNvPr id="5" name="Graphique 4" descr="Flèche : demi-tour vertical avec un remplissage uni">
            <a:extLst>
              <a:ext uri="{FF2B5EF4-FFF2-40B4-BE49-F238E27FC236}">
                <a16:creationId xmlns:a16="http://schemas.microsoft.com/office/drawing/2014/main" id="{6EC88C99-F375-881A-82CA-0C01F29068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4541601" y="4356016"/>
            <a:ext cx="1402945" cy="1402945"/>
          </a:xfrm>
          <a:prstGeom prst="rect">
            <a:avLst/>
          </a:prstGeom>
        </p:spPr>
      </p:pic>
    </p:spTree>
    <p:extLst>
      <p:ext uri="{BB962C8B-B14F-4D97-AF65-F5344CB8AC3E}">
        <p14:creationId xmlns:p14="http://schemas.microsoft.com/office/powerpoint/2010/main" val="3557430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que 19" descr="Synchronisation avec le cloud avec un remplissage uni">
            <a:extLst>
              <a:ext uri="{FF2B5EF4-FFF2-40B4-BE49-F238E27FC236}">
                <a16:creationId xmlns:a16="http://schemas.microsoft.com/office/drawing/2014/main" id="{F65C5397-121F-10AC-BC3E-3EE29336DD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8897" y="2745278"/>
            <a:ext cx="914400" cy="914400"/>
          </a:xfrm>
          <a:prstGeom prst="rect">
            <a:avLst/>
          </a:prstGeom>
        </p:spPr>
      </p:pic>
      <p:pic>
        <p:nvPicPr>
          <p:cNvPr id="22" name="Graphique 21" descr="Convertible avec un remplissage uni">
            <a:extLst>
              <a:ext uri="{FF2B5EF4-FFF2-40B4-BE49-F238E27FC236}">
                <a16:creationId xmlns:a16="http://schemas.microsoft.com/office/drawing/2014/main" id="{692C7553-E691-FE99-31DF-197CDF52D5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13605" y="2088723"/>
            <a:ext cx="1090552" cy="1090552"/>
          </a:xfrm>
          <a:prstGeom prst="rect">
            <a:avLst/>
          </a:prstGeom>
        </p:spPr>
      </p:pic>
      <p:pic>
        <p:nvPicPr>
          <p:cNvPr id="24" name="Graphique 23" descr="Internet contour">
            <a:extLst>
              <a:ext uri="{FF2B5EF4-FFF2-40B4-BE49-F238E27FC236}">
                <a16:creationId xmlns:a16="http://schemas.microsoft.com/office/drawing/2014/main" id="{3234351E-03F1-0B22-E888-A0EA9D244B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28595" y="3093882"/>
            <a:ext cx="1090552" cy="1090552"/>
          </a:xfrm>
          <a:prstGeom prst="rect">
            <a:avLst/>
          </a:prstGeom>
        </p:spPr>
      </p:pic>
      <p:sp>
        <p:nvSpPr>
          <p:cNvPr id="25" name="Rectangle 24">
            <a:extLst>
              <a:ext uri="{FF2B5EF4-FFF2-40B4-BE49-F238E27FC236}">
                <a16:creationId xmlns:a16="http://schemas.microsoft.com/office/drawing/2014/main" id="{A39821B6-3872-AEC8-94A1-AF903F03DF97}"/>
              </a:ext>
            </a:extLst>
          </p:cNvPr>
          <p:cNvSpPr/>
          <p:nvPr/>
        </p:nvSpPr>
        <p:spPr>
          <a:xfrm>
            <a:off x="7783625" y="4344124"/>
            <a:ext cx="1240453" cy="923330"/>
          </a:xfrm>
          <a:prstGeom prst="rect">
            <a:avLst/>
          </a:prstGeom>
        </p:spPr>
        <p:txBody>
          <a:bodyPr wrap="square">
            <a:spAutoFit/>
          </a:bodyPr>
          <a:lstStyle/>
          <a:p>
            <a:pPr algn="ctr"/>
            <a:r>
              <a:rPr lang="fr-FR" sz="5400" dirty="0">
                <a:effectLst/>
                <a:latin typeface="Apple Color Emoji" pitchFamily="2" charset="0"/>
              </a:rPr>
              <a:t>🇬🇧</a:t>
            </a:r>
          </a:p>
        </p:txBody>
      </p:sp>
      <p:sp>
        <p:nvSpPr>
          <p:cNvPr id="17" name="Rectangle 16">
            <a:extLst>
              <a:ext uri="{FF2B5EF4-FFF2-40B4-BE49-F238E27FC236}">
                <a16:creationId xmlns:a16="http://schemas.microsoft.com/office/drawing/2014/main" id="{E37E8FC8-550A-AF18-6B8A-715CF20F1F31}"/>
              </a:ext>
            </a:extLst>
          </p:cNvPr>
          <p:cNvSpPr/>
          <p:nvPr/>
        </p:nvSpPr>
        <p:spPr>
          <a:xfrm>
            <a:off x="485776" y="440531"/>
            <a:ext cx="9546795" cy="923330"/>
          </a:xfrm>
          <a:prstGeom prst="rect">
            <a:avLst/>
          </a:prstGeom>
          <a:noFill/>
        </p:spPr>
        <p:txBody>
          <a:bodyPr wrap="square" lIns="91440" tIns="45720" rIns="91440" bIns="45720">
            <a:spAutoFit/>
          </a:bodyPr>
          <a:lstStyle/>
          <a:p>
            <a:pPr algn="ctr"/>
            <a:r>
              <a:rPr lang="fr-FR" sz="5400" dirty="0">
                <a:ln w="0"/>
                <a:solidFill>
                  <a:schemeClr val="accent1"/>
                </a:solidFill>
                <a:effectLst>
                  <a:outerShdw blurRad="38100" dist="25400" dir="5400000" algn="ctr" rotWithShape="0">
                    <a:srgbClr val="6E747A">
                      <a:alpha val="43000"/>
                    </a:srgbClr>
                  </a:outerShdw>
                </a:effectLst>
              </a:rPr>
              <a:t>Une offre variée</a:t>
            </a:r>
            <a:endParaRPr lang="fr-FR" sz="5400" b="0" cap="none" spc="0" dirty="0">
              <a:ln w="0"/>
              <a:solidFill>
                <a:schemeClr val="accent1"/>
              </a:solidFill>
              <a:effectLst>
                <a:outerShdw blurRad="38100" dist="25400" dir="5400000" algn="ctr" rotWithShape="0">
                  <a:srgbClr val="6E747A">
                    <a:alpha val="43000"/>
                  </a:srgbClr>
                </a:outerShdw>
              </a:effectLst>
            </a:endParaRPr>
          </a:p>
        </p:txBody>
      </p:sp>
      <p:pic>
        <p:nvPicPr>
          <p:cNvPr id="6" name="Graphique 5" descr="Réunion contour">
            <a:extLst>
              <a:ext uri="{FF2B5EF4-FFF2-40B4-BE49-F238E27FC236}">
                <a16:creationId xmlns:a16="http://schemas.microsoft.com/office/drawing/2014/main" id="{F10B7865-1F06-6174-E3CC-CC07AF9800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42568" y="2724758"/>
            <a:ext cx="914400" cy="914400"/>
          </a:xfrm>
          <a:prstGeom prst="rect">
            <a:avLst/>
          </a:prstGeom>
        </p:spPr>
      </p:pic>
      <p:sp>
        <p:nvSpPr>
          <p:cNvPr id="13" name="ZoneTexte 12">
            <a:extLst>
              <a:ext uri="{FF2B5EF4-FFF2-40B4-BE49-F238E27FC236}">
                <a16:creationId xmlns:a16="http://schemas.microsoft.com/office/drawing/2014/main" id="{BA824C8D-6929-B523-BFD3-2445578FA2E9}"/>
              </a:ext>
            </a:extLst>
          </p:cNvPr>
          <p:cNvSpPr txBox="1"/>
          <p:nvPr/>
        </p:nvSpPr>
        <p:spPr>
          <a:xfrm>
            <a:off x="868612" y="2482235"/>
            <a:ext cx="1229194" cy="1569660"/>
          </a:xfrm>
          <a:prstGeom prst="rect">
            <a:avLst/>
          </a:prstGeom>
          <a:noFill/>
        </p:spPr>
        <p:txBody>
          <a:bodyPr wrap="square" rtlCol="0">
            <a:spAutoFit/>
          </a:bodyPr>
          <a:lstStyle/>
          <a:p>
            <a:pPr algn="ctr"/>
            <a:r>
              <a:rPr lang="fr-FR" sz="4800" dirty="0"/>
              <a:t>DPC</a:t>
            </a:r>
          </a:p>
          <a:p>
            <a:pPr algn="ctr"/>
            <a:r>
              <a:rPr lang="fr-FR" sz="4800" dirty="0"/>
              <a:t>FAF</a:t>
            </a:r>
          </a:p>
        </p:txBody>
      </p:sp>
      <p:pic>
        <p:nvPicPr>
          <p:cNvPr id="15" name="Image 14">
            <a:extLst>
              <a:ext uri="{FF2B5EF4-FFF2-40B4-BE49-F238E27FC236}">
                <a16:creationId xmlns:a16="http://schemas.microsoft.com/office/drawing/2014/main" id="{2DF18367-93F8-7DC5-DAD0-C14BC13BB28C}"/>
              </a:ext>
            </a:extLst>
          </p:cNvPr>
          <p:cNvPicPr>
            <a:picLocks noChangeAspect="1"/>
          </p:cNvPicPr>
          <p:nvPr/>
        </p:nvPicPr>
        <p:blipFill>
          <a:blip r:embed="rId11"/>
          <a:stretch>
            <a:fillRect/>
          </a:stretch>
        </p:blipFill>
        <p:spPr>
          <a:xfrm>
            <a:off x="2987613" y="5198719"/>
            <a:ext cx="1852430" cy="1008653"/>
          </a:xfrm>
          <a:prstGeom prst="rect">
            <a:avLst/>
          </a:prstGeom>
        </p:spPr>
      </p:pic>
      <p:pic>
        <p:nvPicPr>
          <p:cNvPr id="31" name="Image 30" descr="Une image contenant texte&#10;&#10;Description générée automatiquement">
            <a:extLst>
              <a:ext uri="{FF2B5EF4-FFF2-40B4-BE49-F238E27FC236}">
                <a16:creationId xmlns:a16="http://schemas.microsoft.com/office/drawing/2014/main" id="{F7E218D3-B260-6026-4F86-E56AEEA0346D}"/>
              </a:ext>
            </a:extLst>
          </p:cNvPr>
          <p:cNvPicPr>
            <a:picLocks noChangeAspect="1"/>
          </p:cNvPicPr>
          <p:nvPr/>
        </p:nvPicPr>
        <p:blipFill>
          <a:blip r:embed="rId12"/>
          <a:stretch>
            <a:fillRect/>
          </a:stretch>
        </p:blipFill>
        <p:spPr>
          <a:xfrm>
            <a:off x="5245451" y="4909296"/>
            <a:ext cx="2857500" cy="1587500"/>
          </a:xfrm>
          <a:prstGeom prst="rect">
            <a:avLst/>
          </a:prstGeom>
        </p:spPr>
      </p:pic>
      <p:pic>
        <p:nvPicPr>
          <p:cNvPr id="35" name="Image 34" descr="Une image contenant texte&#10;&#10;Description générée automatiquement">
            <a:extLst>
              <a:ext uri="{FF2B5EF4-FFF2-40B4-BE49-F238E27FC236}">
                <a16:creationId xmlns:a16="http://schemas.microsoft.com/office/drawing/2014/main" id="{4B1B92D3-A3E9-256B-71FF-ACA78F723D23}"/>
              </a:ext>
            </a:extLst>
          </p:cNvPr>
          <p:cNvPicPr>
            <a:picLocks noChangeAspect="1"/>
          </p:cNvPicPr>
          <p:nvPr/>
        </p:nvPicPr>
        <p:blipFill>
          <a:blip r:embed="rId13"/>
          <a:stretch>
            <a:fillRect/>
          </a:stretch>
        </p:blipFill>
        <p:spPr>
          <a:xfrm>
            <a:off x="3815522" y="3636566"/>
            <a:ext cx="1200245" cy="1254802"/>
          </a:xfrm>
          <a:prstGeom prst="rect">
            <a:avLst/>
          </a:prstGeom>
        </p:spPr>
      </p:pic>
      <p:pic>
        <p:nvPicPr>
          <p:cNvPr id="37" name="Image 36">
            <a:extLst>
              <a:ext uri="{FF2B5EF4-FFF2-40B4-BE49-F238E27FC236}">
                <a16:creationId xmlns:a16="http://schemas.microsoft.com/office/drawing/2014/main" id="{7866F652-C41E-9126-AB6D-62D2FD0CA9A3}"/>
              </a:ext>
            </a:extLst>
          </p:cNvPr>
          <p:cNvPicPr>
            <a:picLocks noChangeAspect="1"/>
          </p:cNvPicPr>
          <p:nvPr/>
        </p:nvPicPr>
        <p:blipFill>
          <a:blip r:embed="rId14"/>
          <a:stretch>
            <a:fillRect/>
          </a:stretch>
        </p:blipFill>
        <p:spPr>
          <a:xfrm>
            <a:off x="9748953" y="2623501"/>
            <a:ext cx="1874773" cy="1777635"/>
          </a:xfrm>
          <a:prstGeom prst="rect">
            <a:avLst/>
          </a:prstGeom>
        </p:spPr>
      </p:pic>
    </p:spTree>
    <p:extLst>
      <p:ext uri="{BB962C8B-B14F-4D97-AF65-F5344CB8AC3E}">
        <p14:creationId xmlns:p14="http://schemas.microsoft.com/office/powerpoint/2010/main" val="217014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452</TotalTime>
  <Words>210</Words>
  <Application>Microsoft Office PowerPoint</Application>
  <PresentationFormat>Grand écran</PresentationFormat>
  <Paragraphs>51</Paragraphs>
  <Slides>5</Slides>
  <Notes>3</Notes>
  <HiddenSlides>0</HiddenSlides>
  <MMClips>1</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Apple Color Emoji</vt:lpstr>
      <vt:lpstr>Arial</vt:lpstr>
      <vt:lpstr>Calibri</vt:lpstr>
      <vt:lpstr>Calibri Light</vt:lpstr>
      <vt:lpstr>Thème Office</vt:lpstr>
      <vt:lpstr>ACFM</vt:lpstr>
      <vt:lpstr>Qui suis-je?</vt:lpstr>
      <vt:lpstr>Présentation PowerPoint</vt:lpstr>
      <vt:lpstr>Un projet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ACFM</dc:title>
  <dc:creator>Isabelle CARAYON</dc:creator>
  <cp:lastModifiedBy>Les Généralistes CSMF</cp:lastModifiedBy>
  <cp:revision>19</cp:revision>
  <cp:lastPrinted>2022-06-09T16:56:34Z</cp:lastPrinted>
  <dcterms:created xsi:type="dcterms:W3CDTF">2022-06-06T18:03:38Z</dcterms:created>
  <dcterms:modified xsi:type="dcterms:W3CDTF">2022-06-13T09:58:41Z</dcterms:modified>
</cp:coreProperties>
</file>