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notesMasterIdLst>
    <p:notesMasterId r:id="rId25"/>
  </p:notesMasterIdLst>
  <p:handoutMasterIdLst>
    <p:handoutMasterId r:id="rId26"/>
  </p:handoutMasterIdLst>
  <p:sldIdLst>
    <p:sldId id="299" r:id="rId3"/>
    <p:sldId id="496" r:id="rId4"/>
    <p:sldId id="300" r:id="rId5"/>
    <p:sldId id="316" r:id="rId6"/>
    <p:sldId id="502" r:id="rId7"/>
    <p:sldId id="486" r:id="rId8"/>
    <p:sldId id="5299" r:id="rId9"/>
    <p:sldId id="5298" r:id="rId10"/>
    <p:sldId id="5296" r:id="rId11"/>
    <p:sldId id="466" r:id="rId12"/>
    <p:sldId id="5300" r:id="rId13"/>
    <p:sldId id="263" r:id="rId14"/>
    <p:sldId id="5313" r:id="rId15"/>
    <p:sldId id="5309" r:id="rId16"/>
    <p:sldId id="5302" r:id="rId17"/>
    <p:sldId id="5310" r:id="rId18"/>
    <p:sldId id="5305" r:id="rId19"/>
    <p:sldId id="512" r:id="rId20"/>
    <p:sldId id="5315" r:id="rId21"/>
    <p:sldId id="5303" r:id="rId22"/>
    <p:sldId id="5314" r:id="rId23"/>
    <p:sldId id="513" r:id="rId24"/>
  </p:sldIdLst>
  <p:sldSz cx="9144000" cy="6858000" type="screen4x3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s Généralistes CSMF" initials="LGC" lastIdx="1" clrIdx="0">
    <p:extLst>
      <p:ext uri="{19B8F6BF-5375-455C-9EA6-DF929625EA0E}">
        <p15:presenceInfo xmlns:p15="http://schemas.microsoft.com/office/powerpoint/2012/main" userId="S::lesgeneralistes@csmf.org::b1b76ce1-97a6-4434-8a98-1d3b4334b7d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6247" autoAdjust="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4" d="100"/>
        <a:sy n="144" d="100"/>
      </p:scale>
      <p:origin x="0" y="-8820"/>
    </p:cViewPr>
  </p:sorterViewPr>
  <p:notesViewPr>
    <p:cSldViewPr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defRPr>
            </a:pPr>
            <a:r>
              <a:rPr lang="fr-FR" sz="1600" b="1">
                <a:highlight>
                  <a:srgbClr val="FFFF00"/>
                </a:highlight>
              </a:rPr>
              <a:t>Etat des cotisations Les Généralistes-CSMF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COTISATIONS!$B$167:$L$167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COTISATIONS!$B$168:$L$168</c:f>
              <c:numCache>
                <c:formatCode>General</c:formatCode>
                <c:ptCount val="11"/>
                <c:pt idx="0">
                  <c:v>2196</c:v>
                </c:pt>
                <c:pt idx="1">
                  <c:v>2155</c:v>
                </c:pt>
                <c:pt idx="2">
                  <c:v>1923</c:v>
                </c:pt>
                <c:pt idx="3">
                  <c:v>1825</c:v>
                </c:pt>
                <c:pt idx="4">
                  <c:v>1711</c:v>
                </c:pt>
                <c:pt idx="5">
                  <c:v>1573</c:v>
                </c:pt>
                <c:pt idx="6">
                  <c:v>1312</c:v>
                </c:pt>
                <c:pt idx="7">
                  <c:v>1170</c:v>
                </c:pt>
                <c:pt idx="8">
                  <c:v>1123</c:v>
                </c:pt>
                <c:pt idx="9">
                  <c:v>1025</c:v>
                </c:pt>
                <c:pt idx="10">
                  <c:v>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88-459B-A1EB-6DDA558BA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10287"/>
        <c:axId val="38918191"/>
      </c:lineChart>
      <c:catAx>
        <c:axId val="38910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8918191"/>
        <c:crosses val="autoZero"/>
        <c:auto val="1"/>
        <c:lblAlgn val="ctr"/>
        <c:lblOffset val="100"/>
        <c:noMultiLvlLbl val="0"/>
      </c:catAx>
      <c:valAx>
        <c:axId val="38918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8910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5E21417-F1CC-48D5-8273-FD83E4E77BB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1DC5F47-600C-476D-BB44-9FD0AFC6A0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BF617DA-1DF7-4B51-8459-04C96F60F8BC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708994-40AC-4EAC-A16D-7ADEDB1490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38DCADB-FBCF-48C0-B9EA-B72FE4C059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BC92931-2E25-4050-A750-F5B38670418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35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DF5A3E2-6C15-4E4B-9CA9-54D5584B8DEF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C1D9FCB-C5EC-4D5D-BA5F-A4AF66740CD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349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D9FCB-C5EC-4D5D-BA5F-A4AF66740CDF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709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9FCB-C5EC-4D5D-BA5F-A4AF66740CDF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561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  <a:alpha val="96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  <a:endParaRPr lang="fr-BE" dirty="0"/>
          </a:p>
        </p:txBody>
      </p:sp>
      <p:sp useBgFill="1"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10/03/2022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pic>
        <p:nvPicPr>
          <p:cNvPr id="1027" name="Picture 3" descr="C:\Users\Beatrice\AppData\Local\Temp\Rar$DI26.482\Les Ge¦üne¦üralistes baseline blanche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512" y="63566"/>
            <a:ext cx="1872000" cy="954720"/>
          </a:xfrm>
          <a:prstGeom prst="rect">
            <a:avLst/>
          </a:prstGeom>
          <a:noFill/>
        </p:spPr>
      </p:pic>
      <p:grpSp>
        <p:nvGrpSpPr>
          <p:cNvPr id="10" name="Grouper 10"/>
          <p:cNvGrpSpPr/>
          <p:nvPr userDrawn="1"/>
        </p:nvGrpSpPr>
        <p:grpSpPr>
          <a:xfrm>
            <a:off x="0" y="6741368"/>
            <a:ext cx="9144000" cy="116632"/>
            <a:chOff x="0" y="6610350"/>
            <a:chExt cx="8564769" cy="247650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610350"/>
              <a:ext cx="1428750" cy="247650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8021" y="6610350"/>
              <a:ext cx="1428750" cy="247650"/>
            </a:xfrm>
            <a:prstGeom prst="rect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8133" y="6610350"/>
              <a:ext cx="1428750" cy="247650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4792" y="6610350"/>
              <a:ext cx="1428750" cy="247650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9360" y="6610350"/>
              <a:ext cx="1428750" cy="247650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019" y="6610350"/>
              <a:ext cx="1428750" cy="247650"/>
            </a:xfrm>
            <a:prstGeom prst="rect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A308432F-A289-419B-AFC7-BE72FBA59E1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062" y="103592"/>
            <a:ext cx="2251418" cy="12664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20000"/>
                <a:lumOff val="80000"/>
                <a:alpha val="96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4E00C-CA56-4BDC-AF20-723F3EAE136B}" type="datetimeFigureOut">
              <a:rPr lang="fr-FR" smtClean="0"/>
              <a:pPr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3888C-4F52-480D-BC91-511E4326B7F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1484785"/>
            <a:ext cx="8064896" cy="1368152"/>
          </a:xfrm>
        </p:spPr>
        <p:txBody>
          <a:bodyPr>
            <a:normAutofit/>
          </a:bodyPr>
          <a:lstStyle/>
          <a:p>
            <a:r>
              <a:rPr lang="fr-FR" sz="5400" b="1" dirty="0"/>
              <a:t>COMITE DIRECTEUR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573016"/>
            <a:ext cx="7920880" cy="1368152"/>
          </a:xfrm>
        </p:spPr>
        <p:txBody>
          <a:bodyPr>
            <a:normAutofit fontScale="92500" lnSpcReduction="10000"/>
          </a:bodyPr>
          <a:lstStyle/>
          <a:p>
            <a:r>
              <a:rPr lang="fr-FR" sz="4800" b="1" dirty="0">
                <a:solidFill>
                  <a:schemeClr val="tx1"/>
                </a:solidFill>
              </a:rPr>
              <a:t>Vendredi 11 mars 2022</a:t>
            </a:r>
          </a:p>
          <a:p>
            <a:r>
              <a:rPr lang="fr-FR" sz="4000" b="1" dirty="0">
                <a:solidFill>
                  <a:schemeClr val="tx1"/>
                </a:solidFill>
              </a:rPr>
              <a:t>Paris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flipV="1">
            <a:off x="534380" y="1417638"/>
            <a:ext cx="77180" cy="139154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endParaRPr lang="fr-FR" b="1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2E3A67F-C896-40AF-B4A3-B8EDE789E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096816"/>
              </p:ext>
            </p:extLst>
          </p:nvPr>
        </p:nvGraphicFramePr>
        <p:xfrm>
          <a:off x="251520" y="1268761"/>
          <a:ext cx="8449329" cy="5477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3140202246"/>
                    </a:ext>
                  </a:extLst>
                </a:gridCol>
                <a:gridCol w="7297201">
                  <a:extLst>
                    <a:ext uri="{9D8B030D-6E8A-4147-A177-3AD203B41FA5}">
                      <a16:colId xmlns:a16="http://schemas.microsoft.com/office/drawing/2014/main" val="1156521498"/>
                    </a:ext>
                  </a:extLst>
                </a:gridCol>
              </a:tblGrid>
              <a:tr h="72871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effectLst/>
                        </a:rPr>
                        <a:t>9h30 – 10h00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pPr marL="171450" lvl="0" indent="-171450" algn="just" hangingPunct="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effectLst/>
                        </a:rPr>
                        <a:t>Pouvoirs à donner,</a:t>
                      </a:r>
                    </a:p>
                    <a:p>
                      <a:pPr marL="171450" lvl="0" indent="-171450" algn="just" hangingPunct="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effectLst/>
                        </a:rPr>
                        <a:t>Tour de table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effectLst/>
                        </a:rPr>
                        <a:t>Approbation du compte rendu du Comité Directeur du 10/12/2021</a:t>
                      </a: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3489770547"/>
                  </a:ext>
                </a:extLst>
              </a:tr>
              <a:tr h="1427056">
                <a:tc>
                  <a:txBody>
                    <a:bodyPr/>
                    <a:lstStyle/>
                    <a:p>
                      <a:r>
                        <a:rPr lang="fr-FR" sz="1200">
                          <a:effectLst/>
                        </a:rPr>
                        <a:t>10h00 – 10h30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pPr marL="342900" lvl="0" indent="-342900" hangingPunct="0"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Syndicalisation : </a:t>
                      </a:r>
                    </a:p>
                    <a:p>
                      <a:pPr marL="449580" hangingPunct="0"/>
                      <a:r>
                        <a:rPr lang="fr-FR" sz="1200" dirty="0">
                          <a:effectLst/>
                        </a:rPr>
                        <a:t>- Etat des cotisations (voir modèle appel cotisation CSMF sur porte doc)</a:t>
                      </a:r>
                    </a:p>
                    <a:p>
                      <a:pPr marL="628650" indent="-171450" hangingPunct="0">
                        <a:buFontTx/>
                        <a:buChar char="-"/>
                      </a:pPr>
                      <a:r>
                        <a:rPr lang="fr-FR" sz="1200" dirty="0">
                          <a:effectLst/>
                        </a:rPr>
                        <a:t>Calendrier 2022</a:t>
                      </a:r>
                    </a:p>
                    <a:p>
                      <a:pPr marL="457200" indent="0" hangingPunct="0">
                        <a:buFontTx/>
                        <a:buNone/>
                      </a:pPr>
                      <a:r>
                        <a:rPr lang="fr-FR" sz="1200" dirty="0">
                          <a:effectLst/>
                        </a:rPr>
                        <a:t>Congrès Médecine Générale du 24 au 26 mars Porte Maillot Paris (+stand Les Généralistes CSMF)</a:t>
                      </a:r>
                    </a:p>
                    <a:p>
                      <a:pPr marL="0" lvl="0" indent="0" algn="just" hangingPunct="0">
                        <a:buFont typeface="Symbol" panose="05050102010706020507" pitchFamily="18" charset="2"/>
                        <a:buNone/>
                      </a:pPr>
                      <a:r>
                        <a:rPr lang="fr-FR" sz="1200" dirty="0">
                          <a:effectLst/>
                        </a:rPr>
                        <a:t>             Congrès CNGE du 14 au 16 décembre à Lille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2070" hangingPunct="0"/>
                      <a:endParaRPr lang="fr-FR" sz="700" dirty="0">
                        <a:effectLst/>
                      </a:endParaRPr>
                    </a:p>
                    <a:p>
                      <a:pPr marL="223520" indent="-171450" hangingPunct="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effectLst/>
                        </a:rPr>
                        <a:t>Communication Les Généralistes-CSMF : newsletters, réseaux sociaux, merci de nous envoyer les mails de médecins </a:t>
                      </a: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1595086957"/>
                  </a:ext>
                </a:extLst>
              </a:tr>
              <a:tr h="364355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10h15 – 11h00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effectLst/>
                        </a:rPr>
                        <a:t>Projet entrepreneurial de la CSMF : état d’avancement : 1</a:t>
                      </a:r>
                      <a:r>
                        <a:rPr lang="fr-FR" sz="1200" baseline="30000" dirty="0">
                          <a:effectLst/>
                        </a:rPr>
                        <a:t>er</a:t>
                      </a:r>
                      <a:r>
                        <a:rPr lang="fr-FR" sz="1200" dirty="0">
                          <a:effectLst/>
                        </a:rPr>
                        <a:t> conseil national CSMF et AG élective CSMF les 12+13 mars,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3938998402"/>
                  </a:ext>
                </a:extLst>
              </a:tr>
              <a:tr h="283975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11H00 – 11h45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pPr marL="171450" lvl="0" indent="-171450" hangingPunct="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effectLst/>
                        </a:rPr>
                        <a:t>Le point sur le DMP et le déploiement de la e santé : intervention Jean Michel LEMETTRE</a:t>
                      </a: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3637926140"/>
                  </a:ext>
                </a:extLst>
              </a:tr>
              <a:tr h="313348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11H45 - 12h15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pPr marL="342900" lvl="0" indent="-342900" algn="just" hangingPunct="0"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Crise sanitaire et campagne de vaccination</a:t>
                      </a:r>
                    </a:p>
                    <a:p>
                      <a:pPr marL="342900" lvl="0" indent="-342900" algn="just" hangingPunct="0"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DIPA : le point sur la suite de la procédure</a:t>
                      </a:r>
                    </a:p>
                    <a:p>
                      <a:pPr marL="0" lvl="0" indent="0" algn="just" hangingPunct="0">
                        <a:buFont typeface="Symbol" panose="05050102010706020507" pitchFamily="18" charset="2"/>
                        <a:buNone/>
                      </a:pPr>
                      <a:endParaRPr lang="fr-FR" sz="1100" dirty="0">
                        <a:effectLst/>
                      </a:endParaRP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1077507205"/>
                  </a:ext>
                </a:extLst>
              </a:tr>
              <a:tr h="186352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12h15 – 12h45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SAS : état d’avancement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3741286114"/>
                  </a:ext>
                </a:extLst>
              </a:tr>
              <a:tr h="210843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12h45 - 14h00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pPr hangingPunct="0"/>
                      <a:r>
                        <a:rPr lang="fr-FR" sz="1200">
                          <a:effectLst/>
                        </a:rPr>
                        <a:t>PAUSE REPAS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2278476513"/>
                  </a:ext>
                </a:extLst>
              </a:tr>
              <a:tr h="292822">
                <a:tc>
                  <a:txBody>
                    <a:bodyPr/>
                    <a:lstStyle/>
                    <a:p>
                      <a:r>
                        <a:rPr lang="fr-FR" sz="1200">
                          <a:effectLst/>
                        </a:rPr>
                        <a:t>14h00 - 14H30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pPr marL="342900" lvl="0" indent="-342900" algn="just" hangingPunct="0"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Formation : état d’avancement 2022 : intervention Julie CARON directrice scientifique EVOLUTIS DPC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1258057477"/>
                  </a:ext>
                </a:extLst>
              </a:tr>
              <a:tr h="1093065">
                <a:tc>
                  <a:txBody>
                    <a:bodyPr/>
                    <a:lstStyle/>
                    <a:p>
                      <a:r>
                        <a:rPr lang="fr-FR" sz="1200">
                          <a:effectLst/>
                        </a:rPr>
                        <a:t>14h30 - 16h30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fr-FR" sz="1200" dirty="0">
                          <a:effectLst/>
                        </a:rPr>
                        <a:t>Vie conventionnelle :</a:t>
                      </a:r>
                    </a:p>
                    <a:p>
                      <a:pPr marL="342900" lvl="0" indent="-342900" algn="just" hangingPunct="0"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Revalorisation du 01/04/2022</a:t>
                      </a:r>
                    </a:p>
                    <a:p>
                      <a:pPr marL="342900" lvl="0" indent="-342900" algn="just" hangingPunct="0"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ACI MSP </a:t>
                      </a:r>
                    </a:p>
                    <a:p>
                      <a:pPr marL="342900" lvl="0" indent="-342900"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Négociations en cours sur les Equipes de soins primaires (ESP)</a:t>
                      </a:r>
                    </a:p>
                    <a:p>
                      <a:pPr marL="342900" lvl="0" indent="-342900" algn="just" hangingPunct="0"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Future convention médicale (5 GT CSMF) </a:t>
                      </a:r>
                    </a:p>
                    <a:p>
                      <a:pPr marL="342900" lvl="0" indent="-342900" algn="just" hangingPunct="0">
                        <a:buFont typeface="Symbol" panose="05050102010706020507" pitchFamily="18" charset="2"/>
                        <a:buChar char=""/>
                      </a:pPr>
                      <a:r>
                        <a:rPr lang="fr-FR" sz="1200" dirty="0">
                          <a:effectLst/>
                        </a:rPr>
                        <a:t>Mises en place des Dispositifs d'appui à la coordination (DAC) au 1/07/2022 et disparition des PTA</a:t>
                      </a:r>
                    </a:p>
                    <a:p>
                      <a:pPr marL="0" lvl="0" indent="0" algn="just" hangingPunct="0">
                        <a:buFont typeface="Symbol" panose="05050102010706020507" pitchFamily="18" charset="2"/>
                        <a:buNone/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299209272"/>
                  </a:ext>
                </a:extLst>
              </a:tr>
              <a:tr h="182177">
                <a:tc>
                  <a:txBody>
                    <a:bodyPr/>
                    <a:lstStyle/>
                    <a:p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effectLst/>
                        </a:rPr>
                        <a:t> Questions diverses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58" marR="54858" marT="0" marB="0"/>
                </a:tc>
                <a:extLst>
                  <a:ext uri="{0D108BD9-81ED-4DB2-BD59-A6C34878D82A}">
                    <a16:rowId xmlns:a16="http://schemas.microsoft.com/office/drawing/2014/main" val="1809694315"/>
                  </a:ext>
                </a:extLst>
              </a:tr>
            </a:tbl>
          </a:graphicData>
        </a:graphic>
      </p:graphicFrame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2E58519F-25B3-485D-B418-01569E522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3768" y="764705"/>
            <a:ext cx="4320480" cy="50405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b="1" dirty="0"/>
              <a:t>DEROULE</a:t>
            </a:r>
          </a:p>
        </p:txBody>
      </p:sp>
    </p:spTree>
    <p:extLst>
      <p:ext uri="{BB962C8B-B14F-4D97-AF65-F5344CB8AC3E}">
        <p14:creationId xmlns:p14="http://schemas.microsoft.com/office/powerpoint/2010/main" val="296096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flipV="1">
            <a:off x="543528" y="1434609"/>
            <a:ext cx="82082" cy="85218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88022" y="1337376"/>
            <a:ext cx="4032450" cy="308398"/>
          </a:xfrm>
        </p:spPr>
        <p:txBody>
          <a:bodyPr>
            <a:normAutofit fontScale="85000" lnSpcReduction="20000"/>
          </a:bodyPr>
          <a:lstStyle/>
          <a:p>
            <a:pPr marL="0" lvl="0" indent="0" algn="ctr" hangingPunct="0">
              <a:buNone/>
            </a:pPr>
            <a:r>
              <a:rPr lang="fr-FR" sz="2000" b="1" dirty="0"/>
              <a:t>Excusés et </a:t>
            </a:r>
            <a:r>
              <a:rPr lang="fr-FR" sz="2000" b="1" dirty="0">
                <a:solidFill>
                  <a:srgbClr val="FF0000"/>
                </a:solidFill>
              </a:rPr>
              <a:t>Pouvoirs à donner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BB001D9-3C5A-47B5-B222-0B8D8B42DDED}"/>
              </a:ext>
            </a:extLst>
          </p:cNvPr>
          <p:cNvSpPr txBox="1">
            <a:spLocks/>
          </p:cNvSpPr>
          <p:nvPr/>
        </p:nvSpPr>
        <p:spPr>
          <a:xfrm>
            <a:off x="1484804" y="1193360"/>
            <a:ext cx="2016224" cy="4524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hangingPunct="0">
              <a:buFont typeface="Arial" pitchFamily="34" charset="0"/>
              <a:buNone/>
            </a:pPr>
            <a:r>
              <a:rPr lang="fr-FR" sz="2400" b="1" dirty="0"/>
              <a:t>Présents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0E98FC5-1ABD-4625-A592-E226BF3A7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871024"/>
              </p:ext>
            </p:extLst>
          </p:nvPr>
        </p:nvGraphicFramePr>
        <p:xfrm>
          <a:off x="198464" y="1645773"/>
          <a:ext cx="4311332" cy="43160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9280">
                  <a:extLst>
                    <a:ext uri="{9D8B030D-6E8A-4147-A177-3AD203B41FA5}">
                      <a16:colId xmlns:a16="http://schemas.microsoft.com/office/drawing/2014/main" val="2982179423"/>
                    </a:ext>
                  </a:extLst>
                </a:gridCol>
                <a:gridCol w="2242052">
                  <a:extLst>
                    <a:ext uri="{9D8B030D-6E8A-4147-A177-3AD203B41FA5}">
                      <a16:colId xmlns:a16="http://schemas.microsoft.com/office/drawing/2014/main" val="2623150139"/>
                    </a:ext>
                  </a:extLst>
                </a:gridCol>
              </a:tblGrid>
              <a:tr h="27482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ATTAL Stéphane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FRANCHE COMTE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2876338"/>
                  </a:ext>
                </a:extLst>
              </a:tr>
              <a:tr h="24259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DE BARY Jean Brice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ILE DE France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6819042"/>
                  </a:ext>
                </a:extLst>
              </a:tr>
              <a:tr h="29104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DUQUESNEL Luc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PAYS DE LOIRE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9534863"/>
                  </a:ext>
                </a:extLst>
              </a:tr>
              <a:tr h="22601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FAZILLEAUD Béatrice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POITOU CHARENTES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6439279"/>
                  </a:ext>
                </a:extLst>
              </a:tr>
              <a:tr h="25854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FOURNIER Sophie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PAYS DE LOIRE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16606293"/>
                  </a:ext>
                </a:extLst>
              </a:tr>
              <a:tr h="242286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GRUBER Arnaud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MIDI PYRENEES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690630"/>
                  </a:ext>
                </a:extLst>
              </a:tr>
              <a:tr h="22601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LEMETTRE Jean Michel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CENTRE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8500121"/>
                  </a:ext>
                </a:extLst>
              </a:tr>
              <a:tr h="22601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LE LIBOUX Sylvaine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CENTRE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2188047"/>
                  </a:ext>
                </a:extLst>
              </a:tr>
              <a:tr h="22794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LEYMARIE Jean Luc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délégué Généraliste Hauts de Seine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1088647"/>
                  </a:ext>
                </a:extLst>
              </a:tr>
              <a:tr h="23569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LUTTENBACHER RUBEL Monique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ALSACE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2425836"/>
                  </a:ext>
                </a:extLst>
              </a:tr>
              <a:tr h="22601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RICHTER Dominique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SMACMAC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0484267"/>
                  </a:ext>
                </a:extLst>
              </a:tr>
              <a:tr h="32527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 dirty="0">
                          <a:effectLst/>
                        </a:rPr>
                        <a:t>SIAVELLIS Georges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ILE DE France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76294"/>
                  </a:ext>
                </a:extLst>
              </a:tr>
              <a:tr h="22601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SIMON Nadia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BRETAGNE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26692007"/>
                  </a:ext>
                </a:extLst>
              </a:tr>
              <a:tr h="22601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UNVOIS Rémi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LORRAINE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6421600"/>
                  </a:ext>
                </a:extLst>
              </a:tr>
              <a:tr h="19604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VEAUVY Cindy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invitée CENTRE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3207112"/>
                  </a:ext>
                </a:extLst>
              </a:tr>
              <a:tr h="26119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CARON Julie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directrice Evolutis DPC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6071580"/>
                  </a:ext>
                </a:extLst>
              </a:tr>
              <a:tr h="40452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NOEL Laurence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Assistante de direction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9042662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13FCBEC-F9CC-4902-8E36-C8601E3854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326203"/>
              </p:ext>
            </p:extLst>
          </p:nvPr>
        </p:nvGraphicFramePr>
        <p:xfrm>
          <a:off x="4684584" y="1626423"/>
          <a:ext cx="4239326" cy="5417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1844">
                  <a:extLst>
                    <a:ext uri="{9D8B030D-6E8A-4147-A177-3AD203B41FA5}">
                      <a16:colId xmlns:a16="http://schemas.microsoft.com/office/drawing/2014/main" val="443728578"/>
                    </a:ext>
                  </a:extLst>
                </a:gridCol>
                <a:gridCol w="2307482">
                  <a:extLst>
                    <a:ext uri="{9D8B030D-6E8A-4147-A177-3AD203B41FA5}">
                      <a16:colId xmlns:a16="http://schemas.microsoft.com/office/drawing/2014/main" val="1349512520"/>
                    </a:ext>
                  </a:extLst>
                </a:gridCol>
              </a:tblGrid>
              <a:tr h="165354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BOIGE Emmanuel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suppléant Aquitaine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3660770413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BASSET Jean Christian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suppléant CVL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566796549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BRUGERE Nicolas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invité 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616471948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DUCHENE Yohann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416748840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HERMANN André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en blanc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3345097973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DEMORY Bertrand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4150107333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VEDRENNE Christian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Dr Gruber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301939206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DELABROYE Stéphane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Fazilleaud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116136631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BRUNET Pierre Philippe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Dr Fazilleaud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192503765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FREZET Yannick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Duquesnel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3825176369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DARMAILLACQ Guillaume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Luttenbacher Rubel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249228664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GUINOISEAU Antoine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en blanc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156282396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BASSET JC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suppléant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52624814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 dirty="0">
                          <a:effectLst/>
                        </a:rPr>
                        <a:t>SCHLEGEL Pierre Paul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Suppléant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255381259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GRADELER Jean Daniel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788301299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GIGOT Ghislaine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Le Liboux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897998472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MEYVAERT Pascal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Luttenbacher Rubel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777837129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SIEGRIST Sophie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Unvois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735094393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VERDON François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Duquesnel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758264781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CONQUET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89627140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SAHY Hervé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suppléant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3758895754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CHAULIAC Lucien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le lilboux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630455908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NOUET MARTINOT Isabelle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pouvoir Simon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444092629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COQUET Pierre Marie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586203062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MAILHES Pierre Henri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délégué  39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305246454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GIN Hervé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DROM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829275641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MONZDRAK Michel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délégué  77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572969600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AGOSTINI François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pouvoir Duquesnel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856314909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>
                          <a:effectLst/>
                        </a:rPr>
                        <a:t>BOUBARNE Alice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suppléante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775592913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>
                          <a:effectLst/>
                        </a:rPr>
                        <a:t>CONESA JM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délégué 78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247510450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POULAIN François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suppléant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3836480195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TILL Michel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délégué 69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1044224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LEGRAND Bertrand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suppléant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3518474962"/>
                  </a:ext>
                </a:extLst>
              </a:tr>
              <a:tr h="15812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FAUCHIER véronique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délégué 28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71" marR="6771" marT="6771" marB="0" anchor="b"/>
                </a:tc>
                <a:extLst>
                  <a:ext uri="{0D108BD9-81ED-4DB2-BD59-A6C34878D82A}">
                    <a16:rowId xmlns:a16="http://schemas.microsoft.com/office/drawing/2014/main" val="21128069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123727" y="491453"/>
            <a:ext cx="3456385" cy="921323"/>
          </a:xfrm>
        </p:spPr>
        <p:txBody>
          <a:bodyPr>
            <a:noAutofit/>
          </a:bodyPr>
          <a:lstStyle/>
          <a:p>
            <a:pPr algn="r"/>
            <a:r>
              <a:rPr lang="fr-FR" sz="2400" b="1" i="1" dirty="0"/>
              <a:t>Documents à télécharger </a:t>
            </a:r>
            <a:br>
              <a:rPr lang="fr-FR" sz="2400" b="1" i="1" dirty="0"/>
            </a:br>
            <a:r>
              <a:rPr lang="fr-FR" sz="2400" b="1" i="1" dirty="0"/>
              <a:t>sur le </a:t>
            </a:r>
            <a:r>
              <a:rPr lang="fr-FR" sz="2400" b="1" i="1" dirty="0">
                <a:solidFill>
                  <a:srgbClr val="0000FF"/>
                </a:solidFill>
              </a:rPr>
              <a:t>porte documents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8D09705-41CF-496C-9C9F-BC25980EF99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516291" y="-687231"/>
            <a:ext cx="13518360" cy="288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40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CA67ECA-AE86-4A0C-B513-D5340BA8E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630235" y="162189"/>
            <a:ext cx="18622168" cy="288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40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24C612D-3F1D-4317-A9CD-DF31390AF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41419" y="-3332"/>
            <a:ext cx="11785419" cy="460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8000961-C37C-45CA-8720-41B333152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" name="Espace réservé du contenu 1">
            <a:extLst>
              <a:ext uri="{FF2B5EF4-FFF2-40B4-BE49-F238E27FC236}">
                <a16:creationId xmlns:a16="http://schemas.microsoft.com/office/drawing/2014/main" id="{892E0830-691C-4B15-A318-D62B2F31D2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599583"/>
              </p:ext>
            </p:extLst>
          </p:nvPr>
        </p:nvGraphicFramePr>
        <p:xfrm>
          <a:off x="683568" y="1447029"/>
          <a:ext cx="6648069" cy="5150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48069">
                  <a:extLst>
                    <a:ext uri="{9D8B030D-6E8A-4147-A177-3AD203B41FA5}">
                      <a16:colId xmlns:a16="http://schemas.microsoft.com/office/drawing/2014/main" val="2882773147"/>
                    </a:ext>
                  </a:extLst>
                </a:gridCol>
              </a:tblGrid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Ordre du jour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422547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 marL="90170" indent="-90170"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Compte rendu AG 10/12/2021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843982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 marL="90170" indent="-90170"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Agenda 2022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0016680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 marL="90170" indent="-90170"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MAIIA : brochure + fiche renseignements adhérents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3617002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 marL="90170" indent="-90170"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IDS MEDIA : brochure + fiche renseignements adhérents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8467005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 marL="90170" indent="-90170"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EVOLUTIS DPC : calendrier Formations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4305105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SMCG-CSMF : Bulletin adhésion 2022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8560891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CSMF bordereau reversement 2021 + 2022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4589967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Syndicalisation : circulaire CSMF 06/01 : modèle appel à cotisation 2022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8107779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1600" dirty="0" err="1">
                          <a:effectLst/>
                        </a:rPr>
                        <a:t>Lettre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hebdo</a:t>
                      </a:r>
                      <a:r>
                        <a:rPr lang="en-GB" sz="1600" dirty="0">
                          <a:effectLst/>
                        </a:rPr>
                        <a:t> LG CSMF du 23/02/2022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1559244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1600" dirty="0" err="1">
                          <a:effectLst/>
                        </a:rPr>
                        <a:t>Edito</a:t>
                      </a:r>
                      <a:r>
                        <a:rPr lang="en-GB" sz="1600" dirty="0">
                          <a:effectLst/>
                        </a:rPr>
                        <a:t> Président 05/03/2022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3876000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Flash info 10/03 : Spécial indus DIPA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18197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 dirty="0">
                          <a:effectLst/>
                        </a:rPr>
                        <a:t>CSMF : circulaire détermination organisationnelle 14/02/2022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1898906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DIPA : modèle de lettre à adresser au Pôle social du tribunal judiciaire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8984744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ACI MSP : texte en cours de signature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906748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 dirty="0">
                          <a:effectLst/>
                        </a:rPr>
                        <a:t>Diaporama Négociations ESP 24/02/2022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0321091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CSMF : synthèse des 5 groupes de travail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5838554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>
                          <a:effectLst/>
                        </a:rPr>
                        <a:t>CSMF : 10 propositions pour permettre l’accès aux soins partout et pour tous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0160132"/>
                  </a:ext>
                </a:extLst>
              </a:tr>
              <a:tr h="271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00" dirty="0">
                          <a:effectLst/>
                        </a:rPr>
                        <a:t>Note de presse CSMF du 24/02/2022 :  </a:t>
                      </a:r>
                      <a:r>
                        <a:rPr lang="fr-FR" sz="1400" dirty="0">
                          <a:effectLst/>
                        </a:rPr>
                        <a:t>Ma santé 2022-2027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3635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7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flipV="1">
            <a:off x="534380" y="1417638"/>
            <a:ext cx="77180" cy="139154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4380" y="1772816"/>
            <a:ext cx="8136904" cy="3600400"/>
          </a:xfrm>
        </p:spPr>
        <p:txBody>
          <a:bodyPr/>
          <a:lstStyle/>
          <a:p>
            <a:pPr marL="0" lvl="0" indent="0" hangingPunct="0">
              <a:buNone/>
            </a:pPr>
            <a:endParaRPr lang="fr-FR" sz="3600" dirty="0"/>
          </a:p>
          <a:p>
            <a:pPr marL="0" lvl="0" indent="0" algn="ctr" hangingPunct="0">
              <a:buNone/>
            </a:pPr>
            <a:r>
              <a:rPr lang="fr-FR" sz="4000" dirty="0"/>
              <a:t>Approbation du compte rendu du comité directeur du 10/12/2021</a:t>
            </a:r>
          </a:p>
        </p:txBody>
      </p:sp>
    </p:spTree>
    <p:extLst>
      <p:ext uri="{BB962C8B-B14F-4D97-AF65-F5344CB8AC3E}">
        <p14:creationId xmlns:p14="http://schemas.microsoft.com/office/powerpoint/2010/main" val="354946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1AB25-DDDA-47B1-94A8-A510E0DC2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1052736"/>
            <a:ext cx="4212467" cy="792088"/>
          </a:xfrm>
        </p:spPr>
        <p:txBody>
          <a:bodyPr>
            <a:normAutofit/>
          </a:bodyPr>
          <a:lstStyle/>
          <a:p>
            <a:r>
              <a:rPr lang="fr-FR" b="1" dirty="0"/>
              <a:t>PARTENAIRE</a:t>
            </a:r>
          </a:p>
        </p:txBody>
      </p:sp>
      <p:pic>
        <p:nvPicPr>
          <p:cNvPr id="4" name="Espace réservé du contenu 3" descr="Window">
            <a:extLst>
              <a:ext uri="{FF2B5EF4-FFF2-40B4-BE49-F238E27FC236}">
                <a16:creationId xmlns:a16="http://schemas.microsoft.com/office/drawing/2014/main" id="{6663D605-15FF-487B-8B54-3FF8F3276068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2510" y="2564903"/>
            <a:ext cx="4212467" cy="1317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8681ECE-3D9D-49E7-A51E-1C0ED4B57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12053"/>
            <a:ext cx="2546000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F8D0C33-0654-4710-AB0C-EA6453D46A68}"/>
              </a:ext>
            </a:extLst>
          </p:cNvPr>
          <p:cNvSpPr txBox="1"/>
          <p:nvPr/>
        </p:nvSpPr>
        <p:spPr>
          <a:xfrm>
            <a:off x="1619672" y="4690011"/>
            <a:ext cx="59046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/>
              <a:t>Informations et fiche avantages adhérents </a:t>
            </a:r>
          </a:p>
          <a:p>
            <a:pPr algn="ctr"/>
            <a:r>
              <a:rPr lang="fr-FR" sz="2400" b="1" dirty="0"/>
              <a:t>sur le porte documents</a:t>
            </a:r>
          </a:p>
        </p:txBody>
      </p:sp>
    </p:spTree>
    <p:extLst>
      <p:ext uri="{BB962C8B-B14F-4D97-AF65-F5344CB8AC3E}">
        <p14:creationId xmlns:p14="http://schemas.microsoft.com/office/powerpoint/2010/main" val="2839659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1AB25-DDDA-47B1-94A8-A510E0DC2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824" y="908720"/>
            <a:ext cx="3168352" cy="936104"/>
          </a:xfrm>
        </p:spPr>
        <p:txBody>
          <a:bodyPr>
            <a:normAutofit/>
          </a:bodyPr>
          <a:lstStyle/>
          <a:p>
            <a:r>
              <a:rPr lang="fr-FR" b="1" dirty="0"/>
              <a:t>PARTENAIRE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7166F43-28E1-4703-9DCD-7C2D2ADCE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7584" y="4437112"/>
            <a:ext cx="7200801" cy="1008112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Informations et fiche avantages adhérents </a:t>
            </a:r>
          </a:p>
          <a:p>
            <a:pPr algn="ctr"/>
            <a:r>
              <a:rPr lang="fr-FR" dirty="0"/>
              <a:t>sur le porte documents</a:t>
            </a:r>
          </a:p>
        </p:txBody>
      </p:sp>
      <p:pic>
        <p:nvPicPr>
          <p:cNvPr id="5" name="Image 4" descr="Window">
            <a:extLst>
              <a:ext uri="{FF2B5EF4-FFF2-40B4-BE49-F238E27FC236}">
                <a16:creationId xmlns:a16="http://schemas.microsoft.com/office/drawing/2014/main" id="{1EAF67C8-2D00-4096-BBC3-BCB079DB54B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04864"/>
            <a:ext cx="5112568" cy="1728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9957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76FE1-ED62-4875-98B5-AAB2D0A85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144" y="274638"/>
            <a:ext cx="2818656" cy="1143000"/>
          </a:xfrm>
        </p:spPr>
        <p:txBody>
          <a:bodyPr>
            <a:normAutofit/>
          </a:bodyPr>
          <a:lstStyle/>
          <a:p>
            <a:r>
              <a:rPr lang="fr-FR" sz="1100" dirty="0"/>
              <a:t>,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B470A2-989B-4FEC-8253-9CCB0B14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700808"/>
            <a:ext cx="8136904" cy="46085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2800" b="1" dirty="0"/>
          </a:p>
          <a:p>
            <a:pPr marL="0" indent="0" algn="ctr">
              <a:buNone/>
            </a:pPr>
            <a:endParaRPr lang="fr-FR" sz="2800" b="1" dirty="0"/>
          </a:p>
          <a:p>
            <a:pPr marL="0" indent="0" algn="ctr">
              <a:buNone/>
            </a:pPr>
            <a:r>
              <a:rPr lang="fr-FR" sz="2800" b="1" dirty="0"/>
              <a:t>Appel à cotisations 2022 </a:t>
            </a:r>
            <a:r>
              <a:rPr lang="fr-FR" sz="2800" dirty="0"/>
              <a:t>: </a:t>
            </a:r>
          </a:p>
          <a:p>
            <a:pPr marL="0" indent="0" algn="ctr">
              <a:buNone/>
            </a:pPr>
            <a:r>
              <a:rPr lang="fr-FR" sz="2800" dirty="0"/>
              <a:t>Modèle circulaire CSMF sur le porte documents</a:t>
            </a:r>
          </a:p>
          <a:p>
            <a:pPr marL="0" indent="0" algn="ctr">
              <a:buNone/>
            </a:pPr>
            <a:r>
              <a:rPr lang="fr-FR" sz="2800" dirty="0"/>
              <a:t>Remonter cotisations au National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6DC7C8B1-ECF5-42A9-ACC6-9609CA54BF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5891824"/>
              </p:ext>
            </p:extLst>
          </p:nvPr>
        </p:nvGraphicFramePr>
        <p:xfrm>
          <a:off x="2051720" y="1768968"/>
          <a:ext cx="4896544" cy="2452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F1B17D04-46A6-4A61-ADB5-25B0526E0544}"/>
              </a:ext>
            </a:extLst>
          </p:cNvPr>
          <p:cNvSpPr txBox="1"/>
          <p:nvPr/>
        </p:nvSpPr>
        <p:spPr>
          <a:xfrm>
            <a:off x="2627784" y="764704"/>
            <a:ext cx="3600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3200" b="1" dirty="0"/>
              <a:t>SYNDICALISATION</a:t>
            </a:r>
          </a:p>
        </p:txBody>
      </p:sp>
    </p:spTree>
    <p:extLst>
      <p:ext uri="{BB962C8B-B14F-4D97-AF65-F5344CB8AC3E}">
        <p14:creationId xmlns:p14="http://schemas.microsoft.com/office/powerpoint/2010/main" val="2028640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76FE1-ED62-4875-98B5-AAB2D0A85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144" y="274638"/>
            <a:ext cx="2818656" cy="1143000"/>
          </a:xfrm>
        </p:spPr>
        <p:txBody>
          <a:bodyPr>
            <a:normAutofit/>
          </a:bodyPr>
          <a:lstStyle/>
          <a:p>
            <a:r>
              <a:rPr lang="fr-FR" sz="1100" dirty="0"/>
              <a:t>,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B470A2-989B-4FEC-8253-9CCB0B14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17638"/>
            <a:ext cx="8496944" cy="503569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07000"/>
              </a:lnSpc>
              <a:buNone/>
            </a:pPr>
            <a:endParaRPr lang="fr-F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buSzPts val="1600"/>
            </a:pPr>
            <a:r>
              <a:rPr lang="fr-FR" sz="2500" b="1" i="1" cap="all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Samedi 12 ET dimanche 13 mars : </a:t>
            </a:r>
            <a:r>
              <a:rPr lang="fr-FR" sz="2500" b="1" i="1" cap="all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CONSEIL NATIONAL CSMF </a:t>
            </a:r>
            <a:r>
              <a:rPr lang="fr-FR" sz="2500" b="1" i="1" u="sng" cap="all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ELECTIF + </a:t>
            </a:r>
            <a:r>
              <a:rPr lang="fr-FR" sz="2500" b="1" i="1" cap="all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 CSMF </a:t>
            </a:r>
            <a:endParaRPr lang="fr-F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2500" b="1" i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Vendredi 11 + Samedi 12 mars : JOURNEES </a:t>
            </a:r>
            <a:r>
              <a:rPr lang="fr-FR" sz="2500" b="1" i="1" dirty="0" err="1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AVECSanté</a:t>
            </a:r>
            <a:r>
              <a:rPr lang="fr-FR" sz="2500" b="1" i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à LILLE</a:t>
            </a:r>
            <a:endParaRPr lang="fr-FR" sz="25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705" indent="0">
              <a:lnSpc>
                <a:spcPct val="107000"/>
              </a:lnSpc>
              <a:buNone/>
            </a:pPr>
            <a:r>
              <a:rPr lang="fr-FR" sz="2500" b="1" i="1" cap="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fr-FR" sz="2500" b="1" i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Jeudi 24 + Vendredi 25 + Samedi 26 mars (matin) : CONGRES Collège Médecine Générale (PARIS) + </a:t>
            </a:r>
            <a:r>
              <a:rPr lang="fr-FR" sz="25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 Les Généralistes-CSMF </a:t>
            </a:r>
            <a:endParaRPr lang="fr-F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ts val="1600"/>
              <a:buNone/>
            </a:pPr>
            <a:endParaRPr lang="fr-FR" sz="2500" b="1" u="sng" cap="all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SzPts val="1600"/>
            </a:pPr>
            <a:r>
              <a:rPr lang="fr-FR" sz="2500" b="1" u="sng" cap="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VENDREDI</a:t>
            </a:r>
            <a:r>
              <a:rPr lang="fr-FR" sz="2500" b="1" cap="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juin : Comité directeur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1600"/>
              <a:buNone/>
            </a:pPr>
            <a:r>
              <a:rPr lang="fr-FR" sz="2500" b="1" i="1" cap="all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fr-FR" sz="2500" b="1" i="1" cap="all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Samedi</a:t>
            </a:r>
            <a:r>
              <a:rPr lang="fr-FR" sz="2500" b="1" i="1" cap="all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500" b="1" i="1" cap="all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juin : Conseil NATIONAL CSMF </a:t>
            </a:r>
            <a:endParaRPr lang="fr-F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6000"/>
              </a:lnSpc>
              <a:spcAft>
                <a:spcPts val="800"/>
              </a:spcAft>
              <a:buNone/>
            </a:pPr>
            <a:endParaRPr lang="fr-F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  <a:tabLst>
                <a:tab pos="204470" algn="l"/>
              </a:tabLst>
            </a:pPr>
            <a:r>
              <a:rPr lang="fr-FR" sz="2500" b="1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JEUDI 22 SEPTEMBRE : COMITE DIRECTEUR (14h00 à 19h00) ANTIBES</a:t>
            </a:r>
            <a:br>
              <a:rPr lang="fr-FR" sz="2500" b="1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500" b="1" i="1" kern="12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Vendredi 23, samedi 24 et dimanche 25 SEPTEMBRE : Universités d’été CSMF à ANTIBES</a:t>
            </a:r>
          </a:p>
          <a:p>
            <a:pPr marL="0" indent="0">
              <a:lnSpc>
                <a:spcPct val="106000"/>
              </a:lnSpc>
              <a:spcAft>
                <a:spcPts val="800"/>
              </a:spcAft>
              <a:buNone/>
              <a:tabLst>
                <a:tab pos="204470" algn="l"/>
              </a:tabLst>
            </a:pPr>
            <a:endParaRPr lang="fr-FR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25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MERCREDI 5 ET JEUDI 6 OCTOBRE : FORUM INNOVATION </a:t>
            </a:r>
            <a:r>
              <a:rPr lang="fr-FR" sz="2500" b="1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SANTE – MIMS - POITIERS</a:t>
            </a:r>
            <a:endParaRPr lang="fr-FR" sz="2500" b="1" dirty="0">
              <a:solidFill>
                <a:srgbClr val="00B05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buNone/>
            </a:pPr>
            <a:endParaRPr lang="fr-F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500" b="1" u="sng" cap="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VENDREDI 9</a:t>
            </a:r>
            <a:r>
              <a:rPr lang="fr-FR" sz="2500" b="1" cap="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DECEMBRE : Comité directeur </a:t>
            </a:r>
            <a:endParaRPr lang="fr-F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500" b="1" i="1" cap="all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samedi 10 décembre : conseil NATIONAL </a:t>
            </a:r>
            <a:r>
              <a:rPr lang="fr-FR" sz="2500" b="1" i="1" cap="all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CSMf</a:t>
            </a:r>
            <a:endParaRPr lang="fr-FR" sz="2500" b="1" i="1" cap="all" dirty="0">
              <a:solidFill>
                <a:srgbClr val="0000FF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2500" b="1" i="1" cap="all" dirty="0">
              <a:solidFill>
                <a:srgbClr val="0000FF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500" b="1" u="sng" cap="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14 au 16 </a:t>
            </a:r>
            <a:r>
              <a:rPr lang="fr-FR" sz="2500" b="1" cap="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DECEMBRE : </a:t>
            </a:r>
            <a:r>
              <a:rPr lang="fr-FR" sz="25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Congrès du </a:t>
            </a:r>
            <a:r>
              <a:rPr lang="fr-FR" sz="2500" b="1" dirty="0">
                <a:latin typeface="Arial" panose="020B0604020202020204" pitchFamily="34" charset="0"/>
                <a:cs typeface="Arial" panose="020B0604020202020204" pitchFamily="34" charset="0"/>
              </a:rPr>
              <a:t>Collège national des généralistes enseignants (</a:t>
            </a:r>
            <a:r>
              <a:rPr lang="fr-FR" sz="25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CNGE) à Lille</a:t>
            </a:r>
            <a:endParaRPr lang="fr-FR" sz="25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89C5FC-B72C-4B6F-8FC0-65846077BF4F}"/>
              </a:ext>
            </a:extLst>
          </p:cNvPr>
          <p:cNvSpPr txBox="1"/>
          <p:nvPr/>
        </p:nvSpPr>
        <p:spPr>
          <a:xfrm>
            <a:off x="2267744" y="692696"/>
            <a:ext cx="4302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2800" b="1" dirty="0"/>
              <a:t>AGENDA 2022</a:t>
            </a:r>
          </a:p>
        </p:txBody>
      </p:sp>
    </p:spTree>
    <p:extLst>
      <p:ext uri="{BB962C8B-B14F-4D97-AF65-F5344CB8AC3E}">
        <p14:creationId xmlns:p14="http://schemas.microsoft.com/office/powerpoint/2010/main" val="349213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E653A-C7B7-4922-A92D-4A7189A49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74638"/>
            <a:ext cx="2880320" cy="850106"/>
          </a:xfrm>
        </p:spPr>
        <p:txBody>
          <a:bodyPr>
            <a:normAutofit/>
          </a:bodyPr>
          <a:lstStyle/>
          <a:p>
            <a:r>
              <a:rPr lang="fr-FR" sz="700" dirty="0"/>
              <a:t>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5673B3-9F67-44CA-972B-B44AA44F3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/>
              <a:t>Communication Les Généralistes-CSMF</a:t>
            </a:r>
          </a:p>
          <a:p>
            <a:pPr marL="0" indent="0" algn="ctr">
              <a:buNone/>
            </a:pPr>
            <a:endParaRPr lang="fr-FR" sz="16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lettre hebdo, flash info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édito mensuel</a:t>
            </a:r>
          </a:p>
          <a:p>
            <a:pPr marL="0" indent="0" algn="ctr">
              <a:buNone/>
            </a:pP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réseaux sociaux </a:t>
            </a:r>
            <a:r>
              <a:rPr lang="fr-F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fr-FR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facebook</a:t>
            </a:r>
            <a:r>
              <a:rPr lang="fr-F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twitter, LinkedIn)</a:t>
            </a:r>
          </a:p>
          <a:p>
            <a:pPr marL="0" indent="0" algn="ctr">
              <a:buNone/>
            </a:pPr>
            <a:endParaRPr lang="fr-F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fr-FR" sz="2000" b="1" dirty="0"/>
          </a:p>
          <a:p>
            <a:pPr marL="0" indent="0" algn="ctr">
              <a:buNone/>
            </a:pPr>
            <a:r>
              <a:rPr lang="fr-FR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Pensez à relayer nos informations et à nous envoyer des fichiers de médecins avec mails</a:t>
            </a:r>
            <a:endParaRPr lang="fr-FR" sz="24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050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76FE1-ED62-4875-98B5-AAB2D0A85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144" y="274638"/>
            <a:ext cx="2818656" cy="1143000"/>
          </a:xfrm>
        </p:spPr>
        <p:txBody>
          <a:bodyPr>
            <a:normAutofit/>
          </a:bodyPr>
          <a:lstStyle/>
          <a:p>
            <a:r>
              <a:rPr lang="fr-FR" sz="1100" dirty="0"/>
              <a:t>,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B470A2-989B-4FEC-8253-9CCB0B14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276872"/>
            <a:ext cx="8291264" cy="40324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Projet entrepreneurial de la CSMF : </a:t>
            </a:r>
          </a:p>
          <a:p>
            <a:pPr marL="0" indent="0" algn="ctr">
              <a:buNone/>
            </a:pPr>
            <a:r>
              <a:rPr lang="fr-FR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état d’avancement </a:t>
            </a:r>
          </a:p>
          <a:p>
            <a:pPr marL="0" indent="0" algn="ctr">
              <a:buNone/>
            </a:pPr>
            <a:endParaRPr lang="fr-FR" sz="2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fr-FR" sz="2800" b="1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er</a:t>
            </a:r>
            <a:r>
              <a:rPr lang="fr-FR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conseil national CSMF </a:t>
            </a:r>
            <a:r>
              <a:rPr lang="fr-FR" sz="28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électif </a:t>
            </a:r>
          </a:p>
          <a:p>
            <a:pPr marL="0" indent="0" algn="ctr">
              <a:buNone/>
            </a:pPr>
            <a:r>
              <a:rPr lang="fr-FR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et AG CSMF les 12+13 mars</a:t>
            </a:r>
            <a:endParaRPr lang="fr-FR" sz="4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321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114B376-EE25-4669-9F52-587143A4638A}"/>
              </a:ext>
            </a:extLst>
          </p:cNvPr>
          <p:cNvSpPr txBox="1"/>
          <p:nvPr/>
        </p:nvSpPr>
        <p:spPr>
          <a:xfrm>
            <a:off x="395536" y="2492896"/>
            <a:ext cx="8375590" cy="3070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000" b="1" dirty="0">
                <a:latin typeface="Calibri" panose="020F0502020204030204" pitchFamily="34" charset="0"/>
                <a:ea typeface="Calibri" panose="020F0502020204030204" pitchFamily="34" charset="0"/>
              </a:rPr>
              <a:t>Calendrier</a:t>
            </a:r>
          </a:p>
          <a:p>
            <a:pPr algn="ctr"/>
            <a:endParaRPr lang="fr-FR" sz="30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28625" indent="-428625" algn="just">
              <a:buFontTx/>
              <a:buChar char="-"/>
            </a:pPr>
            <a:r>
              <a:rPr lang="fr-FR" sz="2700" b="1" dirty="0">
                <a:latin typeface="Calibri" panose="020F0502020204030204" pitchFamily="34" charset="0"/>
                <a:ea typeface="Calibri" panose="020F0502020204030204" pitchFamily="34" charset="0"/>
              </a:rPr>
              <a:t>12 mars 2022 </a:t>
            </a:r>
            <a:r>
              <a:rPr lang="fr-FR" sz="2700" dirty="0">
                <a:latin typeface="Calibri" panose="020F0502020204030204" pitchFamily="34" charset="0"/>
                <a:ea typeface="Calibri" panose="020F0502020204030204" pitchFamily="34" charset="0"/>
              </a:rPr>
              <a:t>: 1</a:t>
            </a:r>
            <a:r>
              <a:rPr lang="fr-FR" sz="27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ère</a:t>
            </a:r>
            <a:r>
              <a:rPr lang="fr-FR" sz="2700" dirty="0">
                <a:latin typeface="Calibri" panose="020F0502020204030204" pitchFamily="34" charset="0"/>
                <a:ea typeface="Calibri" panose="020F0502020204030204" pitchFamily="34" charset="0"/>
              </a:rPr>
              <a:t> réunion du conseil national CSMF</a:t>
            </a:r>
          </a:p>
          <a:p>
            <a:pPr algn="just"/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28625" indent="-428625" algn="just">
              <a:buFontTx/>
              <a:buChar char="-"/>
            </a:pPr>
            <a:r>
              <a:rPr lang="fr-FR" sz="2700" b="1" dirty="0">
                <a:latin typeface="Calibri" panose="020F0502020204030204" pitchFamily="34" charset="0"/>
                <a:ea typeface="Calibri" panose="020F0502020204030204" pitchFamily="34" charset="0"/>
              </a:rPr>
              <a:t>10 juin 2022 </a:t>
            </a:r>
            <a:r>
              <a:rPr lang="fr-FR" sz="2700" dirty="0">
                <a:latin typeface="Calibri" panose="020F0502020204030204" pitchFamily="34" charset="0"/>
                <a:ea typeface="Calibri" panose="020F0502020204030204" pitchFamily="34" charset="0"/>
              </a:rPr>
              <a:t>: adoption statuts et Règlement intérieur Les Généralistes CSMF</a:t>
            </a:r>
          </a:p>
          <a:p>
            <a:pPr algn="just"/>
            <a:endParaRPr lang="fr-FR" sz="135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28625" indent="-428625" algn="just">
              <a:buFontTx/>
              <a:buChar char="-"/>
            </a:pPr>
            <a:r>
              <a:rPr lang="fr-FR" sz="2700" b="1" dirty="0">
                <a:latin typeface="Calibri" panose="020F0502020204030204" pitchFamily="34" charset="0"/>
                <a:ea typeface="Calibri" panose="020F0502020204030204" pitchFamily="34" charset="0"/>
              </a:rPr>
              <a:t>Janvier 2023 </a:t>
            </a:r>
            <a:r>
              <a:rPr lang="fr-FR" sz="2700" dirty="0">
                <a:latin typeface="Calibri" panose="020F0502020204030204" pitchFamily="34" charset="0"/>
                <a:ea typeface="Calibri" panose="020F0502020204030204" pitchFamily="34" charset="0"/>
              </a:rPr>
              <a:t>: entrée en vigueur.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499AB5-EF9B-46C2-BB7F-8D4D16F25B9D}"/>
              </a:ext>
            </a:extLst>
          </p:cNvPr>
          <p:cNvSpPr txBox="1"/>
          <p:nvPr/>
        </p:nvSpPr>
        <p:spPr>
          <a:xfrm>
            <a:off x="2051720" y="1124744"/>
            <a:ext cx="48965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Mise à jour </a:t>
            </a:r>
          </a:p>
          <a:p>
            <a:pPr marL="0" indent="0" algn="ctr">
              <a:buNone/>
            </a:pPr>
            <a:r>
              <a:rPr lang="fr-F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 Statuts et Règlement intérieur </a:t>
            </a:r>
          </a:p>
          <a:p>
            <a:pPr marL="0" indent="0" algn="ctr">
              <a:buNone/>
            </a:pPr>
            <a:r>
              <a:rPr lang="fr-F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Généralistes-CSMF </a:t>
            </a:r>
          </a:p>
        </p:txBody>
      </p:sp>
    </p:spTree>
    <p:extLst>
      <p:ext uri="{BB962C8B-B14F-4D97-AF65-F5344CB8AC3E}">
        <p14:creationId xmlns:p14="http://schemas.microsoft.com/office/powerpoint/2010/main" val="97272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6CC357-AAEC-4217-89F7-6BA5A63C5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572" y="2204864"/>
            <a:ext cx="7704856" cy="20162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fr-F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POINT sur le DMP et déploiement de la </a:t>
            </a:r>
            <a:r>
              <a:rPr lang="fr-FR" sz="35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e.santé</a:t>
            </a:r>
            <a:r>
              <a:rPr lang="fr-FR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 marL="0" indent="0" algn="ctr">
              <a:buNone/>
            </a:pPr>
            <a:endParaRPr lang="fr-FR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Intervention de </a:t>
            </a:r>
            <a:r>
              <a:rPr lang="fr-FR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Jean-Michel LEMETTRE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345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76FE1-ED62-4875-98B5-AAB2D0A85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144" y="274638"/>
            <a:ext cx="2818656" cy="1143000"/>
          </a:xfrm>
        </p:spPr>
        <p:txBody>
          <a:bodyPr>
            <a:normAutofit/>
          </a:bodyPr>
          <a:lstStyle/>
          <a:p>
            <a:r>
              <a:rPr lang="fr-FR" sz="1100" dirty="0"/>
              <a:t>,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B470A2-989B-4FEC-8253-9CCB0B14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276872"/>
            <a:ext cx="8208911" cy="2664296"/>
          </a:xfrm>
        </p:spPr>
        <p:txBody>
          <a:bodyPr>
            <a:normAutofit/>
          </a:bodyPr>
          <a:lstStyle/>
          <a:p>
            <a:pPr marL="0" lvl="0" indent="0" algn="ctr" hangingPunct="0">
              <a:buNone/>
            </a:pP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sanitaire et campagne de vaccination</a:t>
            </a:r>
          </a:p>
          <a:p>
            <a:pPr marL="0" lvl="0" indent="0" algn="ctr" hangingPunct="0">
              <a:buNone/>
            </a:pPr>
            <a:endParaRPr lang="fr-FR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hangingPunct="0">
              <a:buNone/>
            </a:pPr>
            <a:r>
              <a:rPr lang="fr-FR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DIPA </a:t>
            </a:r>
            <a:r>
              <a:rPr lang="fr-FR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le point sur la suite de la procédure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777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0E53D-5290-4B09-9630-CEFBA80B1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353347"/>
          </a:xfrm>
        </p:spPr>
        <p:txBody>
          <a:bodyPr/>
          <a:lstStyle/>
          <a:p>
            <a:pPr marL="0" indent="0" algn="ctr">
              <a:buNone/>
            </a:pPr>
            <a:r>
              <a:rPr lang="fr-FR" sz="4800" b="1" dirty="0"/>
              <a:t>Service d’accès aux soins</a:t>
            </a:r>
          </a:p>
          <a:p>
            <a:pPr marL="0" indent="0" algn="ctr">
              <a:buNone/>
            </a:pPr>
            <a:r>
              <a:rPr lang="fr-FR" sz="4800" b="1" dirty="0"/>
              <a:t>SAS</a:t>
            </a:r>
          </a:p>
          <a:p>
            <a:pPr marL="0" indent="0" algn="ctr">
              <a:buNone/>
            </a:pPr>
            <a:r>
              <a:rPr lang="fr-FR" sz="4400" dirty="0"/>
              <a:t>Etat d’avancement</a:t>
            </a:r>
          </a:p>
        </p:txBody>
      </p:sp>
    </p:spTree>
    <p:extLst>
      <p:ext uri="{BB962C8B-B14F-4D97-AF65-F5344CB8AC3E}">
        <p14:creationId xmlns:p14="http://schemas.microsoft.com/office/powerpoint/2010/main" val="553197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76FE1-ED62-4875-98B5-AAB2D0A85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144" y="274638"/>
            <a:ext cx="2818656" cy="1143000"/>
          </a:xfrm>
        </p:spPr>
        <p:txBody>
          <a:bodyPr>
            <a:normAutofit/>
          </a:bodyPr>
          <a:lstStyle/>
          <a:p>
            <a:r>
              <a:rPr lang="fr-FR" sz="1100" dirty="0"/>
              <a:t>,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B470A2-989B-4FEC-8253-9CCB0B14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17638"/>
            <a:ext cx="8640960" cy="43876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FORMATION</a:t>
            </a:r>
          </a:p>
          <a:p>
            <a:pPr marL="0" indent="0" algn="ctr">
              <a:buNone/>
            </a:pP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Etat d’avancement 2022</a:t>
            </a:r>
          </a:p>
          <a:p>
            <a:pPr marL="0" indent="0" algn="ctr">
              <a:buNone/>
            </a:pP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Intervention</a:t>
            </a:r>
            <a:r>
              <a:rPr lang="fr-F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Julie CARON,</a:t>
            </a:r>
          </a:p>
          <a:p>
            <a:pPr marL="0" indent="0" algn="ctr">
              <a:buNone/>
            </a:pPr>
            <a: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directrice scientifique EVOLUTIS DPC</a:t>
            </a:r>
            <a:endParaRPr lang="fr-FR" sz="6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4DD77FCA-4911-42A9-85A9-B448A728C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784" y="4437112"/>
            <a:ext cx="387043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05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0E53D-5290-4B09-9630-CEFBA80B1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372" y="2132856"/>
            <a:ext cx="8219256" cy="3705275"/>
          </a:xfrm>
        </p:spPr>
        <p:txBody>
          <a:bodyPr/>
          <a:lstStyle/>
          <a:p>
            <a:pPr marL="0" indent="0" algn="ctr">
              <a:buNone/>
            </a:pPr>
            <a:r>
              <a:rPr lang="fr-FR" sz="6000" b="1" dirty="0"/>
              <a:t>Vie conventionnelle</a:t>
            </a:r>
          </a:p>
          <a:p>
            <a:pPr marL="342900" lvl="0" indent="-342900" algn="just" hangingPunct="0">
              <a:buFont typeface="Symbol" panose="05050102010706020507" pitchFamily="18" charset="2"/>
              <a:buChar char=""/>
            </a:pPr>
            <a:endParaRPr lang="fr-FR" sz="2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hangingPunct="0">
              <a:buNone/>
            </a:pPr>
            <a:r>
              <a:rPr lang="fr-FR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Revalorisation du 01/04/2022</a:t>
            </a:r>
            <a:endParaRPr lang="fr-F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9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0E53D-5290-4B09-9630-CEFBA80B1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00808"/>
            <a:ext cx="8363272" cy="44253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5400" b="1" dirty="0"/>
              <a:t>Vie conventionnelle</a:t>
            </a:r>
            <a:endParaRPr lang="fr-FR" sz="4800" b="1" dirty="0"/>
          </a:p>
          <a:p>
            <a:pPr marL="0" lvl="0" indent="0" algn="just" hangingPunct="0">
              <a:buNone/>
            </a:pPr>
            <a:endParaRPr lang="fr-FR" sz="2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 hangingPunct="0">
              <a:buNone/>
            </a:pPr>
            <a:endParaRPr lang="fr-FR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hangingPunct="0">
              <a:buNone/>
            </a:pPr>
            <a: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 MSP (en cours de signature)</a:t>
            </a:r>
          </a:p>
        </p:txBody>
      </p:sp>
    </p:spTree>
    <p:extLst>
      <p:ext uri="{BB962C8B-B14F-4D97-AF65-F5344CB8AC3E}">
        <p14:creationId xmlns:p14="http://schemas.microsoft.com/office/powerpoint/2010/main" val="3929322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0E53D-5290-4B09-9630-CEFBA80B1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00808"/>
            <a:ext cx="8363272" cy="44253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5400" b="1" dirty="0"/>
              <a:t>Vie conventionnelle</a:t>
            </a:r>
            <a:endParaRPr lang="fr-FR" sz="4800" b="1" dirty="0"/>
          </a:p>
          <a:p>
            <a:pPr marL="0" lvl="0" indent="0" algn="just" hangingPunct="0">
              <a:buNone/>
            </a:pP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fr-FR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Négociations en cours </a:t>
            </a:r>
          </a:p>
          <a:p>
            <a:pPr marL="0" lvl="0" indent="0" algn="ctr">
              <a:buNone/>
            </a:pPr>
            <a:r>
              <a:rPr lang="fr-FR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 les Equipes de soins primaires (ESP)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702257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0E53D-5290-4B09-9630-CEFBA80B1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56792"/>
            <a:ext cx="8363272" cy="45693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/>
              <a:t>Vie conventionnelle</a:t>
            </a:r>
          </a:p>
          <a:p>
            <a:pPr marL="0" indent="0" algn="ctr">
              <a:buNone/>
            </a:pPr>
            <a:r>
              <a:rPr lang="fr-FR" sz="4000" b="1" dirty="0"/>
              <a:t>Future convention médicale</a:t>
            </a:r>
            <a:endParaRPr lang="fr-FR" sz="1800" b="1" dirty="0"/>
          </a:p>
          <a:p>
            <a:pPr marL="0" indent="0">
              <a:buNone/>
            </a:pPr>
            <a:r>
              <a:rPr lang="fr-FR" sz="3600" b="1" dirty="0"/>
              <a:t>Groupes de travail CSMF :</a:t>
            </a:r>
          </a:p>
          <a:p>
            <a:pPr lvl="1" indent="-342900"/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Groupe 1 : Grandes lignes de la convention de 2022/2023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-342900"/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Groupe 2 : propositions pour les quatre niveaux de consultation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-342900"/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Groupe 3 : Les actes techniques et la CCAM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-342900"/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Groupe 4 : Coordination et coopération entre médecins et autres professionnels de santé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-342900"/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Groupe 5 :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ormation médicale initiale et continue, qualité certification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fr-F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789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0E53D-5290-4B09-9630-CEFBA80B1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00808"/>
            <a:ext cx="8363272" cy="44253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5400" b="1" dirty="0"/>
              <a:t>Vie conventionnelle</a:t>
            </a:r>
            <a:endParaRPr lang="fr-FR" sz="4800" b="1" dirty="0"/>
          </a:p>
          <a:p>
            <a:pPr marL="342900" lvl="0" indent="-342900" algn="just" hangingPunct="0">
              <a:buFont typeface="Symbol" panose="05050102010706020507" pitchFamily="18" charset="2"/>
              <a:buChar char=""/>
            </a:pPr>
            <a:endParaRPr lang="fr-FR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Mises en place des Dispositifs d'appui à la coordination (DAC) au 1/07/2022 </a:t>
            </a:r>
          </a:p>
          <a:p>
            <a:pPr marL="0" indent="0" algn="ctr">
              <a:buNone/>
            </a:pPr>
            <a: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et disparition des PTA</a:t>
            </a:r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71996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698A1-2334-4D7C-9C01-EA689E06F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1988840"/>
            <a:ext cx="6120680" cy="2088232"/>
          </a:xfrm>
        </p:spPr>
        <p:txBody>
          <a:bodyPr>
            <a:normAutofit/>
          </a:bodyPr>
          <a:lstStyle/>
          <a:p>
            <a:r>
              <a:rPr lang="fr-FR" sz="5400" b="1" dirty="0"/>
              <a:t>Questions diverses</a:t>
            </a:r>
          </a:p>
        </p:txBody>
      </p:sp>
    </p:spTree>
    <p:extLst>
      <p:ext uri="{BB962C8B-B14F-4D97-AF65-F5344CB8AC3E}">
        <p14:creationId xmlns:p14="http://schemas.microsoft.com/office/powerpoint/2010/main" val="4755450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6846</TotalTime>
  <Words>1054</Words>
  <Application>Microsoft Office PowerPoint</Application>
  <PresentationFormat>Affichage à l'écran (4:3)</PresentationFormat>
  <Paragraphs>272</Paragraphs>
  <Slides>22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Calibri</vt:lpstr>
      <vt:lpstr>Symbol</vt:lpstr>
      <vt:lpstr>Thème Office</vt:lpstr>
      <vt:lpstr>Conception personnalisée</vt:lpstr>
      <vt:lpstr>COMITE DIRECTEUR</vt:lpstr>
      <vt:lpstr> </vt:lpstr>
      <vt:lpstr> </vt:lpstr>
      <vt:lpstr>Documents à télécharger  sur le porte documents</vt:lpstr>
      <vt:lpstr> </vt:lpstr>
      <vt:lpstr>PARTENAIRE</vt:lpstr>
      <vt:lpstr>PARTENAIRE</vt:lpstr>
      <vt:lpstr>,</vt:lpstr>
      <vt:lpstr>,</vt:lpstr>
      <vt:lpstr>.</vt:lpstr>
      <vt:lpstr>,</vt:lpstr>
      <vt:lpstr>Présentation PowerPoint</vt:lpstr>
      <vt:lpstr>Présentation PowerPoint</vt:lpstr>
      <vt:lpstr>,</vt:lpstr>
      <vt:lpstr>Présentation PowerPoint</vt:lpstr>
      <vt:lpstr>,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Questions diverses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Beatrice</dc:creator>
  <cp:lastModifiedBy>Les Généralistes CSMF</cp:lastModifiedBy>
  <cp:revision>431</cp:revision>
  <cp:lastPrinted>2022-01-31T13:05:14Z</cp:lastPrinted>
  <dcterms:created xsi:type="dcterms:W3CDTF">2016-09-30T16:03:07Z</dcterms:created>
  <dcterms:modified xsi:type="dcterms:W3CDTF">2022-03-10T15:03:50Z</dcterms:modified>
</cp:coreProperties>
</file>