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85" d="100"/>
          <a:sy n="85" d="100"/>
        </p:scale>
        <p:origin x="48" y="2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1104024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4047694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2938538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AA5891C-A89E-4084-BEC3-26BF0A200735}" type="datetimeFigureOut">
              <a:rPr lang="fr-FR" smtClean="0"/>
              <a:t>30/01/2022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2152741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AA5891C-A89E-4084-BEC3-26BF0A200735}" type="datetimeFigureOut">
              <a:rPr lang="fr-FR" smtClean="0"/>
              <a:t>30/01/2022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2638703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2129406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2117051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357497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AA5891C-A89E-4084-BEC3-26BF0A200735}" type="datetimeFigureOut">
              <a:rPr lang="fr-FR" smtClean="0"/>
              <a:t>30/01/2022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3768295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AA5891C-A89E-4084-BEC3-26BF0A200735}" type="datetimeFigureOut">
              <a:rPr lang="fr-FR" smtClean="0"/>
              <a:t>30/01/2022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478380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120641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9984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4072175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992450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2928648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4253034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AA5891C-A89E-4084-BEC3-26BF0A200735}" type="datetimeFigureOut">
              <a:rPr lang="fr-FR" smtClean="0"/>
              <a:t>30/01/2022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763AE36-583C-4145-89CA-5C2057E76E1F}" type="slidenum">
              <a:rPr lang="fr-FR" smtClean="0"/>
              <a:t>‹N°›</a:t>
            </a:fld>
            <a:endParaRPr lang="fr-FR"/>
          </a:p>
        </p:txBody>
      </p:sp>
    </p:spTree>
    <p:extLst>
      <p:ext uri="{BB962C8B-B14F-4D97-AF65-F5344CB8AC3E}">
        <p14:creationId xmlns:p14="http://schemas.microsoft.com/office/powerpoint/2010/main" val="2519730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AA5891C-A89E-4084-BEC3-26BF0A200735}" type="datetimeFigureOut">
              <a:rPr lang="fr-FR" smtClean="0"/>
              <a:t>30/01/2022</a:t>
            </a:fld>
            <a:endParaRPr lang="fr-F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763AE36-583C-4145-89CA-5C2057E76E1F}" type="slidenum">
              <a:rPr lang="fr-FR" smtClean="0"/>
              <a:t>‹N°›</a:t>
            </a:fld>
            <a:endParaRPr lang="fr-FR"/>
          </a:p>
        </p:txBody>
      </p:sp>
    </p:spTree>
    <p:extLst>
      <p:ext uri="{BB962C8B-B14F-4D97-AF65-F5344CB8AC3E}">
        <p14:creationId xmlns:p14="http://schemas.microsoft.com/office/powerpoint/2010/main" val="2611093239"/>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E95126-A55D-4078-8631-640F69922A36}"/>
              </a:ext>
            </a:extLst>
          </p:cNvPr>
          <p:cNvSpPr>
            <a:spLocks noGrp="1"/>
          </p:cNvSpPr>
          <p:nvPr>
            <p:ph type="ctrTitle"/>
          </p:nvPr>
        </p:nvSpPr>
        <p:spPr>
          <a:xfrm>
            <a:off x="997880" y="309008"/>
            <a:ext cx="8825658" cy="3329581"/>
          </a:xfrm>
        </p:spPr>
        <p:txBody>
          <a:bodyPr/>
          <a:lstStyle/>
          <a:p>
            <a:pPr algn="ctr"/>
            <a:r>
              <a:rPr lang="fr-FR" sz="4000" dirty="0" err="1">
                <a:solidFill>
                  <a:srgbClr val="FFFF00"/>
                </a:solidFill>
              </a:rPr>
              <a:t>Hierarchisation</a:t>
            </a:r>
            <a:r>
              <a:rPr lang="fr-FR" sz="4000" dirty="0">
                <a:solidFill>
                  <a:srgbClr val="FFFF00"/>
                </a:solidFill>
              </a:rPr>
              <a:t> et revalorisation des consultations</a:t>
            </a:r>
          </a:p>
        </p:txBody>
      </p:sp>
    </p:spTree>
    <p:extLst>
      <p:ext uri="{BB962C8B-B14F-4D97-AF65-F5344CB8AC3E}">
        <p14:creationId xmlns:p14="http://schemas.microsoft.com/office/powerpoint/2010/main" val="3215394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850CC61-4B76-41D0-965E-EB23C01258BC}"/>
              </a:ext>
            </a:extLst>
          </p:cNvPr>
          <p:cNvSpPr>
            <a:spLocks noGrp="1"/>
          </p:cNvSpPr>
          <p:nvPr>
            <p:ph idx="1"/>
          </p:nvPr>
        </p:nvSpPr>
        <p:spPr>
          <a:xfrm>
            <a:off x="1301478" y="448510"/>
            <a:ext cx="9185942" cy="6019608"/>
          </a:xfrm>
        </p:spPr>
        <p:txBody>
          <a:bodyPr/>
          <a:lstStyle/>
          <a:p>
            <a:r>
              <a:rPr lang="fr-FR" dirty="0">
                <a:solidFill>
                  <a:srgbClr val="FFFF00"/>
                </a:solidFill>
              </a:rPr>
              <a:t>La valorisation de la consultation doit tenir compte de cinq critères:</a:t>
            </a:r>
          </a:p>
          <a:p>
            <a:endParaRPr lang="fr-FR" dirty="0">
              <a:solidFill>
                <a:srgbClr val="FFFF00"/>
              </a:solidFill>
            </a:endParaRPr>
          </a:p>
          <a:p>
            <a:endParaRPr lang="fr-FR" dirty="0">
              <a:solidFill>
                <a:srgbClr val="FFFF00"/>
              </a:solidFill>
            </a:endParaRPr>
          </a:p>
          <a:p>
            <a:r>
              <a:rPr lang="fr-FR" dirty="0">
                <a:solidFill>
                  <a:srgbClr val="FFFF00"/>
                </a:solidFill>
              </a:rPr>
              <a:t>-4 critères communs avec les actes de la CCAM</a:t>
            </a:r>
          </a:p>
          <a:p>
            <a:endParaRPr lang="fr-FR" dirty="0">
              <a:solidFill>
                <a:srgbClr val="FFFF00"/>
              </a:solidFill>
            </a:endParaRPr>
          </a:p>
          <a:p>
            <a:r>
              <a:rPr lang="fr-FR" dirty="0">
                <a:solidFill>
                  <a:srgbClr val="FFFF00"/>
                </a:solidFill>
              </a:rPr>
              <a:t>Expertise </a:t>
            </a:r>
          </a:p>
          <a:p>
            <a:r>
              <a:rPr lang="fr-FR" dirty="0">
                <a:solidFill>
                  <a:srgbClr val="FFFF00"/>
                </a:solidFill>
              </a:rPr>
              <a:t>Technicité</a:t>
            </a:r>
          </a:p>
          <a:p>
            <a:r>
              <a:rPr lang="fr-FR" dirty="0">
                <a:solidFill>
                  <a:srgbClr val="FFFF00"/>
                </a:solidFill>
              </a:rPr>
              <a:t>Stress</a:t>
            </a:r>
          </a:p>
          <a:p>
            <a:r>
              <a:rPr lang="fr-FR" dirty="0">
                <a:solidFill>
                  <a:srgbClr val="FFFF00"/>
                </a:solidFill>
              </a:rPr>
              <a:t>Durée</a:t>
            </a:r>
          </a:p>
          <a:p>
            <a:endParaRPr lang="fr-FR" dirty="0">
              <a:solidFill>
                <a:srgbClr val="FFFF00"/>
              </a:solidFill>
            </a:endParaRPr>
          </a:p>
          <a:p>
            <a:r>
              <a:rPr lang="fr-FR" dirty="0">
                <a:solidFill>
                  <a:srgbClr val="FFFF00"/>
                </a:solidFill>
              </a:rPr>
              <a:t>Un critère temporel de fréquence de l’acte.</a:t>
            </a:r>
          </a:p>
        </p:txBody>
      </p:sp>
    </p:spTree>
    <p:extLst>
      <p:ext uri="{BB962C8B-B14F-4D97-AF65-F5344CB8AC3E}">
        <p14:creationId xmlns:p14="http://schemas.microsoft.com/office/powerpoint/2010/main" val="858648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ABB5DCC-15B7-4C22-A757-0B7AEA209372}"/>
              </a:ext>
            </a:extLst>
          </p:cNvPr>
          <p:cNvSpPr>
            <a:spLocks noGrp="1"/>
          </p:cNvSpPr>
          <p:nvPr>
            <p:ph idx="1"/>
          </p:nvPr>
        </p:nvSpPr>
        <p:spPr>
          <a:xfrm>
            <a:off x="1217331" y="661683"/>
            <a:ext cx="9152282" cy="5828874"/>
          </a:xfrm>
        </p:spPr>
        <p:txBody>
          <a:bodyPr/>
          <a:lstStyle/>
          <a:p>
            <a:r>
              <a:rPr lang="fr-FR" dirty="0">
                <a:solidFill>
                  <a:srgbClr val="FFFF00"/>
                </a:solidFill>
              </a:rPr>
              <a:t>L’expertise médicale est un élément essentiel.</a:t>
            </a:r>
          </a:p>
          <a:p>
            <a:endParaRPr lang="fr-FR" dirty="0">
              <a:solidFill>
                <a:srgbClr val="FFFF00"/>
              </a:solidFill>
            </a:endParaRPr>
          </a:p>
          <a:p>
            <a:r>
              <a:rPr lang="fr-FR" dirty="0">
                <a:solidFill>
                  <a:srgbClr val="FFFF00"/>
                </a:solidFill>
              </a:rPr>
              <a:t>Seul le médecin a l’expertise de par sa formation </a:t>
            </a:r>
            <a:r>
              <a:rPr lang="fr-FR" dirty="0" err="1">
                <a:solidFill>
                  <a:srgbClr val="FFFF00"/>
                </a:solidFill>
              </a:rPr>
              <a:t>iniitiale</a:t>
            </a:r>
            <a:r>
              <a:rPr lang="fr-FR" dirty="0">
                <a:solidFill>
                  <a:srgbClr val="FFFF00"/>
                </a:solidFill>
              </a:rPr>
              <a:t> et continue pour poser un diagnostic et déterminer un programme de soins.</a:t>
            </a:r>
          </a:p>
          <a:p>
            <a:endParaRPr lang="fr-FR" dirty="0">
              <a:solidFill>
                <a:srgbClr val="FFFF00"/>
              </a:solidFill>
            </a:endParaRPr>
          </a:p>
          <a:p>
            <a:r>
              <a:rPr lang="fr-FR" dirty="0">
                <a:solidFill>
                  <a:srgbClr val="FFFF00"/>
                </a:solidFill>
              </a:rPr>
              <a:t>Il peut déléguer des actes </a:t>
            </a:r>
            <a:r>
              <a:rPr lang="fr-FR" dirty="0" err="1">
                <a:solidFill>
                  <a:srgbClr val="FFFF00"/>
                </a:solidFill>
              </a:rPr>
              <a:t>nécessairesau</a:t>
            </a:r>
            <a:r>
              <a:rPr lang="fr-FR" dirty="0">
                <a:solidFill>
                  <a:srgbClr val="FFFF00"/>
                </a:solidFill>
              </a:rPr>
              <a:t> diagnostic ou des actions thérapeutiques dans le cadre d’une coordination mais il est le seul à avoir l’expertise médicale.</a:t>
            </a:r>
          </a:p>
          <a:p>
            <a:endParaRPr lang="fr-FR" dirty="0">
              <a:solidFill>
                <a:srgbClr val="FFFF00"/>
              </a:solidFill>
            </a:endParaRPr>
          </a:p>
          <a:p>
            <a:r>
              <a:rPr lang="fr-FR" dirty="0">
                <a:solidFill>
                  <a:srgbClr val="FFFF00"/>
                </a:solidFill>
              </a:rPr>
              <a:t>La technicité est également un élément propre au médecin de par sa formation.</a:t>
            </a:r>
          </a:p>
          <a:p>
            <a:r>
              <a:rPr lang="fr-FR" dirty="0">
                <a:solidFill>
                  <a:srgbClr val="FFFF00"/>
                </a:solidFill>
              </a:rPr>
              <a:t>Le stress est un paramètre de plus en plus important avec des aspects multiples qui doivent être pris en compte.</a:t>
            </a:r>
          </a:p>
          <a:p>
            <a:endParaRPr lang="fr-FR" dirty="0">
              <a:solidFill>
                <a:srgbClr val="FFFF00"/>
              </a:solidFill>
            </a:endParaRPr>
          </a:p>
          <a:p>
            <a:r>
              <a:rPr lang="fr-FR" dirty="0">
                <a:solidFill>
                  <a:srgbClr val="FFFF00"/>
                </a:solidFill>
              </a:rPr>
              <a:t>Enfin la durée est un élément de cette hiérarchisation.</a:t>
            </a:r>
          </a:p>
        </p:txBody>
      </p:sp>
    </p:spTree>
    <p:extLst>
      <p:ext uri="{BB962C8B-B14F-4D97-AF65-F5344CB8AC3E}">
        <p14:creationId xmlns:p14="http://schemas.microsoft.com/office/powerpoint/2010/main" val="1732189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E2781E1-86FD-4D8E-B07C-8C7963D7CA03}"/>
              </a:ext>
            </a:extLst>
          </p:cNvPr>
          <p:cNvSpPr>
            <a:spLocks noGrp="1"/>
          </p:cNvSpPr>
          <p:nvPr>
            <p:ph idx="1"/>
          </p:nvPr>
        </p:nvSpPr>
        <p:spPr>
          <a:xfrm>
            <a:off x="1301477" y="504609"/>
            <a:ext cx="9079355" cy="5957899"/>
          </a:xfrm>
        </p:spPr>
        <p:txBody>
          <a:bodyPr/>
          <a:lstStyle/>
          <a:p>
            <a:r>
              <a:rPr lang="fr-FR" dirty="0">
                <a:solidFill>
                  <a:srgbClr val="FFFF00"/>
                </a:solidFill>
              </a:rPr>
              <a:t>La fréquence adaptée des consultations doit permettre la revalorisation des consultations médicales.</a:t>
            </a:r>
          </a:p>
          <a:p>
            <a:endParaRPr lang="fr-FR" dirty="0">
              <a:solidFill>
                <a:srgbClr val="FFFF00"/>
              </a:solidFill>
            </a:endParaRPr>
          </a:p>
          <a:p>
            <a:r>
              <a:rPr lang="fr-FR" dirty="0">
                <a:solidFill>
                  <a:srgbClr val="FFFF00"/>
                </a:solidFill>
              </a:rPr>
              <a:t>Le médecin est un expert médical et il doit être sollicité moins souvent mais avec une consultation gagnant en qualité et en pertinence avec ce degré d’expertise, une technicité accrue et une durée augmentée.</a:t>
            </a:r>
          </a:p>
          <a:p>
            <a:endParaRPr lang="fr-FR" dirty="0">
              <a:solidFill>
                <a:srgbClr val="FFFF00"/>
              </a:solidFill>
            </a:endParaRPr>
          </a:p>
          <a:p>
            <a:r>
              <a:rPr lang="fr-FR" dirty="0">
                <a:solidFill>
                  <a:srgbClr val="FFFF00"/>
                </a:solidFill>
              </a:rPr>
              <a:t>Il faut donc prévoir un espacement des consultations  avec dans l’intervalle des délégations de tâches mais avec des consultations revalorisées.</a:t>
            </a:r>
          </a:p>
        </p:txBody>
      </p:sp>
    </p:spTree>
    <p:extLst>
      <p:ext uri="{BB962C8B-B14F-4D97-AF65-F5344CB8AC3E}">
        <p14:creationId xmlns:p14="http://schemas.microsoft.com/office/powerpoint/2010/main" val="3655907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F65419A-0DDB-4E56-B1B7-62816366F405}"/>
              </a:ext>
            </a:extLst>
          </p:cNvPr>
          <p:cNvSpPr>
            <a:spLocks noGrp="1"/>
          </p:cNvSpPr>
          <p:nvPr>
            <p:ph idx="1"/>
          </p:nvPr>
        </p:nvSpPr>
        <p:spPr>
          <a:xfrm>
            <a:off x="1368794" y="168019"/>
            <a:ext cx="9028867" cy="6513271"/>
          </a:xfrm>
        </p:spPr>
        <p:txBody>
          <a:bodyPr/>
          <a:lstStyle/>
          <a:p>
            <a:r>
              <a:rPr lang="fr-FR" dirty="0">
                <a:solidFill>
                  <a:srgbClr val="FFFF00"/>
                </a:solidFill>
              </a:rPr>
              <a:t>Proposition de consultations:</a:t>
            </a:r>
          </a:p>
          <a:p>
            <a:r>
              <a:rPr lang="fr-FR" b="1" dirty="0">
                <a:solidFill>
                  <a:srgbClr val="FFFF00"/>
                </a:solidFill>
              </a:rPr>
              <a:t>C1  30€</a:t>
            </a:r>
          </a:p>
          <a:p>
            <a:r>
              <a:rPr lang="fr-FR" dirty="0">
                <a:solidFill>
                  <a:srgbClr val="FFFF00"/>
                </a:solidFill>
              </a:rPr>
              <a:t> </a:t>
            </a:r>
            <a:r>
              <a:rPr lang="fr-FR" sz="1600" dirty="0">
                <a:solidFill>
                  <a:srgbClr val="FFFF00"/>
                </a:solidFill>
              </a:rPr>
              <a:t>consultation de base de suivi du spécialiste en MG  </a:t>
            </a:r>
          </a:p>
          <a:p>
            <a:r>
              <a:rPr lang="fr-FR" sz="1600" dirty="0">
                <a:solidFill>
                  <a:srgbClr val="FFFF00"/>
                </a:solidFill>
              </a:rPr>
              <a:t>Consultation de suivi des autres spécialités </a:t>
            </a:r>
          </a:p>
          <a:p>
            <a:endParaRPr lang="fr-FR" dirty="0">
              <a:solidFill>
                <a:srgbClr val="FFFF00"/>
              </a:solidFill>
            </a:endParaRPr>
          </a:p>
          <a:p>
            <a:r>
              <a:rPr lang="fr-FR" b="1" dirty="0">
                <a:solidFill>
                  <a:srgbClr val="FFFF00"/>
                </a:solidFill>
              </a:rPr>
              <a:t>C2  60€ </a:t>
            </a:r>
          </a:p>
          <a:p>
            <a:r>
              <a:rPr lang="fr-FR" sz="1600" dirty="0">
                <a:solidFill>
                  <a:srgbClr val="FFFF00"/>
                </a:solidFill>
              </a:rPr>
              <a:t>-avis ponctuel consultant  (possible tous les 6 mois)</a:t>
            </a:r>
          </a:p>
          <a:p>
            <a:r>
              <a:rPr lang="fr-FR" sz="1600" dirty="0">
                <a:solidFill>
                  <a:srgbClr val="FFFF00"/>
                </a:solidFill>
              </a:rPr>
              <a:t> -toute première consultation  MG et Spé avec si besoin déclaration MT. </a:t>
            </a:r>
          </a:p>
          <a:p>
            <a:r>
              <a:rPr lang="fr-FR" sz="1600" dirty="0">
                <a:solidFill>
                  <a:srgbClr val="FFFF00"/>
                </a:solidFill>
              </a:rPr>
              <a:t>-pour les Spé si patient hors parcours même tarif mais marqué « hors parcours » et remboursé par la CPAM 50% .</a:t>
            </a:r>
          </a:p>
          <a:p>
            <a:r>
              <a:rPr lang="fr-FR" sz="1600" dirty="0">
                <a:solidFill>
                  <a:srgbClr val="FFFF00"/>
                </a:solidFill>
              </a:rPr>
              <a:t>-dossier MDPH</a:t>
            </a:r>
          </a:p>
          <a:p>
            <a:r>
              <a:rPr lang="fr-FR" sz="1600" dirty="0">
                <a:solidFill>
                  <a:srgbClr val="FFFF00"/>
                </a:solidFill>
              </a:rPr>
              <a:t>-consultation ou visite longue du MT pour patient de plus de 80 ans en ALD.</a:t>
            </a:r>
          </a:p>
          <a:p>
            <a:r>
              <a:rPr lang="fr-FR" sz="1600" dirty="0">
                <a:solidFill>
                  <a:srgbClr val="FFFF00"/>
                </a:solidFill>
              </a:rPr>
              <a:t>Consultation de synthèse annuelle du MT avec mise dans le VSM</a:t>
            </a:r>
          </a:p>
          <a:p>
            <a:r>
              <a:rPr lang="fr-FR" sz="1600" dirty="0">
                <a:solidFill>
                  <a:srgbClr val="FFFF00"/>
                </a:solidFill>
              </a:rPr>
              <a:t>Consultation de synthèse annuelle pour les patients en ALD par le spécialiste de la pathologie.</a:t>
            </a:r>
          </a:p>
          <a:p>
            <a:r>
              <a:rPr lang="fr-FR" sz="1600" dirty="0">
                <a:solidFill>
                  <a:srgbClr val="FFFF00"/>
                </a:solidFill>
              </a:rPr>
              <a:t>Consultation de suivi des psychiatres et des neurologues.</a:t>
            </a:r>
          </a:p>
          <a:p>
            <a:r>
              <a:rPr lang="fr-FR" sz="1600" dirty="0">
                <a:solidFill>
                  <a:srgbClr val="FFFF00"/>
                </a:solidFill>
              </a:rPr>
              <a:t>Consultation complexe des autres spécialités.</a:t>
            </a:r>
          </a:p>
        </p:txBody>
      </p:sp>
    </p:spTree>
    <p:extLst>
      <p:ext uri="{BB962C8B-B14F-4D97-AF65-F5344CB8AC3E}">
        <p14:creationId xmlns:p14="http://schemas.microsoft.com/office/powerpoint/2010/main" val="3388158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5AEE4FC-A0DB-4C83-866A-686611CF4CFF}"/>
              </a:ext>
            </a:extLst>
          </p:cNvPr>
          <p:cNvSpPr>
            <a:spLocks noGrp="1"/>
          </p:cNvSpPr>
          <p:nvPr>
            <p:ph idx="1"/>
          </p:nvPr>
        </p:nvSpPr>
        <p:spPr>
          <a:xfrm>
            <a:off x="1127573" y="442900"/>
            <a:ext cx="9258869" cy="6148634"/>
          </a:xfrm>
        </p:spPr>
        <p:txBody>
          <a:bodyPr/>
          <a:lstStyle/>
          <a:p>
            <a:r>
              <a:rPr lang="fr-FR" sz="1600" dirty="0">
                <a:solidFill>
                  <a:srgbClr val="FFFF00"/>
                </a:solidFill>
              </a:rPr>
              <a:t>C3  75 €</a:t>
            </a:r>
          </a:p>
          <a:p>
            <a:r>
              <a:rPr lang="fr-FR" sz="1600" dirty="0">
                <a:solidFill>
                  <a:srgbClr val="FFFF00"/>
                </a:solidFill>
              </a:rPr>
              <a:t>Avis ponctuel de consultant ou première consultation psychiatres et neurologues (possible tous les 6 mois)</a:t>
            </a:r>
          </a:p>
          <a:p>
            <a:r>
              <a:rPr lang="fr-FR" sz="1600" dirty="0">
                <a:solidFill>
                  <a:srgbClr val="FFFF00"/>
                </a:solidFill>
              </a:rPr>
              <a:t>Si patient hors parcours, même tarif mais écrit « hors parcours » et remboursé 50%.</a:t>
            </a:r>
          </a:p>
          <a:p>
            <a:r>
              <a:rPr lang="fr-FR" sz="1600" dirty="0">
                <a:solidFill>
                  <a:srgbClr val="FFFF00"/>
                </a:solidFill>
              </a:rPr>
              <a:t>Consultation complexes pour les psychiatres et les neurologues.</a:t>
            </a:r>
          </a:p>
          <a:p>
            <a:endParaRPr lang="fr-FR" sz="1600" dirty="0">
              <a:solidFill>
                <a:srgbClr val="FFFF00"/>
              </a:solidFill>
            </a:endParaRPr>
          </a:p>
          <a:p>
            <a:endParaRPr lang="fr-FR" sz="1600" dirty="0">
              <a:solidFill>
                <a:srgbClr val="FFFF00"/>
              </a:solidFill>
            </a:endParaRPr>
          </a:p>
          <a:p>
            <a:r>
              <a:rPr lang="fr-FR" sz="1600" dirty="0">
                <a:solidFill>
                  <a:srgbClr val="FFFF00"/>
                </a:solidFill>
              </a:rPr>
              <a:t>C4 100€</a:t>
            </a:r>
          </a:p>
          <a:p>
            <a:endParaRPr lang="fr-FR" sz="1600" dirty="0">
              <a:solidFill>
                <a:srgbClr val="FFFF00"/>
              </a:solidFill>
            </a:endParaRPr>
          </a:p>
          <a:p>
            <a:r>
              <a:rPr lang="fr-FR" sz="1600" dirty="0">
                <a:solidFill>
                  <a:srgbClr val="FFFF00"/>
                </a:solidFill>
              </a:rPr>
              <a:t>Consultation très complexes pour les Spé (dont la consultation d’annonce du diagnostic avec une explication de la pathologie et un plan thérapeutique pour des pathologies chroniques graves avec une possibilité de répéter cette consultation en cas de réorientation thérapeutique en fonction de l’évolution).</a:t>
            </a:r>
          </a:p>
          <a:p>
            <a:r>
              <a:rPr lang="fr-FR" sz="1600" dirty="0">
                <a:solidFill>
                  <a:srgbClr val="FFFF00"/>
                </a:solidFill>
              </a:rPr>
              <a:t>Consultation des troubles </a:t>
            </a:r>
            <a:r>
              <a:rPr lang="fr-FR" sz="1600" dirty="0" err="1">
                <a:solidFill>
                  <a:srgbClr val="FFFF00"/>
                </a:solidFill>
              </a:rPr>
              <a:t>neuro-développementaux</a:t>
            </a:r>
            <a:r>
              <a:rPr lang="fr-FR" sz="1600" dirty="0">
                <a:solidFill>
                  <a:srgbClr val="FFFF00"/>
                </a:solidFill>
              </a:rPr>
              <a:t>.</a:t>
            </a:r>
          </a:p>
          <a:p>
            <a:r>
              <a:rPr lang="fr-FR" sz="1600" dirty="0">
                <a:solidFill>
                  <a:srgbClr val="FFFF00"/>
                </a:solidFill>
              </a:rPr>
              <a:t>Consultation de synthèse multidisciplinaire annuelle pour le médecin traitant.</a:t>
            </a:r>
          </a:p>
          <a:p>
            <a:r>
              <a:rPr lang="fr-FR" sz="1600" dirty="0">
                <a:solidFill>
                  <a:srgbClr val="FFFF00"/>
                </a:solidFill>
              </a:rPr>
              <a:t>Consultation très complexe de prise en charge en urgence d’un patient avec orientation vers une structure de soins organisée.</a:t>
            </a:r>
          </a:p>
          <a:p>
            <a:pPr marL="0" indent="0">
              <a:buNone/>
            </a:pPr>
            <a:endParaRPr lang="fr-FR" sz="1600" dirty="0">
              <a:solidFill>
                <a:srgbClr val="FFFF00"/>
              </a:solidFill>
            </a:endParaRPr>
          </a:p>
          <a:p>
            <a:pPr marL="0" indent="0">
              <a:buNone/>
            </a:pPr>
            <a:endParaRPr lang="fr-FR" dirty="0"/>
          </a:p>
        </p:txBody>
      </p:sp>
    </p:spTree>
    <p:extLst>
      <p:ext uri="{BB962C8B-B14F-4D97-AF65-F5344CB8AC3E}">
        <p14:creationId xmlns:p14="http://schemas.microsoft.com/office/powerpoint/2010/main" val="378421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98A9500-0C1E-4AA6-B50A-623806D81A17}"/>
              </a:ext>
            </a:extLst>
          </p:cNvPr>
          <p:cNvSpPr>
            <a:spLocks noGrp="1"/>
          </p:cNvSpPr>
          <p:nvPr>
            <p:ph idx="1"/>
          </p:nvPr>
        </p:nvSpPr>
        <p:spPr>
          <a:xfrm>
            <a:off x="1256600" y="330704"/>
            <a:ext cx="9157892" cy="6064486"/>
          </a:xfrm>
        </p:spPr>
        <p:txBody>
          <a:bodyPr/>
          <a:lstStyle/>
          <a:p>
            <a:r>
              <a:rPr lang="fr-FR" sz="1600" dirty="0">
                <a:solidFill>
                  <a:srgbClr val="FFFF00"/>
                </a:solidFill>
              </a:rPr>
              <a:t>Majoration persistante:</a:t>
            </a:r>
          </a:p>
          <a:p>
            <a:endParaRPr lang="fr-FR" sz="1600" dirty="0">
              <a:solidFill>
                <a:srgbClr val="FFFF00"/>
              </a:solidFill>
            </a:endParaRPr>
          </a:p>
          <a:p>
            <a:r>
              <a:rPr lang="fr-FR" sz="1600" dirty="0">
                <a:solidFill>
                  <a:srgbClr val="FFFF00"/>
                </a:solidFill>
              </a:rPr>
              <a:t>MCU 15€ pour tous les médecins</a:t>
            </a:r>
          </a:p>
          <a:p>
            <a:endParaRPr lang="fr-FR" sz="1600" dirty="0">
              <a:solidFill>
                <a:srgbClr val="FFFF00"/>
              </a:solidFill>
            </a:endParaRPr>
          </a:p>
          <a:p>
            <a:r>
              <a:rPr lang="fr-FR" sz="1600" dirty="0">
                <a:solidFill>
                  <a:srgbClr val="FFFF00"/>
                </a:solidFill>
              </a:rPr>
              <a:t>-pour les MG si prise en charge d’un patient régulé dans les 24H</a:t>
            </a:r>
          </a:p>
          <a:p>
            <a:endParaRPr lang="fr-FR" sz="1600" dirty="0">
              <a:solidFill>
                <a:srgbClr val="FFFF00"/>
              </a:solidFill>
            </a:endParaRPr>
          </a:p>
          <a:p>
            <a:r>
              <a:rPr lang="fr-FR" sz="1600" dirty="0">
                <a:solidFill>
                  <a:srgbClr val="FFFF00"/>
                </a:solidFill>
              </a:rPr>
              <a:t>-pour les Spé si prise en charge d’un patient régulé ou orienté dans les 5 jours.</a:t>
            </a:r>
          </a:p>
          <a:p>
            <a:endParaRPr lang="fr-FR" sz="1600" dirty="0">
              <a:solidFill>
                <a:srgbClr val="FFFF00"/>
              </a:solidFill>
            </a:endParaRPr>
          </a:p>
          <a:p>
            <a:r>
              <a:rPr lang="fr-FR" sz="1600" dirty="0">
                <a:solidFill>
                  <a:srgbClr val="FFFF00"/>
                </a:solidFill>
              </a:rPr>
              <a:t>Persistance des majorations de nuit, de week-end et jours fériés et les indemnités de déplacement.</a:t>
            </a:r>
          </a:p>
          <a:p>
            <a:endParaRPr lang="fr-FR" dirty="0"/>
          </a:p>
          <a:p>
            <a:endParaRPr lang="fr-FR" dirty="0"/>
          </a:p>
          <a:p>
            <a:pPr marL="0" indent="0">
              <a:buNone/>
            </a:pPr>
            <a:endParaRPr lang="fr-FR" dirty="0"/>
          </a:p>
        </p:txBody>
      </p:sp>
    </p:spTree>
    <p:extLst>
      <p:ext uri="{BB962C8B-B14F-4D97-AF65-F5344CB8AC3E}">
        <p14:creationId xmlns:p14="http://schemas.microsoft.com/office/powerpoint/2010/main" val="30812888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43</TotalTime>
  <Words>535</Words>
  <Application>Microsoft Office PowerPoint</Application>
  <PresentationFormat>Grand écran</PresentationFormat>
  <Paragraphs>64</Paragraphs>
  <Slides>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7</vt:i4>
      </vt:variant>
    </vt:vector>
  </HeadingPairs>
  <TitlesOfParts>
    <vt:vector size="11" baseType="lpstr">
      <vt:lpstr>Arial</vt:lpstr>
      <vt:lpstr>Century Gothic</vt:lpstr>
      <vt:lpstr>Wingdings 3</vt:lpstr>
      <vt:lpstr>Ion</vt:lpstr>
      <vt:lpstr>Hierarchisation et revalorisation des consultations</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Hierarchisation et revalorisation des consultations</dc:title>
  <dc:creator>perrouty bruno</dc:creator>
  <cp:lastModifiedBy>perrouty bruno</cp:lastModifiedBy>
  <cp:revision>1</cp:revision>
  <dcterms:created xsi:type="dcterms:W3CDTF">2022-01-30T20:12:37Z</dcterms:created>
  <dcterms:modified xsi:type="dcterms:W3CDTF">2022-01-30T20:56:26Z</dcterms:modified>
</cp:coreProperties>
</file>