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7.xml" ContentType="application/vnd.openxmlformats-officedocument.presentationml.notesSlide+xml"/>
  <Override PartName="/ppt/tags/tag19.xml" ContentType="application/vnd.openxmlformats-officedocument.presentationml.tags+xml"/>
  <Override PartName="/ppt/notesSlides/notesSlide8.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9.xml" ContentType="application/vnd.openxmlformats-officedocument.presentationml.notesSlide+xml"/>
  <Override PartName="/ppt/tags/tag27.xml" ContentType="application/vnd.openxmlformats-officedocument.presentationml.tags+xml"/>
  <Override PartName="/ppt/notesSlides/notesSlide10.xml" ContentType="application/vnd.openxmlformats-officedocument.presentationml.notesSlide+xml"/>
  <Override PartName="/ppt/tags/tag28.xml" ContentType="application/vnd.openxmlformats-officedocument.presentationml.tags+xml"/>
  <Override PartName="/ppt/notesSlides/notesSlide11.xml" ContentType="application/vnd.openxmlformats-officedocument.presentationml.notesSlide+xml"/>
  <Override PartName="/ppt/tags/tag29.xml" ContentType="application/vnd.openxmlformats-officedocument.presentationml.tags+xml"/>
  <Override PartName="/ppt/notesSlides/notesSlide12.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3.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5.xml" ContentType="application/vnd.openxmlformats-officedocument.presentationml.notesSlide+xml"/>
  <Override PartName="/ppt/tags/tag45.xml" ContentType="application/vnd.openxmlformats-officedocument.presentationml.tags+xml"/>
  <Override PartName="/ppt/notesSlides/notesSlide16.xml" ContentType="application/vnd.openxmlformats-officedocument.presentationml.notesSlide+xml"/>
  <Override PartName="/ppt/tags/tag4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4"/>
    <p:sldMasterId id="2147483822" r:id="rId5"/>
    <p:sldMasterId id="2147483831" r:id="rId6"/>
  </p:sldMasterIdLst>
  <p:notesMasterIdLst>
    <p:notesMasterId r:id="rId42"/>
  </p:notesMasterIdLst>
  <p:sldIdLst>
    <p:sldId id="264" r:id="rId7"/>
    <p:sldId id="258" r:id="rId8"/>
    <p:sldId id="1514" r:id="rId9"/>
    <p:sldId id="1550" r:id="rId10"/>
    <p:sldId id="1553" r:id="rId11"/>
    <p:sldId id="1592" r:id="rId12"/>
    <p:sldId id="10626" r:id="rId13"/>
    <p:sldId id="10628" r:id="rId14"/>
    <p:sldId id="10629" r:id="rId15"/>
    <p:sldId id="10624" r:id="rId16"/>
    <p:sldId id="1547" r:id="rId17"/>
    <p:sldId id="1565" r:id="rId18"/>
    <p:sldId id="10609" r:id="rId19"/>
    <p:sldId id="10610" r:id="rId20"/>
    <p:sldId id="10592" r:id="rId21"/>
    <p:sldId id="10625" r:id="rId22"/>
    <p:sldId id="10600" r:id="rId23"/>
    <p:sldId id="1507" r:id="rId24"/>
    <p:sldId id="1558" r:id="rId25"/>
    <p:sldId id="10623" r:id="rId26"/>
    <p:sldId id="1495" r:id="rId27"/>
    <p:sldId id="1501" r:id="rId28"/>
    <p:sldId id="1555" r:id="rId29"/>
    <p:sldId id="1516" r:id="rId30"/>
    <p:sldId id="1556" r:id="rId31"/>
    <p:sldId id="1554" r:id="rId32"/>
    <p:sldId id="1511" r:id="rId33"/>
    <p:sldId id="1526" r:id="rId34"/>
    <p:sldId id="1524" r:id="rId35"/>
    <p:sldId id="1551" r:id="rId36"/>
    <p:sldId id="1527" r:id="rId37"/>
    <p:sldId id="1494" r:id="rId38"/>
    <p:sldId id="1589" r:id="rId39"/>
    <p:sldId id="1590" r:id="rId40"/>
    <p:sldId id="1591" r:id="rId41"/>
  </p:sldIdLst>
  <p:sldSz cx="9144000" cy="5143500" type="screen16x9"/>
  <p:notesSz cx="6858000" cy="9144000"/>
  <p:custDataLst>
    <p:tags r:id="rId43"/>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thieu BENOITON" initials="MB" lastIdx="1" clrIdx="0">
    <p:extLst>
      <p:ext uri="{19B8F6BF-5375-455C-9EA6-DF929625EA0E}">
        <p15:presenceInfo xmlns:p15="http://schemas.microsoft.com/office/powerpoint/2012/main" userId="Matthieu BENOITON" providerId="None"/>
      </p:ext>
    </p:extLst>
  </p:cmAuthor>
  <p:cmAuthor id="2" name="Céline" initials="C" lastIdx="9" clrIdx="1">
    <p:extLst>
      <p:ext uri="{19B8F6BF-5375-455C-9EA6-DF929625EA0E}">
        <p15:presenceInfo xmlns:p15="http://schemas.microsoft.com/office/powerpoint/2012/main" userId="S::Celine.BARBOTIN@eurogroupconsulting.com::76ea0e07-c4dc-46a5-886e-f64ee5595333" providerId="AD"/>
      </p:ext>
    </p:extLst>
  </p:cmAuthor>
  <p:cmAuthor id="3" name="Nicola VIRGATA" initials="NV" lastIdx="3" clrIdx="2">
    <p:extLst>
      <p:ext uri="{19B8F6BF-5375-455C-9EA6-DF929625EA0E}">
        <p15:presenceInfo xmlns:p15="http://schemas.microsoft.com/office/powerpoint/2012/main" userId="S::n.virgata@cmi-strategies.com::ca7db5c5-ce15-4055-a49a-54986efc32f2" providerId="AD"/>
      </p:ext>
    </p:extLst>
  </p:cmAuthor>
  <p:cmAuthor id="4" name="LE GLOAN, Caroline (DGOS/SOUS-DIR PILOTAGE PERFORMANCE/PF5)" initials="LGC(PP" lastIdx="1" clrIdx="3">
    <p:extLst>
      <p:ext uri="{19B8F6BF-5375-455C-9EA6-DF929625EA0E}">
        <p15:presenceInfo xmlns:p15="http://schemas.microsoft.com/office/powerpoint/2012/main" userId="S-1-5-21-27022435-3177379373-3347635678-215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1"/>
    <a:srgbClr val="98C87A"/>
    <a:srgbClr val="D7EACC"/>
    <a:srgbClr val="77A959"/>
    <a:srgbClr val="B98ADC"/>
    <a:srgbClr val="7E6900"/>
    <a:srgbClr val="5D903F"/>
    <a:srgbClr val="A86ED4"/>
    <a:srgbClr val="FFF7CC"/>
    <a:srgbClr val="E1CC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F89B18-97AF-4639-9846-C2623B0D5088}" v="4" dt="2021-02-08T16:40:46.403"/>
    <p1510:client id="{700CD9F0-8ECD-4617-9B9D-19A0D3BB6CC0}" v="6560" dt="2021-02-08T16:52:50.114"/>
    <p1510:client id="{EAA4B48F-7289-435B-8403-2368C6EBC82E}" v="69" dt="2021-02-08T14:50:19.301"/>
    <p1510:client id="{FF1FE0C8-95C3-4758-9AD4-5343CB8E3E87}" v="1" dt="2021-02-08T11:34:11.93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774" y="66"/>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MBAIRE Felix" userId="6f05bb52-53fe-4fa5-9309-bca7b3e767fd" providerId="ADAL" clId="{06F89B18-97AF-4639-9846-C2623B0D5088}"/>
    <pc:docChg chg="custSel modSld">
      <pc:chgData name="HUMBAIRE Felix" userId="6f05bb52-53fe-4fa5-9309-bca7b3e767fd" providerId="ADAL" clId="{06F89B18-97AF-4639-9846-C2623B0D5088}" dt="2021-02-08T18:23:28.007" v="314" actId="20577"/>
      <pc:docMkLst>
        <pc:docMk/>
      </pc:docMkLst>
      <pc:sldChg chg="modSp mod">
        <pc:chgData name="HUMBAIRE Felix" userId="6f05bb52-53fe-4fa5-9309-bca7b3e767fd" providerId="ADAL" clId="{06F89B18-97AF-4639-9846-C2623B0D5088}" dt="2021-02-08T18:19:27.807" v="8" actId="20577"/>
        <pc:sldMkLst>
          <pc:docMk/>
          <pc:sldMk cId="500554234" sldId="258"/>
        </pc:sldMkLst>
        <pc:spChg chg="mod">
          <ac:chgData name="HUMBAIRE Felix" userId="6f05bb52-53fe-4fa5-9309-bca7b3e767fd" providerId="ADAL" clId="{06F89B18-97AF-4639-9846-C2623B0D5088}" dt="2021-02-08T18:19:27.807" v="8" actId="20577"/>
          <ac:spMkLst>
            <pc:docMk/>
            <pc:sldMk cId="500554234" sldId="258"/>
            <ac:spMk id="3" creationId="{00000000-0000-0000-0000-000000000000}"/>
          </ac:spMkLst>
        </pc:spChg>
      </pc:sldChg>
      <pc:sldChg chg="modSp mod">
        <pc:chgData name="HUMBAIRE Felix" userId="6f05bb52-53fe-4fa5-9309-bca7b3e767fd" providerId="ADAL" clId="{06F89B18-97AF-4639-9846-C2623B0D5088}" dt="2021-02-08T18:19:32.688" v="11" actId="20577"/>
        <pc:sldMkLst>
          <pc:docMk/>
          <pc:sldMk cId="3681807055" sldId="1514"/>
        </pc:sldMkLst>
        <pc:spChg chg="mod">
          <ac:chgData name="HUMBAIRE Felix" userId="6f05bb52-53fe-4fa5-9309-bca7b3e767fd" providerId="ADAL" clId="{06F89B18-97AF-4639-9846-C2623B0D5088}" dt="2021-02-08T18:19:32.688" v="11" actId="20577"/>
          <ac:spMkLst>
            <pc:docMk/>
            <pc:sldMk cId="3681807055" sldId="1514"/>
            <ac:spMk id="4" creationId="{00000000-0000-0000-0000-000000000000}"/>
          </ac:spMkLst>
        </pc:spChg>
      </pc:sldChg>
      <pc:sldChg chg="modSp mod">
        <pc:chgData name="HUMBAIRE Felix" userId="6f05bb52-53fe-4fa5-9309-bca7b3e767fd" providerId="ADAL" clId="{06F89B18-97AF-4639-9846-C2623B0D5088}" dt="2021-02-08T18:22:35.611" v="212" actId="20577"/>
        <pc:sldMkLst>
          <pc:docMk/>
          <pc:sldMk cId="2458157304" sldId="1547"/>
        </pc:sldMkLst>
        <pc:spChg chg="mod">
          <ac:chgData name="HUMBAIRE Felix" userId="6f05bb52-53fe-4fa5-9309-bca7b3e767fd" providerId="ADAL" clId="{06F89B18-97AF-4639-9846-C2623B0D5088}" dt="2021-02-08T18:22:35.611" v="212" actId="20577"/>
          <ac:spMkLst>
            <pc:docMk/>
            <pc:sldMk cId="2458157304" sldId="1547"/>
            <ac:spMk id="44" creationId="{3CEB07EC-CF21-450D-8024-3CBA70C6CFCD}"/>
          </ac:spMkLst>
        </pc:spChg>
      </pc:sldChg>
      <pc:sldChg chg="modSp mod">
        <pc:chgData name="HUMBAIRE Felix" userId="6f05bb52-53fe-4fa5-9309-bca7b3e767fd" providerId="ADAL" clId="{06F89B18-97AF-4639-9846-C2623B0D5088}" dt="2021-02-08T18:21:44.234" v="170" actId="20577"/>
        <pc:sldMkLst>
          <pc:docMk/>
          <pc:sldMk cId="1692996357" sldId="1550"/>
        </pc:sldMkLst>
        <pc:spChg chg="mod">
          <ac:chgData name="HUMBAIRE Felix" userId="6f05bb52-53fe-4fa5-9309-bca7b3e767fd" providerId="ADAL" clId="{06F89B18-97AF-4639-9846-C2623B0D5088}" dt="2021-02-08T18:21:44.234" v="170" actId="20577"/>
          <ac:spMkLst>
            <pc:docMk/>
            <pc:sldMk cId="1692996357" sldId="1550"/>
            <ac:spMk id="48" creationId="{214C7DAB-64CD-49E9-B157-9EAF1564B279}"/>
          </ac:spMkLst>
        </pc:spChg>
      </pc:sldChg>
      <pc:sldChg chg="modSp mod">
        <pc:chgData name="HUMBAIRE Felix" userId="6f05bb52-53fe-4fa5-9309-bca7b3e767fd" providerId="ADAL" clId="{06F89B18-97AF-4639-9846-C2623B0D5088}" dt="2021-02-08T18:21:56.138" v="179" actId="20577"/>
        <pc:sldMkLst>
          <pc:docMk/>
          <pc:sldMk cId="1434667943" sldId="1553"/>
        </pc:sldMkLst>
        <pc:spChg chg="mod">
          <ac:chgData name="HUMBAIRE Felix" userId="6f05bb52-53fe-4fa5-9309-bca7b3e767fd" providerId="ADAL" clId="{06F89B18-97AF-4639-9846-C2623B0D5088}" dt="2021-02-08T18:21:56.138" v="179" actId="20577"/>
          <ac:spMkLst>
            <pc:docMk/>
            <pc:sldMk cId="1434667943" sldId="1553"/>
            <ac:spMk id="3" creationId="{00000000-0000-0000-0000-000000000000}"/>
          </ac:spMkLst>
        </pc:spChg>
      </pc:sldChg>
      <pc:sldChg chg="modSp mod">
        <pc:chgData name="HUMBAIRE Felix" userId="6f05bb52-53fe-4fa5-9309-bca7b3e767fd" providerId="ADAL" clId="{06F89B18-97AF-4639-9846-C2623B0D5088}" dt="2021-02-08T18:23:28.007" v="314" actId="20577"/>
        <pc:sldMkLst>
          <pc:docMk/>
          <pc:sldMk cId="1754165695" sldId="1558"/>
        </pc:sldMkLst>
        <pc:spChg chg="mod">
          <ac:chgData name="HUMBAIRE Felix" userId="6f05bb52-53fe-4fa5-9309-bca7b3e767fd" providerId="ADAL" clId="{06F89B18-97AF-4639-9846-C2623B0D5088}" dt="2021-02-08T18:23:28.007" v="314" actId="20577"/>
          <ac:spMkLst>
            <pc:docMk/>
            <pc:sldMk cId="1754165695" sldId="1558"/>
            <ac:spMk id="32" creationId="{B125D730-ACA5-4F3A-BC59-1CC8FDFB467A}"/>
          </ac:spMkLst>
        </pc:spChg>
      </pc:sldChg>
      <pc:sldChg chg="modSp mod">
        <pc:chgData name="HUMBAIRE Felix" userId="6f05bb52-53fe-4fa5-9309-bca7b3e767fd" providerId="ADAL" clId="{06F89B18-97AF-4639-9846-C2623B0D5088}" dt="2021-02-08T18:22:40.864" v="216" actId="20577"/>
        <pc:sldMkLst>
          <pc:docMk/>
          <pc:sldMk cId="1040889662" sldId="1565"/>
        </pc:sldMkLst>
        <pc:spChg chg="mod">
          <ac:chgData name="HUMBAIRE Felix" userId="6f05bb52-53fe-4fa5-9309-bca7b3e767fd" providerId="ADAL" clId="{06F89B18-97AF-4639-9846-C2623B0D5088}" dt="2021-02-08T18:22:40.864" v="216" actId="20577"/>
          <ac:spMkLst>
            <pc:docMk/>
            <pc:sldMk cId="1040889662" sldId="1565"/>
            <ac:spMk id="18" creationId="{7D6A4F5C-8A86-4B7D-A62D-914B291D0CD6}"/>
          </ac:spMkLst>
        </pc:spChg>
      </pc:sldChg>
      <pc:sldChg chg="modSp mod">
        <pc:chgData name="HUMBAIRE Felix" userId="6f05bb52-53fe-4fa5-9309-bca7b3e767fd" providerId="ADAL" clId="{06F89B18-97AF-4639-9846-C2623B0D5088}" dt="2021-02-08T18:22:03.309" v="185" actId="20577"/>
        <pc:sldMkLst>
          <pc:docMk/>
          <pc:sldMk cId="2708713037" sldId="1592"/>
        </pc:sldMkLst>
        <pc:spChg chg="mod">
          <ac:chgData name="HUMBAIRE Felix" userId="6f05bb52-53fe-4fa5-9309-bca7b3e767fd" providerId="ADAL" clId="{06F89B18-97AF-4639-9846-C2623B0D5088}" dt="2021-02-08T18:22:03.309" v="185" actId="20577"/>
          <ac:spMkLst>
            <pc:docMk/>
            <pc:sldMk cId="2708713037" sldId="1592"/>
            <ac:spMk id="32" creationId="{B125D730-ACA5-4F3A-BC59-1CC8FDFB467A}"/>
          </ac:spMkLst>
        </pc:spChg>
      </pc:sldChg>
      <pc:sldChg chg="modSp mod">
        <pc:chgData name="HUMBAIRE Felix" userId="6f05bb52-53fe-4fa5-9309-bca7b3e767fd" providerId="ADAL" clId="{06F89B18-97AF-4639-9846-C2623B0D5088}" dt="2021-02-08T18:22:23.858" v="204" actId="20577"/>
        <pc:sldMkLst>
          <pc:docMk/>
          <pc:sldMk cId="4105566395" sldId="10624"/>
        </pc:sldMkLst>
        <pc:spChg chg="mod">
          <ac:chgData name="HUMBAIRE Felix" userId="6f05bb52-53fe-4fa5-9309-bca7b3e767fd" providerId="ADAL" clId="{06F89B18-97AF-4639-9846-C2623B0D5088}" dt="2021-02-08T18:22:23.858" v="204" actId="20577"/>
          <ac:spMkLst>
            <pc:docMk/>
            <pc:sldMk cId="4105566395" sldId="10624"/>
            <ac:spMk id="5" creationId="{AAB2FC54-6F12-4EF1-9B4B-3F5970853498}"/>
          </ac:spMkLst>
        </pc:spChg>
      </pc:sldChg>
      <pc:sldChg chg="modSp mod">
        <pc:chgData name="HUMBAIRE Felix" userId="6f05bb52-53fe-4fa5-9309-bca7b3e767fd" providerId="ADAL" clId="{06F89B18-97AF-4639-9846-C2623B0D5088}" dt="2021-02-08T18:22:07.206" v="191" actId="20577"/>
        <pc:sldMkLst>
          <pc:docMk/>
          <pc:sldMk cId="1783760153" sldId="10626"/>
        </pc:sldMkLst>
        <pc:spChg chg="mod">
          <ac:chgData name="HUMBAIRE Felix" userId="6f05bb52-53fe-4fa5-9309-bca7b3e767fd" providerId="ADAL" clId="{06F89B18-97AF-4639-9846-C2623B0D5088}" dt="2021-02-08T18:22:07.206" v="191" actId="20577"/>
          <ac:spMkLst>
            <pc:docMk/>
            <pc:sldMk cId="1783760153" sldId="10626"/>
            <ac:spMk id="32" creationId="{B125D730-ACA5-4F3A-BC59-1CC8FDFB467A}"/>
          </ac:spMkLst>
        </pc:spChg>
      </pc:sldChg>
      <pc:sldChg chg="modSp mod">
        <pc:chgData name="HUMBAIRE Felix" userId="6f05bb52-53fe-4fa5-9309-bca7b3e767fd" providerId="ADAL" clId="{06F89B18-97AF-4639-9846-C2623B0D5088}" dt="2021-02-08T18:22:11.652" v="197" actId="20577"/>
        <pc:sldMkLst>
          <pc:docMk/>
          <pc:sldMk cId="496993618" sldId="10628"/>
        </pc:sldMkLst>
        <pc:spChg chg="mod">
          <ac:chgData name="HUMBAIRE Felix" userId="6f05bb52-53fe-4fa5-9309-bca7b3e767fd" providerId="ADAL" clId="{06F89B18-97AF-4639-9846-C2623B0D5088}" dt="2021-02-08T18:22:11.652" v="197" actId="20577"/>
          <ac:spMkLst>
            <pc:docMk/>
            <pc:sldMk cId="496993618" sldId="10628"/>
            <ac:spMk id="32" creationId="{B125D730-ACA5-4F3A-BC59-1CC8FDFB467A}"/>
          </ac:spMkLst>
        </pc:spChg>
      </pc:sldChg>
      <pc:sldChg chg="modSp mod">
        <pc:chgData name="HUMBAIRE Felix" userId="6f05bb52-53fe-4fa5-9309-bca7b3e767fd" providerId="ADAL" clId="{06F89B18-97AF-4639-9846-C2623B0D5088}" dt="2021-02-08T18:22:16.565" v="203" actId="20577"/>
        <pc:sldMkLst>
          <pc:docMk/>
          <pc:sldMk cId="1960089913" sldId="10629"/>
        </pc:sldMkLst>
        <pc:spChg chg="mod">
          <ac:chgData name="HUMBAIRE Felix" userId="6f05bb52-53fe-4fa5-9309-bca7b3e767fd" providerId="ADAL" clId="{06F89B18-97AF-4639-9846-C2623B0D5088}" dt="2021-02-08T18:22:16.565" v="203" actId="20577"/>
          <ac:spMkLst>
            <pc:docMk/>
            <pc:sldMk cId="1960089913" sldId="10629"/>
            <ac:spMk id="32" creationId="{B125D730-ACA5-4F3A-BC59-1CC8FDFB467A}"/>
          </ac:spMkLst>
        </pc:spChg>
      </pc:sldChg>
    </pc:docChg>
  </pc:docChgLst>
  <pc:docChgLst>
    <pc:chgData name="BARBOTIN Céline" userId="76ea0e07-c4dc-46a5-886e-f64ee5595333" providerId="ADAL" clId="{700CD9F0-8ECD-4617-9B9D-19A0D3BB6CC0}"/>
    <pc:docChg chg="custSel modSld">
      <pc:chgData name="BARBOTIN Céline" userId="76ea0e07-c4dc-46a5-886e-f64ee5595333" providerId="ADAL" clId="{700CD9F0-8ECD-4617-9B9D-19A0D3BB6CC0}" dt="2021-02-08T16:52:49.443" v="2856" actId="207"/>
      <pc:docMkLst>
        <pc:docMk/>
      </pc:docMkLst>
      <pc:sldChg chg="modSp mod">
        <pc:chgData name="BARBOTIN Céline" userId="76ea0e07-c4dc-46a5-886e-f64ee5595333" providerId="ADAL" clId="{700CD9F0-8ECD-4617-9B9D-19A0D3BB6CC0}" dt="2021-02-08T16:43:07.901" v="2063" actId="207"/>
        <pc:sldMkLst>
          <pc:docMk/>
          <pc:sldMk cId="1754165695" sldId="1558"/>
        </pc:sldMkLst>
        <pc:spChg chg="mod">
          <ac:chgData name="BARBOTIN Céline" userId="76ea0e07-c4dc-46a5-886e-f64ee5595333" providerId="ADAL" clId="{700CD9F0-8ECD-4617-9B9D-19A0D3BB6CC0}" dt="2021-02-08T16:37:49.520" v="2032" actId="207"/>
          <ac:spMkLst>
            <pc:docMk/>
            <pc:sldMk cId="1754165695" sldId="1558"/>
            <ac:spMk id="11" creationId="{9F4C1639-72D8-4F3B-A70F-23A66AC8A4C5}"/>
          </ac:spMkLst>
        </pc:spChg>
        <pc:spChg chg="mod">
          <ac:chgData name="BARBOTIN Céline" userId="76ea0e07-c4dc-46a5-886e-f64ee5595333" providerId="ADAL" clId="{700CD9F0-8ECD-4617-9B9D-19A0D3BB6CC0}" dt="2021-02-08T16:38:29.389" v="2037" actId="207"/>
          <ac:spMkLst>
            <pc:docMk/>
            <pc:sldMk cId="1754165695" sldId="1558"/>
            <ac:spMk id="12" creationId="{E9FCC683-231F-4DE2-966C-6242788CE83F}"/>
          </ac:spMkLst>
        </pc:spChg>
        <pc:spChg chg="mod">
          <ac:chgData name="BARBOTIN Céline" userId="76ea0e07-c4dc-46a5-886e-f64ee5595333" providerId="ADAL" clId="{700CD9F0-8ECD-4617-9B9D-19A0D3BB6CC0}" dt="2021-02-08T16:38:34.079" v="2038" actId="207"/>
          <ac:spMkLst>
            <pc:docMk/>
            <pc:sldMk cId="1754165695" sldId="1558"/>
            <ac:spMk id="13" creationId="{7EABA5C2-C634-4892-91B8-2E3F6C28CBB7}"/>
          </ac:spMkLst>
        </pc:spChg>
        <pc:spChg chg="mod">
          <ac:chgData name="BARBOTIN Céline" userId="76ea0e07-c4dc-46a5-886e-f64ee5595333" providerId="ADAL" clId="{700CD9F0-8ECD-4617-9B9D-19A0D3BB6CC0}" dt="2021-02-08T16:43:07.901" v="2063" actId="207"/>
          <ac:spMkLst>
            <pc:docMk/>
            <pc:sldMk cId="1754165695" sldId="1558"/>
            <ac:spMk id="14" creationId="{7C4D0BCC-E3BB-4F7F-8CD3-579E64238FB3}"/>
          </ac:spMkLst>
        </pc:spChg>
        <pc:spChg chg="mod">
          <ac:chgData name="BARBOTIN Céline" userId="76ea0e07-c4dc-46a5-886e-f64ee5595333" providerId="ADAL" clId="{700CD9F0-8ECD-4617-9B9D-19A0D3BB6CC0}" dt="2021-02-08T16:41:20.564" v="2054" actId="20577"/>
          <ac:spMkLst>
            <pc:docMk/>
            <pc:sldMk cId="1754165695" sldId="1558"/>
            <ac:spMk id="17" creationId="{FF978DCD-5D7A-4013-8BEB-B29F54208844}"/>
          </ac:spMkLst>
        </pc:spChg>
        <pc:spChg chg="mod">
          <ac:chgData name="BARBOTIN Céline" userId="76ea0e07-c4dc-46a5-886e-f64ee5595333" providerId="ADAL" clId="{700CD9F0-8ECD-4617-9B9D-19A0D3BB6CC0}" dt="2021-02-08T16:37:51.225" v="2033" actId="207"/>
          <ac:spMkLst>
            <pc:docMk/>
            <pc:sldMk cId="1754165695" sldId="1558"/>
            <ac:spMk id="32" creationId="{B125D730-ACA5-4F3A-BC59-1CC8FDFB467A}"/>
          </ac:spMkLst>
        </pc:spChg>
      </pc:sldChg>
      <pc:sldChg chg="modSp mod">
        <pc:chgData name="BARBOTIN Céline" userId="76ea0e07-c4dc-46a5-886e-f64ee5595333" providerId="ADAL" clId="{700CD9F0-8ECD-4617-9B9D-19A0D3BB6CC0}" dt="2021-02-08T16:52:49.443" v="2856" actId="207"/>
        <pc:sldMkLst>
          <pc:docMk/>
          <pc:sldMk cId="3997532556" sldId="10623"/>
        </pc:sldMkLst>
        <pc:spChg chg="mod ord">
          <ac:chgData name="BARBOTIN Céline" userId="76ea0e07-c4dc-46a5-886e-f64ee5595333" providerId="ADAL" clId="{700CD9F0-8ECD-4617-9B9D-19A0D3BB6CC0}" dt="2021-02-08T16:32:36.147" v="1483"/>
          <ac:spMkLst>
            <pc:docMk/>
            <pc:sldMk cId="3997532556" sldId="10623"/>
            <ac:spMk id="8" creationId="{00000000-0000-0000-0000-000000000000}"/>
          </ac:spMkLst>
        </pc:spChg>
        <pc:spChg chg="mod ord">
          <ac:chgData name="BARBOTIN Céline" userId="76ea0e07-c4dc-46a5-886e-f64ee5595333" providerId="ADAL" clId="{700CD9F0-8ECD-4617-9B9D-19A0D3BB6CC0}" dt="2021-02-08T16:47:27.519" v="2304"/>
          <ac:spMkLst>
            <pc:docMk/>
            <pc:sldMk cId="3997532556" sldId="10623"/>
            <ac:spMk id="13" creationId="{1FC1FF09-A349-4716-B84C-EA84807CC8E4}"/>
          </ac:spMkLst>
        </pc:spChg>
        <pc:spChg chg="mod ord">
          <ac:chgData name="BARBOTIN Céline" userId="76ea0e07-c4dc-46a5-886e-f64ee5595333" providerId="ADAL" clId="{700CD9F0-8ECD-4617-9B9D-19A0D3BB6CC0}" dt="2021-02-08T16:32:36.169" v="1497"/>
          <ac:spMkLst>
            <pc:docMk/>
            <pc:sldMk cId="3997532556" sldId="10623"/>
            <ac:spMk id="14" creationId="{3CA40BFF-9F27-4E29-A4F4-29CD99B0C948}"/>
          </ac:spMkLst>
        </pc:spChg>
        <pc:spChg chg="mod ord">
          <ac:chgData name="BARBOTIN Céline" userId="76ea0e07-c4dc-46a5-886e-f64ee5595333" providerId="ADAL" clId="{700CD9F0-8ECD-4617-9B9D-19A0D3BB6CC0}" dt="2021-02-08T16:32:59.620" v="1633" actId="554"/>
          <ac:spMkLst>
            <pc:docMk/>
            <pc:sldMk cId="3997532556" sldId="10623"/>
            <ac:spMk id="15" creationId="{F87140C6-63B6-48F6-B144-D1DE07604892}"/>
          </ac:spMkLst>
        </pc:spChg>
        <pc:spChg chg="mod ord">
          <ac:chgData name="BARBOTIN Céline" userId="76ea0e07-c4dc-46a5-886e-f64ee5595333" providerId="ADAL" clId="{700CD9F0-8ECD-4617-9B9D-19A0D3BB6CC0}" dt="2021-02-08T16:51:18.553" v="2679" actId="6549"/>
          <ac:spMkLst>
            <pc:docMk/>
            <pc:sldMk cId="3997532556" sldId="10623"/>
            <ac:spMk id="16" creationId="{EE9CFD79-70CD-4F90-84FD-A00E0B345D29}"/>
          </ac:spMkLst>
        </pc:spChg>
        <pc:spChg chg="mod ord">
          <ac:chgData name="BARBOTIN Céline" userId="76ea0e07-c4dc-46a5-886e-f64ee5595333" providerId="ADAL" clId="{700CD9F0-8ECD-4617-9B9D-19A0D3BB6CC0}" dt="2021-02-08T16:46:17.198" v="2210" actId="207"/>
          <ac:spMkLst>
            <pc:docMk/>
            <pc:sldMk cId="3997532556" sldId="10623"/>
            <ac:spMk id="17" creationId="{A1A0695C-2818-42A6-89DB-A78C91F61D18}"/>
          </ac:spMkLst>
        </pc:spChg>
        <pc:spChg chg="mod ord">
          <ac:chgData name="BARBOTIN Céline" userId="76ea0e07-c4dc-46a5-886e-f64ee5595333" providerId="ADAL" clId="{700CD9F0-8ECD-4617-9B9D-19A0D3BB6CC0}" dt="2021-02-08T16:32:45.336" v="1565" actId="1037"/>
          <ac:spMkLst>
            <pc:docMk/>
            <pc:sldMk cId="3997532556" sldId="10623"/>
            <ac:spMk id="18" creationId="{71EFD63A-F735-4992-B1D7-CCB1FF5406CA}"/>
          </ac:spMkLst>
        </pc:spChg>
        <pc:spChg chg="mod ord">
          <ac:chgData name="BARBOTIN Céline" userId="76ea0e07-c4dc-46a5-886e-f64ee5595333" providerId="ADAL" clId="{700CD9F0-8ECD-4617-9B9D-19A0D3BB6CC0}" dt="2021-02-08T16:52:49.443" v="2856" actId="207"/>
          <ac:spMkLst>
            <pc:docMk/>
            <pc:sldMk cId="3997532556" sldId="10623"/>
            <ac:spMk id="19" creationId="{75835AD3-80C4-429B-AA8B-71A30BEA142E}"/>
          </ac:spMkLst>
        </pc:spChg>
        <pc:spChg chg="mod ord">
          <ac:chgData name="BARBOTIN Céline" userId="76ea0e07-c4dc-46a5-886e-f64ee5595333" providerId="ADAL" clId="{700CD9F0-8ECD-4617-9B9D-19A0D3BB6CC0}" dt="2021-02-08T16:43:49.667" v="2073" actId="6549"/>
          <ac:spMkLst>
            <pc:docMk/>
            <pc:sldMk cId="3997532556" sldId="10623"/>
            <ac:spMk id="32" creationId="{B125D730-ACA5-4F3A-BC59-1CC8FDFB467A}"/>
          </ac:spMkLst>
        </pc:spChg>
        <pc:spChg chg="mod ord">
          <ac:chgData name="BARBOTIN Céline" userId="76ea0e07-c4dc-46a5-886e-f64ee5595333" providerId="ADAL" clId="{700CD9F0-8ECD-4617-9B9D-19A0D3BB6CC0}" dt="2021-02-08T16:32:36.154" v="1487"/>
          <ac:spMkLst>
            <pc:docMk/>
            <pc:sldMk cId="3997532556" sldId="10623"/>
            <ac:spMk id="126" creationId="{FF65968C-06F3-47D2-93F8-488B35A068C4}"/>
          </ac:spMkLst>
        </pc:spChg>
        <pc:graphicFrameChg chg="mod ord">
          <ac:chgData name="BARBOTIN Céline" userId="76ea0e07-c4dc-46a5-886e-f64ee5595333" providerId="ADAL" clId="{700CD9F0-8ECD-4617-9B9D-19A0D3BB6CC0}" dt="2021-02-08T16:32:36.182" v="1499"/>
          <ac:graphicFrameMkLst>
            <pc:docMk/>
            <pc:sldMk cId="3997532556" sldId="10623"/>
            <ac:graphicFrameMk id="2" creationId="{A1AB4C4C-F288-4BCF-BA39-526A4BA21601}"/>
          </ac:graphicFrameMkLst>
        </pc:graphicFrameChg>
      </pc:sldChg>
    </pc:docChg>
  </pc:docChgLst>
  <pc:docChgLst>
    <pc:chgData name="Agathe Gros" userId="a760b0bdd0c3ce72" providerId="LiveId" clId="{FF1FE0C8-95C3-4758-9AD4-5343CB8E3E87}"/>
    <pc:docChg chg="delSld modSld">
      <pc:chgData name="Agathe Gros" userId="a760b0bdd0c3ce72" providerId="LiveId" clId="{FF1FE0C8-95C3-4758-9AD4-5343CB8E3E87}" dt="2021-02-08T11:34:06.112" v="9" actId="2696"/>
      <pc:docMkLst>
        <pc:docMk/>
      </pc:docMkLst>
      <pc:sldChg chg="modSp mod">
        <pc:chgData name="Agathe Gros" userId="a760b0bdd0c3ce72" providerId="LiveId" clId="{FF1FE0C8-95C3-4758-9AD4-5343CB8E3E87}" dt="2021-02-08T11:33:55.213" v="4" actId="20577"/>
        <pc:sldMkLst>
          <pc:docMk/>
          <pc:sldMk cId="500554234" sldId="258"/>
        </pc:sldMkLst>
        <pc:spChg chg="mod">
          <ac:chgData name="Agathe Gros" userId="a760b0bdd0c3ce72" providerId="LiveId" clId="{FF1FE0C8-95C3-4758-9AD4-5343CB8E3E87}" dt="2021-02-08T11:33:55.213" v="4" actId="20577"/>
          <ac:spMkLst>
            <pc:docMk/>
            <pc:sldMk cId="500554234" sldId="258"/>
            <ac:spMk id="3" creationId="{00000000-0000-0000-0000-000000000000}"/>
          </ac:spMkLst>
        </pc:spChg>
      </pc:sldChg>
      <pc:sldChg chg="modSp del mod">
        <pc:chgData name="Agathe Gros" userId="a760b0bdd0c3ce72" providerId="LiveId" clId="{FF1FE0C8-95C3-4758-9AD4-5343CB8E3E87}" dt="2021-02-08T11:34:06.112" v="9" actId="2696"/>
        <pc:sldMkLst>
          <pc:docMk/>
          <pc:sldMk cId="1049055114" sldId="1507"/>
        </pc:sldMkLst>
        <pc:spChg chg="mod">
          <ac:chgData name="Agathe Gros" userId="a760b0bdd0c3ce72" providerId="LiveId" clId="{FF1FE0C8-95C3-4758-9AD4-5343CB8E3E87}" dt="2021-02-08T11:33:58.673" v="6" actId="20577"/>
          <ac:spMkLst>
            <pc:docMk/>
            <pc:sldMk cId="1049055114" sldId="1507"/>
            <ac:spMk id="4" creationId="{00000000-0000-0000-0000-000000000000}"/>
          </ac:spMkLst>
        </pc:spChg>
      </pc:sldChg>
      <pc:sldChg chg="modSp mod">
        <pc:chgData name="Agathe Gros" userId="a760b0bdd0c3ce72" providerId="LiveId" clId="{FF1FE0C8-95C3-4758-9AD4-5343CB8E3E87}" dt="2021-02-08T11:34:01.546" v="8" actId="20577"/>
        <pc:sldMkLst>
          <pc:docMk/>
          <pc:sldMk cId="3681807055" sldId="1514"/>
        </pc:sldMkLst>
        <pc:spChg chg="mod">
          <ac:chgData name="Agathe Gros" userId="a760b0bdd0c3ce72" providerId="LiveId" clId="{FF1FE0C8-95C3-4758-9AD4-5343CB8E3E87}" dt="2021-02-08T11:34:01.546" v="8" actId="20577"/>
          <ac:spMkLst>
            <pc:docMk/>
            <pc:sldMk cId="3681807055" sldId="1514"/>
            <ac:spMk id="4" creationId="{00000000-0000-0000-0000-000000000000}"/>
          </ac:spMkLst>
        </pc:spChg>
      </pc:sldChg>
      <pc:sldChg chg="del">
        <pc:chgData name="Agathe Gros" userId="a760b0bdd0c3ce72" providerId="LiveId" clId="{FF1FE0C8-95C3-4758-9AD4-5343CB8E3E87}" dt="2021-02-08T11:34:06.112" v="9" actId="2696"/>
        <pc:sldMkLst>
          <pc:docMk/>
          <pc:sldMk cId="2051540580" sldId="1558"/>
        </pc:sldMkLst>
      </pc:sldChg>
      <pc:sldChg chg="del">
        <pc:chgData name="Agathe Gros" userId="a760b0bdd0c3ce72" providerId="LiveId" clId="{FF1FE0C8-95C3-4758-9AD4-5343CB8E3E87}" dt="2021-02-08T11:34:06.112" v="9" actId="2696"/>
        <pc:sldMkLst>
          <pc:docMk/>
          <pc:sldMk cId="1976283715" sldId="1559"/>
        </pc:sldMkLst>
      </pc:sldChg>
      <pc:sldChg chg="del">
        <pc:chgData name="Agathe Gros" userId="a760b0bdd0c3ce72" providerId="LiveId" clId="{FF1FE0C8-95C3-4758-9AD4-5343CB8E3E87}" dt="2021-02-08T11:34:06.112" v="9" actId="2696"/>
        <pc:sldMkLst>
          <pc:docMk/>
          <pc:sldMk cId="1099475118" sldId="1560"/>
        </pc:sldMkLst>
      </pc:sldChg>
      <pc:sldChg chg="del">
        <pc:chgData name="Agathe Gros" userId="a760b0bdd0c3ce72" providerId="LiveId" clId="{FF1FE0C8-95C3-4758-9AD4-5343CB8E3E87}" dt="2021-02-08T11:34:06.112" v="9" actId="2696"/>
        <pc:sldMkLst>
          <pc:docMk/>
          <pc:sldMk cId="1346095525" sldId="10623"/>
        </pc:sldMkLst>
      </pc:sldChg>
    </pc:docChg>
  </pc:docChgLst>
  <pc:docChgLst>
    <pc:chgData name="Agathe GROS" userId="S::a.gros_cmi-strategies.com#ext#@egcfactory.onmicrosoft.com::e61f871b-7bf4-444c-8105-afa9cd838acc" providerId="AD" clId="Web-{EAA4B48F-7289-435B-8403-2368C6EBC82E}"/>
    <pc:docChg chg="addSld delSld modSld">
      <pc:chgData name="Agathe GROS" userId="S::a.gros_cmi-strategies.com#ext#@egcfactory.onmicrosoft.com::e61f871b-7bf4-444c-8105-afa9cd838acc" providerId="AD" clId="Web-{EAA4B48F-7289-435B-8403-2368C6EBC82E}" dt="2021-02-08T14:50:19.301" v="65"/>
      <pc:docMkLst>
        <pc:docMk/>
      </pc:docMkLst>
      <pc:sldChg chg="addSp delSp modSp">
        <pc:chgData name="Agathe GROS" userId="S::a.gros_cmi-strategies.com#ext#@egcfactory.onmicrosoft.com::e61f871b-7bf4-444c-8105-afa9cd838acc" providerId="AD" clId="Web-{EAA4B48F-7289-435B-8403-2368C6EBC82E}" dt="2021-02-08T14:47:42.780" v="13" actId="1076"/>
        <pc:sldMkLst>
          <pc:docMk/>
          <pc:sldMk cId="2708713037" sldId="1592"/>
        </pc:sldMkLst>
        <pc:spChg chg="del">
          <ac:chgData name="Agathe GROS" userId="S::a.gros_cmi-strategies.com#ext#@egcfactory.onmicrosoft.com::e61f871b-7bf4-444c-8105-afa9cd838acc" providerId="AD" clId="Web-{EAA4B48F-7289-435B-8403-2368C6EBC82E}" dt="2021-02-08T14:47:20.311" v="4"/>
          <ac:spMkLst>
            <pc:docMk/>
            <pc:sldMk cId="2708713037" sldId="1592"/>
            <ac:spMk id="11" creationId="{A1D61FEE-6435-4BC6-A640-DC824ED5B95F}"/>
          </ac:spMkLst>
        </pc:spChg>
        <pc:spChg chg="add mod">
          <ac:chgData name="Agathe GROS" userId="S::a.gros_cmi-strategies.com#ext#@egcfactory.onmicrosoft.com::e61f871b-7bf4-444c-8105-afa9cd838acc" providerId="AD" clId="Web-{EAA4B48F-7289-435B-8403-2368C6EBC82E}" dt="2021-02-08T14:47:42.780" v="13" actId="1076"/>
          <ac:spMkLst>
            <pc:docMk/>
            <pc:sldMk cId="2708713037" sldId="1592"/>
            <ac:spMk id="12" creationId="{63175665-B3FD-4C5A-B3B2-08582BD69DC9}"/>
          </ac:spMkLst>
        </pc:spChg>
        <pc:spChg chg="del">
          <ac:chgData name="Agathe GROS" userId="S::a.gros_cmi-strategies.com#ext#@egcfactory.onmicrosoft.com::e61f871b-7bf4-444c-8105-afa9cd838acc" providerId="AD" clId="Web-{EAA4B48F-7289-435B-8403-2368C6EBC82E}" dt="2021-02-08T14:47:20.311" v="3"/>
          <ac:spMkLst>
            <pc:docMk/>
            <pc:sldMk cId="2708713037" sldId="1592"/>
            <ac:spMk id="15" creationId="{D853D027-FA9B-4F99-8114-A077AA72FD26}"/>
          </ac:spMkLst>
        </pc:spChg>
        <pc:spChg chg="del">
          <ac:chgData name="Agathe GROS" userId="S::a.gros_cmi-strategies.com#ext#@egcfactory.onmicrosoft.com::e61f871b-7bf4-444c-8105-afa9cd838acc" providerId="AD" clId="Web-{EAA4B48F-7289-435B-8403-2368C6EBC82E}" dt="2021-02-08T14:47:20.295" v="2"/>
          <ac:spMkLst>
            <pc:docMk/>
            <pc:sldMk cId="2708713037" sldId="1592"/>
            <ac:spMk id="16" creationId="{95F32347-D037-4F3C-A2AF-7B3AAC1437F1}"/>
          </ac:spMkLst>
        </pc:spChg>
        <pc:spChg chg="del">
          <ac:chgData name="Agathe GROS" userId="S::a.gros_cmi-strategies.com#ext#@egcfactory.onmicrosoft.com::e61f871b-7bf4-444c-8105-afa9cd838acc" providerId="AD" clId="Web-{EAA4B48F-7289-435B-8403-2368C6EBC82E}" dt="2021-02-08T14:47:20.295" v="1"/>
          <ac:spMkLst>
            <pc:docMk/>
            <pc:sldMk cId="2708713037" sldId="1592"/>
            <ac:spMk id="17" creationId="{A132350B-38D0-4F98-B431-5583685FEDC8}"/>
          </ac:spMkLst>
        </pc:spChg>
        <pc:grpChg chg="del">
          <ac:chgData name="Agathe GROS" userId="S::a.gros_cmi-strategies.com#ext#@egcfactory.onmicrosoft.com::e61f871b-7bf4-444c-8105-afa9cd838acc" providerId="AD" clId="Web-{EAA4B48F-7289-435B-8403-2368C6EBC82E}" dt="2021-02-08T14:47:20.311" v="6"/>
          <ac:grpSpMkLst>
            <pc:docMk/>
            <pc:sldMk cId="2708713037" sldId="1592"/>
            <ac:grpSpMk id="10" creationId="{EEFC0ED2-12CC-496D-BF05-E15072896229}"/>
          </ac:grpSpMkLst>
        </pc:grpChg>
        <pc:picChg chg="del">
          <ac:chgData name="Agathe GROS" userId="S::a.gros_cmi-strategies.com#ext#@egcfactory.onmicrosoft.com::e61f871b-7bf4-444c-8105-afa9cd838acc" providerId="AD" clId="Web-{EAA4B48F-7289-435B-8403-2368C6EBC82E}" dt="2021-02-08T14:47:20.311" v="5"/>
          <ac:picMkLst>
            <pc:docMk/>
            <pc:sldMk cId="2708713037" sldId="1592"/>
            <ac:picMk id="6" creationId="{B2D9876A-6591-4E6F-B1F4-9C363F7339A9}"/>
          </ac:picMkLst>
        </pc:picChg>
        <pc:picChg chg="add mod">
          <ac:chgData name="Agathe GROS" userId="S::a.gros_cmi-strategies.com#ext#@egcfactory.onmicrosoft.com::e61f871b-7bf4-444c-8105-afa9cd838acc" providerId="AD" clId="Web-{EAA4B48F-7289-435B-8403-2368C6EBC82E}" dt="2021-02-08T14:47:27.874" v="10" actId="14100"/>
          <ac:picMkLst>
            <pc:docMk/>
            <pc:sldMk cId="2708713037" sldId="1592"/>
            <ac:picMk id="7" creationId="{87DCA1DC-0E15-4C6F-8C2C-EE27CBC69605}"/>
          </ac:picMkLst>
        </pc:picChg>
      </pc:sldChg>
      <pc:sldChg chg="addSp delSp modSp add replId">
        <pc:chgData name="Agathe GROS" userId="S::a.gros_cmi-strategies.com#ext#@egcfactory.onmicrosoft.com::e61f871b-7bf4-444c-8105-afa9cd838acc" providerId="AD" clId="Web-{EAA4B48F-7289-435B-8403-2368C6EBC82E}" dt="2021-02-08T14:48:41.876" v="43" actId="1076"/>
        <pc:sldMkLst>
          <pc:docMk/>
          <pc:sldMk cId="1783760153" sldId="10626"/>
        </pc:sldMkLst>
        <pc:spChg chg="add del">
          <ac:chgData name="Agathe GROS" userId="S::a.gros_cmi-strategies.com#ext#@egcfactory.onmicrosoft.com::e61f871b-7bf4-444c-8105-afa9cd838acc" providerId="AD" clId="Web-{EAA4B48F-7289-435B-8403-2368C6EBC82E}" dt="2021-02-08T14:47:52.015" v="21"/>
          <ac:spMkLst>
            <pc:docMk/>
            <pc:sldMk cId="1783760153" sldId="10626"/>
            <ac:spMk id="8" creationId="{00000000-0000-0000-0000-000000000000}"/>
          </ac:spMkLst>
        </pc:spChg>
        <pc:spChg chg="add del mod">
          <ac:chgData name="Agathe GROS" userId="S::a.gros_cmi-strategies.com#ext#@egcfactory.onmicrosoft.com::e61f871b-7bf4-444c-8105-afa9cd838acc" providerId="AD" clId="Web-{EAA4B48F-7289-435B-8403-2368C6EBC82E}" dt="2021-02-08T14:48:38.485" v="41"/>
          <ac:spMkLst>
            <pc:docMk/>
            <pc:sldMk cId="1783760153" sldId="10626"/>
            <ac:spMk id="11" creationId="{A1D61FEE-6435-4BC6-A640-DC824ED5B95F}"/>
          </ac:spMkLst>
        </pc:spChg>
        <pc:spChg chg="add del">
          <ac:chgData name="Agathe GROS" userId="S::a.gros_cmi-strategies.com#ext#@egcfactory.onmicrosoft.com::e61f871b-7bf4-444c-8105-afa9cd838acc" providerId="AD" clId="Web-{EAA4B48F-7289-435B-8403-2368C6EBC82E}" dt="2021-02-08T14:48:01.125" v="32"/>
          <ac:spMkLst>
            <pc:docMk/>
            <pc:sldMk cId="1783760153" sldId="10626"/>
            <ac:spMk id="15" creationId="{D853D027-FA9B-4F99-8114-A077AA72FD26}"/>
          </ac:spMkLst>
        </pc:spChg>
        <pc:spChg chg="add del">
          <ac:chgData name="Agathe GROS" userId="S::a.gros_cmi-strategies.com#ext#@egcfactory.onmicrosoft.com::e61f871b-7bf4-444c-8105-afa9cd838acc" providerId="AD" clId="Web-{EAA4B48F-7289-435B-8403-2368C6EBC82E}" dt="2021-02-08T14:47:57.718" v="29"/>
          <ac:spMkLst>
            <pc:docMk/>
            <pc:sldMk cId="1783760153" sldId="10626"/>
            <ac:spMk id="16" creationId="{95F32347-D037-4F3C-A2AF-7B3AAC1437F1}"/>
          </ac:spMkLst>
        </pc:spChg>
        <pc:spChg chg="add del">
          <ac:chgData name="Agathe GROS" userId="S::a.gros_cmi-strategies.com#ext#@egcfactory.onmicrosoft.com::e61f871b-7bf4-444c-8105-afa9cd838acc" providerId="AD" clId="Web-{EAA4B48F-7289-435B-8403-2368C6EBC82E}" dt="2021-02-08T14:47:57.718" v="28"/>
          <ac:spMkLst>
            <pc:docMk/>
            <pc:sldMk cId="1783760153" sldId="10626"/>
            <ac:spMk id="17" creationId="{A132350B-38D0-4F98-B431-5583685FEDC8}"/>
          </ac:spMkLst>
        </pc:spChg>
        <pc:spChg chg="add mod">
          <ac:chgData name="Agathe GROS" userId="S::a.gros_cmi-strategies.com#ext#@egcfactory.onmicrosoft.com::e61f871b-7bf4-444c-8105-afa9cd838acc" providerId="AD" clId="Web-{EAA4B48F-7289-435B-8403-2368C6EBC82E}" dt="2021-02-08T14:48:41.876" v="43" actId="1076"/>
          <ac:spMkLst>
            <pc:docMk/>
            <pc:sldMk cId="1783760153" sldId="10626"/>
            <ac:spMk id="18" creationId="{FCF6FE14-39DF-47B4-B91F-F0C6102D12FB}"/>
          </ac:spMkLst>
        </pc:spChg>
        <pc:grpChg chg="add del">
          <ac:chgData name="Agathe GROS" userId="S::a.gros_cmi-strategies.com#ext#@egcfactory.onmicrosoft.com::e61f871b-7bf4-444c-8105-afa9cd838acc" providerId="AD" clId="Web-{EAA4B48F-7289-435B-8403-2368C6EBC82E}" dt="2021-02-08T14:47:57.718" v="31"/>
          <ac:grpSpMkLst>
            <pc:docMk/>
            <pc:sldMk cId="1783760153" sldId="10626"/>
            <ac:grpSpMk id="10" creationId="{EEFC0ED2-12CC-496D-BF05-E15072896229}"/>
          </ac:grpSpMkLst>
        </pc:grpChg>
        <pc:picChg chg="add del">
          <ac:chgData name="Agathe GROS" userId="S::a.gros_cmi-strategies.com#ext#@egcfactory.onmicrosoft.com::e61f871b-7bf4-444c-8105-afa9cd838acc" providerId="AD" clId="Web-{EAA4B48F-7289-435B-8403-2368C6EBC82E}" dt="2021-02-08T14:47:57.718" v="30"/>
          <ac:picMkLst>
            <pc:docMk/>
            <pc:sldMk cId="1783760153" sldId="10626"/>
            <ac:picMk id="6" creationId="{B2D9876A-6591-4E6F-B1F4-9C363F7339A9}"/>
          </ac:picMkLst>
        </pc:picChg>
        <pc:picChg chg="add mod">
          <ac:chgData name="Agathe GROS" userId="S::a.gros_cmi-strategies.com#ext#@egcfactory.onmicrosoft.com::e61f871b-7bf4-444c-8105-afa9cd838acc" providerId="AD" clId="Web-{EAA4B48F-7289-435B-8403-2368C6EBC82E}" dt="2021-02-08T14:48:28.688" v="39" actId="1076"/>
          <ac:picMkLst>
            <pc:docMk/>
            <pc:sldMk cId="1783760153" sldId="10626"/>
            <ac:picMk id="7" creationId="{9EF8C3E7-926C-43AE-9AE8-17D9B6E72163}"/>
          </ac:picMkLst>
        </pc:picChg>
      </pc:sldChg>
      <pc:sldChg chg="add del replId">
        <pc:chgData name="Agathe GROS" userId="S::a.gros_cmi-strategies.com#ext#@egcfactory.onmicrosoft.com::e61f871b-7bf4-444c-8105-afa9cd838acc" providerId="AD" clId="Web-{EAA4B48F-7289-435B-8403-2368C6EBC82E}" dt="2021-02-08T14:48:07.844" v="34"/>
        <pc:sldMkLst>
          <pc:docMk/>
          <pc:sldMk cId="3463979741" sldId="10627"/>
        </pc:sldMkLst>
      </pc:sldChg>
      <pc:sldChg chg="addSp delSp modSp add replId">
        <pc:chgData name="Agathe GROS" userId="S::a.gros_cmi-strategies.com#ext#@egcfactory.onmicrosoft.com::e61f871b-7bf4-444c-8105-afa9cd838acc" providerId="AD" clId="Web-{EAA4B48F-7289-435B-8403-2368C6EBC82E}" dt="2021-02-08T14:50:17.145" v="64" actId="1076"/>
        <pc:sldMkLst>
          <pc:docMk/>
          <pc:sldMk cId="496993618" sldId="10628"/>
        </pc:sldMkLst>
        <pc:spChg chg="add mod">
          <ac:chgData name="Agathe GROS" userId="S::a.gros_cmi-strategies.com#ext#@egcfactory.onmicrosoft.com::e61f871b-7bf4-444c-8105-afa9cd838acc" providerId="AD" clId="Web-{EAA4B48F-7289-435B-8403-2368C6EBC82E}" dt="2021-02-08T14:50:17.145" v="64" actId="1076"/>
          <ac:spMkLst>
            <pc:docMk/>
            <pc:sldMk cId="496993618" sldId="10628"/>
            <ac:spMk id="6" creationId="{3969EE48-0DF4-4E86-A6B1-4168BE025DF5}"/>
          </ac:spMkLst>
        </pc:spChg>
        <pc:spChg chg="del">
          <ac:chgData name="Agathe GROS" userId="S::a.gros_cmi-strategies.com#ext#@egcfactory.onmicrosoft.com::e61f871b-7bf4-444c-8105-afa9cd838acc" providerId="AD" clId="Web-{EAA4B48F-7289-435B-8403-2368C6EBC82E}" dt="2021-02-08T14:49:04.502" v="50"/>
          <ac:spMkLst>
            <pc:docMk/>
            <pc:sldMk cId="496993618" sldId="10628"/>
            <ac:spMk id="11" creationId="{A1D61FEE-6435-4BC6-A640-DC824ED5B95F}"/>
          </ac:spMkLst>
        </pc:spChg>
        <pc:picChg chg="add mod">
          <ac:chgData name="Agathe GROS" userId="S::a.gros_cmi-strategies.com#ext#@egcfactory.onmicrosoft.com::e61f871b-7bf4-444c-8105-afa9cd838acc" providerId="AD" clId="Web-{EAA4B48F-7289-435B-8403-2368C6EBC82E}" dt="2021-02-08T14:49:02.580" v="49" actId="1076"/>
          <ac:picMkLst>
            <pc:docMk/>
            <pc:sldMk cId="496993618" sldId="10628"/>
            <ac:picMk id="4" creationId="{B750341F-3448-423B-B3FB-B81BB1E23842}"/>
          </ac:picMkLst>
        </pc:picChg>
      </pc:sldChg>
      <pc:sldChg chg="addSp delSp modSp add replId">
        <pc:chgData name="Agathe GROS" userId="S::a.gros_cmi-strategies.com#ext#@egcfactory.onmicrosoft.com::e61f871b-7bf4-444c-8105-afa9cd838acc" providerId="AD" clId="Web-{EAA4B48F-7289-435B-8403-2368C6EBC82E}" dt="2021-02-08T14:49:57.488" v="62" actId="1076"/>
        <pc:sldMkLst>
          <pc:docMk/>
          <pc:sldMk cId="1960089913" sldId="10629"/>
        </pc:sldMkLst>
        <pc:spChg chg="add mod">
          <ac:chgData name="Agathe GROS" userId="S::a.gros_cmi-strategies.com#ext#@egcfactory.onmicrosoft.com::e61f871b-7bf4-444c-8105-afa9cd838acc" providerId="AD" clId="Web-{EAA4B48F-7289-435B-8403-2368C6EBC82E}" dt="2021-02-08T14:49:57.488" v="62" actId="1076"/>
          <ac:spMkLst>
            <pc:docMk/>
            <pc:sldMk cId="1960089913" sldId="10629"/>
            <ac:spMk id="6" creationId="{4BD69D98-BC1E-47AC-89A7-85FF33C1BE6F}"/>
          </ac:spMkLst>
        </pc:spChg>
        <pc:spChg chg="del">
          <ac:chgData name="Agathe GROS" userId="S::a.gros_cmi-strategies.com#ext#@egcfactory.onmicrosoft.com::e61f871b-7bf4-444c-8105-afa9cd838acc" providerId="AD" clId="Web-{EAA4B48F-7289-435B-8403-2368C6EBC82E}" dt="2021-02-08T14:49:44.675" v="58"/>
          <ac:spMkLst>
            <pc:docMk/>
            <pc:sldMk cId="1960089913" sldId="10629"/>
            <ac:spMk id="11" creationId="{A1D61FEE-6435-4BC6-A640-DC824ED5B95F}"/>
          </ac:spMkLst>
        </pc:spChg>
        <pc:picChg chg="add mod">
          <ac:chgData name="Agathe GROS" userId="S::a.gros_cmi-strategies.com#ext#@egcfactory.onmicrosoft.com::e61f871b-7bf4-444c-8105-afa9cd838acc" providerId="AD" clId="Web-{EAA4B48F-7289-435B-8403-2368C6EBC82E}" dt="2021-02-08T14:49:42.644" v="57" actId="14100"/>
          <ac:picMkLst>
            <pc:docMk/>
            <pc:sldMk cId="1960089913" sldId="10629"/>
            <ac:picMk id="4" creationId="{4947E2D9-B471-4D6E-974B-D6CB09F80462}"/>
          </ac:picMkLst>
        </pc:picChg>
      </pc:sldChg>
      <pc:sldChg chg="add del replId">
        <pc:chgData name="Agathe GROS" userId="S::a.gros_cmi-strategies.com#ext#@egcfactory.onmicrosoft.com::e61f871b-7bf4-444c-8105-afa9cd838acc" providerId="AD" clId="Web-{EAA4B48F-7289-435B-8403-2368C6EBC82E}" dt="2021-02-08T14:49:12.314" v="52"/>
        <pc:sldMkLst>
          <pc:docMk/>
          <pc:sldMk cId="1288231910" sldId="10630"/>
        </pc:sldMkLst>
      </pc:sldChg>
      <pc:sldChg chg="add del replId">
        <pc:chgData name="Agathe GROS" userId="S::a.gros_cmi-strategies.com#ext#@egcfactory.onmicrosoft.com::e61f871b-7bf4-444c-8105-afa9cd838acc" providerId="AD" clId="Web-{EAA4B48F-7289-435B-8403-2368C6EBC82E}" dt="2021-02-08T14:50:19.301" v="65"/>
        <pc:sldMkLst>
          <pc:docMk/>
          <pc:sldMk cId="3726944529" sldId="10630"/>
        </pc:sldMkLst>
      </pc:sldChg>
      <pc:sldChg chg="add del replId">
        <pc:chgData name="Agathe GROS" userId="S::a.gros_cmi-strategies.com#ext#@egcfactory.onmicrosoft.com::e61f871b-7bf4-444c-8105-afa9cd838acc" providerId="AD" clId="Web-{EAA4B48F-7289-435B-8403-2368C6EBC82E}" dt="2021-02-08T14:49:48.800" v="60"/>
        <pc:sldMkLst>
          <pc:docMk/>
          <pc:sldMk cId="294653664" sldId="10631"/>
        </pc:sldMkLst>
      </pc:sldChg>
    </pc:docChg>
  </pc:docChgLst>
  <pc:docChgLst>
    <pc:chgData name="Matthieu BENOITON" userId="3075a384-0d8f-4dd3-a77e-6c1fd13ddcb4" providerId="ADAL" clId="{2B366089-E08A-4152-88EE-BCDAA2CE93FB}"/>
    <pc:docChg chg="undo custSel delSld modSld">
      <pc:chgData name="Matthieu BENOITON" userId="3075a384-0d8f-4dd3-a77e-6c1fd13ddcb4" providerId="ADAL" clId="{2B366089-E08A-4152-88EE-BCDAA2CE93FB}" dt="2021-02-08T17:47:21.525" v="582" actId="47"/>
      <pc:docMkLst>
        <pc:docMk/>
      </pc:docMkLst>
      <pc:sldChg chg="modSp mod">
        <pc:chgData name="Matthieu BENOITON" userId="3075a384-0d8f-4dd3-a77e-6c1fd13ddcb4" providerId="ADAL" clId="{2B366089-E08A-4152-88EE-BCDAA2CE93FB}" dt="2021-02-08T14:58:54.145" v="119" actId="20577"/>
        <pc:sldMkLst>
          <pc:docMk/>
          <pc:sldMk cId="500554234" sldId="258"/>
        </pc:sldMkLst>
        <pc:spChg chg="mod">
          <ac:chgData name="Matthieu BENOITON" userId="3075a384-0d8f-4dd3-a77e-6c1fd13ddcb4" providerId="ADAL" clId="{2B366089-E08A-4152-88EE-BCDAA2CE93FB}" dt="2021-02-08T14:58:54.145" v="119" actId="20577"/>
          <ac:spMkLst>
            <pc:docMk/>
            <pc:sldMk cId="500554234" sldId="258"/>
            <ac:spMk id="3" creationId="{00000000-0000-0000-0000-000000000000}"/>
          </ac:spMkLst>
        </pc:spChg>
      </pc:sldChg>
      <pc:sldChg chg="modSp del mod">
        <pc:chgData name="Matthieu BENOITON" userId="3075a384-0d8f-4dd3-a77e-6c1fd13ddcb4" providerId="ADAL" clId="{2B366089-E08A-4152-88EE-BCDAA2CE93FB}" dt="2021-02-08T17:47:21.525" v="582" actId="47"/>
        <pc:sldMkLst>
          <pc:docMk/>
          <pc:sldMk cId="520799933" sldId="1506"/>
        </pc:sldMkLst>
        <pc:spChg chg="mod">
          <ac:chgData name="Matthieu BENOITON" userId="3075a384-0d8f-4dd3-a77e-6c1fd13ddcb4" providerId="ADAL" clId="{2B366089-E08A-4152-88EE-BCDAA2CE93FB}" dt="2021-02-08T14:59:19.671" v="149" actId="6549"/>
          <ac:spMkLst>
            <pc:docMk/>
            <pc:sldMk cId="520799933" sldId="1506"/>
            <ac:spMk id="32" creationId="{6F7B19C2-4D5A-43F9-B906-5C93190A48CF}"/>
          </ac:spMkLst>
        </pc:spChg>
      </pc:sldChg>
      <pc:sldChg chg="modSp mod">
        <pc:chgData name="Matthieu BENOITON" userId="3075a384-0d8f-4dd3-a77e-6c1fd13ddcb4" providerId="ADAL" clId="{2B366089-E08A-4152-88EE-BCDAA2CE93FB}" dt="2021-02-08T15:10:16.674" v="581" actId="6549"/>
        <pc:sldMkLst>
          <pc:docMk/>
          <pc:sldMk cId="1754165695" sldId="1558"/>
        </pc:sldMkLst>
        <pc:spChg chg="mod">
          <ac:chgData name="Matthieu BENOITON" userId="3075a384-0d8f-4dd3-a77e-6c1fd13ddcb4" providerId="ADAL" clId="{2B366089-E08A-4152-88EE-BCDAA2CE93FB}" dt="2021-02-08T15:07:05.957" v="510" actId="20577"/>
          <ac:spMkLst>
            <pc:docMk/>
            <pc:sldMk cId="1754165695" sldId="1558"/>
            <ac:spMk id="11" creationId="{9F4C1639-72D8-4F3B-A70F-23A66AC8A4C5}"/>
          </ac:spMkLst>
        </pc:spChg>
        <pc:spChg chg="mod">
          <ac:chgData name="Matthieu BENOITON" userId="3075a384-0d8f-4dd3-a77e-6c1fd13ddcb4" providerId="ADAL" clId="{2B366089-E08A-4152-88EE-BCDAA2CE93FB}" dt="2021-02-08T15:09:53.628" v="565" actId="20577"/>
          <ac:spMkLst>
            <pc:docMk/>
            <pc:sldMk cId="1754165695" sldId="1558"/>
            <ac:spMk id="14" creationId="{7C4D0BCC-E3BB-4F7F-8CD3-579E64238FB3}"/>
          </ac:spMkLst>
        </pc:spChg>
        <pc:spChg chg="mod">
          <ac:chgData name="Matthieu BENOITON" userId="3075a384-0d8f-4dd3-a77e-6c1fd13ddcb4" providerId="ADAL" clId="{2B366089-E08A-4152-88EE-BCDAA2CE93FB}" dt="2021-02-08T15:10:16.674" v="581" actId="6549"/>
          <ac:spMkLst>
            <pc:docMk/>
            <pc:sldMk cId="1754165695" sldId="1558"/>
            <ac:spMk id="32" creationId="{B125D730-ACA5-4F3A-BC59-1CC8FDFB467A}"/>
          </ac:spMkLst>
        </pc:spChg>
      </pc:sldChg>
      <pc:sldChg chg="del">
        <pc:chgData name="Matthieu BENOITON" userId="3075a384-0d8f-4dd3-a77e-6c1fd13ddcb4" providerId="ADAL" clId="{2B366089-E08A-4152-88EE-BCDAA2CE93FB}" dt="2021-02-08T14:58:29.586" v="26" actId="47"/>
        <pc:sldMkLst>
          <pc:docMk/>
          <pc:sldMk cId="2777602274" sldId="1559"/>
        </pc:sldMkLst>
      </pc:sldChg>
      <pc:sldChg chg="del">
        <pc:chgData name="Matthieu BENOITON" userId="3075a384-0d8f-4dd3-a77e-6c1fd13ddcb4" providerId="ADAL" clId="{2B366089-E08A-4152-88EE-BCDAA2CE93FB}" dt="2021-02-08T14:58:30.882" v="27" actId="47"/>
        <pc:sldMkLst>
          <pc:docMk/>
          <pc:sldMk cId="2571755377" sldId="1560"/>
        </pc:sldMkLst>
      </pc:sldChg>
      <pc:sldChg chg="addSp delSp modSp mod">
        <pc:chgData name="Matthieu BENOITON" userId="3075a384-0d8f-4dd3-a77e-6c1fd13ddcb4" providerId="ADAL" clId="{2B366089-E08A-4152-88EE-BCDAA2CE93FB}" dt="2021-02-08T14:58:35.987" v="107"/>
        <pc:sldMkLst>
          <pc:docMk/>
          <pc:sldMk cId="880614723" sldId="10609"/>
        </pc:sldMkLst>
        <pc:spChg chg="mod">
          <ac:chgData name="Matthieu BENOITON" userId="3075a384-0d8f-4dd3-a77e-6c1fd13ddcb4" providerId="ADAL" clId="{2B366089-E08A-4152-88EE-BCDAA2CE93FB}" dt="2021-02-08T14:58:35.945" v="64" actId="948"/>
          <ac:spMkLst>
            <pc:docMk/>
            <pc:sldMk cId="880614723" sldId="10609"/>
            <ac:spMk id="2" creationId="{11F7BC48-318C-4D1C-8516-E2D504F90647}"/>
          </ac:spMkLst>
        </pc:spChg>
        <pc:spChg chg="add del mod modVis">
          <ac:chgData name="Matthieu BENOITON" userId="3075a384-0d8f-4dd3-a77e-6c1fd13ddcb4" providerId="ADAL" clId="{2B366089-E08A-4152-88EE-BCDAA2CE93FB}" dt="2021-02-08T14:58:35.985" v="105"/>
          <ac:spMkLst>
            <pc:docMk/>
            <pc:sldMk cId="880614723" sldId="10609"/>
            <ac:spMk id="5" creationId="{A5921DDD-71EB-4DE8-B3A9-6E7E30697546}"/>
          </ac:spMkLst>
        </pc:spChg>
        <pc:graphicFrameChg chg="mod">
          <ac:chgData name="Matthieu BENOITON" userId="3075a384-0d8f-4dd3-a77e-6c1fd13ddcb4" providerId="ADAL" clId="{2B366089-E08A-4152-88EE-BCDAA2CE93FB}" dt="2021-02-08T14:58:35.987" v="107"/>
          <ac:graphicFrameMkLst>
            <pc:docMk/>
            <pc:sldMk cId="880614723" sldId="10609"/>
            <ac:graphicFrameMk id="6" creationId="{F0C94259-61C5-4442-A55A-F49CC003ED6C}"/>
          </ac:graphicFrameMkLst>
        </pc:graphicFrameChg>
      </pc:sldChg>
      <pc:sldChg chg="addSp delSp modSp mod">
        <pc:chgData name="Matthieu BENOITON" userId="3075a384-0d8f-4dd3-a77e-6c1fd13ddcb4" providerId="ADAL" clId="{2B366089-E08A-4152-88EE-BCDAA2CE93FB}" dt="2021-02-08T14:58:35.984" v="103"/>
        <pc:sldMkLst>
          <pc:docMk/>
          <pc:sldMk cId="4249651420" sldId="10610"/>
        </pc:sldMkLst>
        <pc:spChg chg="add del mod modVis">
          <ac:chgData name="Matthieu BENOITON" userId="3075a384-0d8f-4dd3-a77e-6c1fd13ddcb4" providerId="ADAL" clId="{2B366089-E08A-4152-88EE-BCDAA2CE93FB}" dt="2021-02-08T14:58:35.973" v="101"/>
          <ac:spMkLst>
            <pc:docMk/>
            <pc:sldMk cId="4249651420" sldId="10610"/>
            <ac:spMk id="2" creationId="{73D05243-948E-4B7F-B72F-8C51A303717D}"/>
          </ac:spMkLst>
        </pc:spChg>
        <pc:spChg chg="mod">
          <ac:chgData name="Matthieu BENOITON" userId="3075a384-0d8f-4dd3-a77e-6c1fd13ddcb4" providerId="ADAL" clId="{2B366089-E08A-4152-88EE-BCDAA2CE93FB}" dt="2021-02-08T14:58:35.896" v="28" actId="948"/>
          <ac:spMkLst>
            <pc:docMk/>
            <pc:sldMk cId="4249651420" sldId="10610"/>
            <ac:spMk id="50" creationId="{2DA42E13-BF3A-49C7-9F72-3756CB1D4823}"/>
          </ac:spMkLst>
        </pc:spChg>
        <pc:graphicFrameChg chg="mod">
          <ac:chgData name="Matthieu BENOITON" userId="3075a384-0d8f-4dd3-a77e-6c1fd13ddcb4" providerId="ADAL" clId="{2B366089-E08A-4152-88EE-BCDAA2CE93FB}" dt="2021-02-08T14:58:35.984" v="103"/>
          <ac:graphicFrameMkLst>
            <pc:docMk/>
            <pc:sldMk cId="4249651420" sldId="10610"/>
            <ac:graphicFrameMk id="14" creationId="{0A03CDC7-64E7-4ACC-8EAC-FF83EA04A0B1}"/>
          </ac:graphicFrameMkLst>
        </pc:graphicFrame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15/02/2021</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a:t>
            </a:fld>
            <a:endParaRPr lang="fr-FR"/>
          </a:p>
        </p:txBody>
      </p:sp>
    </p:spTree>
    <p:extLst>
      <p:ext uri="{BB962C8B-B14F-4D97-AF65-F5344CB8AC3E}">
        <p14:creationId xmlns:p14="http://schemas.microsoft.com/office/powerpoint/2010/main" val="161289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F32B47C4-11E9-4DCE-BF8C-A6EC56D1C435}" type="slidenum">
              <a:rPr lang="fr-FR" smtClean="0"/>
              <a:t>5</a:t>
            </a:fld>
            <a:endParaRPr lang="fr-FR"/>
          </a:p>
        </p:txBody>
      </p:sp>
    </p:spTree>
    <p:extLst>
      <p:ext uri="{BB962C8B-B14F-4D97-AF65-F5344CB8AC3E}">
        <p14:creationId xmlns:p14="http://schemas.microsoft.com/office/powerpoint/2010/main" val="614202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6</a:t>
            </a:fld>
            <a:endParaRPr lang="fr-FR"/>
          </a:p>
        </p:txBody>
      </p:sp>
    </p:spTree>
    <p:extLst>
      <p:ext uri="{BB962C8B-B14F-4D97-AF65-F5344CB8AC3E}">
        <p14:creationId xmlns:p14="http://schemas.microsoft.com/office/powerpoint/2010/main" val="2984368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7</a:t>
            </a:fld>
            <a:endParaRPr lang="fr-FR"/>
          </a:p>
        </p:txBody>
      </p:sp>
    </p:spTree>
    <p:extLst>
      <p:ext uri="{BB962C8B-B14F-4D97-AF65-F5344CB8AC3E}">
        <p14:creationId xmlns:p14="http://schemas.microsoft.com/office/powerpoint/2010/main" val="4149352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8</a:t>
            </a:fld>
            <a:endParaRPr lang="fr-FR"/>
          </a:p>
        </p:txBody>
      </p:sp>
    </p:spTree>
    <p:extLst>
      <p:ext uri="{BB962C8B-B14F-4D97-AF65-F5344CB8AC3E}">
        <p14:creationId xmlns:p14="http://schemas.microsoft.com/office/powerpoint/2010/main" val="1467637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9</a:t>
            </a:fld>
            <a:endParaRPr lang="fr-FR"/>
          </a:p>
        </p:txBody>
      </p:sp>
    </p:spTree>
    <p:extLst>
      <p:ext uri="{BB962C8B-B14F-4D97-AF65-F5344CB8AC3E}">
        <p14:creationId xmlns:p14="http://schemas.microsoft.com/office/powerpoint/2010/main" val="2134317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19</a:t>
            </a:fld>
            <a:endParaRPr lang="fr-FR"/>
          </a:p>
        </p:txBody>
      </p:sp>
    </p:spTree>
    <p:extLst>
      <p:ext uri="{BB962C8B-B14F-4D97-AF65-F5344CB8AC3E}">
        <p14:creationId xmlns:p14="http://schemas.microsoft.com/office/powerpoint/2010/main" val="2913179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20</a:t>
            </a:fld>
            <a:endParaRPr lang="fr-FR"/>
          </a:p>
        </p:txBody>
      </p:sp>
    </p:spTree>
    <p:extLst>
      <p:ext uri="{BB962C8B-B14F-4D97-AF65-F5344CB8AC3E}">
        <p14:creationId xmlns:p14="http://schemas.microsoft.com/office/powerpoint/2010/main" val="2775319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24</a:t>
            </a:fld>
            <a:endParaRPr lang="fr-FR"/>
          </a:p>
        </p:txBody>
      </p:sp>
    </p:spTree>
    <p:extLst>
      <p:ext uri="{BB962C8B-B14F-4D97-AF65-F5344CB8AC3E}">
        <p14:creationId xmlns:p14="http://schemas.microsoft.com/office/powerpoint/2010/main" val="2590499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354489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57973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27</a:t>
            </a:fld>
            <a:endParaRPr lang="fr-FR"/>
          </a:p>
        </p:txBody>
      </p:sp>
    </p:spTree>
    <p:extLst>
      <p:ext uri="{BB962C8B-B14F-4D97-AF65-F5344CB8AC3E}">
        <p14:creationId xmlns:p14="http://schemas.microsoft.com/office/powerpoint/2010/main" val="724855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161388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29</a:t>
            </a:fld>
            <a:endParaRPr lang="fr-FR"/>
          </a:p>
        </p:txBody>
      </p:sp>
    </p:spTree>
    <p:extLst>
      <p:ext uri="{BB962C8B-B14F-4D97-AF65-F5344CB8AC3E}">
        <p14:creationId xmlns:p14="http://schemas.microsoft.com/office/powerpoint/2010/main" val="1754744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4096835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395775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F32B47C4-11E9-4DCE-BF8C-A6EC56D1C435}" type="slidenum">
              <a:rPr lang="fr-FR" smtClean="0"/>
              <a:t>33</a:t>
            </a:fld>
            <a:endParaRPr lang="fr-FR"/>
          </a:p>
        </p:txBody>
      </p:sp>
    </p:spTree>
    <p:extLst>
      <p:ext uri="{BB962C8B-B14F-4D97-AF65-F5344CB8AC3E}">
        <p14:creationId xmlns:p14="http://schemas.microsoft.com/office/powerpoint/2010/main" val="3364864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F32B47C4-11E9-4DCE-BF8C-A6EC56D1C435}" type="slidenum">
              <a:rPr lang="fr-FR" smtClean="0"/>
              <a:t>34</a:t>
            </a:fld>
            <a:endParaRPr lang="fr-FR"/>
          </a:p>
        </p:txBody>
      </p:sp>
    </p:spTree>
    <p:extLst>
      <p:ext uri="{BB962C8B-B14F-4D97-AF65-F5344CB8AC3E}">
        <p14:creationId xmlns:p14="http://schemas.microsoft.com/office/powerpoint/2010/main" val="1494071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F32B47C4-11E9-4DCE-BF8C-A6EC56D1C435}" type="slidenum">
              <a:rPr lang="fr-FR" smtClean="0"/>
              <a:t>35</a:t>
            </a:fld>
            <a:endParaRPr lang="fr-FR"/>
          </a:p>
        </p:txBody>
      </p:sp>
    </p:spTree>
    <p:extLst>
      <p:ext uri="{BB962C8B-B14F-4D97-AF65-F5344CB8AC3E}">
        <p14:creationId xmlns:p14="http://schemas.microsoft.com/office/powerpoint/2010/main" val="1579969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DECEMBRE 2020</a:t>
            </a:r>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248679"/>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27241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DECEMBRE 2020</a:t>
            </a: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682801"/>
            <a:ext cx="8424863" cy="539991"/>
          </a:xfrm>
        </p:spPr>
        <p:txBody>
          <a:bodyPr/>
          <a:lstStyle/>
          <a:p>
            <a:r>
              <a:rPr lang="fr-FR"/>
              <a:t>Sommaire</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288813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DECEMBRE 2020</a:t>
            </a:r>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682801"/>
            <a:ext cx="8424863" cy="539991"/>
          </a:xfrm>
        </p:spPr>
        <p:txBody>
          <a:bodyPr/>
          <a:lstStyle/>
          <a:p>
            <a:r>
              <a:rPr lang="fr-FR"/>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6913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DECEMBRE 2020</a:t>
            </a: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a:t>Cliquez sur l'icône pour ajouter une image</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207718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DECEMBRE 2020</a:t>
            </a: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a:t>Cliquez sur l'icône pour ajouter un graphique</a:t>
            </a: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204411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a:t>Titre</a:t>
            </a:r>
          </a:p>
          <a:p>
            <a:pPr lvl="1"/>
            <a:r>
              <a:rPr lang="fr-FR"/>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DECEMBRE 2020</a:t>
            </a:r>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a:p>
        </p:txBody>
      </p:sp>
      <p:pic>
        <p:nvPicPr>
          <p:cNvPr id="9" name="Image 8">
            <a:extLst>
              <a:ext uri="{FF2B5EF4-FFF2-40B4-BE49-F238E27FC236}">
                <a16:creationId xmlns:a16="http://schemas.microsoft.com/office/drawing/2014/main" id="{9F578734-7B6B-B848-8F7C-20D24745B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0000" y="123478"/>
            <a:ext cx="2015735" cy="1569504"/>
          </a:xfrm>
          <a:prstGeom prst="rect">
            <a:avLst/>
          </a:prstGeom>
        </p:spPr>
      </p:pic>
      <p:sp>
        <p:nvSpPr>
          <p:cNvPr id="8"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2785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bwMode="gray">
          <a:xfrm>
            <a:off x="0" y="738000"/>
            <a:ext cx="9144000" cy="4443958"/>
          </a:xfrm>
          <a:solidFill>
            <a:schemeClr val="tx2"/>
          </a:solidFill>
        </p:spPr>
        <p:txBody>
          <a:bodyPr tIns="1080000" anchor="ctr" anchorCtr="0"/>
          <a:lstStyle>
            <a:lvl1pPr algn="ctr">
              <a:defRPr cap="all" baseline="0">
                <a:solidFill>
                  <a:schemeClr val="bg1"/>
                </a:solidFill>
              </a:defRPr>
            </a:lvl1pPr>
          </a:lstStyle>
          <a:p>
            <a:endParaRPr lang="fr-F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r>
              <a:rPr lang="fr-FR" cap="all"/>
              <a:t>DECEMBRE 2020</a:t>
            </a:r>
          </a:p>
        </p:txBody>
      </p:sp>
      <p:sp>
        <p:nvSpPr>
          <p:cNvPr id="2" name="Titre 1"/>
          <p:cNvSpPr>
            <a:spLocks noGrp="1"/>
          </p:cNvSpPr>
          <p:nvPr>
            <p:ph type="title" hasCustomPrompt="1"/>
          </p:nvPr>
        </p:nvSpPr>
        <p:spPr bwMode="gray">
          <a:xfrm>
            <a:off x="359998" y="738000"/>
            <a:ext cx="6444249"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a:t>Tite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107654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15/02/2021</a:t>
            </a:fld>
            <a:endParaRPr lang="fr-FR"/>
          </a:p>
        </p:txBody>
      </p:sp>
      <p:sp>
        <p:nvSpPr>
          <p:cNvPr id="5" name="Espace réservé du pied de page 4"/>
          <p:cNvSpPr>
            <a:spLocks noGrp="1"/>
          </p:cNvSpPr>
          <p:nvPr>
            <p:ph type="ftr" sz="quarter" idx="11"/>
          </p:nvPr>
        </p:nvSpPr>
        <p:spPr bwMode="gray">
          <a:xfrm>
            <a:off x="720000" y="4371949"/>
            <a:ext cx="3240000" cy="447947"/>
          </a:xfrm>
        </p:spPr>
        <p:txBody>
          <a:bodyPr anchor="ctr" anchorCtr="0"/>
          <a:lstStyle>
            <a:lvl1pPr algn="l">
              <a:defRPr sz="1150"/>
            </a:lvl1pPr>
          </a:lstStyle>
          <a:p>
            <a:r>
              <a:rPr lang="fr-FR"/>
              <a:t>Direction générale </a:t>
            </a:r>
          </a:p>
          <a:p>
            <a:r>
              <a:rPr lang="fr-FR"/>
              <a:t>de l’offre de soins</a:t>
            </a:r>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400" y="195486"/>
            <a:ext cx="3566527" cy="2776991"/>
          </a:xfrm>
          <a:prstGeom prst="rect">
            <a:avLst/>
          </a:prstGeom>
        </p:spPr>
      </p:pic>
    </p:spTree>
    <p:extLst>
      <p:ext uri="{BB962C8B-B14F-4D97-AF65-F5344CB8AC3E}">
        <p14:creationId xmlns:p14="http://schemas.microsoft.com/office/powerpoint/2010/main" val="2127407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14" name="ZoneTexte 13">
            <a:extLst>
              <a:ext uri="{FF2B5EF4-FFF2-40B4-BE49-F238E27FC236}">
                <a16:creationId xmlns:a16="http://schemas.microsoft.com/office/drawing/2014/main" id="{104CB1EE-8234-4844-AB8F-1ED8C3BF4BA1}"/>
              </a:ext>
            </a:extLst>
          </p:cNvPr>
          <p:cNvSpPr txBox="1"/>
          <p:nvPr userDrawn="1"/>
        </p:nvSpPr>
        <p:spPr>
          <a:xfrm>
            <a:off x="4036488" y="4793696"/>
            <a:ext cx="1822935" cy="207749"/>
          </a:xfrm>
          <a:prstGeom prst="rect">
            <a:avLst/>
          </a:prstGeom>
          <a:noFill/>
        </p:spPr>
        <p:txBody>
          <a:bodyPr wrap="none" rtlCol="0">
            <a:spAutoFit/>
          </a:bodyPr>
          <a:lstStyle/>
          <a:p>
            <a:r>
              <a:rPr lang="fr-FR" sz="750" b="0" i="0">
                <a:solidFill>
                  <a:schemeClr val="bg1">
                    <a:lumMod val="65000"/>
                  </a:schemeClr>
                </a:solidFill>
                <a:latin typeface="Segoe UI Light" panose="020B0502040204020203" pitchFamily="34" charset="0"/>
                <a:ea typeface="Segoe UI" panose="020B0502040204020203" pitchFamily="34" charset="0"/>
                <a:cs typeface="Segoe UI Light" panose="020B0502040204020203" pitchFamily="34" charset="0"/>
              </a:rPr>
              <a:t>© 2020 – Service d’accès aux soins (SAS)</a:t>
            </a:r>
          </a:p>
        </p:txBody>
      </p:sp>
      <p:pic>
        <p:nvPicPr>
          <p:cNvPr id="15" name="Image 14">
            <a:extLst>
              <a:ext uri="{FF2B5EF4-FFF2-40B4-BE49-F238E27FC236}">
                <a16:creationId xmlns:a16="http://schemas.microsoft.com/office/drawing/2014/main" id="{7E6060DC-9B7C-46DF-BDA3-CA7C6FDC12B0}"/>
              </a:ext>
            </a:extLst>
          </p:cNvPr>
          <p:cNvPicPr>
            <a:picLocks noChangeAspect="1"/>
          </p:cNvPicPr>
          <p:nvPr userDrawn="1"/>
        </p:nvPicPr>
        <p:blipFill>
          <a:blip r:embed="rId2"/>
          <a:stretch>
            <a:fillRect/>
          </a:stretch>
        </p:blipFill>
        <p:spPr>
          <a:xfrm>
            <a:off x="1249097" y="4712618"/>
            <a:ext cx="761005" cy="334893"/>
          </a:xfrm>
          <a:prstGeom prst="rect">
            <a:avLst/>
          </a:prstGeom>
        </p:spPr>
      </p:pic>
      <p:pic>
        <p:nvPicPr>
          <p:cNvPr id="16" name="Image 2" descr="cid:image002.gif@01D32D62.6BDE44D0">
            <a:extLst>
              <a:ext uri="{FF2B5EF4-FFF2-40B4-BE49-F238E27FC236}">
                <a16:creationId xmlns:a16="http://schemas.microsoft.com/office/drawing/2014/main" id="{7AEACB6D-709C-4ABF-9522-7718920E9612}"/>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10248" y="4711919"/>
            <a:ext cx="803866" cy="336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a:extLst>
              <a:ext uri="{FF2B5EF4-FFF2-40B4-BE49-F238E27FC236}">
                <a16:creationId xmlns:a16="http://schemas.microsoft.com/office/drawing/2014/main" id="{48AA7263-7A58-4F2F-9600-B42B12616D7D}"/>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t="20226" b="22287"/>
          <a:stretch/>
        </p:blipFill>
        <p:spPr bwMode="auto">
          <a:xfrm>
            <a:off x="2179327" y="4693273"/>
            <a:ext cx="866480" cy="373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279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a:lvl1pPr>
          </a:lstStyle>
          <a:p>
            <a:r>
              <a:rPr lang="fr-FR"/>
              <a:t>Titre de la slide</a:t>
            </a:r>
          </a:p>
        </p:txBody>
      </p:sp>
      <p:sp>
        <p:nvSpPr>
          <p:cNvPr id="6" name="Espace réservé du numéro de diapositive 5"/>
          <p:cNvSpPr>
            <a:spLocks noGrp="1"/>
          </p:cNvSpPr>
          <p:nvPr>
            <p:ph type="sldNum" sz="quarter" idx="12"/>
          </p:nvPr>
        </p:nvSpPr>
        <p:spPr/>
        <p:txBody>
          <a:bodyPr/>
          <a:lstStyle>
            <a:lvl1pPr>
              <a:defRPr>
                <a:solidFill>
                  <a:srgbClr val="575757"/>
                </a:solidFill>
              </a:defRPr>
            </a:lvl1pPr>
          </a:lstStyle>
          <a:p>
            <a:fld id="{646E7B68-C406-4B5C-B79D-A1CDE10CB85D}" type="slidenum">
              <a:rPr lang="fr-FR" smtClean="0"/>
              <a:pPr/>
              <a:t>‹N°›</a:t>
            </a:fld>
            <a:endParaRPr lang="fr-FR"/>
          </a:p>
        </p:txBody>
      </p:sp>
      <p:sp>
        <p:nvSpPr>
          <p:cNvPr id="5" name="Espace réservé du pied de page 4"/>
          <p:cNvSpPr>
            <a:spLocks noGrp="1"/>
          </p:cNvSpPr>
          <p:nvPr>
            <p:ph type="ftr" sz="quarter" idx="13"/>
          </p:nvPr>
        </p:nvSpPr>
        <p:spPr/>
        <p:txBody>
          <a:bodyPr/>
          <a:lstStyle>
            <a:lvl1pPr>
              <a:defRPr sz="800"/>
            </a:lvl1pPr>
          </a:lstStyle>
          <a:p>
            <a:r>
              <a:rPr lang="fr-FR">
                <a:latin typeface="Arial"/>
                <a:ea typeface="+mn-ea"/>
              </a:rPr>
              <a:t>Direction Générale de l'Offre de Soins</a:t>
            </a:r>
          </a:p>
        </p:txBody>
      </p:sp>
    </p:spTree>
    <p:extLst>
      <p:ext uri="{BB962C8B-B14F-4D97-AF65-F5344CB8AC3E}">
        <p14:creationId xmlns:p14="http://schemas.microsoft.com/office/powerpoint/2010/main" val="315757941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9 décembre 2020</a:t>
            </a:r>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248679"/>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711556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9 décembre 2020</a:t>
            </a: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682801"/>
            <a:ext cx="8424863" cy="539991"/>
          </a:xfrm>
        </p:spPr>
        <p:txBody>
          <a:bodyPr/>
          <a:lstStyle/>
          <a:p>
            <a:r>
              <a:rPr lang="fr-FR"/>
              <a:t>Sommaire</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1068521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9 décembre 2020</a:t>
            </a:r>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682801"/>
            <a:ext cx="8424863" cy="539991"/>
          </a:xfrm>
        </p:spPr>
        <p:txBody>
          <a:bodyPr/>
          <a:lstStyle/>
          <a:p>
            <a:r>
              <a:rPr lang="fr-FR"/>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2017050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9 décembre 2020</a:t>
            </a: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a:t>Cliquez sur l'icône pour ajouter une image</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2097581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9 décembre 2020</a:t>
            </a: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a:t>Cliquez sur l'icône pour ajouter un graphique</a:t>
            </a: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668257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a:t>Titre</a:t>
            </a:r>
          </a:p>
          <a:p>
            <a:pPr lvl="1"/>
            <a:r>
              <a:rPr lang="fr-FR"/>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9 décembre 2020</a:t>
            </a:r>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a:p>
        </p:txBody>
      </p:sp>
      <p:pic>
        <p:nvPicPr>
          <p:cNvPr id="9" name="Image 8">
            <a:extLst>
              <a:ext uri="{FF2B5EF4-FFF2-40B4-BE49-F238E27FC236}">
                <a16:creationId xmlns:a16="http://schemas.microsoft.com/office/drawing/2014/main" id="{9F578734-7B6B-B848-8F7C-20D24745B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0000" y="123478"/>
            <a:ext cx="2015735" cy="1569504"/>
          </a:xfrm>
          <a:prstGeom prst="rect">
            <a:avLst/>
          </a:prstGeom>
        </p:spPr>
      </p:pic>
      <p:sp>
        <p:nvSpPr>
          <p:cNvPr id="8"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20546817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bwMode="gray">
          <a:xfrm>
            <a:off x="0" y="738000"/>
            <a:ext cx="9144000" cy="4443958"/>
          </a:xfrm>
          <a:solidFill>
            <a:schemeClr val="tx2"/>
          </a:solidFill>
        </p:spPr>
        <p:txBody>
          <a:bodyPr tIns="1080000" anchor="ctr" anchorCtr="0"/>
          <a:lstStyle>
            <a:lvl1pPr algn="ctr">
              <a:defRPr cap="all" baseline="0">
                <a:solidFill>
                  <a:schemeClr val="bg1"/>
                </a:solidFill>
              </a:defRPr>
            </a:lvl1pPr>
          </a:lstStyle>
          <a:p>
            <a:endParaRPr lang="fr-F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r>
              <a:rPr lang="fr-FR" cap="all"/>
              <a:t>9 décembre 2020</a:t>
            </a:r>
          </a:p>
        </p:txBody>
      </p:sp>
      <p:sp>
        <p:nvSpPr>
          <p:cNvPr id="2" name="Titre 1"/>
          <p:cNvSpPr>
            <a:spLocks noGrp="1"/>
          </p:cNvSpPr>
          <p:nvPr>
            <p:ph type="title" hasCustomPrompt="1"/>
          </p:nvPr>
        </p:nvSpPr>
        <p:spPr bwMode="gray">
          <a:xfrm>
            <a:off x="359998" y="738000"/>
            <a:ext cx="6444249"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a:t>Tite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271352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15/02/2021</a:t>
            </a:fld>
            <a:endParaRPr lang="fr-FR"/>
          </a:p>
        </p:txBody>
      </p:sp>
      <p:sp>
        <p:nvSpPr>
          <p:cNvPr id="5" name="Espace réservé du pied de page 4"/>
          <p:cNvSpPr>
            <a:spLocks noGrp="1"/>
          </p:cNvSpPr>
          <p:nvPr>
            <p:ph type="ftr" sz="quarter" idx="11"/>
          </p:nvPr>
        </p:nvSpPr>
        <p:spPr bwMode="gray">
          <a:xfrm>
            <a:off x="720000" y="4371949"/>
            <a:ext cx="3240000" cy="447947"/>
          </a:xfrm>
        </p:spPr>
        <p:txBody>
          <a:bodyPr anchor="ctr" anchorCtr="0"/>
          <a:lstStyle>
            <a:lvl1pPr algn="l">
              <a:defRPr sz="1150"/>
            </a:lvl1pPr>
          </a:lstStyle>
          <a:p>
            <a:r>
              <a:rPr lang="fr-FR"/>
              <a:t>Direction générale </a:t>
            </a:r>
          </a:p>
          <a:p>
            <a:r>
              <a:rPr lang="fr-FR"/>
              <a:t>de l’offre de soins</a:t>
            </a:r>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400" y="195486"/>
            <a:ext cx="3566527" cy="2776991"/>
          </a:xfrm>
          <a:prstGeom prst="rect">
            <a:avLst/>
          </a:prstGeom>
        </p:spPr>
      </p:pic>
    </p:spTree>
    <p:extLst>
      <p:ext uri="{BB962C8B-B14F-4D97-AF65-F5344CB8AC3E}">
        <p14:creationId xmlns:p14="http://schemas.microsoft.com/office/powerpoint/2010/main" val="4252517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Novembre 2020</a:t>
            </a:r>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248679"/>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44916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Novembre 2020</a:t>
            </a: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682801"/>
            <a:ext cx="8424863" cy="539991"/>
          </a:xfrm>
        </p:spPr>
        <p:txBody>
          <a:bodyPr/>
          <a:lstStyle/>
          <a:p>
            <a:r>
              <a:rPr lang="fr-FR"/>
              <a:t>Sommaire</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932679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Novembre 2020</a:t>
            </a:r>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682801"/>
            <a:ext cx="8424863" cy="539991"/>
          </a:xfrm>
        </p:spPr>
        <p:txBody>
          <a:bodyPr/>
          <a:lstStyle/>
          <a:p>
            <a:r>
              <a:rPr lang="fr-FR"/>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20837972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Novembre 2020</a:t>
            </a: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a:t>Cliquez sur l'icône pour ajouter une image</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39443540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Novembre 2020</a:t>
            </a: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a:t>Cliquez sur l'icône pour ajouter un graphique</a:t>
            </a: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34818162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a:t>Titre</a:t>
            </a:r>
          </a:p>
          <a:p>
            <a:pPr lvl="1"/>
            <a:r>
              <a:rPr lang="fr-FR"/>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a:t>Novembre 2020</a:t>
            </a:r>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a:p>
        </p:txBody>
      </p:sp>
      <p:pic>
        <p:nvPicPr>
          <p:cNvPr id="9" name="Image 8">
            <a:extLst>
              <a:ext uri="{FF2B5EF4-FFF2-40B4-BE49-F238E27FC236}">
                <a16:creationId xmlns:a16="http://schemas.microsoft.com/office/drawing/2014/main" id="{9F578734-7B6B-B848-8F7C-20D24745B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0000" y="123478"/>
            <a:ext cx="2015735" cy="1569504"/>
          </a:xfrm>
          <a:prstGeom prst="rect">
            <a:avLst/>
          </a:prstGeom>
        </p:spPr>
      </p:pic>
      <p:sp>
        <p:nvSpPr>
          <p:cNvPr id="8"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26415738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bwMode="gray">
          <a:xfrm>
            <a:off x="0" y="738000"/>
            <a:ext cx="9144000" cy="4443958"/>
          </a:xfrm>
          <a:solidFill>
            <a:schemeClr val="tx2"/>
          </a:solidFill>
        </p:spPr>
        <p:txBody>
          <a:bodyPr tIns="1080000" anchor="ctr" anchorCtr="0"/>
          <a:lstStyle>
            <a:lvl1pPr algn="ctr">
              <a:defRPr cap="all" baseline="0">
                <a:solidFill>
                  <a:schemeClr val="bg1"/>
                </a:solidFill>
              </a:defRPr>
            </a:lvl1pPr>
          </a:lstStyle>
          <a:p>
            <a:endParaRPr lang="fr-F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r>
              <a:rPr lang="fr-FR" cap="all"/>
              <a:t>Novembre 2020</a:t>
            </a:r>
          </a:p>
        </p:txBody>
      </p:sp>
      <p:sp>
        <p:nvSpPr>
          <p:cNvPr id="2" name="Titre 1"/>
          <p:cNvSpPr>
            <a:spLocks noGrp="1"/>
          </p:cNvSpPr>
          <p:nvPr>
            <p:ph type="title" hasCustomPrompt="1"/>
          </p:nvPr>
        </p:nvSpPr>
        <p:spPr bwMode="gray">
          <a:xfrm>
            <a:off x="359998" y="738000"/>
            <a:ext cx="6444249"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a:t>Tite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Direction générale de l’offre de soins</a:t>
            </a:r>
          </a:p>
        </p:txBody>
      </p:sp>
    </p:spTree>
    <p:extLst>
      <p:ext uri="{BB962C8B-B14F-4D97-AF65-F5344CB8AC3E}">
        <p14:creationId xmlns:p14="http://schemas.microsoft.com/office/powerpoint/2010/main" val="35103493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15/02/2021</a:t>
            </a:fld>
            <a:endParaRPr lang="fr-FR"/>
          </a:p>
        </p:txBody>
      </p:sp>
      <p:sp>
        <p:nvSpPr>
          <p:cNvPr id="5" name="Espace réservé du pied de page 4"/>
          <p:cNvSpPr>
            <a:spLocks noGrp="1"/>
          </p:cNvSpPr>
          <p:nvPr>
            <p:ph type="ftr" sz="quarter" idx="11"/>
          </p:nvPr>
        </p:nvSpPr>
        <p:spPr bwMode="gray">
          <a:xfrm>
            <a:off x="720000" y="4371949"/>
            <a:ext cx="3240000" cy="447947"/>
          </a:xfrm>
        </p:spPr>
        <p:txBody>
          <a:bodyPr anchor="ctr" anchorCtr="0"/>
          <a:lstStyle>
            <a:lvl1pPr algn="l">
              <a:defRPr sz="1150"/>
            </a:lvl1pPr>
          </a:lstStyle>
          <a:p>
            <a:r>
              <a:rPr lang="fr-FR"/>
              <a:t>Direction générale </a:t>
            </a:r>
          </a:p>
          <a:p>
            <a:r>
              <a:rPr lang="fr-FR"/>
              <a:t>de l’offre de soins</a:t>
            </a:r>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400" y="195486"/>
            <a:ext cx="3566527" cy="2776991"/>
          </a:xfrm>
          <a:prstGeom prst="rect">
            <a:avLst/>
          </a:prstGeom>
        </p:spPr>
      </p:pic>
    </p:spTree>
    <p:extLst>
      <p:ext uri="{BB962C8B-B14F-4D97-AF65-F5344CB8AC3E}">
        <p14:creationId xmlns:p14="http://schemas.microsoft.com/office/powerpoint/2010/main" val="4196421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vmlDrawing" Target="../drawings/vmlDrawing1.v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oleObject" Target="../embeddings/oleObject2.bin"/><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ags" Target="../tags/tag5.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ags" Target="../tags/tag4.xml"/><Relationship Id="rId5" Type="http://schemas.openxmlformats.org/officeDocument/2006/relationships/slideLayout" Target="../slideLayouts/slideLayout15.xml"/><Relationship Id="rId15" Type="http://schemas.openxmlformats.org/officeDocument/2006/relationships/image" Target="../media/image2.png"/><Relationship Id="rId10" Type="http://schemas.openxmlformats.org/officeDocument/2006/relationships/vmlDrawing" Target="../drawings/vmlDrawing2.vml"/><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oleObject" Target="../embeddings/oleObject3.bin"/><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ags" Target="../tags/tag7.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ags" Target="../tags/tag6.xml"/><Relationship Id="rId5" Type="http://schemas.openxmlformats.org/officeDocument/2006/relationships/slideLayout" Target="../slideLayouts/slideLayout23.xml"/><Relationship Id="rId15" Type="http://schemas.openxmlformats.org/officeDocument/2006/relationships/image" Target="../media/image2.png"/><Relationship Id="rId10" Type="http://schemas.openxmlformats.org/officeDocument/2006/relationships/vmlDrawing" Target="../drawings/vmlDrawing3.vml"/><Relationship Id="rId4" Type="http://schemas.openxmlformats.org/officeDocument/2006/relationships/slideLayout" Target="../slideLayouts/slideLayout22.xml"/><Relationship Id="rId9" Type="http://schemas.openxmlformats.org/officeDocument/2006/relationships/theme" Target="../theme/theme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14A7D5FA-0AE9-464F-83F7-8B79692A56E2}"/>
              </a:ext>
            </a:extLst>
          </p:cNvPr>
          <p:cNvGraphicFramePr>
            <a:graphicFrameLocks noChangeAspect="1"/>
          </p:cNvGraphicFramePr>
          <p:nvPr userDrawn="1">
            <p:custDataLst>
              <p:tags r:id="rId13"/>
            </p:custDataLst>
            <p:extLst>
              <p:ext uri="{D42A27DB-BD31-4B8C-83A1-F6EECF244321}">
                <p14:modId xmlns:p14="http://schemas.microsoft.com/office/powerpoint/2010/main" val="36186237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2" name="Diapositive think-cell" r:id="rId15" imgW="415" imgH="416" progId="TCLayout.ActiveDocument.1">
                  <p:embed/>
                </p:oleObj>
              </mc:Choice>
              <mc:Fallback>
                <p:oleObj name="Diapositive think-cell" r:id="rId15" imgW="415" imgH="416" progId="TCLayout.ActiveDocument.1">
                  <p:embed/>
                  <p:pic>
                    <p:nvPicPr>
                      <p:cNvPr id="11" name="Objet 10" hidden="1">
                        <a:extLst>
                          <a:ext uri="{FF2B5EF4-FFF2-40B4-BE49-F238E27FC236}">
                            <a16:creationId xmlns:a16="http://schemas.microsoft.com/office/drawing/2014/main" id="{14A7D5FA-0AE9-464F-83F7-8B79692A56E2}"/>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24FA1D49-80F9-4C4F-9514-AF68441393E9}"/>
              </a:ext>
            </a:extLst>
          </p:cNvPr>
          <p:cNvSpPr/>
          <p:nvPr userDrawn="1">
            <p:custDataLst>
              <p:tags r:id="rId1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500" b="1" i="0" baseline="0">
              <a:latin typeface="Arial" panose="020B0604020202020204" pitchFamily="34" charset="0"/>
              <a:ea typeface="+mj-ea"/>
              <a:cs typeface="+mj-cs"/>
              <a:sym typeface="Arial" panose="020B0604020202020204" pitchFamily="34" charset="0"/>
            </a:endParaRPr>
          </a:p>
        </p:txBody>
      </p:sp>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5"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Intitulé de la direction/service</a:t>
            </a:r>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682801"/>
            <a:ext cx="8424863" cy="539991"/>
          </a:xfrm>
          <a:prstGeom prst="rect">
            <a:avLst/>
          </a:prstGeom>
        </p:spPr>
        <p:txBody>
          <a:bodyPr vert="horz" lIns="91440" tIns="45720" rIns="91440" bIns="45720" rtlCol="0" anchor="ctr">
            <a:normAutofit/>
          </a:bodyPr>
          <a:lstStyle/>
          <a:p>
            <a:r>
              <a:rPr lang="fr-FR"/>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defRPr>
            </a:lvl1pPr>
          </a:lstStyle>
          <a:p>
            <a:r>
              <a:rPr lang="fr-FR" cap="all"/>
              <a:t>DECEMBRE 2020</a:t>
            </a:r>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bwMode="gray">
          <a:xfrm>
            <a:off x="288000" y="123478"/>
            <a:ext cx="682960" cy="531771"/>
          </a:xfrm>
          <a:prstGeom prst="rect">
            <a:avLst/>
          </a:prstGeom>
        </p:spPr>
      </p:pic>
    </p:spTree>
    <p:extLst>
      <p:ext uri="{BB962C8B-B14F-4D97-AF65-F5344CB8AC3E}">
        <p14:creationId xmlns:p14="http://schemas.microsoft.com/office/powerpoint/2010/main" val="358592806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40" r:id="rId9"/>
    <p:sldLayoutId id="2147483841" r:id="rId10"/>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14A7D5FA-0AE9-464F-83F7-8B79692A56E2}"/>
              </a:ext>
            </a:extLst>
          </p:cNvPr>
          <p:cNvGraphicFramePr>
            <a:graphicFrameLocks noChangeAspect="1"/>
          </p:cNvGraphicFramePr>
          <p:nvPr userDrawn="1">
            <p:custDataLst>
              <p:tags r:id="rId11"/>
            </p:custDataLst>
            <p:extLst>
              <p:ext uri="{D42A27DB-BD31-4B8C-83A1-F6EECF244321}">
                <p14:modId xmlns:p14="http://schemas.microsoft.com/office/powerpoint/2010/main" val="18358802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6" name="Diapositive think-cell" r:id="rId13" imgW="415" imgH="416" progId="TCLayout.ActiveDocument.1">
                  <p:embed/>
                </p:oleObj>
              </mc:Choice>
              <mc:Fallback>
                <p:oleObj name="Diapositive think-cell" r:id="rId13" imgW="415" imgH="416" progId="TCLayout.ActiveDocument.1">
                  <p:embed/>
                  <p:pic>
                    <p:nvPicPr>
                      <p:cNvPr id="11" name="Objet 10" hidden="1">
                        <a:extLst>
                          <a:ext uri="{FF2B5EF4-FFF2-40B4-BE49-F238E27FC236}">
                            <a16:creationId xmlns:a16="http://schemas.microsoft.com/office/drawing/2014/main" id="{14A7D5FA-0AE9-464F-83F7-8B79692A56E2}"/>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24FA1D49-80F9-4C4F-9514-AF68441393E9}"/>
              </a:ext>
            </a:extLst>
          </p:cNvPr>
          <p:cNvSpPr/>
          <p:nvPr userDrawn="1">
            <p:custDataLst>
              <p:tags r:id="rId1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500" b="1" i="0" baseline="0">
              <a:latin typeface="Arial" panose="020B0604020202020204" pitchFamily="34" charset="0"/>
              <a:ea typeface="+mj-ea"/>
              <a:cs typeface="+mj-cs"/>
              <a:sym typeface="Arial" panose="020B0604020202020204" pitchFamily="34" charset="0"/>
            </a:endParaRPr>
          </a:p>
        </p:txBody>
      </p:sp>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5"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Intitulé de la direction/service</a:t>
            </a:r>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682801"/>
            <a:ext cx="8424863" cy="539991"/>
          </a:xfrm>
          <a:prstGeom prst="rect">
            <a:avLst/>
          </a:prstGeom>
        </p:spPr>
        <p:txBody>
          <a:bodyPr vert="horz" lIns="91440" tIns="45720" rIns="91440" bIns="45720" rtlCol="0" anchor="ctr">
            <a:normAutofit/>
          </a:bodyPr>
          <a:lstStyle/>
          <a:p>
            <a:r>
              <a:rPr lang="fr-FR"/>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defRPr>
            </a:lvl1pPr>
          </a:lstStyle>
          <a:p>
            <a:r>
              <a:rPr lang="fr-FR" cap="all"/>
              <a:t>9 décembre 2020</a:t>
            </a:r>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bwMode="gray">
          <a:xfrm>
            <a:off x="288000" y="123478"/>
            <a:ext cx="682960" cy="531771"/>
          </a:xfrm>
          <a:prstGeom prst="rect">
            <a:avLst/>
          </a:prstGeom>
        </p:spPr>
      </p:pic>
    </p:spTree>
    <p:extLst>
      <p:ext uri="{BB962C8B-B14F-4D97-AF65-F5344CB8AC3E}">
        <p14:creationId xmlns:p14="http://schemas.microsoft.com/office/powerpoint/2010/main" val="3503254282"/>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14A7D5FA-0AE9-464F-83F7-8B79692A56E2}"/>
              </a:ext>
            </a:extLst>
          </p:cNvPr>
          <p:cNvGraphicFramePr>
            <a:graphicFrameLocks noChangeAspect="1"/>
          </p:cNvGraphicFramePr>
          <p:nvPr userDrawn="1">
            <p:custDataLst>
              <p:tags r:id="rId11"/>
            </p:custDataLst>
            <p:extLst>
              <p:ext uri="{D42A27DB-BD31-4B8C-83A1-F6EECF244321}">
                <p14:modId xmlns:p14="http://schemas.microsoft.com/office/powerpoint/2010/main" val="1643402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90" name="Diapositive think-cell" r:id="rId13" imgW="415" imgH="416" progId="TCLayout.ActiveDocument.1">
                  <p:embed/>
                </p:oleObj>
              </mc:Choice>
              <mc:Fallback>
                <p:oleObj name="Diapositive think-cell" r:id="rId13" imgW="415" imgH="416" progId="TCLayout.ActiveDocument.1">
                  <p:embed/>
                  <p:pic>
                    <p:nvPicPr>
                      <p:cNvPr id="11" name="Objet 10" hidden="1">
                        <a:extLst>
                          <a:ext uri="{FF2B5EF4-FFF2-40B4-BE49-F238E27FC236}">
                            <a16:creationId xmlns:a16="http://schemas.microsoft.com/office/drawing/2014/main" id="{14A7D5FA-0AE9-464F-83F7-8B79692A56E2}"/>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24FA1D49-80F9-4C4F-9514-AF68441393E9}"/>
              </a:ext>
            </a:extLst>
          </p:cNvPr>
          <p:cNvSpPr/>
          <p:nvPr userDrawn="1">
            <p:custDataLst>
              <p:tags r:id="rId1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500" b="1" i="0" baseline="0">
              <a:latin typeface="Arial" panose="020B0604020202020204" pitchFamily="34" charset="0"/>
              <a:ea typeface="+mj-ea"/>
              <a:cs typeface="+mj-cs"/>
              <a:sym typeface="Arial" panose="020B0604020202020204" pitchFamily="34" charset="0"/>
            </a:endParaRPr>
          </a:p>
        </p:txBody>
      </p:sp>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5"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Intitulé de la direction/service</a:t>
            </a:r>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682801"/>
            <a:ext cx="8424863" cy="539991"/>
          </a:xfrm>
          <a:prstGeom prst="rect">
            <a:avLst/>
          </a:prstGeom>
        </p:spPr>
        <p:txBody>
          <a:bodyPr vert="horz" lIns="91440" tIns="45720" rIns="91440" bIns="45720" rtlCol="0" anchor="ctr">
            <a:normAutofit/>
          </a:bodyPr>
          <a:lstStyle/>
          <a:p>
            <a:r>
              <a:rPr lang="fr-FR"/>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defRPr>
            </a:lvl1pPr>
          </a:lstStyle>
          <a:p>
            <a:r>
              <a:rPr lang="fr-FR" cap="all"/>
              <a:t>Novembre 2020</a:t>
            </a:r>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bwMode="gray">
          <a:xfrm>
            <a:off x="288000" y="123478"/>
            <a:ext cx="682960" cy="531771"/>
          </a:xfrm>
          <a:prstGeom prst="rect">
            <a:avLst/>
          </a:prstGeom>
        </p:spPr>
      </p:pic>
    </p:spTree>
    <p:extLst>
      <p:ext uri="{BB962C8B-B14F-4D97-AF65-F5344CB8AC3E}">
        <p14:creationId xmlns:p14="http://schemas.microsoft.com/office/powerpoint/2010/main" val="2550795551"/>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6.emf"/><Relationship Id="rId5" Type="http://schemas.openxmlformats.org/officeDocument/2006/relationships/oleObject" Target="../embeddings/oleObject4.bin"/><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9.png"/><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6.emf"/><Relationship Id="rId5" Type="http://schemas.openxmlformats.org/officeDocument/2006/relationships/oleObject" Target="../embeddings/oleObject5.bin"/><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0.png"/><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image" Target="../media/image6.emf"/><Relationship Id="rId5" Type="http://schemas.openxmlformats.org/officeDocument/2006/relationships/oleObject" Target="../embeddings/oleObject6.bin"/><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1.png"/><Relationship Id="rId2" Type="http://schemas.openxmlformats.org/officeDocument/2006/relationships/tags" Target="../tags/tag12.xml"/><Relationship Id="rId1" Type="http://schemas.openxmlformats.org/officeDocument/2006/relationships/vmlDrawing" Target="../drawings/vmlDrawing7.vml"/><Relationship Id="rId6" Type="http://schemas.openxmlformats.org/officeDocument/2006/relationships/image" Target="../media/image6.emf"/><Relationship Id="rId5" Type="http://schemas.openxmlformats.org/officeDocument/2006/relationships/oleObject" Target="../embeddings/oleObject7.bin"/><Relationship Id="rId4"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2.png"/><Relationship Id="rId2" Type="http://schemas.openxmlformats.org/officeDocument/2006/relationships/tags" Target="../tags/tag13.xml"/><Relationship Id="rId1" Type="http://schemas.openxmlformats.org/officeDocument/2006/relationships/vmlDrawing" Target="../drawings/vmlDrawing8.vml"/><Relationship Id="rId6" Type="http://schemas.openxmlformats.org/officeDocument/2006/relationships/image" Target="../media/image6.emf"/><Relationship Id="rId5" Type="http://schemas.openxmlformats.org/officeDocument/2006/relationships/oleObject" Target="../embeddings/oleObject8.bin"/><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4.xml"/><Relationship Id="rId1" Type="http://schemas.openxmlformats.org/officeDocument/2006/relationships/vmlDrawing" Target="../drawings/vmlDrawing9.vml"/><Relationship Id="rId6" Type="http://schemas.openxmlformats.org/officeDocument/2006/relationships/image" Target="../media/image14.png"/><Relationship Id="rId5" Type="http://schemas.openxmlformats.org/officeDocument/2006/relationships/image" Target="../media/image13.emf"/><Relationship Id="rId4"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6.png"/><Relationship Id="rId2" Type="http://schemas.openxmlformats.org/officeDocument/2006/relationships/tags" Target="../tags/tag15.xml"/><Relationship Id="rId1" Type="http://schemas.openxmlformats.org/officeDocument/2006/relationships/vmlDrawing" Target="../drawings/vmlDrawing10.vml"/><Relationship Id="rId6" Type="http://schemas.openxmlformats.org/officeDocument/2006/relationships/image" Target="../media/image15.png"/><Relationship Id="rId5" Type="http://schemas.openxmlformats.org/officeDocument/2006/relationships/image" Target="../media/image13.emf"/><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8.gif"/><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vmlDrawing" Target="../drawings/vmlDrawing11.vml"/><Relationship Id="rId6" Type="http://schemas.openxmlformats.org/officeDocument/2006/relationships/image" Target="../media/image6.emf"/><Relationship Id="rId5" Type="http://schemas.openxmlformats.org/officeDocument/2006/relationships/oleObject" Target="../embeddings/oleObject11.bin"/><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8.xml"/><Relationship Id="rId1" Type="http://schemas.openxmlformats.org/officeDocument/2006/relationships/vmlDrawing" Target="../drawings/vmlDrawing12.vml"/><Relationship Id="rId6" Type="http://schemas.openxmlformats.org/officeDocument/2006/relationships/image" Target="../media/image6.emf"/><Relationship Id="rId5" Type="http://schemas.openxmlformats.org/officeDocument/2006/relationships/oleObject" Target="../embeddings/oleObject12.bin"/><Relationship Id="rId4"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9.xml"/><Relationship Id="rId1" Type="http://schemas.openxmlformats.org/officeDocument/2006/relationships/vmlDrawing" Target="../drawings/vmlDrawing13.vml"/><Relationship Id="rId6" Type="http://schemas.openxmlformats.org/officeDocument/2006/relationships/image" Target="../media/image6.emf"/><Relationship Id="rId5" Type="http://schemas.openxmlformats.org/officeDocument/2006/relationships/oleObject" Target="../embeddings/oleObject13.bin"/><Relationship Id="rId4" Type="http://schemas.openxmlformats.org/officeDocument/2006/relationships/notesSlide" Target="../notesSlides/notesSlide8.xml"/></Relationships>
</file>

<file path=ppt/slides/_rels/slide21.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vmlDrawing" Target="../drawings/vmlDrawing14.vml"/><Relationship Id="rId6" Type="http://schemas.openxmlformats.org/officeDocument/2006/relationships/image" Target="../media/image6.emf"/><Relationship Id="rId5" Type="http://schemas.openxmlformats.org/officeDocument/2006/relationships/oleObject" Target="../embeddings/oleObject14.bin"/><Relationship Id="rId4"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vmlDrawing" Target="../drawings/vmlDrawing15.vml"/><Relationship Id="rId6" Type="http://schemas.openxmlformats.org/officeDocument/2006/relationships/image" Target="../media/image6.emf"/><Relationship Id="rId5" Type="http://schemas.openxmlformats.org/officeDocument/2006/relationships/oleObject" Target="../embeddings/oleObject15.bin"/><Relationship Id="rId4"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21.png"/><Relationship Id="rId2" Type="http://schemas.openxmlformats.org/officeDocument/2006/relationships/tags" Target="../tags/tag24.xml"/><Relationship Id="rId1" Type="http://schemas.openxmlformats.org/officeDocument/2006/relationships/vmlDrawing" Target="../drawings/vmlDrawing16.vml"/><Relationship Id="rId6" Type="http://schemas.openxmlformats.org/officeDocument/2006/relationships/image" Target="../media/image6.emf"/><Relationship Id="rId5" Type="http://schemas.openxmlformats.org/officeDocument/2006/relationships/oleObject" Target="../embeddings/oleObject16.bin"/><Relationship Id="rId4"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6.xml"/><Relationship Id="rId1" Type="http://schemas.openxmlformats.org/officeDocument/2006/relationships/vmlDrawing" Target="../drawings/vmlDrawing17.vml"/><Relationship Id="rId6" Type="http://schemas.openxmlformats.org/officeDocument/2006/relationships/image" Target="../media/image6.emf"/><Relationship Id="rId5" Type="http://schemas.openxmlformats.org/officeDocument/2006/relationships/oleObject" Target="../embeddings/oleObject17.bin"/><Relationship Id="rId4" Type="http://schemas.openxmlformats.org/officeDocument/2006/relationships/notesSlide" Target="../notesSlides/notesSlide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27.xml"/><Relationship Id="rId1" Type="http://schemas.openxmlformats.org/officeDocument/2006/relationships/vmlDrawing" Target="../drawings/vmlDrawing18.vml"/><Relationship Id="rId6" Type="http://schemas.openxmlformats.org/officeDocument/2006/relationships/image" Target="../media/image6.emf"/><Relationship Id="rId5" Type="http://schemas.openxmlformats.org/officeDocument/2006/relationships/oleObject" Target="../embeddings/oleObject18.bin"/><Relationship Id="rId4" Type="http://schemas.openxmlformats.org/officeDocument/2006/relationships/notesSlide" Target="../notesSlides/notesSlide1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2.png"/><Relationship Id="rId2" Type="http://schemas.openxmlformats.org/officeDocument/2006/relationships/tags" Target="../tags/tag28.xml"/><Relationship Id="rId1" Type="http://schemas.openxmlformats.org/officeDocument/2006/relationships/vmlDrawing" Target="../drawings/vmlDrawing19.vml"/><Relationship Id="rId6" Type="http://schemas.openxmlformats.org/officeDocument/2006/relationships/image" Target="../media/image6.emf"/><Relationship Id="rId5" Type="http://schemas.openxmlformats.org/officeDocument/2006/relationships/oleObject" Target="../embeddings/oleObject19.bin"/><Relationship Id="rId4"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26.png"/><Relationship Id="rId18" Type="http://schemas.openxmlformats.org/officeDocument/2006/relationships/image" Target="../media/image36.svg"/><Relationship Id="rId3" Type="http://schemas.openxmlformats.org/officeDocument/2006/relationships/slideLayout" Target="../slideLayouts/slideLayout4.xml"/><Relationship Id="rId7" Type="http://schemas.openxmlformats.org/officeDocument/2006/relationships/image" Target="../media/image23.png"/><Relationship Id="rId12" Type="http://schemas.openxmlformats.org/officeDocument/2006/relationships/image" Target="../media/image30.svg"/><Relationship Id="rId17" Type="http://schemas.openxmlformats.org/officeDocument/2006/relationships/image" Target="../media/image28.png"/><Relationship Id="rId2" Type="http://schemas.openxmlformats.org/officeDocument/2006/relationships/tags" Target="../tags/tag29.xml"/><Relationship Id="rId16" Type="http://schemas.openxmlformats.org/officeDocument/2006/relationships/image" Target="../media/image34.svg"/><Relationship Id="rId1" Type="http://schemas.openxmlformats.org/officeDocument/2006/relationships/vmlDrawing" Target="../drawings/vmlDrawing20.vml"/><Relationship Id="rId6" Type="http://schemas.openxmlformats.org/officeDocument/2006/relationships/image" Target="../media/image1.emf"/><Relationship Id="rId11" Type="http://schemas.openxmlformats.org/officeDocument/2006/relationships/image" Target="../media/image25.png"/><Relationship Id="rId5" Type="http://schemas.openxmlformats.org/officeDocument/2006/relationships/oleObject" Target="../embeddings/oleObject20.bin"/><Relationship Id="rId15" Type="http://schemas.openxmlformats.org/officeDocument/2006/relationships/image" Target="../media/image27.png"/><Relationship Id="rId10" Type="http://schemas.openxmlformats.org/officeDocument/2006/relationships/image" Target="../media/image28.svg"/><Relationship Id="rId4" Type="http://schemas.openxmlformats.org/officeDocument/2006/relationships/notesSlide" Target="../notesSlides/notesSlide12.xml"/><Relationship Id="rId9" Type="http://schemas.openxmlformats.org/officeDocument/2006/relationships/image" Target="../media/image24.png"/><Relationship Id="rId14" Type="http://schemas.openxmlformats.org/officeDocument/2006/relationships/image" Target="../media/image32.sv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31.xml"/><Relationship Id="rId7" Type="http://schemas.openxmlformats.org/officeDocument/2006/relationships/slideLayout" Target="../slideLayouts/slideLayout14.xml"/><Relationship Id="rId2" Type="http://schemas.openxmlformats.org/officeDocument/2006/relationships/tags" Target="../tags/tag30.xml"/><Relationship Id="rId1" Type="http://schemas.openxmlformats.org/officeDocument/2006/relationships/vmlDrawing" Target="../drawings/vmlDrawing21.vml"/><Relationship Id="rId6" Type="http://schemas.openxmlformats.org/officeDocument/2006/relationships/tags" Target="../tags/tag34.xml"/><Relationship Id="rId5" Type="http://schemas.openxmlformats.org/officeDocument/2006/relationships/tags" Target="../tags/tag33.xml"/><Relationship Id="rId10" Type="http://schemas.openxmlformats.org/officeDocument/2006/relationships/image" Target="../media/image6.emf"/><Relationship Id="rId4" Type="http://schemas.openxmlformats.org/officeDocument/2006/relationships/tags" Target="../tags/tag32.xml"/><Relationship Id="rId9" Type="http://schemas.openxmlformats.org/officeDocument/2006/relationships/oleObject" Target="../embeddings/oleObject21.bin"/></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36.xml"/><Relationship Id="rId7" Type="http://schemas.openxmlformats.org/officeDocument/2006/relationships/slideLayout" Target="../slideLayouts/slideLayout14.xml"/><Relationship Id="rId2" Type="http://schemas.openxmlformats.org/officeDocument/2006/relationships/tags" Target="../tags/tag35.xml"/><Relationship Id="rId1" Type="http://schemas.openxmlformats.org/officeDocument/2006/relationships/vmlDrawing" Target="../drawings/vmlDrawing22.vml"/><Relationship Id="rId6" Type="http://schemas.openxmlformats.org/officeDocument/2006/relationships/tags" Target="../tags/tag39.xml"/><Relationship Id="rId5" Type="http://schemas.openxmlformats.org/officeDocument/2006/relationships/tags" Target="../tags/tag38.xml"/><Relationship Id="rId10" Type="http://schemas.openxmlformats.org/officeDocument/2006/relationships/image" Target="../media/image6.emf"/><Relationship Id="rId4" Type="http://schemas.openxmlformats.org/officeDocument/2006/relationships/tags" Target="../tags/tag37.xml"/><Relationship Id="rId9" Type="http://schemas.openxmlformats.org/officeDocument/2006/relationships/oleObject" Target="../embeddings/oleObject22.bin"/></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41.xml"/><Relationship Id="rId7" Type="http://schemas.openxmlformats.org/officeDocument/2006/relationships/slideLayout" Target="../slideLayouts/slideLayout14.xml"/><Relationship Id="rId2" Type="http://schemas.openxmlformats.org/officeDocument/2006/relationships/tags" Target="../tags/tag40.xml"/><Relationship Id="rId1" Type="http://schemas.openxmlformats.org/officeDocument/2006/relationships/vmlDrawing" Target="../drawings/vmlDrawing23.vml"/><Relationship Id="rId6" Type="http://schemas.openxmlformats.org/officeDocument/2006/relationships/tags" Target="../tags/tag44.xml"/><Relationship Id="rId5" Type="http://schemas.openxmlformats.org/officeDocument/2006/relationships/tags" Target="../tags/tag43.xml"/><Relationship Id="rId10" Type="http://schemas.openxmlformats.org/officeDocument/2006/relationships/image" Target="../media/image6.emf"/><Relationship Id="rId4" Type="http://schemas.openxmlformats.org/officeDocument/2006/relationships/tags" Target="../tags/tag42.xml"/><Relationship Id="rId9" Type="http://schemas.openxmlformats.org/officeDocument/2006/relationships/oleObject" Target="../embeddings/oleObject23.bin"/></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45.xml"/><Relationship Id="rId1" Type="http://schemas.openxmlformats.org/officeDocument/2006/relationships/vmlDrawing" Target="../drawings/vmlDrawing24.vml"/><Relationship Id="rId6" Type="http://schemas.openxmlformats.org/officeDocument/2006/relationships/image" Target="../media/image6.emf"/><Relationship Id="rId5" Type="http://schemas.openxmlformats.org/officeDocument/2006/relationships/oleObject" Target="../embeddings/oleObject24.bin"/><Relationship Id="rId4" Type="http://schemas.openxmlformats.org/officeDocument/2006/relationships/notesSlide" Target="../notesSlides/notesSlide16.xml"/></Relationships>
</file>

<file path=ppt/slides/_rels/slide3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4.xml"/><Relationship Id="rId7" Type="http://schemas.openxmlformats.org/officeDocument/2006/relationships/image" Target="../media/image38.svg"/><Relationship Id="rId2" Type="http://schemas.openxmlformats.org/officeDocument/2006/relationships/tags" Target="../tags/tag46.xml"/><Relationship Id="rId1" Type="http://schemas.openxmlformats.org/officeDocument/2006/relationships/vmlDrawing" Target="../drawings/vmlDrawing25.vml"/><Relationship Id="rId6" Type="http://schemas.openxmlformats.org/officeDocument/2006/relationships/image" Target="../media/image29.png"/><Relationship Id="rId5" Type="http://schemas.openxmlformats.org/officeDocument/2006/relationships/image" Target="../media/image6.emf"/><Relationship Id="rId4" Type="http://schemas.openxmlformats.org/officeDocument/2006/relationships/oleObject" Target="../embeddings/oleObject25.bin"/><Relationship Id="rId9" Type="http://schemas.openxmlformats.org/officeDocument/2006/relationships/image" Target="../media/image40.sv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EA19884-7A29-DC4E-9311-A62E54788E52}" type="datetime1">
              <a:rPr lang="fr-FR" smtClean="0"/>
              <a:t>15/02/2021</a:t>
            </a:fld>
            <a:endParaRPr lang="fr-FR"/>
          </a:p>
        </p:txBody>
      </p:sp>
      <p:sp>
        <p:nvSpPr>
          <p:cNvPr id="3" name="Espace réservé du pied de page 2"/>
          <p:cNvSpPr>
            <a:spLocks noGrp="1"/>
          </p:cNvSpPr>
          <p:nvPr>
            <p:ph type="ftr" sz="quarter" idx="11"/>
          </p:nvPr>
        </p:nvSpPr>
        <p:spPr/>
        <p:txBody>
          <a:bodyPr/>
          <a:lstStyle/>
          <a:p>
            <a:r>
              <a:rPr lang="fr-FR"/>
              <a:t>Direction générale </a:t>
            </a:r>
          </a:p>
          <a:p>
            <a:r>
              <a:rPr lang="fr-FR"/>
              <a:t>de l’offre de soins</a:t>
            </a:r>
          </a:p>
        </p:txBody>
      </p:sp>
      <p:sp>
        <p:nvSpPr>
          <p:cNvPr id="4" name="Espace réservé du numéro de diapositive 3"/>
          <p:cNvSpPr>
            <a:spLocks noGrp="1"/>
          </p:cNvSpPr>
          <p:nvPr>
            <p:ph type="sldNum" sz="quarter" idx="12"/>
          </p:nvPr>
        </p:nvSpPr>
        <p:spPr/>
        <p:txBody>
          <a:bodyPr/>
          <a:lstStyle/>
          <a:p>
            <a:fld id="{10C140CD-8AED-46FF-A9A2-77308F3F39AE}" type="slidenum">
              <a:rPr lang="fr-FR" smtClean="0"/>
              <a:pPr/>
              <a:t>1</a:t>
            </a:fld>
            <a:endParaRPr lang="fr-FR"/>
          </a:p>
        </p:txBody>
      </p:sp>
      <p:sp>
        <p:nvSpPr>
          <p:cNvPr id="5" name="Titre 4"/>
          <p:cNvSpPr>
            <a:spLocks noGrp="1"/>
          </p:cNvSpPr>
          <p:nvPr>
            <p:ph type="title"/>
          </p:nvPr>
        </p:nvSpPr>
        <p:spPr/>
        <p:txBody>
          <a:bodyPr/>
          <a:lstStyle/>
          <a:p>
            <a:endParaRPr lang="fr-FR"/>
          </a:p>
        </p:txBody>
      </p:sp>
      <p:sp>
        <p:nvSpPr>
          <p:cNvPr id="7" name="Rectangle 6">
            <a:extLst>
              <a:ext uri="{FF2B5EF4-FFF2-40B4-BE49-F238E27FC236}">
                <a16:creationId xmlns:a16="http://schemas.microsoft.com/office/drawing/2014/main" id="{AD49F9EC-173E-4ED7-AF65-14EB30D01680}"/>
              </a:ext>
            </a:extLst>
          </p:cNvPr>
          <p:cNvSpPr/>
          <p:nvPr/>
        </p:nvSpPr>
        <p:spPr>
          <a:xfrm>
            <a:off x="1584539" y="2514258"/>
            <a:ext cx="5974923" cy="1569660"/>
          </a:xfrm>
          <a:prstGeom prst="rect">
            <a:avLst/>
          </a:prstGeom>
        </p:spPr>
        <p:txBody>
          <a:bodyPr wrap="square">
            <a:spAutoFit/>
          </a:bodyPr>
          <a:lstStyle/>
          <a:p>
            <a:pPr algn="ctr"/>
            <a:r>
              <a:rPr lang="fr-FR" sz="1600" b="1">
                <a:solidFill>
                  <a:srgbClr val="000091"/>
                </a:solidFill>
                <a:latin typeface="+mj-lt"/>
                <a:cs typeface="Carlito" panose="020F0502020204030204" pitchFamily="34" charset="0"/>
              </a:rPr>
              <a:t>Pilotes du SAS</a:t>
            </a:r>
          </a:p>
          <a:p>
            <a:pPr algn="ctr"/>
            <a:endParaRPr lang="fr-FR" sz="1600" b="1">
              <a:latin typeface="+mj-lt"/>
              <a:cs typeface="Carlito" panose="020F0502020204030204" pitchFamily="34" charset="0"/>
            </a:endParaRPr>
          </a:p>
          <a:p>
            <a:pPr algn="ctr"/>
            <a:r>
              <a:rPr lang="fr-FR" sz="1600">
                <a:latin typeface="+mj-lt"/>
                <a:cs typeface="Carlito" panose="020F0502020204030204" pitchFamily="34" charset="0"/>
              </a:rPr>
              <a:t>Réunion de suivi avec les représentants des médecins libéraux, des médecins urgentistes et des associations de patients</a:t>
            </a:r>
          </a:p>
          <a:p>
            <a:pPr algn="ctr"/>
            <a:endParaRPr lang="fr-FR" sz="1600">
              <a:latin typeface="+mj-lt"/>
              <a:cs typeface="Carlito" panose="020F0502020204030204" pitchFamily="34" charset="0"/>
            </a:endParaRPr>
          </a:p>
          <a:p>
            <a:pPr algn="ctr"/>
            <a:r>
              <a:rPr lang="fr-FR" sz="1600">
                <a:solidFill>
                  <a:srgbClr val="000091"/>
                </a:solidFill>
                <a:latin typeface="+mj-lt"/>
                <a:cs typeface="Carlito" panose="020F0502020204030204" pitchFamily="34" charset="0"/>
              </a:rPr>
              <a:t>Mardi 9 février 2021</a:t>
            </a:r>
            <a:endParaRPr lang="fr-FR" sz="1400">
              <a:solidFill>
                <a:srgbClr val="000091"/>
              </a:solidFill>
              <a:latin typeface="+mj-lt"/>
              <a:cs typeface="Carlito" panose="020F0502020204030204" pitchFamily="34" charset="0"/>
            </a:endParaRPr>
          </a:p>
        </p:txBody>
      </p:sp>
    </p:spTree>
    <p:extLst>
      <p:ext uri="{BB962C8B-B14F-4D97-AF65-F5344CB8AC3E}">
        <p14:creationId xmlns:p14="http://schemas.microsoft.com/office/powerpoint/2010/main" val="1883020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2</a:t>
            </a:fld>
            <a:endParaRPr lang="fr-FR"/>
          </a:p>
        </p:txBody>
      </p:sp>
      <p:sp>
        <p:nvSpPr>
          <p:cNvPr id="3" name="Espace réservé du texte 2"/>
          <p:cNvSpPr>
            <a:spLocks noGrp="1"/>
          </p:cNvSpPr>
          <p:nvPr>
            <p:ph type="body" sz="quarter" idx="13"/>
          </p:nvPr>
        </p:nvSpPr>
        <p:spPr>
          <a:xfrm>
            <a:off x="1043856" y="1275606"/>
            <a:ext cx="7776294" cy="3017613"/>
          </a:xfrm>
        </p:spPr>
        <p:txBody>
          <a:bodyPr anchor="ctr"/>
          <a:lstStyle/>
          <a:p>
            <a:pPr marL="268288" indent="-268288" algn="just">
              <a:buClr>
                <a:srgbClr val="000091"/>
              </a:buClr>
            </a:pPr>
            <a:r>
              <a:rPr lang="fr-FR" sz="1600" dirty="0">
                <a:solidFill>
                  <a:srgbClr val="000091"/>
                </a:solidFill>
              </a:rPr>
              <a:t>Avancement des travaux sur la plateforme digitale </a:t>
            </a:r>
          </a:p>
          <a:p>
            <a:pPr marL="268288" indent="-268288" algn="just">
              <a:buClr>
                <a:srgbClr val="000091"/>
              </a:buClr>
            </a:pPr>
            <a:r>
              <a:rPr lang="fr-FR" sz="1600" dirty="0">
                <a:solidFill>
                  <a:srgbClr val="000091"/>
                </a:solidFill>
              </a:rPr>
              <a:t>Préparation des pilotes</a:t>
            </a:r>
          </a:p>
          <a:p>
            <a:pPr marL="387450" lvl="2" indent="0" algn="just">
              <a:buClr>
                <a:srgbClr val="000091"/>
              </a:buClr>
              <a:buNone/>
            </a:pPr>
            <a:endParaRPr lang="fr-FR" sz="1050" dirty="0">
              <a:solidFill>
                <a:srgbClr val="000091"/>
              </a:solidFill>
            </a:endParaRPr>
          </a:p>
        </p:txBody>
      </p:sp>
      <p:sp>
        <p:nvSpPr>
          <p:cNvPr id="6" name="Espace réservé de la date 5"/>
          <p:cNvSpPr>
            <a:spLocks noGrp="1"/>
          </p:cNvSpPr>
          <p:nvPr>
            <p:ph type="dt" sz="half" idx="2"/>
          </p:nvPr>
        </p:nvSpPr>
        <p:spPr/>
        <p:txBody>
          <a:bodyPr/>
          <a:lstStyle/>
          <a:p>
            <a:r>
              <a:rPr lang="fr-FR" cap="all"/>
              <a:t>9 FEVRIER 2021</a:t>
            </a:r>
          </a:p>
        </p:txBody>
      </p:sp>
      <p:sp>
        <p:nvSpPr>
          <p:cNvPr id="7" name="Titre 6"/>
          <p:cNvSpPr>
            <a:spLocks noGrp="1"/>
          </p:cNvSpPr>
          <p:nvPr>
            <p:ph type="title"/>
          </p:nvPr>
        </p:nvSpPr>
        <p:spPr/>
        <p:txBody>
          <a:bodyPr/>
          <a:lstStyle/>
          <a:p>
            <a:r>
              <a:rPr lang="fr-FR"/>
              <a:t>Ordre du jour</a:t>
            </a:r>
          </a:p>
        </p:txBody>
      </p:sp>
      <p:sp>
        <p:nvSpPr>
          <p:cNvPr id="8" name="Espace réservé du pied de page 7"/>
          <p:cNvSpPr>
            <a:spLocks noGrp="1"/>
          </p:cNvSpPr>
          <p:nvPr>
            <p:ph type="ftr" sz="quarter" idx="3"/>
          </p:nvPr>
        </p:nvSpPr>
        <p:spPr/>
        <p:txBody>
          <a:bodyPr/>
          <a:lstStyle/>
          <a:p>
            <a:r>
              <a:rPr lang="fr-FR"/>
              <a:t>Direction générale de l’offre de soins</a:t>
            </a:r>
          </a:p>
        </p:txBody>
      </p:sp>
      <p:sp>
        <p:nvSpPr>
          <p:cNvPr id="9" name="Flèche : pentagone 8">
            <a:extLst>
              <a:ext uri="{FF2B5EF4-FFF2-40B4-BE49-F238E27FC236}">
                <a16:creationId xmlns:a16="http://schemas.microsoft.com/office/drawing/2014/main" id="{763B1F2F-DCD1-4224-99DD-FF367341E534}"/>
              </a:ext>
            </a:extLst>
          </p:cNvPr>
          <p:cNvSpPr/>
          <p:nvPr/>
        </p:nvSpPr>
        <p:spPr>
          <a:xfrm rot="5400000">
            <a:off x="-1021270" y="2620726"/>
            <a:ext cx="3240360" cy="550120"/>
          </a:xfrm>
          <a:prstGeom prst="homePlate">
            <a:avLst>
              <a:gd name="adj" fmla="val 55473"/>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tIns="180000" rtlCol="0" anchor="ctr"/>
          <a:lstStyle/>
          <a:p>
            <a:pPr algn="ctr">
              <a:lnSpc>
                <a:spcPct val="115000"/>
              </a:lnSpc>
              <a:spcAft>
                <a:spcPts val="0"/>
              </a:spcAft>
            </a:pPr>
            <a:endParaRPr lang="fr-FR" sz="1050" i="1">
              <a:solidFill>
                <a:schemeClr val="tx1"/>
              </a:solidFill>
              <a:highlight>
                <a:srgbClr val="FFFF00"/>
              </a:highlight>
              <a:latin typeface="+mj-lt"/>
              <a:ea typeface="Calibri" panose="020F0502020204030204" pitchFamily="34" charset="0"/>
              <a:cs typeface="Segoe UI Light" panose="020B0502040204020203" pitchFamily="34" charset="0"/>
            </a:endParaRPr>
          </a:p>
        </p:txBody>
      </p:sp>
    </p:spTree>
    <p:extLst>
      <p:ext uri="{BB962C8B-B14F-4D97-AF65-F5344CB8AC3E}">
        <p14:creationId xmlns:p14="http://schemas.microsoft.com/office/powerpoint/2010/main" val="500554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t 7" hidden="1">
            <a:extLst>
              <a:ext uri="{FF2B5EF4-FFF2-40B4-BE49-F238E27FC236}">
                <a16:creationId xmlns:a16="http://schemas.microsoft.com/office/drawing/2014/main" id="{05480C04-979D-4A04-8375-3B82BC302B88}"/>
              </a:ext>
            </a:extLst>
          </p:cNvPr>
          <p:cNvGraphicFramePr>
            <a:graphicFrameLocks noChangeAspect="1"/>
          </p:cNvGraphicFramePr>
          <p:nvPr>
            <p:custDataLst>
              <p:tags r:id="rId2"/>
            </p:custDataLst>
            <p:extLst>
              <p:ext uri="{D42A27DB-BD31-4B8C-83A1-F6EECF244321}">
                <p14:modId xmlns:p14="http://schemas.microsoft.com/office/powerpoint/2010/main" val="39651974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14" name="Diapositive think-cell" r:id="rId5" imgW="473" imgH="473" progId="TCLayout.ActiveDocument.1">
                  <p:embed/>
                </p:oleObj>
              </mc:Choice>
              <mc:Fallback>
                <p:oleObj name="Diapositive think-cell" r:id="rId5" imgW="473" imgH="473" progId="TCLayout.ActiveDocument.1">
                  <p:embed/>
                  <p:pic>
                    <p:nvPicPr>
                      <p:cNvPr id="8" name="Objet 7" hidden="1">
                        <a:extLst>
                          <a:ext uri="{FF2B5EF4-FFF2-40B4-BE49-F238E27FC236}">
                            <a16:creationId xmlns:a16="http://schemas.microsoft.com/office/drawing/2014/main" id="{05480C04-979D-4A04-8375-3B82BC302B8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EFA941C-936E-4302-9CCB-77AEFA963FA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fr-FR" sz="3250" b="1">
              <a:latin typeface="Arial" panose="020B0604020202020204" pitchFamily="34" charset="0"/>
              <a:ea typeface="+mj-ea"/>
              <a:cs typeface="+mj-cs"/>
              <a:sym typeface="Arial" panose="020B0604020202020204" pitchFamily="34" charset="0"/>
            </a:endParaRPr>
          </a:p>
        </p:txBody>
      </p:sp>
      <p:sp>
        <p:nvSpPr>
          <p:cNvPr id="7" name="Rectangle 6">
            <a:extLst>
              <a:ext uri="{FF2B5EF4-FFF2-40B4-BE49-F238E27FC236}">
                <a16:creationId xmlns:a16="http://schemas.microsoft.com/office/drawing/2014/main" id="{2EBEEA1C-9953-45E2-832C-6D46131D5902}"/>
              </a:ext>
            </a:extLst>
          </p:cNvPr>
          <p:cNvSpPr/>
          <p:nvPr/>
        </p:nvSpPr>
        <p:spPr>
          <a:xfrm>
            <a:off x="0" y="758368"/>
            <a:ext cx="9144000" cy="4443958"/>
          </a:xfrm>
          <a:prstGeom prst="rect">
            <a:avLst/>
          </a:prstGeom>
          <a:solidFill>
            <a:schemeClr val="tx2"/>
          </a:solidFill>
        </p:spPr>
        <p:txBody>
          <a:bodyPr rtlCol="0" anchor="ctr"/>
          <a:lstStyle/>
          <a:p>
            <a:pPr algn="ctr"/>
            <a:endParaRPr lang="fr-FR"/>
          </a:p>
        </p:txBody>
      </p:sp>
      <p:sp>
        <p:nvSpPr>
          <p:cNvPr id="4" name="Titre 3"/>
          <p:cNvSpPr>
            <a:spLocks noGrp="1"/>
          </p:cNvSpPr>
          <p:nvPr>
            <p:ph type="title"/>
          </p:nvPr>
        </p:nvSpPr>
        <p:spPr>
          <a:xfrm>
            <a:off x="359997" y="738000"/>
            <a:ext cx="8388715" cy="4046400"/>
          </a:xfrm>
        </p:spPr>
        <p:txBody>
          <a:bodyPr vert="horz">
            <a:normAutofit/>
          </a:bodyPr>
          <a:lstStyle/>
          <a:p>
            <a:pPr marL="0" indent="0">
              <a:buNone/>
            </a:pPr>
            <a:r>
              <a:rPr lang="fr-FR" dirty="0"/>
              <a:t>1. Avancement des travaux sur la plateforme digitale</a:t>
            </a:r>
            <a:br>
              <a:rPr lang="fr-FR" dirty="0"/>
            </a:br>
            <a:endParaRPr lang="fr-FR" dirty="0"/>
          </a:p>
        </p:txBody>
      </p:sp>
      <p:sp>
        <p:nvSpPr>
          <p:cNvPr id="5" name="Espace réservé du numéro de diapositive 4"/>
          <p:cNvSpPr>
            <a:spLocks noGrp="1"/>
          </p:cNvSpPr>
          <p:nvPr>
            <p:ph type="sldNum" sz="quarter" idx="4"/>
          </p:nvPr>
        </p:nvSpPr>
        <p:spPr/>
        <p:txBody>
          <a:bodyPr/>
          <a:lstStyle/>
          <a:p>
            <a:fld id="{733122C9-A0B9-462F-8757-0847AD287B63}" type="slidenum">
              <a:rPr lang="fr-FR" smtClean="0"/>
              <a:pPr/>
              <a:t>3</a:t>
            </a:fld>
            <a:endParaRPr lang="fr-FR"/>
          </a:p>
        </p:txBody>
      </p:sp>
      <p:sp>
        <p:nvSpPr>
          <p:cNvPr id="6" name="Espace réservé du pied de page 5"/>
          <p:cNvSpPr>
            <a:spLocks noGrp="1"/>
          </p:cNvSpPr>
          <p:nvPr>
            <p:ph type="ftr" sz="quarter" idx="3"/>
          </p:nvPr>
        </p:nvSpPr>
        <p:spPr/>
        <p:txBody>
          <a:bodyPr/>
          <a:lstStyle/>
          <a:p>
            <a:r>
              <a:rPr lang="fr-FR"/>
              <a:t>Direction générale de l’offre de soins</a:t>
            </a:r>
          </a:p>
        </p:txBody>
      </p:sp>
      <p:sp>
        <p:nvSpPr>
          <p:cNvPr id="9" name="Espace réservé de la date 5">
            <a:extLst>
              <a:ext uri="{FF2B5EF4-FFF2-40B4-BE49-F238E27FC236}">
                <a16:creationId xmlns:a16="http://schemas.microsoft.com/office/drawing/2014/main" id="{FBA16CAB-9230-46F5-833A-EA740738EF57}"/>
              </a:ext>
            </a:extLst>
          </p:cNvPr>
          <p:cNvSpPr>
            <a:spLocks noGrp="1"/>
          </p:cNvSpPr>
          <p:nvPr>
            <p:ph type="dt" sz="half" idx="2"/>
          </p:nvPr>
        </p:nvSpPr>
        <p:spPr>
          <a:xfrm>
            <a:off x="323850" y="4797631"/>
            <a:ext cx="1210435" cy="345869"/>
          </a:xfrm>
        </p:spPr>
        <p:txBody>
          <a:bodyPr/>
          <a:lstStyle/>
          <a:p>
            <a:r>
              <a:rPr lang="fr-FR" cap="all"/>
              <a:t>9 FEVRIER 2021</a:t>
            </a:r>
          </a:p>
        </p:txBody>
      </p:sp>
    </p:spTree>
    <p:extLst>
      <p:ext uri="{BB962C8B-B14F-4D97-AF65-F5344CB8AC3E}">
        <p14:creationId xmlns:p14="http://schemas.microsoft.com/office/powerpoint/2010/main" val="3681807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4</a:t>
            </a:fld>
            <a:endParaRPr lang="fr-FR"/>
          </a:p>
        </p:txBody>
      </p:sp>
      <p:sp>
        <p:nvSpPr>
          <p:cNvPr id="8" name="Espace réservé du pied de page 7"/>
          <p:cNvSpPr>
            <a:spLocks noGrp="1"/>
          </p:cNvSpPr>
          <p:nvPr>
            <p:ph type="ftr" sz="quarter" idx="3"/>
          </p:nvPr>
        </p:nvSpPr>
        <p:spPr/>
        <p:txBody>
          <a:bodyPr/>
          <a:lstStyle/>
          <a:p>
            <a:r>
              <a:rPr lang="fr-FR"/>
              <a:t>Direction Générale de l'Offre de Soins</a:t>
            </a:r>
          </a:p>
        </p:txBody>
      </p:sp>
      <p:cxnSp>
        <p:nvCxnSpPr>
          <p:cNvPr id="75" name="Connecteur droit avec flèche 74">
            <a:extLst>
              <a:ext uri="{FF2B5EF4-FFF2-40B4-BE49-F238E27FC236}">
                <a16:creationId xmlns:a16="http://schemas.microsoft.com/office/drawing/2014/main" id="{A6566CEE-F2D4-43DE-AE65-F78A7E6FFAFA}"/>
              </a:ext>
            </a:extLst>
          </p:cNvPr>
          <p:cNvCxnSpPr>
            <a:cxnSpLocks/>
          </p:cNvCxnSpPr>
          <p:nvPr/>
        </p:nvCxnSpPr>
        <p:spPr>
          <a:xfrm>
            <a:off x="591399" y="2487183"/>
            <a:ext cx="7752077" cy="0"/>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76" name="Graphique 75" descr="Document">
            <a:extLst>
              <a:ext uri="{FF2B5EF4-FFF2-40B4-BE49-F238E27FC236}">
                <a16:creationId xmlns:a16="http://schemas.microsoft.com/office/drawing/2014/main" id="{6AFB93BF-600E-4542-8DDE-9995B7F4B9B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929154" y="4036212"/>
            <a:ext cx="254533" cy="231274"/>
          </a:xfrm>
          <a:prstGeom prst="rect">
            <a:avLst/>
          </a:prstGeom>
        </p:spPr>
      </p:pic>
      <p:pic>
        <p:nvPicPr>
          <p:cNvPr id="77" name="Graphique 76" descr="Utilisateurs">
            <a:extLst>
              <a:ext uri="{FF2B5EF4-FFF2-40B4-BE49-F238E27FC236}">
                <a16:creationId xmlns:a16="http://schemas.microsoft.com/office/drawing/2014/main" id="{9FAAA745-0461-4EF4-8027-C84DA7AD906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4777196" y="3966309"/>
            <a:ext cx="455574" cy="413944"/>
          </a:xfrm>
          <a:prstGeom prst="rect">
            <a:avLst/>
          </a:prstGeom>
        </p:spPr>
      </p:pic>
      <p:sp>
        <p:nvSpPr>
          <p:cNvPr id="78" name="Rectangle 77">
            <a:extLst>
              <a:ext uri="{FF2B5EF4-FFF2-40B4-BE49-F238E27FC236}">
                <a16:creationId xmlns:a16="http://schemas.microsoft.com/office/drawing/2014/main" id="{75F31DC3-B837-46DC-9A7D-AE08F78B0C5D}"/>
              </a:ext>
            </a:extLst>
          </p:cNvPr>
          <p:cNvSpPr/>
          <p:nvPr/>
        </p:nvSpPr>
        <p:spPr>
          <a:xfrm>
            <a:off x="7889524" y="2145374"/>
            <a:ext cx="1239269" cy="355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i="1">
                <a:solidFill>
                  <a:schemeClr val="bg2"/>
                </a:solidFill>
                <a:cs typeface="Segoe UI Light"/>
              </a:rPr>
              <a:t>Temps</a:t>
            </a:r>
          </a:p>
        </p:txBody>
      </p:sp>
      <p:sp>
        <p:nvSpPr>
          <p:cNvPr id="79" name="Rectangle 78">
            <a:extLst>
              <a:ext uri="{FF2B5EF4-FFF2-40B4-BE49-F238E27FC236}">
                <a16:creationId xmlns:a16="http://schemas.microsoft.com/office/drawing/2014/main" id="{D046BE9D-BFF4-4A9D-A6C4-C78D29149ED5}"/>
              </a:ext>
            </a:extLst>
          </p:cNvPr>
          <p:cNvSpPr/>
          <p:nvPr/>
        </p:nvSpPr>
        <p:spPr>
          <a:xfrm>
            <a:off x="1177789" y="2420392"/>
            <a:ext cx="1715263" cy="5589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i="1">
                <a:solidFill>
                  <a:schemeClr val="tx1"/>
                </a:solidFill>
                <a:cs typeface="Segoe UI Light"/>
              </a:rPr>
              <a:t>PTF digitale SAS V0.1</a:t>
            </a:r>
          </a:p>
          <a:p>
            <a:pPr algn="ctr"/>
            <a:r>
              <a:rPr lang="fr-FR" sz="900" b="1" i="1">
                <a:solidFill>
                  <a:schemeClr val="bg2"/>
                </a:solidFill>
                <a:cs typeface="Segoe UI Light"/>
              </a:rPr>
              <a:t>Fin février 2020</a:t>
            </a:r>
          </a:p>
        </p:txBody>
      </p:sp>
      <p:sp>
        <p:nvSpPr>
          <p:cNvPr id="82" name="Rectangle 81">
            <a:extLst>
              <a:ext uri="{FF2B5EF4-FFF2-40B4-BE49-F238E27FC236}">
                <a16:creationId xmlns:a16="http://schemas.microsoft.com/office/drawing/2014/main" id="{B1836186-1F05-46A3-A1BF-EBED372564EB}"/>
              </a:ext>
            </a:extLst>
          </p:cNvPr>
          <p:cNvSpPr/>
          <p:nvPr/>
        </p:nvSpPr>
        <p:spPr>
          <a:xfrm>
            <a:off x="3865135" y="2449156"/>
            <a:ext cx="1770516" cy="355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i="1">
                <a:solidFill>
                  <a:schemeClr val="tx1"/>
                </a:solidFill>
                <a:cs typeface="Segoe UI Light"/>
              </a:rPr>
              <a:t>PTF digitale SAS V0.2</a:t>
            </a:r>
          </a:p>
        </p:txBody>
      </p:sp>
      <p:sp>
        <p:nvSpPr>
          <p:cNvPr id="83" name="Rectangle 82">
            <a:extLst>
              <a:ext uri="{FF2B5EF4-FFF2-40B4-BE49-F238E27FC236}">
                <a16:creationId xmlns:a16="http://schemas.microsoft.com/office/drawing/2014/main" id="{F8A4B0D5-BD9A-44AF-97ED-3CF177016F91}"/>
              </a:ext>
            </a:extLst>
          </p:cNvPr>
          <p:cNvSpPr/>
          <p:nvPr/>
        </p:nvSpPr>
        <p:spPr>
          <a:xfrm>
            <a:off x="510512" y="2878720"/>
            <a:ext cx="3076460" cy="9018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fr-FR" sz="1050">
                <a:solidFill>
                  <a:schemeClr val="tx1"/>
                </a:solidFill>
                <a:cs typeface="Segoe UI Light"/>
              </a:rPr>
              <a:t>Fondations techniques</a:t>
            </a:r>
          </a:p>
          <a:p>
            <a:pPr marL="285750" indent="-285750">
              <a:buFont typeface="Wingdings" panose="05000000000000000000" pitchFamily="2" charset="2"/>
              <a:buChar char="§"/>
            </a:pPr>
            <a:r>
              <a:rPr lang="fr-FR" sz="1050" b="1">
                <a:solidFill>
                  <a:schemeClr val="tx1"/>
                </a:solidFill>
                <a:cs typeface="Segoe UI Light"/>
              </a:rPr>
              <a:t>Fonctionnalités cœur minimales :</a:t>
            </a:r>
          </a:p>
          <a:p>
            <a:pPr marL="269875" lvl="1"/>
            <a:r>
              <a:rPr lang="fr-FR" sz="1050" b="1" i="1">
                <a:solidFill>
                  <a:schemeClr val="tx1"/>
                </a:solidFill>
                <a:cs typeface="Segoe UI Light"/>
              </a:rPr>
              <a:t>- Annuaire de l’offre de soin</a:t>
            </a:r>
            <a:br>
              <a:rPr lang="fr-FR" sz="1050" b="1" i="1">
                <a:solidFill>
                  <a:schemeClr val="tx1"/>
                </a:solidFill>
                <a:cs typeface="Segoe UI Light"/>
              </a:rPr>
            </a:br>
            <a:r>
              <a:rPr lang="fr-FR" sz="1050" b="1" i="1">
                <a:solidFill>
                  <a:schemeClr val="tx1"/>
                </a:solidFill>
                <a:cs typeface="Segoe UI Light"/>
              </a:rPr>
              <a:t>- Identification des plages de SNP (mode manuel)</a:t>
            </a:r>
          </a:p>
          <a:p>
            <a:pPr indent="-187325">
              <a:buFont typeface="Wingdings" panose="05000000000000000000" pitchFamily="2" charset="2"/>
              <a:buChar char="§"/>
            </a:pPr>
            <a:r>
              <a:rPr lang="fr-FR" sz="1050">
                <a:solidFill>
                  <a:schemeClr val="tx1"/>
                </a:solidFill>
                <a:cs typeface="Segoe UI Light"/>
              </a:rPr>
              <a:t>1</a:t>
            </a:r>
            <a:r>
              <a:rPr lang="fr-FR" sz="1050" baseline="30000">
                <a:solidFill>
                  <a:schemeClr val="tx1"/>
                </a:solidFill>
                <a:cs typeface="Segoe UI Light"/>
              </a:rPr>
              <a:t>er</a:t>
            </a:r>
            <a:r>
              <a:rPr lang="fr-FR" sz="1050">
                <a:solidFill>
                  <a:schemeClr val="tx1"/>
                </a:solidFill>
                <a:cs typeface="Segoe UI Light"/>
              </a:rPr>
              <a:t> niveau de service pour les pilotes</a:t>
            </a:r>
          </a:p>
        </p:txBody>
      </p:sp>
      <p:cxnSp>
        <p:nvCxnSpPr>
          <p:cNvPr id="84" name="Connecteur droit avec flèche 83">
            <a:extLst>
              <a:ext uri="{FF2B5EF4-FFF2-40B4-BE49-F238E27FC236}">
                <a16:creationId xmlns:a16="http://schemas.microsoft.com/office/drawing/2014/main" id="{ABD81747-0346-400C-A722-FD7AECEB891C}"/>
              </a:ext>
            </a:extLst>
          </p:cNvPr>
          <p:cNvCxnSpPr>
            <a:cxnSpLocks/>
          </p:cNvCxnSpPr>
          <p:nvPr/>
        </p:nvCxnSpPr>
        <p:spPr>
          <a:xfrm flipV="1">
            <a:off x="597627" y="1224984"/>
            <a:ext cx="0" cy="126915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F87D6ACC-8D30-496A-B3EF-0F114E34870D}"/>
              </a:ext>
            </a:extLst>
          </p:cNvPr>
          <p:cNvSpPr/>
          <p:nvPr/>
        </p:nvSpPr>
        <p:spPr>
          <a:xfrm rot="16200000">
            <a:off x="-263910" y="1638729"/>
            <a:ext cx="1320446" cy="3989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i="1">
                <a:solidFill>
                  <a:schemeClr val="tx1"/>
                </a:solidFill>
                <a:cs typeface="Segoe UI Light"/>
              </a:rPr>
              <a:t>Fonctionnalités</a:t>
            </a:r>
          </a:p>
        </p:txBody>
      </p:sp>
      <p:sp>
        <p:nvSpPr>
          <p:cNvPr id="86" name="Rectangle 85">
            <a:extLst>
              <a:ext uri="{FF2B5EF4-FFF2-40B4-BE49-F238E27FC236}">
                <a16:creationId xmlns:a16="http://schemas.microsoft.com/office/drawing/2014/main" id="{D9697310-08C0-4ABE-B562-2722675A4C7D}"/>
              </a:ext>
            </a:extLst>
          </p:cNvPr>
          <p:cNvSpPr/>
          <p:nvPr/>
        </p:nvSpPr>
        <p:spPr>
          <a:xfrm>
            <a:off x="4181603" y="4258273"/>
            <a:ext cx="1704578" cy="355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i="1">
                <a:solidFill>
                  <a:schemeClr val="tx1"/>
                </a:solidFill>
                <a:cs typeface="Segoe UI Light"/>
              </a:rPr>
              <a:t>Groupe utilisateurs</a:t>
            </a:r>
          </a:p>
        </p:txBody>
      </p:sp>
      <p:sp>
        <p:nvSpPr>
          <p:cNvPr id="87" name="Rectangle 86">
            <a:extLst>
              <a:ext uri="{FF2B5EF4-FFF2-40B4-BE49-F238E27FC236}">
                <a16:creationId xmlns:a16="http://schemas.microsoft.com/office/drawing/2014/main" id="{341D68B6-1116-427B-89C9-2D8FF6897407}"/>
              </a:ext>
            </a:extLst>
          </p:cNvPr>
          <p:cNvSpPr/>
          <p:nvPr/>
        </p:nvSpPr>
        <p:spPr>
          <a:xfrm>
            <a:off x="1623095" y="2345196"/>
            <a:ext cx="851807" cy="10396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8" name="Rectangle 87">
            <a:extLst>
              <a:ext uri="{FF2B5EF4-FFF2-40B4-BE49-F238E27FC236}">
                <a16:creationId xmlns:a16="http://schemas.microsoft.com/office/drawing/2014/main" id="{3EADA5A5-EE48-4660-AD4F-43C8C59CBBCB}"/>
              </a:ext>
            </a:extLst>
          </p:cNvPr>
          <p:cNvSpPr/>
          <p:nvPr/>
        </p:nvSpPr>
        <p:spPr>
          <a:xfrm>
            <a:off x="4312289" y="2346308"/>
            <a:ext cx="851807" cy="10396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9" name="Rectangle 88">
            <a:extLst>
              <a:ext uri="{FF2B5EF4-FFF2-40B4-BE49-F238E27FC236}">
                <a16:creationId xmlns:a16="http://schemas.microsoft.com/office/drawing/2014/main" id="{429A0D43-56C4-477C-BD0F-4FACADCCFA87}"/>
              </a:ext>
            </a:extLst>
          </p:cNvPr>
          <p:cNvSpPr/>
          <p:nvPr/>
        </p:nvSpPr>
        <p:spPr>
          <a:xfrm>
            <a:off x="4312289" y="2217883"/>
            <a:ext cx="851807" cy="10396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0" name="Rectangle 89">
            <a:extLst>
              <a:ext uri="{FF2B5EF4-FFF2-40B4-BE49-F238E27FC236}">
                <a16:creationId xmlns:a16="http://schemas.microsoft.com/office/drawing/2014/main" id="{5221964D-BB2D-419B-B58D-187382754053}"/>
              </a:ext>
            </a:extLst>
          </p:cNvPr>
          <p:cNvSpPr/>
          <p:nvPr/>
        </p:nvSpPr>
        <p:spPr>
          <a:xfrm>
            <a:off x="4312289" y="2089459"/>
            <a:ext cx="851807" cy="10396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1" name="Rectangle 90">
            <a:extLst>
              <a:ext uri="{FF2B5EF4-FFF2-40B4-BE49-F238E27FC236}">
                <a16:creationId xmlns:a16="http://schemas.microsoft.com/office/drawing/2014/main" id="{C50411D9-0337-45D6-ADDC-E8A5D0B3BBB8}"/>
              </a:ext>
            </a:extLst>
          </p:cNvPr>
          <p:cNvSpPr/>
          <p:nvPr/>
        </p:nvSpPr>
        <p:spPr>
          <a:xfrm>
            <a:off x="4312289" y="1961035"/>
            <a:ext cx="851807" cy="10396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2" name="Rectangle 91">
            <a:extLst>
              <a:ext uri="{FF2B5EF4-FFF2-40B4-BE49-F238E27FC236}">
                <a16:creationId xmlns:a16="http://schemas.microsoft.com/office/drawing/2014/main" id="{361460C8-A294-4210-B68C-BE5F3BA8BB3B}"/>
              </a:ext>
            </a:extLst>
          </p:cNvPr>
          <p:cNvSpPr/>
          <p:nvPr/>
        </p:nvSpPr>
        <p:spPr>
          <a:xfrm>
            <a:off x="6501814" y="2349749"/>
            <a:ext cx="851807" cy="10396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3" name="Rectangle 92">
            <a:extLst>
              <a:ext uri="{FF2B5EF4-FFF2-40B4-BE49-F238E27FC236}">
                <a16:creationId xmlns:a16="http://schemas.microsoft.com/office/drawing/2014/main" id="{C98842A5-5322-4578-8633-8BDD1427BF62}"/>
              </a:ext>
            </a:extLst>
          </p:cNvPr>
          <p:cNvSpPr/>
          <p:nvPr/>
        </p:nvSpPr>
        <p:spPr>
          <a:xfrm>
            <a:off x="6501814" y="2220820"/>
            <a:ext cx="851807" cy="10396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4" name="Rectangle 93">
            <a:extLst>
              <a:ext uri="{FF2B5EF4-FFF2-40B4-BE49-F238E27FC236}">
                <a16:creationId xmlns:a16="http://schemas.microsoft.com/office/drawing/2014/main" id="{1001769C-817F-44B7-B76D-20F116D42598}"/>
              </a:ext>
            </a:extLst>
          </p:cNvPr>
          <p:cNvSpPr/>
          <p:nvPr/>
        </p:nvSpPr>
        <p:spPr>
          <a:xfrm>
            <a:off x="6501814" y="2091890"/>
            <a:ext cx="851807" cy="10396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5" name="Rectangle 94">
            <a:extLst>
              <a:ext uri="{FF2B5EF4-FFF2-40B4-BE49-F238E27FC236}">
                <a16:creationId xmlns:a16="http://schemas.microsoft.com/office/drawing/2014/main" id="{7D4793CC-547F-41AD-BB3F-4AE601048A66}"/>
              </a:ext>
            </a:extLst>
          </p:cNvPr>
          <p:cNvSpPr/>
          <p:nvPr/>
        </p:nvSpPr>
        <p:spPr>
          <a:xfrm>
            <a:off x="6501814" y="1962960"/>
            <a:ext cx="851807" cy="10396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6" name="Rectangle 95">
            <a:extLst>
              <a:ext uri="{FF2B5EF4-FFF2-40B4-BE49-F238E27FC236}">
                <a16:creationId xmlns:a16="http://schemas.microsoft.com/office/drawing/2014/main" id="{A6A39DCD-1514-485E-9FED-90893E3F5A05}"/>
              </a:ext>
            </a:extLst>
          </p:cNvPr>
          <p:cNvSpPr/>
          <p:nvPr/>
        </p:nvSpPr>
        <p:spPr>
          <a:xfrm>
            <a:off x="6501814" y="1834030"/>
            <a:ext cx="851807" cy="10396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7" name="Rectangle 96">
            <a:extLst>
              <a:ext uri="{FF2B5EF4-FFF2-40B4-BE49-F238E27FC236}">
                <a16:creationId xmlns:a16="http://schemas.microsoft.com/office/drawing/2014/main" id="{F5751591-3817-4278-AFAE-B9EBE97180FD}"/>
              </a:ext>
            </a:extLst>
          </p:cNvPr>
          <p:cNvSpPr/>
          <p:nvPr/>
        </p:nvSpPr>
        <p:spPr>
          <a:xfrm>
            <a:off x="6501814" y="1705100"/>
            <a:ext cx="851807" cy="10396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8" name="Rectangle 97">
            <a:extLst>
              <a:ext uri="{FF2B5EF4-FFF2-40B4-BE49-F238E27FC236}">
                <a16:creationId xmlns:a16="http://schemas.microsoft.com/office/drawing/2014/main" id="{4DC66C67-21AC-4417-8935-4954E1CA94AF}"/>
              </a:ext>
            </a:extLst>
          </p:cNvPr>
          <p:cNvSpPr/>
          <p:nvPr/>
        </p:nvSpPr>
        <p:spPr>
          <a:xfrm>
            <a:off x="6501814" y="1576170"/>
            <a:ext cx="851807" cy="10396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9" name="Rectangle 98">
            <a:extLst>
              <a:ext uri="{FF2B5EF4-FFF2-40B4-BE49-F238E27FC236}">
                <a16:creationId xmlns:a16="http://schemas.microsoft.com/office/drawing/2014/main" id="{46593248-E089-45F9-8203-2838D790A3F0}"/>
              </a:ext>
            </a:extLst>
          </p:cNvPr>
          <p:cNvSpPr/>
          <p:nvPr/>
        </p:nvSpPr>
        <p:spPr>
          <a:xfrm>
            <a:off x="6501814" y="1447240"/>
            <a:ext cx="851807" cy="10396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00" name="Graphique 99" descr="Utilisateurs">
            <a:extLst>
              <a:ext uri="{FF2B5EF4-FFF2-40B4-BE49-F238E27FC236}">
                <a16:creationId xmlns:a16="http://schemas.microsoft.com/office/drawing/2014/main" id="{56F57A60-40CB-403E-A50B-D855DE43CC5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6810890" y="3966309"/>
            <a:ext cx="455574" cy="413944"/>
          </a:xfrm>
          <a:prstGeom prst="rect">
            <a:avLst/>
          </a:prstGeom>
        </p:spPr>
      </p:pic>
      <p:sp>
        <p:nvSpPr>
          <p:cNvPr id="101" name="Rectangle 100">
            <a:extLst>
              <a:ext uri="{FF2B5EF4-FFF2-40B4-BE49-F238E27FC236}">
                <a16:creationId xmlns:a16="http://schemas.microsoft.com/office/drawing/2014/main" id="{B43359AC-412C-4EFD-ADA2-27DA7944A6CA}"/>
              </a:ext>
            </a:extLst>
          </p:cNvPr>
          <p:cNvSpPr/>
          <p:nvPr/>
        </p:nvSpPr>
        <p:spPr>
          <a:xfrm>
            <a:off x="6195940" y="4258273"/>
            <a:ext cx="1704578" cy="355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i="1">
                <a:solidFill>
                  <a:schemeClr val="tx1"/>
                </a:solidFill>
                <a:cs typeface="Segoe UI Light"/>
              </a:rPr>
              <a:t>Groupe de travail éditeurs</a:t>
            </a:r>
          </a:p>
        </p:txBody>
      </p:sp>
      <p:sp>
        <p:nvSpPr>
          <p:cNvPr id="102" name="Rectangle 101">
            <a:extLst>
              <a:ext uri="{FF2B5EF4-FFF2-40B4-BE49-F238E27FC236}">
                <a16:creationId xmlns:a16="http://schemas.microsoft.com/office/drawing/2014/main" id="{A6429CB3-4910-442B-961C-A9F5D00F288F}"/>
              </a:ext>
            </a:extLst>
          </p:cNvPr>
          <p:cNvSpPr/>
          <p:nvPr/>
        </p:nvSpPr>
        <p:spPr>
          <a:xfrm>
            <a:off x="416992" y="4258273"/>
            <a:ext cx="1347917" cy="355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i="1">
                <a:solidFill>
                  <a:schemeClr val="tx1"/>
                </a:solidFill>
                <a:cs typeface="Segoe UI Light"/>
              </a:rPr>
              <a:t>Rapport</a:t>
            </a:r>
            <a:br>
              <a:rPr lang="fr-FR" sz="1000" b="1" i="1">
                <a:solidFill>
                  <a:schemeClr val="tx1"/>
                </a:solidFill>
                <a:cs typeface="Segoe UI Light"/>
              </a:rPr>
            </a:br>
            <a:r>
              <a:rPr lang="fr-FR" sz="1000" b="1" i="1" err="1">
                <a:solidFill>
                  <a:schemeClr val="tx1"/>
                </a:solidFill>
                <a:cs typeface="Segoe UI Light"/>
              </a:rPr>
              <a:t>Mesnier-Carli</a:t>
            </a:r>
            <a:endParaRPr lang="fr-FR" sz="1000" b="1" i="1">
              <a:solidFill>
                <a:schemeClr val="tx1"/>
              </a:solidFill>
              <a:cs typeface="Segoe UI Light"/>
            </a:endParaRPr>
          </a:p>
        </p:txBody>
      </p:sp>
      <p:cxnSp>
        <p:nvCxnSpPr>
          <p:cNvPr id="103" name="Connecteur droit 102">
            <a:extLst>
              <a:ext uri="{FF2B5EF4-FFF2-40B4-BE49-F238E27FC236}">
                <a16:creationId xmlns:a16="http://schemas.microsoft.com/office/drawing/2014/main" id="{1081A5F4-5908-4D28-9436-388360BF4974}"/>
              </a:ext>
            </a:extLst>
          </p:cNvPr>
          <p:cNvCxnSpPr>
            <a:cxnSpLocks/>
          </p:cNvCxnSpPr>
          <p:nvPr/>
        </p:nvCxnSpPr>
        <p:spPr>
          <a:xfrm>
            <a:off x="3622594" y="1134856"/>
            <a:ext cx="0" cy="3173826"/>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F0702D50-7674-47CC-AFEA-1CA16A3DF6AF}"/>
              </a:ext>
            </a:extLst>
          </p:cNvPr>
          <p:cNvSpPr/>
          <p:nvPr/>
        </p:nvSpPr>
        <p:spPr>
          <a:xfrm>
            <a:off x="900286" y="1031814"/>
            <a:ext cx="2241393" cy="374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a:solidFill>
                  <a:schemeClr val="tx2"/>
                </a:solidFill>
                <a:cs typeface="Segoe UI Light"/>
              </a:rPr>
              <a:t>Socle technique et fonctionnel minimal</a:t>
            </a:r>
          </a:p>
        </p:txBody>
      </p:sp>
      <p:sp>
        <p:nvSpPr>
          <p:cNvPr id="105" name="Rectangle 104">
            <a:extLst>
              <a:ext uri="{FF2B5EF4-FFF2-40B4-BE49-F238E27FC236}">
                <a16:creationId xmlns:a16="http://schemas.microsoft.com/office/drawing/2014/main" id="{2692A3B1-E450-46B5-8D6D-884FD300BC16}"/>
              </a:ext>
            </a:extLst>
          </p:cNvPr>
          <p:cNvSpPr/>
          <p:nvPr/>
        </p:nvSpPr>
        <p:spPr>
          <a:xfrm>
            <a:off x="4115610" y="1057141"/>
            <a:ext cx="3553980" cy="3095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a:solidFill>
                  <a:schemeClr val="tx2"/>
                </a:solidFill>
                <a:cs typeface="Segoe UI Light"/>
              </a:rPr>
              <a:t>Enrichissement fonctionnel progressif</a:t>
            </a:r>
          </a:p>
        </p:txBody>
      </p:sp>
      <p:sp>
        <p:nvSpPr>
          <p:cNvPr id="106" name="Rectangle 105">
            <a:extLst>
              <a:ext uri="{FF2B5EF4-FFF2-40B4-BE49-F238E27FC236}">
                <a16:creationId xmlns:a16="http://schemas.microsoft.com/office/drawing/2014/main" id="{650D62BC-1935-49CA-B0C3-5571DB262C4D}"/>
              </a:ext>
            </a:extLst>
          </p:cNvPr>
          <p:cNvSpPr/>
          <p:nvPr/>
        </p:nvSpPr>
        <p:spPr>
          <a:xfrm>
            <a:off x="6042459" y="2448259"/>
            <a:ext cx="1770516" cy="355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i="1">
                <a:solidFill>
                  <a:schemeClr val="tx1"/>
                </a:solidFill>
                <a:cs typeface="Segoe UI Light"/>
              </a:rPr>
              <a:t>PTF digitale SAS V0.n</a:t>
            </a:r>
          </a:p>
        </p:txBody>
      </p:sp>
      <p:pic>
        <p:nvPicPr>
          <p:cNvPr id="107" name="Graphique 106" descr="Document">
            <a:extLst>
              <a:ext uri="{FF2B5EF4-FFF2-40B4-BE49-F238E27FC236}">
                <a16:creationId xmlns:a16="http://schemas.microsoft.com/office/drawing/2014/main" id="{F580F944-972E-4473-AD3B-674F32282B0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2530171" y="4036212"/>
            <a:ext cx="254533" cy="231274"/>
          </a:xfrm>
          <a:prstGeom prst="rect">
            <a:avLst/>
          </a:prstGeom>
        </p:spPr>
      </p:pic>
      <p:sp>
        <p:nvSpPr>
          <p:cNvPr id="108" name="Rectangle 107">
            <a:extLst>
              <a:ext uri="{FF2B5EF4-FFF2-40B4-BE49-F238E27FC236}">
                <a16:creationId xmlns:a16="http://schemas.microsoft.com/office/drawing/2014/main" id="{90DF32CE-E3C8-46B2-B6C8-8BA0F9491D2E}"/>
              </a:ext>
            </a:extLst>
          </p:cNvPr>
          <p:cNvSpPr/>
          <p:nvPr/>
        </p:nvSpPr>
        <p:spPr>
          <a:xfrm>
            <a:off x="1857180" y="4258273"/>
            <a:ext cx="1644671" cy="355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i="1">
                <a:solidFill>
                  <a:schemeClr val="tx1"/>
                </a:solidFill>
                <a:cs typeface="Segoe UI Light"/>
              </a:rPr>
              <a:t>Cadrage expression</a:t>
            </a:r>
            <a:br>
              <a:rPr lang="fr-FR" sz="1000" b="1" i="1">
                <a:solidFill>
                  <a:schemeClr val="tx1"/>
                </a:solidFill>
                <a:cs typeface="Segoe UI Light"/>
              </a:rPr>
            </a:br>
            <a:r>
              <a:rPr lang="fr-FR" sz="1000" b="1" i="1">
                <a:solidFill>
                  <a:schemeClr val="tx1"/>
                </a:solidFill>
                <a:cs typeface="Segoe UI Light"/>
              </a:rPr>
              <a:t>de besoin</a:t>
            </a:r>
          </a:p>
        </p:txBody>
      </p:sp>
      <p:sp>
        <p:nvSpPr>
          <p:cNvPr id="109" name="Rectangle 108">
            <a:extLst>
              <a:ext uri="{FF2B5EF4-FFF2-40B4-BE49-F238E27FC236}">
                <a16:creationId xmlns:a16="http://schemas.microsoft.com/office/drawing/2014/main" id="{9CDA76B5-B9EC-4F77-BB17-FFB53C4A0361}"/>
              </a:ext>
            </a:extLst>
          </p:cNvPr>
          <p:cNvSpPr/>
          <p:nvPr/>
        </p:nvSpPr>
        <p:spPr>
          <a:xfrm>
            <a:off x="3917993" y="2828585"/>
            <a:ext cx="4830720" cy="1024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fr-FR" sz="1050">
                <a:solidFill>
                  <a:schemeClr val="tx1"/>
                </a:solidFill>
                <a:cs typeface="Segoe UI Light"/>
              </a:rPr>
              <a:t>Identification, spécifications et priorisation de nouvelles fonctionnalités</a:t>
            </a:r>
          </a:p>
          <a:p>
            <a:pPr marL="285750" indent="-285750">
              <a:buFont typeface="Wingdings" panose="05000000000000000000" pitchFamily="2" charset="2"/>
              <a:buChar char="§"/>
            </a:pPr>
            <a:r>
              <a:rPr lang="fr-FR" sz="1050">
                <a:solidFill>
                  <a:schemeClr val="tx1"/>
                </a:solidFill>
                <a:cs typeface="Segoe UI Light"/>
              </a:rPr>
              <a:t>Évolutions des fonctionnalités existantes suite aux retours opérationnels issus du « terrain »</a:t>
            </a:r>
          </a:p>
          <a:p>
            <a:pPr marL="285750" indent="-285750">
              <a:buFont typeface="Wingdings" panose="05000000000000000000" pitchFamily="2" charset="2"/>
              <a:buChar char="§"/>
            </a:pPr>
            <a:r>
              <a:rPr lang="fr-FR" sz="1050">
                <a:solidFill>
                  <a:schemeClr val="tx1"/>
                </a:solidFill>
                <a:cs typeface="Segoe UI Light"/>
              </a:rPr>
              <a:t>Mise en œuvre d‘interfaces avec les solutions des éditeurs</a:t>
            </a:r>
          </a:p>
        </p:txBody>
      </p:sp>
      <p:sp>
        <p:nvSpPr>
          <p:cNvPr id="110" name="Flèche : haut 109">
            <a:extLst>
              <a:ext uri="{FF2B5EF4-FFF2-40B4-BE49-F238E27FC236}">
                <a16:creationId xmlns:a16="http://schemas.microsoft.com/office/drawing/2014/main" id="{84E7522A-1227-43E8-B552-9C7B8E77ADDB}"/>
              </a:ext>
            </a:extLst>
          </p:cNvPr>
          <p:cNvSpPr/>
          <p:nvPr/>
        </p:nvSpPr>
        <p:spPr>
          <a:xfrm>
            <a:off x="4938581" y="3851005"/>
            <a:ext cx="167300" cy="139049"/>
          </a:xfrm>
          <a:prstGeom prst="up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1" name="Flèche : haut 110">
            <a:extLst>
              <a:ext uri="{FF2B5EF4-FFF2-40B4-BE49-F238E27FC236}">
                <a16:creationId xmlns:a16="http://schemas.microsoft.com/office/drawing/2014/main" id="{C346B40C-ED4C-43DB-8709-FBCF7BFA6C30}"/>
              </a:ext>
            </a:extLst>
          </p:cNvPr>
          <p:cNvSpPr/>
          <p:nvPr/>
        </p:nvSpPr>
        <p:spPr>
          <a:xfrm>
            <a:off x="6952063" y="3851005"/>
            <a:ext cx="167300" cy="139049"/>
          </a:xfrm>
          <a:prstGeom prst="up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2" name="Flèche : haut 111">
            <a:extLst>
              <a:ext uri="{FF2B5EF4-FFF2-40B4-BE49-F238E27FC236}">
                <a16:creationId xmlns:a16="http://schemas.microsoft.com/office/drawing/2014/main" id="{E0F33582-AB42-41FC-8C3B-42248E55CAC2}"/>
              </a:ext>
            </a:extLst>
          </p:cNvPr>
          <p:cNvSpPr/>
          <p:nvPr/>
        </p:nvSpPr>
        <p:spPr>
          <a:xfrm>
            <a:off x="2561395" y="3851005"/>
            <a:ext cx="167300" cy="139049"/>
          </a:xfrm>
          <a:prstGeom prst="up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3" name="Flèche : haut 112">
            <a:extLst>
              <a:ext uri="{FF2B5EF4-FFF2-40B4-BE49-F238E27FC236}">
                <a16:creationId xmlns:a16="http://schemas.microsoft.com/office/drawing/2014/main" id="{43D75EA0-FBFD-4D89-9D9A-6A7F94331318}"/>
              </a:ext>
            </a:extLst>
          </p:cNvPr>
          <p:cNvSpPr/>
          <p:nvPr/>
        </p:nvSpPr>
        <p:spPr>
          <a:xfrm>
            <a:off x="979066" y="3851004"/>
            <a:ext cx="167300" cy="139049"/>
          </a:xfrm>
          <a:prstGeom prst="up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8" name="Titre 5">
            <a:extLst>
              <a:ext uri="{FF2B5EF4-FFF2-40B4-BE49-F238E27FC236}">
                <a16:creationId xmlns:a16="http://schemas.microsoft.com/office/drawing/2014/main" id="{214C7DAB-64CD-49E9-B157-9EAF1564B279}"/>
              </a:ext>
            </a:extLst>
          </p:cNvPr>
          <p:cNvSpPr txBox="1">
            <a:spLocks/>
          </p:cNvSpPr>
          <p:nvPr/>
        </p:nvSpPr>
        <p:spPr>
          <a:xfrm>
            <a:off x="930555" y="143202"/>
            <a:ext cx="6042715" cy="539991"/>
          </a:xfrm>
          <a:prstGeom prst="rect">
            <a:avLst/>
          </a:prstGeom>
        </p:spPr>
        <p:txBody>
          <a:bodyPr vert="horz" lIns="91440" tIns="45720" rIns="91440" bIns="45720" rtlCol="0" anchor="ctr">
            <a:noAutofit/>
          </a:bodyPr>
          <a:lstStyle>
            <a:lvl1pPr marL="14288" indent="0">
              <a:lnSpc>
                <a:spcPct val="90000"/>
              </a:lnSpc>
              <a:spcBef>
                <a:spcPct val="0"/>
              </a:spcBef>
              <a:buNone/>
              <a:tabLst/>
              <a:defRPr b="1">
                <a:latin typeface="+mj-lt"/>
                <a:ea typeface="+mj-ea"/>
                <a:cs typeface="+mj-cs"/>
              </a:defRPr>
            </a:lvl1pPr>
          </a:lstStyle>
          <a:p>
            <a:r>
              <a:rPr lang="fr-FR" sz="1200" dirty="0"/>
              <a:t>Une première phase de travaux qui permet de fournir un socle technique minimal pour la V0.1 de la plateforme et qui sera enrichi avec les utilisateurs</a:t>
            </a:r>
          </a:p>
        </p:txBody>
      </p:sp>
      <p:sp>
        <p:nvSpPr>
          <p:cNvPr id="3" name="Espace réservé de la date 2">
            <a:extLst>
              <a:ext uri="{FF2B5EF4-FFF2-40B4-BE49-F238E27FC236}">
                <a16:creationId xmlns:a16="http://schemas.microsoft.com/office/drawing/2014/main" id="{A2E25997-EAE7-4CC1-87D8-A5339954FF44}"/>
              </a:ext>
            </a:extLst>
          </p:cNvPr>
          <p:cNvSpPr>
            <a:spLocks noGrp="1"/>
          </p:cNvSpPr>
          <p:nvPr>
            <p:ph type="dt" sz="half" idx="2"/>
          </p:nvPr>
        </p:nvSpPr>
        <p:spPr/>
        <p:txBody>
          <a:bodyPr/>
          <a:lstStyle/>
          <a:p>
            <a:r>
              <a:rPr lang="fr-FR" cap="all"/>
              <a:t>04/02/21</a:t>
            </a:r>
          </a:p>
        </p:txBody>
      </p:sp>
    </p:spTree>
    <p:extLst>
      <p:ext uri="{BB962C8B-B14F-4D97-AF65-F5344CB8AC3E}">
        <p14:creationId xmlns:p14="http://schemas.microsoft.com/office/powerpoint/2010/main" val="1692996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048216" y="240982"/>
            <a:ext cx="5902552" cy="480131"/>
          </a:xfrm>
          <a:prstGeom prst="rect">
            <a:avLst/>
          </a:prstGeom>
          <a:noFill/>
        </p:spPr>
        <p:txBody>
          <a:bodyPr wrap="square" rtlCol="0">
            <a:spAutoFit/>
          </a:bodyPr>
          <a:lstStyle>
            <a:defPPr>
              <a:defRPr lang="fr-FR"/>
            </a:defPPr>
            <a:lvl1pPr>
              <a:defRPr sz="2000" b="1" cap="small">
                <a:solidFill>
                  <a:srgbClr val="00517E"/>
                </a:solidFill>
                <a:latin typeface="Carlito" panose="020F0502020204030204" pitchFamily="34" charset="0"/>
                <a:cs typeface="Carlito" panose="020F0502020204030204" pitchFamily="34" charset="0"/>
              </a:defRPr>
            </a:lvl1pPr>
          </a:lstStyle>
          <a:p>
            <a:pPr marL="14288">
              <a:lnSpc>
                <a:spcPct val="90000"/>
              </a:lnSpc>
              <a:spcBef>
                <a:spcPct val="0"/>
              </a:spcBef>
              <a:defRPr/>
            </a:pPr>
            <a:r>
              <a:rPr lang="fr-FR" sz="1400" cap="none" dirty="0">
                <a:solidFill>
                  <a:srgbClr val="000000"/>
                </a:solidFill>
                <a:latin typeface="Arial"/>
                <a:ea typeface="+mj-ea"/>
                <a:cs typeface="+mj-cs"/>
              </a:rPr>
              <a:t>Une plateforme digitale SAS qui s’intègrera progressivement dans l’écosystème numérique existant </a:t>
            </a:r>
          </a:p>
        </p:txBody>
      </p:sp>
      <p:sp>
        <p:nvSpPr>
          <p:cNvPr id="79" name="Rectangle 78">
            <a:extLst>
              <a:ext uri="{FF2B5EF4-FFF2-40B4-BE49-F238E27FC236}">
                <a16:creationId xmlns:a16="http://schemas.microsoft.com/office/drawing/2014/main" id="{64DAB0E3-2155-47B2-A5CF-551B88915FA3}"/>
              </a:ext>
            </a:extLst>
          </p:cNvPr>
          <p:cNvSpPr/>
          <p:nvPr/>
        </p:nvSpPr>
        <p:spPr>
          <a:xfrm>
            <a:off x="2740595" y="3897782"/>
            <a:ext cx="3391268" cy="541906"/>
          </a:xfrm>
          <a:prstGeom prst="rect">
            <a:avLst/>
          </a:prstGeom>
          <a:solidFill>
            <a:srgbClr val="F0E0F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b"/>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defTabSz="611498">
              <a:defRPr/>
            </a:pPr>
            <a:r>
              <a:rPr lang="fr-FR" sz="900">
                <a:solidFill>
                  <a:sysClr val="windowText" lastClr="000000"/>
                </a:solidFill>
                <a:latin typeface="Calibri" panose="020F0502020204030204"/>
              </a:rPr>
              <a:t>Annuaires nationaux</a:t>
            </a:r>
          </a:p>
        </p:txBody>
      </p:sp>
      <p:sp>
        <p:nvSpPr>
          <p:cNvPr id="80" name="Rectangle 79">
            <a:extLst>
              <a:ext uri="{FF2B5EF4-FFF2-40B4-BE49-F238E27FC236}">
                <a16:creationId xmlns:a16="http://schemas.microsoft.com/office/drawing/2014/main" id="{FBBFE4DC-1CD8-4E62-BAD8-FD71B8A40245}"/>
              </a:ext>
            </a:extLst>
          </p:cNvPr>
          <p:cNvSpPr/>
          <p:nvPr/>
        </p:nvSpPr>
        <p:spPr>
          <a:xfrm>
            <a:off x="3232773" y="2180170"/>
            <a:ext cx="2371725" cy="1114425"/>
          </a:xfrm>
          <a:prstGeom prst="rect">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750" b="1">
                <a:solidFill>
                  <a:sysClr val="windowText" lastClr="000000"/>
                </a:solidFill>
                <a:latin typeface="Calibri" panose="020F0502020204030204"/>
              </a:rPr>
              <a:t>Noyau plateforme digitale SAS – Santé.Fr</a:t>
            </a:r>
          </a:p>
          <a:p>
            <a:pPr algn="ctr" defTabSz="611498">
              <a:defRPr/>
            </a:pPr>
            <a:endParaRPr lang="fr-FR" sz="900" b="1">
              <a:solidFill>
                <a:sysClr val="windowText" lastClr="000000"/>
              </a:solidFill>
              <a:latin typeface="Calibri" panose="020F0502020204030204"/>
            </a:endParaRPr>
          </a:p>
          <a:p>
            <a:pPr algn="ctr" defTabSz="611498">
              <a:defRPr/>
            </a:pPr>
            <a:endParaRPr lang="fr-FR" sz="900" b="1">
              <a:solidFill>
                <a:sysClr val="windowText" lastClr="000000"/>
              </a:solidFill>
              <a:latin typeface="Calibri" panose="020F0502020204030204"/>
            </a:endParaRPr>
          </a:p>
          <a:p>
            <a:pPr algn="ctr" defTabSz="611498">
              <a:defRPr/>
            </a:pPr>
            <a:endParaRPr lang="fr-FR" sz="900" b="1">
              <a:solidFill>
                <a:sysClr val="windowText" lastClr="000000"/>
              </a:solidFill>
              <a:latin typeface="Calibri" panose="020F0502020204030204"/>
            </a:endParaRPr>
          </a:p>
          <a:p>
            <a:pPr algn="ctr" defTabSz="611498">
              <a:defRPr/>
            </a:pPr>
            <a:endParaRPr lang="fr-FR" sz="900" b="1">
              <a:solidFill>
                <a:sysClr val="windowText" lastClr="000000"/>
              </a:solidFill>
              <a:latin typeface="Calibri" panose="020F0502020204030204"/>
            </a:endParaRPr>
          </a:p>
          <a:p>
            <a:pPr algn="ctr" defTabSz="611498">
              <a:defRPr/>
            </a:pPr>
            <a:endParaRPr lang="fr-FR" sz="900" b="1">
              <a:solidFill>
                <a:sysClr val="windowText" lastClr="000000"/>
              </a:solidFill>
              <a:latin typeface="Calibri" panose="020F0502020204030204"/>
            </a:endParaRPr>
          </a:p>
          <a:p>
            <a:pPr algn="ctr" defTabSz="611498">
              <a:defRPr/>
            </a:pPr>
            <a:endParaRPr lang="fr-FR" sz="900" b="1">
              <a:solidFill>
                <a:sysClr val="windowText" lastClr="000000"/>
              </a:solidFill>
              <a:latin typeface="Calibri" panose="020F0502020204030204"/>
            </a:endParaRPr>
          </a:p>
        </p:txBody>
      </p:sp>
      <p:sp>
        <p:nvSpPr>
          <p:cNvPr id="82" name="Rectangle 81">
            <a:extLst>
              <a:ext uri="{FF2B5EF4-FFF2-40B4-BE49-F238E27FC236}">
                <a16:creationId xmlns:a16="http://schemas.microsoft.com/office/drawing/2014/main" id="{CE86BD92-FE02-48A1-A7F3-C51FED97C430}"/>
              </a:ext>
            </a:extLst>
          </p:cNvPr>
          <p:cNvSpPr/>
          <p:nvPr/>
        </p:nvSpPr>
        <p:spPr>
          <a:xfrm>
            <a:off x="3221357" y="1889067"/>
            <a:ext cx="2302466" cy="1981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a:solidFill>
                  <a:prstClr val="white"/>
                </a:solidFill>
                <a:latin typeface="Calibri" panose="020F0502020204030204"/>
              </a:rPr>
              <a:t>Portail web Prof. SAS</a:t>
            </a:r>
            <a:endParaRPr lang="fr-FR" sz="900" b="1">
              <a:solidFill>
                <a:prstClr val="white"/>
              </a:solidFill>
              <a:latin typeface="Calibri" panose="020F0502020204030204"/>
            </a:endParaRPr>
          </a:p>
        </p:txBody>
      </p:sp>
      <p:grpSp>
        <p:nvGrpSpPr>
          <p:cNvPr id="83" name="Group 82">
            <a:extLst>
              <a:ext uri="{FF2B5EF4-FFF2-40B4-BE49-F238E27FC236}">
                <a16:creationId xmlns:a16="http://schemas.microsoft.com/office/drawing/2014/main" id="{57B525C5-DA26-4981-B8BC-A384F78D4DEF}"/>
              </a:ext>
            </a:extLst>
          </p:cNvPr>
          <p:cNvGrpSpPr/>
          <p:nvPr/>
        </p:nvGrpSpPr>
        <p:grpSpPr>
          <a:xfrm>
            <a:off x="4628469" y="870309"/>
            <a:ext cx="796628" cy="660615"/>
            <a:chOff x="2880832" y="1128565"/>
            <a:chExt cx="1062171" cy="880819"/>
          </a:xfrm>
        </p:grpSpPr>
        <p:grpSp>
          <p:nvGrpSpPr>
            <p:cNvPr id="171" name="Group 170">
              <a:extLst>
                <a:ext uri="{FF2B5EF4-FFF2-40B4-BE49-F238E27FC236}">
                  <a16:creationId xmlns:a16="http://schemas.microsoft.com/office/drawing/2014/main" id="{8BEB7D7B-4835-4C9F-B24D-5C7A6DD63CCD}"/>
                </a:ext>
              </a:extLst>
            </p:cNvPr>
            <p:cNvGrpSpPr/>
            <p:nvPr/>
          </p:nvGrpSpPr>
          <p:grpSpPr>
            <a:xfrm>
              <a:off x="3241755" y="1128565"/>
              <a:ext cx="340323" cy="480003"/>
              <a:chOff x="1895475" y="1403351"/>
              <a:chExt cx="625475" cy="825500"/>
            </a:xfrm>
          </p:grpSpPr>
          <p:sp>
            <p:nvSpPr>
              <p:cNvPr id="173" name="Freeform 116">
                <a:extLst>
                  <a:ext uri="{FF2B5EF4-FFF2-40B4-BE49-F238E27FC236}">
                    <a16:creationId xmlns:a16="http://schemas.microsoft.com/office/drawing/2014/main" id="{00E66756-3A44-4B40-ACCD-A3F0639E5AB2}"/>
                  </a:ext>
                </a:extLst>
              </p:cNvPr>
              <p:cNvSpPr>
                <a:spLocks noEditPoints="1"/>
              </p:cNvSpPr>
              <p:nvPr/>
            </p:nvSpPr>
            <p:spPr bwMode="auto">
              <a:xfrm>
                <a:off x="1895475" y="1925638"/>
                <a:ext cx="625475" cy="303213"/>
              </a:xfrm>
              <a:custGeom>
                <a:avLst/>
                <a:gdLst>
                  <a:gd name="T0" fmla="*/ 260 w 260"/>
                  <a:gd name="T1" fmla="*/ 109 h 126"/>
                  <a:gd name="T2" fmla="*/ 250 w 260"/>
                  <a:gd name="T3" fmla="*/ 40 h 126"/>
                  <a:gd name="T4" fmla="*/ 205 w 260"/>
                  <a:gd name="T5" fmla="*/ 9 h 126"/>
                  <a:gd name="T6" fmla="*/ 205 w 260"/>
                  <a:gd name="T7" fmla="*/ 9 h 126"/>
                  <a:gd name="T8" fmla="*/ 181 w 260"/>
                  <a:gd name="T9" fmla="*/ 0 h 126"/>
                  <a:gd name="T10" fmla="*/ 179 w 260"/>
                  <a:gd name="T11" fmla="*/ 35 h 126"/>
                  <a:gd name="T12" fmla="*/ 130 w 260"/>
                  <a:gd name="T13" fmla="*/ 116 h 126"/>
                  <a:gd name="T14" fmla="*/ 130 w 260"/>
                  <a:gd name="T15" fmla="*/ 116 h 126"/>
                  <a:gd name="T16" fmla="*/ 130 w 260"/>
                  <a:gd name="T17" fmla="*/ 116 h 126"/>
                  <a:gd name="T18" fmla="*/ 130 w 260"/>
                  <a:gd name="T19" fmla="*/ 116 h 126"/>
                  <a:gd name="T20" fmla="*/ 130 w 260"/>
                  <a:gd name="T21" fmla="*/ 116 h 126"/>
                  <a:gd name="T22" fmla="*/ 80 w 260"/>
                  <a:gd name="T23" fmla="*/ 35 h 126"/>
                  <a:gd name="T24" fmla="*/ 78 w 260"/>
                  <a:gd name="T25" fmla="*/ 0 h 126"/>
                  <a:gd name="T26" fmla="*/ 54 w 260"/>
                  <a:gd name="T27" fmla="*/ 9 h 126"/>
                  <a:gd name="T28" fmla="*/ 54 w 260"/>
                  <a:gd name="T29" fmla="*/ 9 h 126"/>
                  <a:gd name="T30" fmla="*/ 10 w 260"/>
                  <a:gd name="T31" fmla="*/ 40 h 126"/>
                  <a:gd name="T32" fmla="*/ 0 w 260"/>
                  <a:gd name="T33" fmla="*/ 109 h 126"/>
                  <a:gd name="T34" fmla="*/ 16 w 260"/>
                  <a:gd name="T35" fmla="*/ 115 h 126"/>
                  <a:gd name="T36" fmla="*/ 16 w 260"/>
                  <a:gd name="T37" fmla="*/ 115 h 126"/>
                  <a:gd name="T38" fmla="*/ 123 w 260"/>
                  <a:gd name="T39" fmla="*/ 126 h 126"/>
                  <a:gd name="T40" fmla="*/ 125 w 260"/>
                  <a:gd name="T41" fmla="*/ 126 h 126"/>
                  <a:gd name="T42" fmla="*/ 130 w 260"/>
                  <a:gd name="T43" fmla="*/ 126 h 126"/>
                  <a:gd name="T44" fmla="*/ 135 w 260"/>
                  <a:gd name="T45" fmla="*/ 126 h 126"/>
                  <a:gd name="T46" fmla="*/ 136 w 260"/>
                  <a:gd name="T47" fmla="*/ 126 h 126"/>
                  <a:gd name="T48" fmla="*/ 243 w 260"/>
                  <a:gd name="T49" fmla="*/ 115 h 126"/>
                  <a:gd name="T50" fmla="*/ 243 w 260"/>
                  <a:gd name="T51" fmla="*/ 115 h 126"/>
                  <a:gd name="T52" fmla="*/ 260 w 260"/>
                  <a:gd name="T53" fmla="*/ 109 h 126"/>
                  <a:gd name="T54" fmla="*/ 221 w 260"/>
                  <a:gd name="T55" fmla="*/ 85 h 126"/>
                  <a:gd name="T56" fmla="*/ 187 w 260"/>
                  <a:gd name="T57" fmla="*/ 88 h 126"/>
                  <a:gd name="T58" fmla="*/ 181 w 260"/>
                  <a:gd name="T59" fmla="*/ 83 h 126"/>
                  <a:gd name="T60" fmla="*/ 186 w 260"/>
                  <a:gd name="T61" fmla="*/ 78 h 126"/>
                  <a:gd name="T62" fmla="*/ 189 w 260"/>
                  <a:gd name="T63" fmla="*/ 78 h 126"/>
                  <a:gd name="T64" fmla="*/ 196 w 260"/>
                  <a:gd name="T65" fmla="*/ 77 h 126"/>
                  <a:gd name="T66" fmla="*/ 220 w 260"/>
                  <a:gd name="T67" fmla="*/ 75 h 126"/>
                  <a:gd name="T68" fmla="*/ 226 w 260"/>
                  <a:gd name="T69" fmla="*/ 79 h 126"/>
                  <a:gd name="T70" fmla="*/ 221 w 260"/>
                  <a:gd name="T71" fmla="*/ 8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0" h="126">
                    <a:moveTo>
                      <a:pt x="260" y="109"/>
                    </a:moveTo>
                    <a:cubicBezTo>
                      <a:pt x="260" y="109"/>
                      <a:pt x="257" y="54"/>
                      <a:pt x="250" y="40"/>
                    </a:cubicBezTo>
                    <a:cubicBezTo>
                      <a:pt x="244" y="28"/>
                      <a:pt x="230" y="19"/>
                      <a:pt x="205" y="9"/>
                    </a:cubicBezTo>
                    <a:cubicBezTo>
                      <a:pt x="205" y="9"/>
                      <a:pt x="205" y="9"/>
                      <a:pt x="205" y="9"/>
                    </a:cubicBezTo>
                    <a:cubicBezTo>
                      <a:pt x="198" y="6"/>
                      <a:pt x="190" y="3"/>
                      <a:pt x="181" y="0"/>
                    </a:cubicBezTo>
                    <a:cubicBezTo>
                      <a:pt x="184" y="8"/>
                      <a:pt x="184" y="19"/>
                      <a:pt x="179" y="35"/>
                    </a:cubicBezTo>
                    <a:cubicBezTo>
                      <a:pt x="169" y="70"/>
                      <a:pt x="132" y="113"/>
                      <a:pt x="130" y="116"/>
                    </a:cubicBezTo>
                    <a:cubicBezTo>
                      <a:pt x="130" y="116"/>
                      <a:pt x="130" y="116"/>
                      <a:pt x="130" y="116"/>
                    </a:cubicBezTo>
                    <a:cubicBezTo>
                      <a:pt x="130" y="116"/>
                      <a:pt x="130" y="116"/>
                      <a:pt x="130" y="116"/>
                    </a:cubicBezTo>
                    <a:cubicBezTo>
                      <a:pt x="130" y="116"/>
                      <a:pt x="130" y="116"/>
                      <a:pt x="130" y="116"/>
                    </a:cubicBezTo>
                    <a:cubicBezTo>
                      <a:pt x="130" y="116"/>
                      <a:pt x="130" y="116"/>
                      <a:pt x="130" y="116"/>
                    </a:cubicBezTo>
                    <a:cubicBezTo>
                      <a:pt x="127" y="113"/>
                      <a:pt x="90" y="70"/>
                      <a:pt x="80" y="35"/>
                    </a:cubicBezTo>
                    <a:cubicBezTo>
                      <a:pt x="75" y="19"/>
                      <a:pt x="76" y="8"/>
                      <a:pt x="78" y="0"/>
                    </a:cubicBezTo>
                    <a:cubicBezTo>
                      <a:pt x="69" y="3"/>
                      <a:pt x="61" y="6"/>
                      <a:pt x="54" y="9"/>
                    </a:cubicBezTo>
                    <a:cubicBezTo>
                      <a:pt x="54" y="9"/>
                      <a:pt x="54" y="9"/>
                      <a:pt x="54" y="9"/>
                    </a:cubicBezTo>
                    <a:cubicBezTo>
                      <a:pt x="29" y="19"/>
                      <a:pt x="16" y="28"/>
                      <a:pt x="10" y="40"/>
                    </a:cubicBezTo>
                    <a:cubicBezTo>
                      <a:pt x="3" y="54"/>
                      <a:pt x="0" y="109"/>
                      <a:pt x="0" y="109"/>
                    </a:cubicBezTo>
                    <a:cubicBezTo>
                      <a:pt x="4" y="111"/>
                      <a:pt x="10" y="113"/>
                      <a:pt x="16" y="115"/>
                    </a:cubicBezTo>
                    <a:cubicBezTo>
                      <a:pt x="16" y="115"/>
                      <a:pt x="16" y="115"/>
                      <a:pt x="16" y="115"/>
                    </a:cubicBezTo>
                    <a:cubicBezTo>
                      <a:pt x="43" y="122"/>
                      <a:pt x="83" y="126"/>
                      <a:pt x="123" y="126"/>
                    </a:cubicBezTo>
                    <a:cubicBezTo>
                      <a:pt x="124" y="126"/>
                      <a:pt x="124" y="126"/>
                      <a:pt x="125" y="126"/>
                    </a:cubicBezTo>
                    <a:cubicBezTo>
                      <a:pt x="126" y="126"/>
                      <a:pt x="128" y="126"/>
                      <a:pt x="130" y="126"/>
                    </a:cubicBezTo>
                    <a:cubicBezTo>
                      <a:pt x="131" y="126"/>
                      <a:pt x="133" y="126"/>
                      <a:pt x="135" y="126"/>
                    </a:cubicBezTo>
                    <a:cubicBezTo>
                      <a:pt x="135" y="126"/>
                      <a:pt x="136" y="126"/>
                      <a:pt x="136" y="126"/>
                    </a:cubicBezTo>
                    <a:cubicBezTo>
                      <a:pt x="176" y="126"/>
                      <a:pt x="216" y="122"/>
                      <a:pt x="243" y="115"/>
                    </a:cubicBezTo>
                    <a:cubicBezTo>
                      <a:pt x="243" y="115"/>
                      <a:pt x="243" y="115"/>
                      <a:pt x="243" y="115"/>
                    </a:cubicBezTo>
                    <a:cubicBezTo>
                      <a:pt x="249" y="113"/>
                      <a:pt x="255" y="111"/>
                      <a:pt x="260" y="109"/>
                    </a:cubicBezTo>
                    <a:close/>
                    <a:moveTo>
                      <a:pt x="221" y="85"/>
                    </a:moveTo>
                    <a:cubicBezTo>
                      <a:pt x="202" y="87"/>
                      <a:pt x="187" y="88"/>
                      <a:pt x="187" y="88"/>
                    </a:cubicBezTo>
                    <a:cubicBezTo>
                      <a:pt x="184" y="88"/>
                      <a:pt x="182" y="86"/>
                      <a:pt x="181" y="83"/>
                    </a:cubicBezTo>
                    <a:cubicBezTo>
                      <a:pt x="181" y="80"/>
                      <a:pt x="183" y="78"/>
                      <a:pt x="186" y="78"/>
                    </a:cubicBezTo>
                    <a:cubicBezTo>
                      <a:pt x="186" y="78"/>
                      <a:pt x="187" y="78"/>
                      <a:pt x="189" y="78"/>
                    </a:cubicBezTo>
                    <a:cubicBezTo>
                      <a:pt x="190" y="78"/>
                      <a:pt x="193" y="77"/>
                      <a:pt x="196" y="77"/>
                    </a:cubicBezTo>
                    <a:cubicBezTo>
                      <a:pt x="202" y="77"/>
                      <a:pt x="210" y="76"/>
                      <a:pt x="220" y="75"/>
                    </a:cubicBezTo>
                    <a:cubicBezTo>
                      <a:pt x="223" y="75"/>
                      <a:pt x="225" y="76"/>
                      <a:pt x="226" y="79"/>
                    </a:cubicBezTo>
                    <a:cubicBezTo>
                      <a:pt x="226" y="82"/>
                      <a:pt x="224" y="84"/>
                      <a:pt x="221" y="85"/>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85784" fontAlgn="base">
                  <a:spcBef>
                    <a:spcPct val="0"/>
                  </a:spcBef>
                  <a:spcAft>
                    <a:spcPct val="0"/>
                  </a:spcAft>
                  <a:defRPr/>
                </a:pPr>
                <a:endParaRPr lang="en-IE" sz="2100">
                  <a:solidFill>
                    <a:prstClr val="black"/>
                  </a:solidFill>
                  <a:latin typeface="Arial" charset="0"/>
                  <a:ea typeface="Geneva" charset="-128"/>
                </a:endParaRPr>
              </a:p>
            </p:txBody>
          </p:sp>
          <p:sp>
            <p:nvSpPr>
              <p:cNvPr id="174" name="Freeform 117">
                <a:extLst>
                  <a:ext uri="{FF2B5EF4-FFF2-40B4-BE49-F238E27FC236}">
                    <a16:creationId xmlns:a16="http://schemas.microsoft.com/office/drawing/2014/main" id="{A0796E06-56D5-4B23-AEDA-14C3C01B52B3}"/>
                  </a:ext>
                </a:extLst>
              </p:cNvPr>
              <p:cNvSpPr>
                <a:spLocks/>
              </p:cNvSpPr>
              <p:nvPr/>
            </p:nvSpPr>
            <p:spPr bwMode="auto">
              <a:xfrm>
                <a:off x="2159000" y="1954213"/>
                <a:ext cx="96838" cy="214313"/>
              </a:xfrm>
              <a:custGeom>
                <a:avLst/>
                <a:gdLst>
                  <a:gd name="T0" fmla="*/ 50 w 61"/>
                  <a:gd name="T1" fmla="*/ 0 h 135"/>
                  <a:gd name="T2" fmla="*/ 31 w 61"/>
                  <a:gd name="T3" fmla="*/ 0 h 135"/>
                  <a:gd name="T4" fmla="*/ 11 w 61"/>
                  <a:gd name="T5" fmla="*/ 0 h 135"/>
                  <a:gd name="T6" fmla="*/ 0 w 61"/>
                  <a:gd name="T7" fmla="*/ 26 h 135"/>
                  <a:gd name="T8" fmla="*/ 19 w 61"/>
                  <a:gd name="T9" fmla="*/ 43 h 135"/>
                  <a:gd name="T10" fmla="*/ 3 w 61"/>
                  <a:gd name="T11" fmla="*/ 101 h 135"/>
                  <a:gd name="T12" fmla="*/ 31 w 61"/>
                  <a:gd name="T13" fmla="*/ 135 h 135"/>
                  <a:gd name="T14" fmla="*/ 57 w 61"/>
                  <a:gd name="T15" fmla="*/ 101 h 135"/>
                  <a:gd name="T16" fmla="*/ 41 w 61"/>
                  <a:gd name="T17" fmla="*/ 43 h 135"/>
                  <a:gd name="T18" fmla="*/ 61 w 61"/>
                  <a:gd name="T19" fmla="*/ 26 h 135"/>
                  <a:gd name="T20" fmla="*/ 50 w 61"/>
                  <a:gd name="T2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35">
                    <a:moveTo>
                      <a:pt x="50" y="0"/>
                    </a:moveTo>
                    <a:lnTo>
                      <a:pt x="31" y="0"/>
                    </a:lnTo>
                    <a:lnTo>
                      <a:pt x="11" y="0"/>
                    </a:lnTo>
                    <a:lnTo>
                      <a:pt x="0" y="26"/>
                    </a:lnTo>
                    <a:lnTo>
                      <a:pt x="19" y="43"/>
                    </a:lnTo>
                    <a:lnTo>
                      <a:pt x="3" y="101"/>
                    </a:lnTo>
                    <a:lnTo>
                      <a:pt x="31" y="135"/>
                    </a:lnTo>
                    <a:lnTo>
                      <a:pt x="57" y="101"/>
                    </a:lnTo>
                    <a:lnTo>
                      <a:pt x="41" y="43"/>
                    </a:lnTo>
                    <a:lnTo>
                      <a:pt x="61" y="26"/>
                    </a:lnTo>
                    <a:lnTo>
                      <a:pt x="50"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85784" fontAlgn="base">
                  <a:spcBef>
                    <a:spcPct val="0"/>
                  </a:spcBef>
                  <a:spcAft>
                    <a:spcPct val="0"/>
                  </a:spcAft>
                  <a:defRPr/>
                </a:pPr>
                <a:endParaRPr lang="en-IE" sz="2100">
                  <a:solidFill>
                    <a:prstClr val="black"/>
                  </a:solidFill>
                  <a:latin typeface="Arial" charset="0"/>
                  <a:ea typeface="Geneva" charset="-128"/>
                </a:endParaRPr>
              </a:p>
            </p:txBody>
          </p:sp>
          <p:sp>
            <p:nvSpPr>
              <p:cNvPr id="175" name="Freeform 118">
                <a:extLst>
                  <a:ext uri="{FF2B5EF4-FFF2-40B4-BE49-F238E27FC236}">
                    <a16:creationId xmlns:a16="http://schemas.microsoft.com/office/drawing/2014/main" id="{B0B1DF40-7CCE-49FF-B714-8E55023683E6}"/>
                  </a:ext>
                </a:extLst>
              </p:cNvPr>
              <p:cNvSpPr>
                <a:spLocks noEditPoints="1"/>
              </p:cNvSpPr>
              <p:nvPr/>
            </p:nvSpPr>
            <p:spPr bwMode="auto">
              <a:xfrm>
                <a:off x="2009775" y="1403351"/>
                <a:ext cx="393700" cy="506413"/>
              </a:xfrm>
              <a:custGeom>
                <a:avLst/>
                <a:gdLst>
                  <a:gd name="T0" fmla="*/ 39 w 163"/>
                  <a:gd name="T1" fmla="*/ 192 h 210"/>
                  <a:gd name="T2" fmla="*/ 82 w 163"/>
                  <a:gd name="T3" fmla="*/ 210 h 210"/>
                  <a:gd name="T4" fmla="*/ 146 w 163"/>
                  <a:gd name="T5" fmla="*/ 151 h 210"/>
                  <a:gd name="T6" fmla="*/ 163 w 163"/>
                  <a:gd name="T7" fmla="*/ 116 h 210"/>
                  <a:gd name="T8" fmla="*/ 163 w 163"/>
                  <a:gd name="T9" fmla="*/ 112 h 210"/>
                  <a:gd name="T10" fmla="*/ 153 w 163"/>
                  <a:gd name="T11" fmla="*/ 90 h 210"/>
                  <a:gd name="T12" fmla="*/ 11 w 163"/>
                  <a:gd name="T13" fmla="*/ 97 h 210"/>
                  <a:gd name="T14" fmla="*/ 1 w 163"/>
                  <a:gd name="T15" fmla="*/ 112 h 210"/>
                  <a:gd name="T16" fmla="*/ 11 w 163"/>
                  <a:gd name="T17" fmla="*/ 146 h 210"/>
                  <a:gd name="T18" fmla="*/ 138 w 163"/>
                  <a:gd name="T19" fmla="*/ 90 h 210"/>
                  <a:gd name="T20" fmla="*/ 127 w 163"/>
                  <a:gd name="T21" fmla="*/ 102 h 210"/>
                  <a:gd name="T22" fmla="*/ 75 w 163"/>
                  <a:gd name="T23" fmla="*/ 108 h 210"/>
                  <a:gd name="T24" fmla="*/ 27 w 163"/>
                  <a:gd name="T25" fmla="*/ 109 h 210"/>
                  <a:gd name="T26" fmla="*/ 130 w 163"/>
                  <a:gd name="T27" fmla="*/ 112 h 210"/>
                  <a:gd name="T28" fmla="*/ 128 w 163"/>
                  <a:gd name="T29" fmla="*/ 123 h 210"/>
                  <a:gd name="T30" fmla="*/ 119 w 163"/>
                  <a:gd name="T31" fmla="*/ 130 h 210"/>
                  <a:gd name="T32" fmla="*/ 98 w 163"/>
                  <a:gd name="T33" fmla="*/ 126 h 210"/>
                  <a:gd name="T34" fmla="*/ 94 w 163"/>
                  <a:gd name="T35" fmla="*/ 112 h 210"/>
                  <a:gd name="T36" fmla="*/ 126 w 163"/>
                  <a:gd name="T37" fmla="*/ 109 h 210"/>
                  <a:gd name="T38" fmla="*/ 130 w 163"/>
                  <a:gd name="T39" fmla="*/ 112 h 210"/>
                  <a:gd name="T40" fmla="*/ 69 w 163"/>
                  <a:gd name="T41" fmla="*/ 112 h 210"/>
                  <a:gd name="T42" fmla="*/ 66 w 163"/>
                  <a:gd name="T43" fmla="*/ 126 h 210"/>
                  <a:gd name="T44" fmla="*/ 44 w 163"/>
                  <a:gd name="T45" fmla="*/ 130 h 210"/>
                  <a:gd name="T46" fmla="*/ 35 w 163"/>
                  <a:gd name="T47" fmla="*/ 123 h 210"/>
                  <a:gd name="T48" fmla="*/ 33 w 163"/>
                  <a:gd name="T49" fmla="*/ 112 h 210"/>
                  <a:gd name="T50" fmla="*/ 34 w 163"/>
                  <a:gd name="T51" fmla="*/ 111 h 210"/>
                  <a:gd name="T52" fmla="*/ 65 w 163"/>
                  <a:gd name="T53" fmla="*/ 109 h 210"/>
                  <a:gd name="T54" fmla="*/ 10 w 163"/>
                  <a:gd name="T55" fmla="*/ 113 h 210"/>
                  <a:gd name="T56" fmla="*/ 22 w 163"/>
                  <a:gd name="T57" fmla="*/ 128 h 210"/>
                  <a:gd name="T58" fmla="*/ 26 w 163"/>
                  <a:gd name="T59" fmla="*/ 115 h 210"/>
                  <a:gd name="T60" fmla="*/ 29 w 163"/>
                  <a:gd name="T61" fmla="*/ 125 h 210"/>
                  <a:gd name="T62" fmla="*/ 58 w 163"/>
                  <a:gd name="T63" fmla="*/ 137 h 210"/>
                  <a:gd name="T64" fmla="*/ 74 w 163"/>
                  <a:gd name="T65" fmla="*/ 124 h 210"/>
                  <a:gd name="T66" fmla="*/ 90 w 163"/>
                  <a:gd name="T67" fmla="*/ 124 h 210"/>
                  <a:gd name="T68" fmla="*/ 105 w 163"/>
                  <a:gd name="T69" fmla="*/ 137 h 210"/>
                  <a:gd name="T70" fmla="*/ 135 w 163"/>
                  <a:gd name="T71" fmla="*/ 125 h 210"/>
                  <a:gd name="T72" fmla="*/ 137 w 163"/>
                  <a:gd name="T73" fmla="*/ 115 h 210"/>
                  <a:gd name="T74" fmla="*/ 141 w 163"/>
                  <a:gd name="T75" fmla="*/ 124 h 210"/>
                  <a:gd name="T76" fmla="*/ 154 w 163"/>
                  <a:gd name="T77" fmla="*/ 113 h 210"/>
                  <a:gd name="T78" fmla="*/ 154 w 163"/>
                  <a:gd name="T79" fmla="*/ 116 h 210"/>
                  <a:gd name="T80" fmla="*/ 141 w 163"/>
                  <a:gd name="T81" fmla="*/ 143 h 210"/>
                  <a:gd name="T82" fmla="*/ 118 w 163"/>
                  <a:gd name="T83" fmla="*/ 186 h 210"/>
                  <a:gd name="T84" fmla="*/ 81 w 163"/>
                  <a:gd name="T85" fmla="*/ 201 h 210"/>
                  <a:gd name="T86" fmla="*/ 25 w 163"/>
                  <a:gd name="T87" fmla="*/ 144 h 210"/>
                  <a:gd name="T88" fmla="*/ 12 w 163"/>
                  <a:gd name="T89" fmla="*/ 12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3" h="210">
                    <a:moveTo>
                      <a:pt x="11" y="146"/>
                    </a:moveTo>
                    <a:cubicBezTo>
                      <a:pt x="13" y="148"/>
                      <a:pt x="15" y="150"/>
                      <a:pt x="17" y="151"/>
                    </a:cubicBezTo>
                    <a:cubicBezTo>
                      <a:pt x="21" y="167"/>
                      <a:pt x="28" y="181"/>
                      <a:pt x="39" y="192"/>
                    </a:cubicBezTo>
                    <a:cubicBezTo>
                      <a:pt x="50" y="203"/>
                      <a:pt x="64" y="210"/>
                      <a:pt x="82" y="210"/>
                    </a:cubicBezTo>
                    <a:cubicBezTo>
                      <a:pt x="82" y="210"/>
                      <a:pt x="82" y="210"/>
                      <a:pt x="82" y="210"/>
                    </a:cubicBezTo>
                    <a:cubicBezTo>
                      <a:pt x="82" y="210"/>
                      <a:pt x="82" y="210"/>
                      <a:pt x="82" y="210"/>
                    </a:cubicBezTo>
                    <a:cubicBezTo>
                      <a:pt x="82" y="210"/>
                      <a:pt x="82" y="210"/>
                      <a:pt x="82" y="210"/>
                    </a:cubicBezTo>
                    <a:cubicBezTo>
                      <a:pt x="99" y="210"/>
                      <a:pt x="114" y="203"/>
                      <a:pt x="125" y="192"/>
                    </a:cubicBezTo>
                    <a:cubicBezTo>
                      <a:pt x="135" y="181"/>
                      <a:pt x="142" y="167"/>
                      <a:pt x="146" y="151"/>
                    </a:cubicBezTo>
                    <a:cubicBezTo>
                      <a:pt x="149" y="150"/>
                      <a:pt x="151" y="148"/>
                      <a:pt x="153" y="146"/>
                    </a:cubicBezTo>
                    <a:cubicBezTo>
                      <a:pt x="156" y="142"/>
                      <a:pt x="158" y="137"/>
                      <a:pt x="160" y="132"/>
                    </a:cubicBezTo>
                    <a:cubicBezTo>
                      <a:pt x="162" y="126"/>
                      <a:pt x="163" y="121"/>
                      <a:pt x="163" y="116"/>
                    </a:cubicBezTo>
                    <a:cubicBezTo>
                      <a:pt x="163" y="115"/>
                      <a:pt x="163" y="113"/>
                      <a:pt x="163" y="112"/>
                    </a:cubicBezTo>
                    <a:cubicBezTo>
                      <a:pt x="163" y="112"/>
                      <a:pt x="163" y="112"/>
                      <a:pt x="163" y="112"/>
                    </a:cubicBezTo>
                    <a:cubicBezTo>
                      <a:pt x="163" y="112"/>
                      <a:pt x="163" y="112"/>
                      <a:pt x="163" y="112"/>
                    </a:cubicBezTo>
                    <a:cubicBezTo>
                      <a:pt x="162" y="108"/>
                      <a:pt x="161" y="104"/>
                      <a:pt x="158" y="101"/>
                    </a:cubicBezTo>
                    <a:cubicBezTo>
                      <a:pt x="156" y="99"/>
                      <a:pt x="154" y="97"/>
                      <a:pt x="152" y="97"/>
                    </a:cubicBezTo>
                    <a:cubicBezTo>
                      <a:pt x="152" y="95"/>
                      <a:pt x="153" y="93"/>
                      <a:pt x="153" y="90"/>
                    </a:cubicBezTo>
                    <a:cubicBezTo>
                      <a:pt x="157" y="68"/>
                      <a:pt x="152" y="27"/>
                      <a:pt x="105" y="13"/>
                    </a:cubicBezTo>
                    <a:cubicBezTo>
                      <a:pt x="60" y="0"/>
                      <a:pt x="35" y="31"/>
                      <a:pt x="35" y="31"/>
                    </a:cubicBezTo>
                    <a:cubicBezTo>
                      <a:pt x="35" y="31"/>
                      <a:pt x="1" y="40"/>
                      <a:pt x="11" y="97"/>
                    </a:cubicBezTo>
                    <a:cubicBezTo>
                      <a:pt x="9" y="98"/>
                      <a:pt x="7" y="99"/>
                      <a:pt x="5" y="101"/>
                    </a:cubicBezTo>
                    <a:cubicBezTo>
                      <a:pt x="3" y="104"/>
                      <a:pt x="1" y="108"/>
                      <a:pt x="1" y="112"/>
                    </a:cubicBezTo>
                    <a:cubicBezTo>
                      <a:pt x="1" y="112"/>
                      <a:pt x="1" y="112"/>
                      <a:pt x="1" y="112"/>
                    </a:cubicBezTo>
                    <a:cubicBezTo>
                      <a:pt x="0" y="113"/>
                      <a:pt x="0" y="115"/>
                      <a:pt x="0" y="116"/>
                    </a:cubicBezTo>
                    <a:cubicBezTo>
                      <a:pt x="0" y="122"/>
                      <a:pt x="2" y="130"/>
                      <a:pt x="5" y="137"/>
                    </a:cubicBezTo>
                    <a:cubicBezTo>
                      <a:pt x="7" y="140"/>
                      <a:pt x="8" y="143"/>
                      <a:pt x="11" y="146"/>
                    </a:cubicBezTo>
                    <a:close/>
                    <a:moveTo>
                      <a:pt x="42" y="62"/>
                    </a:moveTo>
                    <a:cubicBezTo>
                      <a:pt x="42" y="62"/>
                      <a:pt x="52" y="45"/>
                      <a:pt x="67" y="57"/>
                    </a:cubicBezTo>
                    <a:cubicBezTo>
                      <a:pt x="83" y="69"/>
                      <a:pt x="100" y="90"/>
                      <a:pt x="138" y="90"/>
                    </a:cubicBezTo>
                    <a:cubicBezTo>
                      <a:pt x="140" y="109"/>
                      <a:pt x="140" y="109"/>
                      <a:pt x="140" y="109"/>
                    </a:cubicBezTo>
                    <a:cubicBezTo>
                      <a:pt x="138" y="109"/>
                      <a:pt x="137" y="109"/>
                      <a:pt x="137" y="109"/>
                    </a:cubicBezTo>
                    <a:cubicBezTo>
                      <a:pt x="137" y="109"/>
                      <a:pt x="136" y="103"/>
                      <a:pt x="127" y="102"/>
                    </a:cubicBezTo>
                    <a:cubicBezTo>
                      <a:pt x="96" y="102"/>
                      <a:pt x="96" y="102"/>
                      <a:pt x="96" y="102"/>
                    </a:cubicBezTo>
                    <a:cubicBezTo>
                      <a:pt x="93" y="102"/>
                      <a:pt x="89" y="104"/>
                      <a:pt x="88" y="108"/>
                    </a:cubicBezTo>
                    <a:cubicBezTo>
                      <a:pt x="75" y="108"/>
                      <a:pt x="75" y="108"/>
                      <a:pt x="75" y="108"/>
                    </a:cubicBezTo>
                    <a:cubicBezTo>
                      <a:pt x="74" y="104"/>
                      <a:pt x="71" y="102"/>
                      <a:pt x="67" y="102"/>
                    </a:cubicBezTo>
                    <a:cubicBezTo>
                      <a:pt x="36" y="102"/>
                      <a:pt x="36" y="102"/>
                      <a:pt x="36" y="102"/>
                    </a:cubicBezTo>
                    <a:cubicBezTo>
                      <a:pt x="27" y="103"/>
                      <a:pt x="27" y="109"/>
                      <a:pt x="27" y="109"/>
                    </a:cubicBezTo>
                    <a:cubicBezTo>
                      <a:pt x="27" y="109"/>
                      <a:pt x="25" y="109"/>
                      <a:pt x="23" y="109"/>
                    </a:cubicBezTo>
                    <a:cubicBezTo>
                      <a:pt x="25" y="89"/>
                      <a:pt x="29" y="62"/>
                      <a:pt x="42" y="62"/>
                    </a:cubicBezTo>
                    <a:close/>
                    <a:moveTo>
                      <a:pt x="130" y="112"/>
                    </a:moveTo>
                    <a:cubicBezTo>
                      <a:pt x="130" y="113"/>
                      <a:pt x="130" y="114"/>
                      <a:pt x="130" y="115"/>
                    </a:cubicBezTo>
                    <a:cubicBezTo>
                      <a:pt x="130" y="116"/>
                      <a:pt x="129" y="117"/>
                      <a:pt x="129" y="118"/>
                    </a:cubicBezTo>
                    <a:cubicBezTo>
                      <a:pt x="129" y="120"/>
                      <a:pt x="128" y="122"/>
                      <a:pt x="128" y="123"/>
                    </a:cubicBezTo>
                    <a:cubicBezTo>
                      <a:pt x="128" y="123"/>
                      <a:pt x="128" y="123"/>
                      <a:pt x="128" y="123"/>
                    </a:cubicBezTo>
                    <a:cubicBezTo>
                      <a:pt x="127" y="125"/>
                      <a:pt x="126" y="127"/>
                      <a:pt x="125" y="128"/>
                    </a:cubicBezTo>
                    <a:cubicBezTo>
                      <a:pt x="123" y="129"/>
                      <a:pt x="122" y="130"/>
                      <a:pt x="119" y="130"/>
                    </a:cubicBezTo>
                    <a:cubicBezTo>
                      <a:pt x="106" y="130"/>
                      <a:pt x="106" y="130"/>
                      <a:pt x="106" y="130"/>
                    </a:cubicBezTo>
                    <a:cubicBezTo>
                      <a:pt x="105" y="130"/>
                      <a:pt x="103" y="130"/>
                      <a:pt x="101" y="129"/>
                    </a:cubicBezTo>
                    <a:cubicBezTo>
                      <a:pt x="100" y="128"/>
                      <a:pt x="98" y="127"/>
                      <a:pt x="98" y="126"/>
                    </a:cubicBezTo>
                    <a:cubicBezTo>
                      <a:pt x="97" y="125"/>
                      <a:pt x="97" y="124"/>
                      <a:pt x="97" y="123"/>
                    </a:cubicBezTo>
                    <a:cubicBezTo>
                      <a:pt x="96" y="122"/>
                      <a:pt x="96" y="120"/>
                      <a:pt x="96" y="119"/>
                    </a:cubicBezTo>
                    <a:cubicBezTo>
                      <a:pt x="95" y="116"/>
                      <a:pt x="95" y="113"/>
                      <a:pt x="94" y="112"/>
                    </a:cubicBezTo>
                    <a:cubicBezTo>
                      <a:pt x="94" y="112"/>
                      <a:pt x="94" y="112"/>
                      <a:pt x="94" y="112"/>
                    </a:cubicBezTo>
                    <a:cubicBezTo>
                      <a:pt x="95" y="110"/>
                      <a:pt x="96" y="109"/>
                      <a:pt x="98" y="109"/>
                    </a:cubicBezTo>
                    <a:cubicBezTo>
                      <a:pt x="126" y="109"/>
                      <a:pt x="126" y="109"/>
                      <a:pt x="126" y="109"/>
                    </a:cubicBezTo>
                    <a:cubicBezTo>
                      <a:pt x="126" y="109"/>
                      <a:pt x="127" y="109"/>
                      <a:pt x="128" y="109"/>
                    </a:cubicBezTo>
                    <a:cubicBezTo>
                      <a:pt x="129" y="110"/>
                      <a:pt x="129" y="110"/>
                      <a:pt x="130" y="111"/>
                    </a:cubicBezTo>
                    <a:cubicBezTo>
                      <a:pt x="130" y="111"/>
                      <a:pt x="130" y="112"/>
                      <a:pt x="130" y="112"/>
                    </a:cubicBezTo>
                    <a:cubicBezTo>
                      <a:pt x="130" y="112"/>
                      <a:pt x="130" y="112"/>
                      <a:pt x="130" y="112"/>
                    </a:cubicBezTo>
                    <a:close/>
                    <a:moveTo>
                      <a:pt x="69" y="112"/>
                    </a:moveTo>
                    <a:cubicBezTo>
                      <a:pt x="69" y="112"/>
                      <a:pt x="69" y="112"/>
                      <a:pt x="69" y="112"/>
                    </a:cubicBezTo>
                    <a:cubicBezTo>
                      <a:pt x="69" y="113"/>
                      <a:pt x="68" y="116"/>
                      <a:pt x="68" y="119"/>
                    </a:cubicBezTo>
                    <a:cubicBezTo>
                      <a:pt x="67" y="120"/>
                      <a:pt x="67" y="122"/>
                      <a:pt x="67" y="123"/>
                    </a:cubicBezTo>
                    <a:cubicBezTo>
                      <a:pt x="66" y="124"/>
                      <a:pt x="66" y="125"/>
                      <a:pt x="66" y="126"/>
                    </a:cubicBezTo>
                    <a:cubicBezTo>
                      <a:pt x="65" y="127"/>
                      <a:pt x="64" y="128"/>
                      <a:pt x="62" y="129"/>
                    </a:cubicBezTo>
                    <a:cubicBezTo>
                      <a:pt x="60" y="130"/>
                      <a:pt x="58" y="130"/>
                      <a:pt x="57" y="130"/>
                    </a:cubicBezTo>
                    <a:cubicBezTo>
                      <a:pt x="44" y="130"/>
                      <a:pt x="44" y="130"/>
                      <a:pt x="44" y="130"/>
                    </a:cubicBezTo>
                    <a:cubicBezTo>
                      <a:pt x="42" y="130"/>
                      <a:pt x="40" y="129"/>
                      <a:pt x="39" y="128"/>
                    </a:cubicBezTo>
                    <a:cubicBezTo>
                      <a:pt x="37" y="127"/>
                      <a:pt x="36" y="125"/>
                      <a:pt x="35" y="123"/>
                    </a:cubicBezTo>
                    <a:cubicBezTo>
                      <a:pt x="35" y="123"/>
                      <a:pt x="35" y="123"/>
                      <a:pt x="35" y="123"/>
                    </a:cubicBezTo>
                    <a:cubicBezTo>
                      <a:pt x="35" y="122"/>
                      <a:pt x="35" y="120"/>
                      <a:pt x="34" y="118"/>
                    </a:cubicBezTo>
                    <a:cubicBezTo>
                      <a:pt x="34" y="117"/>
                      <a:pt x="34" y="116"/>
                      <a:pt x="34" y="115"/>
                    </a:cubicBezTo>
                    <a:cubicBezTo>
                      <a:pt x="33" y="114"/>
                      <a:pt x="33" y="113"/>
                      <a:pt x="33" y="112"/>
                    </a:cubicBezTo>
                    <a:cubicBezTo>
                      <a:pt x="33" y="112"/>
                      <a:pt x="33" y="112"/>
                      <a:pt x="33" y="112"/>
                    </a:cubicBezTo>
                    <a:cubicBezTo>
                      <a:pt x="33" y="112"/>
                      <a:pt x="33" y="112"/>
                      <a:pt x="33" y="112"/>
                    </a:cubicBezTo>
                    <a:cubicBezTo>
                      <a:pt x="33" y="112"/>
                      <a:pt x="33" y="111"/>
                      <a:pt x="34" y="111"/>
                    </a:cubicBezTo>
                    <a:cubicBezTo>
                      <a:pt x="34" y="110"/>
                      <a:pt x="35" y="110"/>
                      <a:pt x="35" y="109"/>
                    </a:cubicBezTo>
                    <a:cubicBezTo>
                      <a:pt x="36" y="109"/>
                      <a:pt x="37" y="109"/>
                      <a:pt x="38" y="109"/>
                    </a:cubicBezTo>
                    <a:cubicBezTo>
                      <a:pt x="65" y="109"/>
                      <a:pt x="65" y="109"/>
                      <a:pt x="65" y="109"/>
                    </a:cubicBezTo>
                    <a:cubicBezTo>
                      <a:pt x="67" y="109"/>
                      <a:pt x="69" y="110"/>
                      <a:pt x="69" y="112"/>
                    </a:cubicBezTo>
                    <a:close/>
                    <a:moveTo>
                      <a:pt x="10" y="113"/>
                    </a:moveTo>
                    <a:cubicBezTo>
                      <a:pt x="10" y="113"/>
                      <a:pt x="10" y="113"/>
                      <a:pt x="10" y="113"/>
                    </a:cubicBezTo>
                    <a:cubicBezTo>
                      <a:pt x="10" y="110"/>
                      <a:pt x="11" y="108"/>
                      <a:pt x="12" y="107"/>
                    </a:cubicBezTo>
                    <a:cubicBezTo>
                      <a:pt x="13" y="107"/>
                      <a:pt x="13" y="106"/>
                      <a:pt x="13" y="106"/>
                    </a:cubicBezTo>
                    <a:cubicBezTo>
                      <a:pt x="17" y="116"/>
                      <a:pt x="20" y="126"/>
                      <a:pt x="22" y="128"/>
                    </a:cubicBezTo>
                    <a:cubicBezTo>
                      <a:pt x="22" y="128"/>
                      <a:pt x="22" y="122"/>
                      <a:pt x="23" y="115"/>
                    </a:cubicBezTo>
                    <a:cubicBezTo>
                      <a:pt x="23" y="115"/>
                      <a:pt x="23" y="115"/>
                      <a:pt x="23" y="115"/>
                    </a:cubicBezTo>
                    <a:cubicBezTo>
                      <a:pt x="26" y="115"/>
                      <a:pt x="26" y="115"/>
                      <a:pt x="26" y="115"/>
                    </a:cubicBezTo>
                    <a:cubicBezTo>
                      <a:pt x="26" y="116"/>
                      <a:pt x="27" y="116"/>
                      <a:pt x="27" y="116"/>
                    </a:cubicBezTo>
                    <a:cubicBezTo>
                      <a:pt x="27" y="121"/>
                      <a:pt x="29" y="125"/>
                      <a:pt x="29" y="125"/>
                    </a:cubicBezTo>
                    <a:cubicBezTo>
                      <a:pt x="29" y="125"/>
                      <a:pt x="29" y="125"/>
                      <a:pt x="29" y="125"/>
                    </a:cubicBezTo>
                    <a:cubicBezTo>
                      <a:pt x="30" y="128"/>
                      <a:pt x="31" y="131"/>
                      <a:pt x="34" y="133"/>
                    </a:cubicBezTo>
                    <a:cubicBezTo>
                      <a:pt x="36" y="136"/>
                      <a:pt x="40" y="137"/>
                      <a:pt x="44" y="137"/>
                    </a:cubicBezTo>
                    <a:cubicBezTo>
                      <a:pt x="58" y="137"/>
                      <a:pt x="58" y="137"/>
                      <a:pt x="58" y="137"/>
                    </a:cubicBezTo>
                    <a:cubicBezTo>
                      <a:pt x="60" y="137"/>
                      <a:pt x="63" y="136"/>
                      <a:pt x="66" y="135"/>
                    </a:cubicBezTo>
                    <a:cubicBezTo>
                      <a:pt x="68" y="134"/>
                      <a:pt x="71" y="132"/>
                      <a:pt x="72" y="129"/>
                    </a:cubicBezTo>
                    <a:cubicBezTo>
                      <a:pt x="73" y="127"/>
                      <a:pt x="73" y="126"/>
                      <a:pt x="74" y="124"/>
                    </a:cubicBezTo>
                    <a:cubicBezTo>
                      <a:pt x="75" y="120"/>
                      <a:pt x="76" y="117"/>
                      <a:pt x="76" y="115"/>
                    </a:cubicBezTo>
                    <a:cubicBezTo>
                      <a:pt x="87" y="115"/>
                      <a:pt x="87" y="115"/>
                      <a:pt x="87" y="115"/>
                    </a:cubicBezTo>
                    <a:cubicBezTo>
                      <a:pt x="88" y="117"/>
                      <a:pt x="89" y="120"/>
                      <a:pt x="90" y="124"/>
                    </a:cubicBezTo>
                    <a:cubicBezTo>
                      <a:pt x="90" y="126"/>
                      <a:pt x="91" y="127"/>
                      <a:pt x="91" y="129"/>
                    </a:cubicBezTo>
                    <a:cubicBezTo>
                      <a:pt x="93" y="132"/>
                      <a:pt x="95" y="134"/>
                      <a:pt x="98" y="135"/>
                    </a:cubicBezTo>
                    <a:cubicBezTo>
                      <a:pt x="100" y="136"/>
                      <a:pt x="103" y="137"/>
                      <a:pt x="105" y="137"/>
                    </a:cubicBezTo>
                    <a:cubicBezTo>
                      <a:pt x="120" y="137"/>
                      <a:pt x="120" y="137"/>
                      <a:pt x="120" y="137"/>
                    </a:cubicBezTo>
                    <a:cubicBezTo>
                      <a:pt x="124" y="137"/>
                      <a:pt x="127" y="136"/>
                      <a:pt x="130" y="133"/>
                    </a:cubicBezTo>
                    <a:cubicBezTo>
                      <a:pt x="132" y="131"/>
                      <a:pt x="134" y="128"/>
                      <a:pt x="135" y="125"/>
                    </a:cubicBezTo>
                    <a:cubicBezTo>
                      <a:pt x="135" y="125"/>
                      <a:pt x="135" y="125"/>
                      <a:pt x="135" y="125"/>
                    </a:cubicBezTo>
                    <a:cubicBezTo>
                      <a:pt x="135" y="125"/>
                      <a:pt x="136" y="121"/>
                      <a:pt x="137" y="116"/>
                    </a:cubicBezTo>
                    <a:cubicBezTo>
                      <a:pt x="137" y="116"/>
                      <a:pt x="137" y="116"/>
                      <a:pt x="137" y="115"/>
                    </a:cubicBezTo>
                    <a:cubicBezTo>
                      <a:pt x="140" y="115"/>
                      <a:pt x="140" y="115"/>
                      <a:pt x="140" y="115"/>
                    </a:cubicBezTo>
                    <a:cubicBezTo>
                      <a:pt x="140" y="115"/>
                      <a:pt x="140" y="115"/>
                      <a:pt x="140" y="115"/>
                    </a:cubicBezTo>
                    <a:cubicBezTo>
                      <a:pt x="141" y="124"/>
                      <a:pt x="141" y="124"/>
                      <a:pt x="141" y="124"/>
                    </a:cubicBezTo>
                    <a:cubicBezTo>
                      <a:pt x="141" y="124"/>
                      <a:pt x="146" y="117"/>
                      <a:pt x="149" y="106"/>
                    </a:cubicBezTo>
                    <a:cubicBezTo>
                      <a:pt x="150" y="106"/>
                      <a:pt x="151" y="106"/>
                      <a:pt x="151" y="107"/>
                    </a:cubicBezTo>
                    <a:cubicBezTo>
                      <a:pt x="152" y="108"/>
                      <a:pt x="153" y="110"/>
                      <a:pt x="154" y="113"/>
                    </a:cubicBezTo>
                    <a:cubicBezTo>
                      <a:pt x="154" y="113"/>
                      <a:pt x="154" y="113"/>
                      <a:pt x="154" y="113"/>
                    </a:cubicBezTo>
                    <a:cubicBezTo>
                      <a:pt x="154" y="113"/>
                      <a:pt x="154" y="113"/>
                      <a:pt x="154" y="113"/>
                    </a:cubicBezTo>
                    <a:cubicBezTo>
                      <a:pt x="154" y="114"/>
                      <a:pt x="154" y="115"/>
                      <a:pt x="154" y="116"/>
                    </a:cubicBezTo>
                    <a:cubicBezTo>
                      <a:pt x="154" y="121"/>
                      <a:pt x="152" y="128"/>
                      <a:pt x="150" y="133"/>
                    </a:cubicBezTo>
                    <a:cubicBezTo>
                      <a:pt x="149" y="136"/>
                      <a:pt x="147" y="138"/>
                      <a:pt x="146" y="140"/>
                    </a:cubicBezTo>
                    <a:cubicBezTo>
                      <a:pt x="144" y="142"/>
                      <a:pt x="143" y="142"/>
                      <a:pt x="141" y="143"/>
                    </a:cubicBezTo>
                    <a:cubicBezTo>
                      <a:pt x="139" y="144"/>
                      <a:pt x="139" y="144"/>
                      <a:pt x="139" y="144"/>
                    </a:cubicBezTo>
                    <a:cubicBezTo>
                      <a:pt x="138" y="146"/>
                      <a:pt x="138" y="146"/>
                      <a:pt x="138" y="146"/>
                    </a:cubicBezTo>
                    <a:cubicBezTo>
                      <a:pt x="134" y="162"/>
                      <a:pt x="127" y="176"/>
                      <a:pt x="118" y="186"/>
                    </a:cubicBezTo>
                    <a:cubicBezTo>
                      <a:pt x="108" y="195"/>
                      <a:pt x="97" y="201"/>
                      <a:pt x="82" y="201"/>
                    </a:cubicBezTo>
                    <a:cubicBezTo>
                      <a:pt x="82" y="201"/>
                      <a:pt x="82" y="201"/>
                      <a:pt x="82" y="201"/>
                    </a:cubicBezTo>
                    <a:cubicBezTo>
                      <a:pt x="81" y="201"/>
                      <a:pt x="81" y="201"/>
                      <a:pt x="81" y="201"/>
                    </a:cubicBezTo>
                    <a:cubicBezTo>
                      <a:pt x="67" y="201"/>
                      <a:pt x="55" y="195"/>
                      <a:pt x="45" y="186"/>
                    </a:cubicBezTo>
                    <a:cubicBezTo>
                      <a:pt x="36" y="176"/>
                      <a:pt x="29" y="162"/>
                      <a:pt x="25" y="146"/>
                    </a:cubicBezTo>
                    <a:cubicBezTo>
                      <a:pt x="25" y="144"/>
                      <a:pt x="25" y="144"/>
                      <a:pt x="25" y="144"/>
                    </a:cubicBezTo>
                    <a:cubicBezTo>
                      <a:pt x="22" y="143"/>
                      <a:pt x="22" y="143"/>
                      <a:pt x="22" y="143"/>
                    </a:cubicBezTo>
                    <a:cubicBezTo>
                      <a:pt x="21" y="142"/>
                      <a:pt x="19" y="142"/>
                      <a:pt x="18" y="140"/>
                    </a:cubicBezTo>
                    <a:cubicBezTo>
                      <a:pt x="15" y="137"/>
                      <a:pt x="13" y="133"/>
                      <a:pt x="12" y="129"/>
                    </a:cubicBezTo>
                    <a:cubicBezTo>
                      <a:pt x="10" y="124"/>
                      <a:pt x="10" y="119"/>
                      <a:pt x="10" y="116"/>
                    </a:cubicBezTo>
                    <a:cubicBezTo>
                      <a:pt x="10" y="115"/>
                      <a:pt x="10" y="114"/>
                      <a:pt x="10" y="11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85784" fontAlgn="base">
                  <a:spcBef>
                    <a:spcPct val="0"/>
                  </a:spcBef>
                  <a:spcAft>
                    <a:spcPct val="0"/>
                  </a:spcAft>
                  <a:defRPr/>
                </a:pPr>
                <a:endParaRPr lang="en-IE" sz="2100">
                  <a:solidFill>
                    <a:prstClr val="black"/>
                  </a:solidFill>
                  <a:latin typeface="Arial" charset="0"/>
                  <a:ea typeface="Geneva" charset="-128"/>
                </a:endParaRPr>
              </a:p>
            </p:txBody>
          </p:sp>
        </p:grpSp>
        <p:sp>
          <p:nvSpPr>
            <p:cNvPr id="172" name="TextBox 26">
              <a:extLst>
                <a:ext uri="{FF2B5EF4-FFF2-40B4-BE49-F238E27FC236}">
                  <a16:creationId xmlns:a16="http://schemas.microsoft.com/office/drawing/2014/main" id="{278A912F-69B1-4E8F-8850-4BAD3822855B}"/>
                </a:ext>
              </a:extLst>
            </p:cNvPr>
            <p:cNvSpPr txBox="1"/>
            <p:nvPr/>
          </p:nvSpPr>
          <p:spPr>
            <a:xfrm>
              <a:off x="2880832" y="1593886"/>
              <a:ext cx="1062171" cy="415498"/>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85784" fontAlgn="base">
                <a:spcBef>
                  <a:spcPct val="0"/>
                </a:spcBef>
                <a:spcAft>
                  <a:spcPct val="0"/>
                </a:spcAft>
                <a:defRPr/>
              </a:pPr>
              <a:r>
                <a:rPr lang="fr-FR" sz="675" b="1">
                  <a:solidFill>
                    <a:prstClr val="black"/>
                  </a:solidFill>
                  <a:latin typeface="Arial" charset="0"/>
                  <a:ea typeface="Geneva" charset="-128"/>
                </a:rPr>
                <a:t>Professionnel effecteur de soins</a:t>
              </a:r>
            </a:p>
            <a:p>
              <a:pPr algn="ctr" defTabSz="685784" fontAlgn="base">
                <a:spcBef>
                  <a:spcPct val="0"/>
                </a:spcBef>
                <a:spcAft>
                  <a:spcPct val="0"/>
                </a:spcAft>
                <a:defRPr/>
              </a:pPr>
              <a:r>
                <a:rPr lang="fr-FR" sz="675" b="1">
                  <a:solidFill>
                    <a:prstClr val="black"/>
                  </a:solidFill>
                  <a:latin typeface="Arial" charset="0"/>
                  <a:ea typeface="Geneva" charset="-128"/>
                </a:rPr>
                <a:t>ou Délégataire</a:t>
              </a:r>
            </a:p>
          </p:txBody>
        </p:sp>
      </p:grpSp>
      <p:grpSp>
        <p:nvGrpSpPr>
          <p:cNvPr id="84" name="Group 83">
            <a:extLst>
              <a:ext uri="{FF2B5EF4-FFF2-40B4-BE49-F238E27FC236}">
                <a16:creationId xmlns:a16="http://schemas.microsoft.com/office/drawing/2014/main" id="{937C483E-3F5F-4A04-A8C6-4EAEDC1C3263}"/>
              </a:ext>
            </a:extLst>
          </p:cNvPr>
          <p:cNvGrpSpPr/>
          <p:nvPr/>
        </p:nvGrpSpPr>
        <p:grpSpPr>
          <a:xfrm>
            <a:off x="3394594" y="882698"/>
            <a:ext cx="765545" cy="676467"/>
            <a:chOff x="3802938" y="1161677"/>
            <a:chExt cx="1020726" cy="901957"/>
          </a:xfrm>
        </p:grpSpPr>
        <p:sp>
          <p:nvSpPr>
            <p:cNvPr id="169" name="TextBox 31">
              <a:extLst>
                <a:ext uri="{FF2B5EF4-FFF2-40B4-BE49-F238E27FC236}">
                  <a16:creationId xmlns:a16="http://schemas.microsoft.com/office/drawing/2014/main" id="{8D6E1852-F4DE-4857-AE67-605D101AE3A0}"/>
                </a:ext>
              </a:extLst>
            </p:cNvPr>
            <p:cNvSpPr txBox="1"/>
            <p:nvPr/>
          </p:nvSpPr>
          <p:spPr>
            <a:xfrm>
              <a:off x="3802938" y="1786635"/>
              <a:ext cx="1020726" cy="276999"/>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85784" fontAlgn="base">
                <a:spcBef>
                  <a:spcPct val="0"/>
                </a:spcBef>
                <a:spcAft>
                  <a:spcPct val="0"/>
                </a:spcAft>
                <a:defRPr/>
              </a:pPr>
              <a:r>
                <a:rPr lang="fr-FR" sz="675" b="1">
                  <a:solidFill>
                    <a:prstClr val="black"/>
                  </a:solidFill>
                  <a:latin typeface="Arial" charset="0"/>
                  <a:ea typeface="Geneva" charset="-128"/>
                </a:rPr>
                <a:t>Régulateur /</a:t>
              </a:r>
            </a:p>
            <a:p>
              <a:pPr algn="ctr" defTabSz="685784" fontAlgn="base">
                <a:spcBef>
                  <a:spcPct val="0"/>
                </a:spcBef>
                <a:spcAft>
                  <a:spcPct val="0"/>
                </a:spcAft>
                <a:defRPr/>
              </a:pPr>
              <a:r>
                <a:rPr lang="fr-FR" sz="675" b="1">
                  <a:solidFill>
                    <a:prstClr val="black"/>
                  </a:solidFill>
                </a:rPr>
                <a:t>OSNP</a:t>
              </a:r>
              <a:endParaRPr lang="fr-FR" sz="675" b="1">
                <a:solidFill>
                  <a:prstClr val="black"/>
                </a:solidFill>
                <a:latin typeface="Arial" charset="0"/>
                <a:ea typeface="Geneva" charset="-128"/>
              </a:endParaRPr>
            </a:p>
          </p:txBody>
        </p:sp>
        <p:sp>
          <p:nvSpPr>
            <p:cNvPr id="170" name="Freeform 20">
              <a:extLst>
                <a:ext uri="{FF2B5EF4-FFF2-40B4-BE49-F238E27FC236}">
                  <a16:creationId xmlns:a16="http://schemas.microsoft.com/office/drawing/2014/main" id="{5B20BAEB-88AA-4928-B691-7616435B703D}"/>
                </a:ext>
              </a:extLst>
            </p:cNvPr>
            <p:cNvSpPr>
              <a:spLocks noEditPoints="1"/>
            </p:cNvSpPr>
            <p:nvPr/>
          </p:nvSpPr>
          <p:spPr bwMode="auto">
            <a:xfrm>
              <a:off x="4115105" y="1161677"/>
              <a:ext cx="396393" cy="466025"/>
            </a:xfrm>
            <a:custGeom>
              <a:avLst/>
              <a:gdLst>
                <a:gd name="T0" fmla="*/ 148 w 365"/>
                <a:gd name="T1" fmla="*/ 235 h 451"/>
                <a:gd name="T2" fmla="*/ 184 w 365"/>
                <a:gd name="T3" fmla="*/ 223 h 451"/>
                <a:gd name="T4" fmla="*/ 148 w 365"/>
                <a:gd name="T5" fmla="*/ 210 h 451"/>
                <a:gd name="T6" fmla="*/ 79 w 365"/>
                <a:gd name="T7" fmla="*/ 200 h 451"/>
                <a:gd name="T8" fmla="*/ 74 w 365"/>
                <a:gd name="T9" fmla="*/ 172 h 451"/>
                <a:gd name="T10" fmla="*/ 85 w 365"/>
                <a:gd name="T11" fmla="*/ 175 h 451"/>
                <a:gd name="T12" fmla="*/ 98 w 365"/>
                <a:gd name="T13" fmla="*/ 194 h 451"/>
                <a:gd name="T14" fmla="*/ 115 w 365"/>
                <a:gd name="T15" fmla="*/ 204 h 451"/>
                <a:gd name="T16" fmla="*/ 135 w 365"/>
                <a:gd name="T17" fmla="*/ 201 h 451"/>
                <a:gd name="T18" fmla="*/ 208 w 365"/>
                <a:gd name="T19" fmla="*/ 106 h 451"/>
                <a:gd name="T20" fmla="*/ 246 w 365"/>
                <a:gd name="T21" fmla="*/ 138 h 451"/>
                <a:gd name="T22" fmla="*/ 171 w 365"/>
                <a:gd name="T23" fmla="*/ 247 h 451"/>
                <a:gd name="T24" fmla="*/ 182 w 365"/>
                <a:gd name="T25" fmla="*/ 258 h 451"/>
                <a:gd name="T26" fmla="*/ 267 w 365"/>
                <a:gd name="T27" fmla="*/ 194 h 451"/>
                <a:gd name="T28" fmla="*/ 280 w 365"/>
                <a:gd name="T29" fmla="*/ 175 h 451"/>
                <a:gd name="T30" fmla="*/ 291 w 365"/>
                <a:gd name="T31" fmla="*/ 170 h 451"/>
                <a:gd name="T32" fmla="*/ 290 w 365"/>
                <a:gd name="T33" fmla="*/ 128 h 451"/>
                <a:gd name="T34" fmla="*/ 182 w 365"/>
                <a:gd name="T35" fmla="*/ 0 h 451"/>
                <a:gd name="T36" fmla="*/ 74 w 365"/>
                <a:gd name="T37" fmla="*/ 129 h 451"/>
                <a:gd name="T38" fmla="*/ 74 w 365"/>
                <a:gd name="T39" fmla="*/ 161 h 451"/>
                <a:gd name="T40" fmla="*/ 73 w 365"/>
                <a:gd name="T41" fmla="*/ 206 h 451"/>
                <a:gd name="T42" fmla="*/ 182 w 365"/>
                <a:gd name="T43" fmla="*/ 21 h 451"/>
                <a:gd name="T44" fmla="*/ 267 w 365"/>
                <a:gd name="T45" fmla="*/ 107 h 451"/>
                <a:gd name="T46" fmla="*/ 182 w 365"/>
                <a:gd name="T47" fmla="*/ 38 h 451"/>
                <a:gd name="T48" fmla="*/ 98 w 365"/>
                <a:gd name="T49" fmla="*/ 107 h 451"/>
                <a:gd name="T50" fmla="*/ 182 w 365"/>
                <a:gd name="T51" fmla="*/ 21 h 451"/>
                <a:gd name="T52" fmla="*/ 231 w 365"/>
                <a:gd name="T53" fmla="*/ 275 h 451"/>
                <a:gd name="T54" fmla="*/ 209 w 365"/>
                <a:gd name="T55" fmla="*/ 431 h 451"/>
                <a:gd name="T56" fmla="*/ 173 w 365"/>
                <a:gd name="T57" fmla="*/ 314 h 451"/>
                <a:gd name="T58" fmla="*/ 155 w 365"/>
                <a:gd name="T59" fmla="*/ 432 h 451"/>
                <a:gd name="T60" fmla="*/ 134 w 365"/>
                <a:gd name="T61" fmla="*/ 275 h 451"/>
                <a:gd name="T62" fmla="*/ 0 w 365"/>
                <a:gd name="T63" fmla="*/ 406 h 451"/>
                <a:gd name="T64" fmla="*/ 365 w 365"/>
                <a:gd name="T65" fmla="*/ 451 h 451"/>
                <a:gd name="T66" fmla="*/ 239 w 365"/>
                <a:gd name="T67" fmla="*/ 257 h 451"/>
                <a:gd name="T68" fmla="*/ 255 w 365"/>
                <a:gd name="T69" fmla="*/ 406 h 451"/>
                <a:gd name="T70" fmla="*/ 316 w 365"/>
                <a:gd name="T71" fmla="*/ 393 h 451"/>
                <a:gd name="T72" fmla="*/ 160 w 365"/>
                <a:gd name="T73" fmla="*/ 287 h 451"/>
                <a:gd name="T74" fmla="*/ 193 w 365"/>
                <a:gd name="T75" fmla="*/ 307 h 451"/>
                <a:gd name="T76" fmla="*/ 193 w 365"/>
                <a:gd name="T77" fmla="*/ 275 h 451"/>
                <a:gd name="T78" fmla="*/ 160 w 365"/>
                <a:gd name="T79" fmla="*/ 287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5" h="451">
                  <a:moveTo>
                    <a:pt x="136" y="228"/>
                  </a:moveTo>
                  <a:cubicBezTo>
                    <a:pt x="138" y="232"/>
                    <a:pt x="142" y="235"/>
                    <a:pt x="148" y="235"/>
                  </a:cubicBezTo>
                  <a:cubicBezTo>
                    <a:pt x="171" y="235"/>
                    <a:pt x="171" y="235"/>
                    <a:pt x="171" y="235"/>
                  </a:cubicBezTo>
                  <a:cubicBezTo>
                    <a:pt x="178" y="235"/>
                    <a:pt x="184" y="230"/>
                    <a:pt x="184" y="223"/>
                  </a:cubicBezTo>
                  <a:cubicBezTo>
                    <a:pt x="184" y="216"/>
                    <a:pt x="178" y="210"/>
                    <a:pt x="171" y="210"/>
                  </a:cubicBezTo>
                  <a:cubicBezTo>
                    <a:pt x="148" y="210"/>
                    <a:pt x="148" y="210"/>
                    <a:pt x="148" y="210"/>
                  </a:cubicBezTo>
                  <a:cubicBezTo>
                    <a:pt x="142" y="210"/>
                    <a:pt x="137" y="214"/>
                    <a:pt x="135" y="219"/>
                  </a:cubicBezTo>
                  <a:cubicBezTo>
                    <a:pt x="107" y="216"/>
                    <a:pt x="88" y="210"/>
                    <a:pt x="79" y="200"/>
                  </a:cubicBezTo>
                  <a:cubicBezTo>
                    <a:pt x="73" y="195"/>
                    <a:pt x="71" y="188"/>
                    <a:pt x="71" y="180"/>
                  </a:cubicBezTo>
                  <a:cubicBezTo>
                    <a:pt x="71" y="178"/>
                    <a:pt x="72" y="175"/>
                    <a:pt x="74" y="172"/>
                  </a:cubicBezTo>
                  <a:cubicBezTo>
                    <a:pt x="75" y="175"/>
                    <a:pt x="77" y="177"/>
                    <a:pt x="80" y="177"/>
                  </a:cubicBezTo>
                  <a:cubicBezTo>
                    <a:pt x="82" y="177"/>
                    <a:pt x="83" y="176"/>
                    <a:pt x="85" y="175"/>
                  </a:cubicBezTo>
                  <a:cubicBezTo>
                    <a:pt x="85" y="181"/>
                    <a:pt x="85" y="181"/>
                    <a:pt x="85" y="181"/>
                  </a:cubicBezTo>
                  <a:cubicBezTo>
                    <a:pt x="85" y="189"/>
                    <a:pt x="91" y="194"/>
                    <a:pt x="98" y="194"/>
                  </a:cubicBezTo>
                  <a:cubicBezTo>
                    <a:pt x="102" y="194"/>
                    <a:pt x="106" y="192"/>
                    <a:pt x="109" y="189"/>
                  </a:cubicBezTo>
                  <a:cubicBezTo>
                    <a:pt x="111" y="194"/>
                    <a:pt x="113" y="199"/>
                    <a:pt x="115" y="204"/>
                  </a:cubicBezTo>
                  <a:cubicBezTo>
                    <a:pt x="119" y="205"/>
                    <a:pt x="124" y="206"/>
                    <a:pt x="129" y="207"/>
                  </a:cubicBezTo>
                  <a:cubicBezTo>
                    <a:pt x="131" y="204"/>
                    <a:pt x="133" y="203"/>
                    <a:pt x="135" y="201"/>
                  </a:cubicBezTo>
                  <a:cubicBezTo>
                    <a:pt x="126" y="186"/>
                    <a:pt x="121" y="166"/>
                    <a:pt x="120" y="146"/>
                  </a:cubicBezTo>
                  <a:cubicBezTo>
                    <a:pt x="162" y="145"/>
                    <a:pt x="191" y="125"/>
                    <a:pt x="208" y="106"/>
                  </a:cubicBezTo>
                  <a:cubicBezTo>
                    <a:pt x="212" y="114"/>
                    <a:pt x="220" y="128"/>
                    <a:pt x="245" y="136"/>
                  </a:cubicBezTo>
                  <a:cubicBezTo>
                    <a:pt x="245" y="136"/>
                    <a:pt x="246" y="137"/>
                    <a:pt x="246" y="138"/>
                  </a:cubicBezTo>
                  <a:cubicBezTo>
                    <a:pt x="246" y="185"/>
                    <a:pt x="220" y="230"/>
                    <a:pt x="191" y="237"/>
                  </a:cubicBezTo>
                  <a:cubicBezTo>
                    <a:pt x="186" y="243"/>
                    <a:pt x="179" y="247"/>
                    <a:pt x="171" y="247"/>
                  </a:cubicBezTo>
                  <a:cubicBezTo>
                    <a:pt x="150" y="247"/>
                    <a:pt x="150" y="247"/>
                    <a:pt x="150" y="247"/>
                  </a:cubicBezTo>
                  <a:cubicBezTo>
                    <a:pt x="160" y="254"/>
                    <a:pt x="171" y="258"/>
                    <a:pt x="182" y="258"/>
                  </a:cubicBezTo>
                  <a:cubicBezTo>
                    <a:pt x="215" y="258"/>
                    <a:pt x="243" y="228"/>
                    <a:pt x="256" y="189"/>
                  </a:cubicBezTo>
                  <a:cubicBezTo>
                    <a:pt x="259" y="192"/>
                    <a:pt x="262" y="194"/>
                    <a:pt x="267" y="194"/>
                  </a:cubicBezTo>
                  <a:cubicBezTo>
                    <a:pt x="274" y="194"/>
                    <a:pt x="280" y="189"/>
                    <a:pt x="280" y="181"/>
                  </a:cubicBezTo>
                  <a:cubicBezTo>
                    <a:pt x="280" y="175"/>
                    <a:pt x="280" y="175"/>
                    <a:pt x="280" y="175"/>
                  </a:cubicBezTo>
                  <a:cubicBezTo>
                    <a:pt x="281" y="176"/>
                    <a:pt x="283" y="177"/>
                    <a:pt x="285" y="177"/>
                  </a:cubicBezTo>
                  <a:cubicBezTo>
                    <a:pt x="288" y="177"/>
                    <a:pt x="291" y="174"/>
                    <a:pt x="291" y="170"/>
                  </a:cubicBezTo>
                  <a:cubicBezTo>
                    <a:pt x="291" y="131"/>
                    <a:pt x="291" y="131"/>
                    <a:pt x="291" y="131"/>
                  </a:cubicBezTo>
                  <a:cubicBezTo>
                    <a:pt x="291" y="130"/>
                    <a:pt x="291" y="129"/>
                    <a:pt x="290" y="128"/>
                  </a:cubicBezTo>
                  <a:cubicBezTo>
                    <a:pt x="290" y="108"/>
                    <a:pt x="290" y="108"/>
                    <a:pt x="290" y="108"/>
                  </a:cubicBezTo>
                  <a:cubicBezTo>
                    <a:pt x="290" y="48"/>
                    <a:pt x="242" y="0"/>
                    <a:pt x="182" y="0"/>
                  </a:cubicBezTo>
                  <a:cubicBezTo>
                    <a:pt x="122" y="0"/>
                    <a:pt x="74" y="48"/>
                    <a:pt x="74" y="108"/>
                  </a:cubicBezTo>
                  <a:cubicBezTo>
                    <a:pt x="74" y="129"/>
                    <a:pt x="74" y="129"/>
                    <a:pt x="74" y="129"/>
                  </a:cubicBezTo>
                  <a:cubicBezTo>
                    <a:pt x="74" y="130"/>
                    <a:pt x="73" y="131"/>
                    <a:pt x="73" y="131"/>
                  </a:cubicBezTo>
                  <a:cubicBezTo>
                    <a:pt x="74" y="161"/>
                    <a:pt x="74" y="161"/>
                    <a:pt x="74" y="161"/>
                  </a:cubicBezTo>
                  <a:cubicBezTo>
                    <a:pt x="66" y="166"/>
                    <a:pt x="63" y="174"/>
                    <a:pt x="63" y="180"/>
                  </a:cubicBezTo>
                  <a:cubicBezTo>
                    <a:pt x="62" y="190"/>
                    <a:pt x="66" y="199"/>
                    <a:pt x="73" y="206"/>
                  </a:cubicBezTo>
                  <a:cubicBezTo>
                    <a:pt x="84" y="218"/>
                    <a:pt x="104" y="225"/>
                    <a:pt x="136" y="228"/>
                  </a:cubicBezTo>
                  <a:close/>
                  <a:moveTo>
                    <a:pt x="182" y="21"/>
                  </a:moveTo>
                  <a:cubicBezTo>
                    <a:pt x="230" y="21"/>
                    <a:pt x="269" y="60"/>
                    <a:pt x="269" y="107"/>
                  </a:cubicBezTo>
                  <a:cubicBezTo>
                    <a:pt x="268" y="107"/>
                    <a:pt x="268" y="107"/>
                    <a:pt x="267" y="107"/>
                  </a:cubicBezTo>
                  <a:cubicBezTo>
                    <a:pt x="265" y="107"/>
                    <a:pt x="263" y="108"/>
                    <a:pt x="261" y="108"/>
                  </a:cubicBezTo>
                  <a:cubicBezTo>
                    <a:pt x="251" y="65"/>
                    <a:pt x="220" y="38"/>
                    <a:pt x="182" y="38"/>
                  </a:cubicBezTo>
                  <a:cubicBezTo>
                    <a:pt x="145" y="38"/>
                    <a:pt x="113" y="65"/>
                    <a:pt x="103" y="108"/>
                  </a:cubicBezTo>
                  <a:cubicBezTo>
                    <a:pt x="102" y="108"/>
                    <a:pt x="100" y="107"/>
                    <a:pt x="98" y="107"/>
                  </a:cubicBezTo>
                  <a:cubicBezTo>
                    <a:pt x="97" y="107"/>
                    <a:pt x="96" y="107"/>
                    <a:pt x="95" y="107"/>
                  </a:cubicBezTo>
                  <a:cubicBezTo>
                    <a:pt x="95" y="60"/>
                    <a:pt x="134" y="21"/>
                    <a:pt x="182" y="21"/>
                  </a:cubicBezTo>
                  <a:close/>
                  <a:moveTo>
                    <a:pt x="239" y="257"/>
                  </a:moveTo>
                  <a:cubicBezTo>
                    <a:pt x="231" y="275"/>
                    <a:pt x="231" y="275"/>
                    <a:pt x="231" y="275"/>
                  </a:cubicBezTo>
                  <a:cubicBezTo>
                    <a:pt x="239" y="277"/>
                    <a:pt x="246" y="279"/>
                    <a:pt x="253" y="282"/>
                  </a:cubicBezTo>
                  <a:cubicBezTo>
                    <a:pt x="209" y="431"/>
                    <a:pt x="209" y="431"/>
                    <a:pt x="209" y="431"/>
                  </a:cubicBezTo>
                  <a:cubicBezTo>
                    <a:pt x="192" y="314"/>
                    <a:pt x="192" y="314"/>
                    <a:pt x="192" y="314"/>
                  </a:cubicBezTo>
                  <a:cubicBezTo>
                    <a:pt x="173" y="314"/>
                    <a:pt x="173" y="314"/>
                    <a:pt x="173" y="314"/>
                  </a:cubicBezTo>
                  <a:cubicBezTo>
                    <a:pt x="156" y="432"/>
                    <a:pt x="156" y="432"/>
                    <a:pt x="156" y="432"/>
                  </a:cubicBezTo>
                  <a:cubicBezTo>
                    <a:pt x="155" y="432"/>
                    <a:pt x="155" y="432"/>
                    <a:pt x="155" y="432"/>
                  </a:cubicBezTo>
                  <a:cubicBezTo>
                    <a:pt x="111" y="283"/>
                    <a:pt x="111" y="283"/>
                    <a:pt x="111" y="283"/>
                  </a:cubicBezTo>
                  <a:cubicBezTo>
                    <a:pt x="119" y="279"/>
                    <a:pt x="126" y="277"/>
                    <a:pt x="134" y="275"/>
                  </a:cubicBezTo>
                  <a:cubicBezTo>
                    <a:pt x="126" y="257"/>
                    <a:pt x="126" y="257"/>
                    <a:pt x="126" y="257"/>
                  </a:cubicBezTo>
                  <a:cubicBezTo>
                    <a:pt x="53" y="278"/>
                    <a:pt x="0" y="345"/>
                    <a:pt x="0" y="406"/>
                  </a:cubicBezTo>
                  <a:cubicBezTo>
                    <a:pt x="0" y="407"/>
                    <a:pt x="0" y="450"/>
                    <a:pt x="0" y="451"/>
                  </a:cubicBezTo>
                  <a:cubicBezTo>
                    <a:pt x="365" y="451"/>
                    <a:pt x="365" y="451"/>
                    <a:pt x="365" y="451"/>
                  </a:cubicBezTo>
                  <a:cubicBezTo>
                    <a:pt x="365" y="450"/>
                    <a:pt x="365" y="407"/>
                    <a:pt x="365" y="406"/>
                  </a:cubicBezTo>
                  <a:cubicBezTo>
                    <a:pt x="365" y="345"/>
                    <a:pt x="312" y="279"/>
                    <a:pt x="239" y="257"/>
                  </a:cubicBezTo>
                  <a:close/>
                  <a:moveTo>
                    <a:pt x="316" y="406"/>
                  </a:moveTo>
                  <a:cubicBezTo>
                    <a:pt x="255" y="406"/>
                    <a:pt x="255" y="406"/>
                    <a:pt x="255" y="406"/>
                  </a:cubicBezTo>
                  <a:cubicBezTo>
                    <a:pt x="255" y="393"/>
                    <a:pt x="255" y="393"/>
                    <a:pt x="255" y="393"/>
                  </a:cubicBezTo>
                  <a:cubicBezTo>
                    <a:pt x="316" y="393"/>
                    <a:pt x="316" y="393"/>
                    <a:pt x="316" y="393"/>
                  </a:cubicBezTo>
                  <a:lnTo>
                    <a:pt x="316" y="406"/>
                  </a:lnTo>
                  <a:close/>
                  <a:moveTo>
                    <a:pt x="160" y="287"/>
                  </a:moveTo>
                  <a:cubicBezTo>
                    <a:pt x="172" y="307"/>
                    <a:pt x="172" y="307"/>
                    <a:pt x="172" y="307"/>
                  </a:cubicBezTo>
                  <a:cubicBezTo>
                    <a:pt x="193" y="307"/>
                    <a:pt x="193" y="307"/>
                    <a:pt x="193" y="307"/>
                  </a:cubicBezTo>
                  <a:cubicBezTo>
                    <a:pt x="205" y="287"/>
                    <a:pt x="205" y="287"/>
                    <a:pt x="205" y="287"/>
                  </a:cubicBezTo>
                  <a:cubicBezTo>
                    <a:pt x="193" y="275"/>
                    <a:pt x="193" y="275"/>
                    <a:pt x="193" y="275"/>
                  </a:cubicBezTo>
                  <a:cubicBezTo>
                    <a:pt x="172" y="275"/>
                    <a:pt x="172" y="275"/>
                    <a:pt x="172" y="275"/>
                  </a:cubicBezTo>
                  <a:lnTo>
                    <a:pt x="160" y="287"/>
                  </a:lnTo>
                  <a:close/>
                </a:path>
              </a:pathLst>
            </a:custGeom>
            <a:solidFill>
              <a:srgbClr val="58595B"/>
            </a:solidFill>
            <a:ln>
              <a:noFill/>
            </a:ln>
          </p:spPr>
          <p:txBody>
            <a:bodyPr vert="horz" wrap="square" lIns="68580" tIns="34290" rIns="68580" bIns="3429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85800" fontAlgn="base">
                <a:spcBef>
                  <a:spcPct val="0"/>
                </a:spcBef>
                <a:spcAft>
                  <a:spcPct val="0"/>
                </a:spcAft>
                <a:defRPr/>
              </a:pPr>
              <a:endParaRPr lang="en-IE">
                <a:solidFill>
                  <a:prstClr val="black"/>
                </a:solidFill>
                <a:latin typeface="Arial" charset="0"/>
                <a:ea typeface="Geneva" charset="-128"/>
              </a:endParaRPr>
            </a:p>
          </p:txBody>
        </p:sp>
      </p:grpSp>
      <p:sp>
        <p:nvSpPr>
          <p:cNvPr id="85" name="Rectangle 84">
            <a:extLst>
              <a:ext uri="{FF2B5EF4-FFF2-40B4-BE49-F238E27FC236}">
                <a16:creationId xmlns:a16="http://schemas.microsoft.com/office/drawing/2014/main" id="{D0AE47F3-7690-4343-876F-95F30BF7A862}"/>
              </a:ext>
            </a:extLst>
          </p:cNvPr>
          <p:cNvSpPr/>
          <p:nvPr/>
        </p:nvSpPr>
        <p:spPr>
          <a:xfrm>
            <a:off x="4205986" y="1462905"/>
            <a:ext cx="333793" cy="2063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fr-FR" sz="900"/>
              <a:t>V0.1</a:t>
            </a:r>
          </a:p>
        </p:txBody>
      </p:sp>
      <p:sp>
        <p:nvSpPr>
          <p:cNvPr id="90" name="Rectangle 89">
            <a:extLst>
              <a:ext uri="{FF2B5EF4-FFF2-40B4-BE49-F238E27FC236}">
                <a16:creationId xmlns:a16="http://schemas.microsoft.com/office/drawing/2014/main" id="{7F184FBE-1301-4B00-88D3-C5173E95B786}"/>
              </a:ext>
            </a:extLst>
          </p:cNvPr>
          <p:cNvSpPr/>
          <p:nvPr/>
        </p:nvSpPr>
        <p:spPr>
          <a:xfrm>
            <a:off x="5723426" y="2188387"/>
            <a:ext cx="408437" cy="11257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b="1">
                <a:solidFill>
                  <a:prstClr val="white"/>
                </a:solidFill>
                <a:latin typeface="Calibri" panose="020F0502020204030204"/>
              </a:rPr>
              <a:t>API</a:t>
            </a:r>
          </a:p>
          <a:p>
            <a:pPr algn="ctr" defTabSz="611498">
              <a:defRPr/>
            </a:pPr>
            <a:r>
              <a:rPr lang="fr-FR" sz="600" b="1">
                <a:solidFill>
                  <a:prstClr val="white"/>
                </a:solidFill>
                <a:latin typeface="Calibri" panose="020F0502020204030204"/>
              </a:rPr>
              <a:t>Agrégation</a:t>
            </a:r>
          </a:p>
          <a:p>
            <a:pPr algn="ctr" defTabSz="611498">
              <a:defRPr/>
            </a:pPr>
            <a:r>
              <a:rPr lang="fr-FR" sz="600" b="1">
                <a:solidFill>
                  <a:prstClr val="white"/>
                </a:solidFill>
                <a:latin typeface="Calibri" panose="020F0502020204030204"/>
              </a:rPr>
              <a:t>créneaux réservés aux SNP</a:t>
            </a:r>
            <a:endParaRPr lang="fr-FR" sz="900" b="1">
              <a:solidFill>
                <a:prstClr val="white"/>
              </a:solidFill>
              <a:latin typeface="Calibri" panose="020F0502020204030204"/>
            </a:endParaRPr>
          </a:p>
        </p:txBody>
      </p:sp>
      <p:sp>
        <p:nvSpPr>
          <p:cNvPr id="91" name="Rectangle 90">
            <a:extLst>
              <a:ext uri="{FF2B5EF4-FFF2-40B4-BE49-F238E27FC236}">
                <a16:creationId xmlns:a16="http://schemas.microsoft.com/office/drawing/2014/main" id="{CE5F83F6-13D0-4406-9FAD-FB3229A5EFAC}"/>
              </a:ext>
            </a:extLst>
          </p:cNvPr>
          <p:cNvSpPr/>
          <p:nvPr/>
        </p:nvSpPr>
        <p:spPr>
          <a:xfrm>
            <a:off x="3232773" y="3354514"/>
            <a:ext cx="2371725" cy="3060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b="1">
                <a:solidFill>
                  <a:prstClr val="white"/>
                </a:solidFill>
                <a:latin typeface="Calibri" panose="020F0502020204030204"/>
              </a:rPr>
              <a:t>API</a:t>
            </a:r>
          </a:p>
          <a:p>
            <a:pPr algn="ctr" defTabSz="611498">
              <a:defRPr/>
            </a:pPr>
            <a:r>
              <a:rPr lang="fr-FR" sz="788" i="1">
                <a:solidFill>
                  <a:prstClr val="white"/>
                </a:solidFill>
                <a:latin typeface="Calibri" panose="020F0502020204030204"/>
              </a:rPr>
              <a:t>Intégration des annuaires nationaux</a:t>
            </a:r>
          </a:p>
        </p:txBody>
      </p:sp>
      <p:sp>
        <p:nvSpPr>
          <p:cNvPr id="92" name="Rectangle 91">
            <a:extLst>
              <a:ext uri="{FF2B5EF4-FFF2-40B4-BE49-F238E27FC236}">
                <a16:creationId xmlns:a16="http://schemas.microsoft.com/office/drawing/2014/main" id="{D6A84139-4B09-4341-B52B-A318845722C0}"/>
              </a:ext>
            </a:extLst>
          </p:cNvPr>
          <p:cNvSpPr/>
          <p:nvPr/>
        </p:nvSpPr>
        <p:spPr>
          <a:xfrm>
            <a:off x="1835049" y="2346380"/>
            <a:ext cx="738880" cy="441332"/>
          </a:xfrm>
          <a:prstGeom prst="rect">
            <a:avLst/>
          </a:prstGeom>
          <a:noFill/>
          <a:ln>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a:solidFill>
                  <a:schemeClr val="tx1"/>
                </a:solidFill>
                <a:latin typeface="Calibri" panose="020F0502020204030204"/>
              </a:rPr>
              <a:t>Plateforme régionale de coordination </a:t>
            </a:r>
            <a:endParaRPr lang="fr-FR" sz="900" b="1">
              <a:solidFill>
                <a:schemeClr val="tx1"/>
              </a:solidFill>
              <a:latin typeface="Calibri" panose="020F0502020204030204"/>
            </a:endParaRPr>
          </a:p>
        </p:txBody>
      </p:sp>
      <p:sp>
        <p:nvSpPr>
          <p:cNvPr id="93" name="Rectangle 92">
            <a:extLst>
              <a:ext uri="{FF2B5EF4-FFF2-40B4-BE49-F238E27FC236}">
                <a16:creationId xmlns:a16="http://schemas.microsoft.com/office/drawing/2014/main" id="{ACF4B8D1-4857-454C-962B-B49F046836EE}"/>
              </a:ext>
            </a:extLst>
          </p:cNvPr>
          <p:cNvSpPr/>
          <p:nvPr/>
        </p:nvSpPr>
        <p:spPr>
          <a:xfrm>
            <a:off x="2997684" y="4011846"/>
            <a:ext cx="535296" cy="214494"/>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a:solidFill>
                  <a:schemeClr val="tx1"/>
                </a:solidFill>
                <a:latin typeface="Calibri" panose="020F0502020204030204"/>
              </a:rPr>
              <a:t>ROR</a:t>
            </a:r>
            <a:endParaRPr lang="fr-FR" sz="900" b="1">
              <a:solidFill>
                <a:schemeClr val="tx1"/>
              </a:solidFill>
              <a:latin typeface="Calibri" panose="020F0502020204030204"/>
            </a:endParaRPr>
          </a:p>
        </p:txBody>
      </p:sp>
      <p:sp>
        <p:nvSpPr>
          <p:cNvPr id="94" name="Rectangle 93">
            <a:extLst>
              <a:ext uri="{FF2B5EF4-FFF2-40B4-BE49-F238E27FC236}">
                <a16:creationId xmlns:a16="http://schemas.microsoft.com/office/drawing/2014/main" id="{59342A35-E445-4D40-A379-8D0661D4725D}"/>
              </a:ext>
            </a:extLst>
          </p:cNvPr>
          <p:cNvSpPr/>
          <p:nvPr/>
        </p:nvSpPr>
        <p:spPr>
          <a:xfrm>
            <a:off x="3622647" y="3989812"/>
            <a:ext cx="535296" cy="214494"/>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a:solidFill>
                  <a:schemeClr val="tx1"/>
                </a:solidFill>
                <a:latin typeface="Calibri" panose="020F0502020204030204"/>
              </a:rPr>
              <a:t>FINESS</a:t>
            </a:r>
            <a:endParaRPr lang="fr-FR" sz="900" b="1">
              <a:solidFill>
                <a:schemeClr val="tx1"/>
              </a:solidFill>
              <a:latin typeface="Calibri" panose="020F0502020204030204"/>
            </a:endParaRPr>
          </a:p>
        </p:txBody>
      </p:sp>
      <p:sp>
        <p:nvSpPr>
          <p:cNvPr id="96" name="Rectangle 95">
            <a:extLst>
              <a:ext uri="{FF2B5EF4-FFF2-40B4-BE49-F238E27FC236}">
                <a16:creationId xmlns:a16="http://schemas.microsoft.com/office/drawing/2014/main" id="{C5ECBD58-AF87-4DB6-AD0C-E97B34A16B95}"/>
              </a:ext>
            </a:extLst>
          </p:cNvPr>
          <p:cNvSpPr/>
          <p:nvPr/>
        </p:nvSpPr>
        <p:spPr>
          <a:xfrm>
            <a:off x="4247609" y="3989812"/>
            <a:ext cx="535296" cy="214494"/>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a:solidFill>
                  <a:schemeClr val="tx1"/>
                </a:solidFill>
                <a:latin typeface="Calibri" panose="020F0502020204030204"/>
              </a:rPr>
              <a:t>ADELI</a:t>
            </a:r>
            <a:endParaRPr lang="fr-FR" sz="900" b="1">
              <a:solidFill>
                <a:schemeClr val="tx1"/>
              </a:solidFill>
              <a:latin typeface="Calibri" panose="020F0502020204030204"/>
            </a:endParaRPr>
          </a:p>
        </p:txBody>
      </p:sp>
      <p:sp>
        <p:nvSpPr>
          <p:cNvPr id="97" name="Rectangle 96">
            <a:extLst>
              <a:ext uri="{FF2B5EF4-FFF2-40B4-BE49-F238E27FC236}">
                <a16:creationId xmlns:a16="http://schemas.microsoft.com/office/drawing/2014/main" id="{806974E4-1B11-4004-AFA6-AC1BA1B3A2A1}"/>
              </a:ext>
            </a:extLst>
          </p:cNvPr>
          <p:cNvSpPr/>
          <p:nvPr/>
        </p:nvSpPr>
        <p:spPr>
          <a:xfrm>
            <a:off x="4872571" y="3989812"/>
            <a:ext cx="535296" cy="209503"/>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a:solidFill>
                  <a:schemeClr val="tx1"/>
                </a:solidFill>
                <a:latin typeface="Calibri" panose="020F0502020204030204"/>
              </a:rPr>
              <a:t>RPPS</a:t>
            </a:r>
            <a:endParaRPr lang="fr-FR" sz="900" b="1">
              <a:solidFill>
                <a:schemeClr val="tx1"/>
              </a:solidFill>
              <a:latin typeface="Calibri" panose="020F0502020204030204"/>
            </a:endParaRPr>
          </a:p>
        </p:txBody>
      </p:sp>
      <p:sp>
        <p:nvSpPr>
          <p:cNvPr id="99" name="Rectangle 98">
            <a:extLst>
              <a:ext uri="{FF2B5EF4-FFF2-40B4-BE49-F238E27FC236}">
                <a16:creationId xmlns:a16="http://schemas.microsoft.com/office/drawing/2014/main" id="{D50B7380-37A0-4819-8D83-DBC5A3888A21}"/>
              </a:ext>
            </a:extLst>
          </p:cNvPr>
          <p:cNvSpPr/>
          <p:nvPr/>
        </p:nvSpPr>
        <p:spPr>
          <a:xfrm>
            <a:off x="5497532" y="3991770"/>
            <a:ext cx="248800" cy="214494"/>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a:solidFill>
                  <a:schemeClr val="tx1"/>
                </a:solidFill>
                <a:latin typeface="Calibri" panose="020F0502020204030204"/>
              </a:rPr>
              <a:t>. . .</a:t>
            </a:r>
            <a:endParaRPr lang="fr-FR" sz="900" b="1">
              <a:solidFill>
                <a:schemeClr val="tx1"/>
              </a:solidFill>
              <a:latin typeface="Calibri" panose="020F0502020204030204"/>
            </a:endParaRPr>
          </a:p>
        </p:txBody>
      </p:sp>
      <p:sp>
        <p:nvSpPr>
          <p:cNvPr id="101" name="Rectangle 100">
            <a:extLst>
              <a:ext uri="{FF2B5EF4-FFF2-40B4-BE49-F238E27FC236}">
                <a16:creationId xmlns:a16="http://schemas.microsoft.com/office/drawing/2014/main" id="{45D07D84-BB7C-4FCF-9FC6-DB8898B55763}"/>
              </a:ext>
            </a:extLst>
          </p:cNvPr>
          <p:cNvSpPr/>
          <p:nvPr/>
        </p:nvSpPr>
        <p:spPr>
          <a:xfrm>
            <a:off x="4216397" y="4305947"/>
            <a:ext cx="333793" cy="2063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fr-FR" sz="900"/>
              <a:t>V0.1</a:t>
            </a:r>
          </a:p>
        </p:txBody>
      </p:sp>
      <p:sp>
        <p:nvSpPr>
          <p:cNvPr id="102" name="Rectangle 101">
            <a:extLst>
              <a:ext uri="{FF2B5EF4-FFF2-40B4-BE49-F238E27FC236}">
                <a16:creationId xmlns:a16="http://schemas.microsoft.com/office/drawing/2014/main" id="{D5F57795-9D0C-475C-A3A8-581C8FE8E2E2}"/>
              </a:ext>
            </a:extLst>
          </p:cNvPr>
          <p:cNvSpPr/>
          <p:nvPr/>
        </p:nvSpPr>
        <p:spPr>
          <a:xfrm>
            <a:off x="6307751" y="2730319"/>
            <a:ext cx="752201" cy="29778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a:solidFill>
                  <a:schemeClr val="tx1"/>
                </a:solidFill>
                <a:latin typeface="Calibri" panose="020F0502020204030204"/>
              </a:rPr>
              <a:t>Fournisseurs de prise de RDV</a:t>
            </a:r>
            <a:endParaRPr lang="fr-FR" sz="900" b="1">
              <a:solidFill>
                <a:schemeClr val="tx1"/>
              </a:solidFill>
              <a:latin typeface="Calibri" panose="020F0502020204030204"/>
            </a:endParaRPr>
          </a:p>
        </p:txBody>
      </p:sp>
      <p:grpSp>
        <p:nvGrpSpPr>
          <p:cNvPr id="108" name="Group 107">
            <a:extLst>
              <a:ext uri="{FF2B5EF4-FFF2-40B4-BE49-F238E27FC236}">
                <a16:creationId xmlns:a16="http://schemas.microsoft.com/office/drawing/2014/main" id="{8FC11F98-8CAB-41DE-AD69-36BF0149A5EC}"/>
              </a:ext>
            </a:extLst>
          </p:cNvPr>
          <p:cNvGrpSpPr/>
          <p:nvPr/>
        </p:nvGrpSpPr>
        <p:grpSpPr>
          <a:xfrm>
            <a:off x="7078530" y="2066977"/>
            <a:ext cx="788741" cy="792579"/>
            <a:chOff x="8261495" y="2830491"/>
            <a:chExt cx="1051654" cy="1056772"/>
          </a:xfrm>
        </p:grpSpPr>
        <p:grpSp>
          <p:nvGrpSpPr>
            <p:cNvPr id="151" name="Group 150">
              <a:extLst>
                <a:ext uri="{FF2B5EF4-FFF2-40B4-BE49-F238E27FC236}">
                  <a16:creationId xmlns:a16="http://schemas.microsoft.com/office/drawing/2014/main" id="{B6E67E54-2E55-410A-AFB2-05CDE6A0F1E1}"/>
                </a:ext>
              </a:extLst>
            </p:cNvPr>
            <p:cNvGrpSpPr/>
            <p:nvPr/>
          </p:nvGrpSpPr>
          <p:grpSpPr>
            <a:xfrm>
              <a:off x="8617160" y="2830491"/>
              <a:ext cx="340323" cy="480003"/>
              <a:chOff x="1895475" y="1403351"/>
              <a:chExt cx="625475" cy="825500"/>
            </a:xfrm>
          </p:grpSpPr>
          <p:sp>
            <p:nvSpPr>
              <p:cNvPr id="153" name="Freeform 116">
                <a:extLst>
                  <a:ext uri="{FF2B5EF4-FFF2-40B4-BE49-F238E27FC236}">
                    <a16:creationId xmlns:a16="http://schemas.microsoft.com/office/drawing/2014/main" id="{B2110E2E-7C30-4FE9-90AD-BE4322614A0D}"/>
                  </a:ext>
                </a:extLst>
              </p:cNvPr>
              <p:cNvSpPr>
                <a:spLocks noEditPoints="1"/>
              </p:cNvSpPr>
              <p:nvPr/>
            </p:nvSpPr>
            <p:spPr bwMode="auto">
              <a:xfrm>
                <a:off x="1895475" y="1925638"/>
                <a:ext cx="625475" cy="303213"/>
              </a:xfrm>
              <a:custGeom>
                <a:avLst/>
                <a:gdLst>
                  <a:gd name="T0" fmla="*/ 260 w 260"/>
                  <a:gd name="T1" fmla="*/ 109 h 126"/>
                  <a:gd name="T2" fmla="*/ 250 w 260"/>
                  <a:gd name="T3" fmla="*/ 40 h 126"/>
                  <a:gd name="T4" fmla="*/ 205 w 260"/>
                  <a:gd name="T5" fmla="*/ 9 h 126"/>
                  <a:gd name="T6" fmla="*/ 205 w 260"/>
                  <a:gd name="T7" fmla="*/ 9 h 126"/>
                  <a:gd name="T8" fmla="*/ 181 w 260"/>
                  <a:gd name="T9" fmla="*/ 0 h 126"/>
                  <a:gd name="T10" fmla="*/ 179 w 260"/>
                  <a:gd name="T11" fmla="*/ 35 h 126"/>
                  <a:gd name="T12" fmla="*/ 130 w 260"/>
                  <a:gd name="T13" fmla="*/ 116 h 126"/>
                  <a:gd name="T14" fmla="*/ 130 w 260"/>
                  <a:gd name="T15" fmla="*/ 116 h 126"/>
                  <a:gd name="T16" fmla="*/ 130 w 260"/>
                  <a:gd name="T17" fmla="*/ 116 h 126"/>
                  <a:gd name="T18" fmla="*/ 130 w 260"/>
                  <a:gd name="T19" fmla="*/ 116 h 126"/>
                  <a:gd name="T20" fmla="*/ 130 w 260"/>
                  <a:gd name="T21" fmla="*/ 116 h 126"/>
                  <a:gd name="T22" fmla="*/ 80 w 260"/>
                  <a:gd name="T23" fmla="*/ 35 h 126"/>
                  <a:gd name="T24" fmla="*/ 78 w 260"/>
                  <a:gd name="T25" fmla="*/ 0 h 126"/>
                  <a:gd name="T26" fmla="*/ 54 w 260"/>
                  <a:gd name="T27" fmla="*/ 9 h 126"/>
                  <a:gd name="T28" fmla="*/ 54 w 260"/>
                  <a:gd name="T29" fmla="*/ 9 h 126"/>
                  <a:gd name="T30" fmla="*/ 10 w 260"/>
                  <a:gd name="T31" fmla="*/ 40 h 126"/>
                  <a:gd name="T32" fmla="*/ 0 w 260"/>
                  <a:gd name="T33" fmla="*/ 109 h 126"/>
                  <a:gd name="T34" fmla="*/ 16 w 260"/>
                  <a:gd name="T35" fmla="*/ 115 h 126"/>
                  <a:gd name="T36" fmla="*/ 16 w 260"/>
                  <a:gd name="T37" fmla="*/ 115 h 126"/>
                  <a:gd name="T38" fmla="*/ 123 w 260"/>
                  <a:gd name="T39" fmla="*/ 126 h 126"/>
                  <a:gd name="T40" fmla="*/ 125 w 260"/>
                  <a:gd name="T41" fmla="*/ 126 h 126"/>
                  <a:gd name="T42" fmla="*/ 130 w 260"/>
                  <a:gd name="T43" fmla="*/ 126 h 126"/>
                  <a:gd name="T44" fmla="*/ 135 w 260"/>
                  <a:gd name="T45" fmla="*/ 126 h 126"/>
                  <a:gd name="T46" fmla="*/ 136 w 260"/>
                  <a:gd name="T47" fmla="*/ 126 h 126"/>
                  <a:gd name="T48" fmla="*/ 243 w 260"/>
                  <a:gd name="T49" fmla="*/ 115 h 126"/>
                  <a:gd name="T50" fmla="*/ 243 w 260"/>
                  <a:gd name="T51" fmla="*/ 115 h 126"/>
                  <a:gd name="T52" fmla="*/ 260 w 260"/>
                  <a:gd name="T53" fmla="*/ 109 h 126"/>
                  <a:gd name="T54" fmla="*/ 221 w 260"/>
                  <a:gd name="T55" fmla="*/ 85 h 126"/>
                  <a:gd name="T56" fmla="*/ 187 w 260"/>
                  <a:gd name="T57" fmla="*/ 88 h 126"/>
                  <a:gd name="T58" fmla="*/ 181 w 260"/>
                  <a:gd name="T59" fmla="*/ 83 h 126"/>
                  <a:gd name="T60" fmla="*/ 186 w 260"/>
                  <a:gd name="T61" fmla="*/ 78 h 126"/>
                  <a:gd name="T62" fmla="*/ 189 w 260"/>
                  <a:gd name="T63" fmla="*/ 78 h 126"/>
                  <a:gd name="T64" fmla="*/ 196 w 260"/>
                  <a:gd name="T65" fmla="*/ 77 h 126"/>
                  <a:gd name="T66" fmla="*/ 220 w 260"/>
                  <a:gd name="T67" fmla="*/ 75 h 126"/>
                  <a:gd name="T68" fmla="*/ 226 w 260"/>
                  <a:gd name="T69" fmla="*/ 79 h 126"/>
                  <a:gd name="T70" fmla="*/ 221 w 260"/>
                  <a:gd name="T71" fmla="*/ 8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0" h="126">
                    <a:moveTo>
                      <a:pt x="260" y="109"/>
                    </a:moveTo>
                    <a:cubicBezTo>
                      <a:pt x="260" y="109"/>
                      <a:pt x="257" y="54"/>
                      <a:pt x="250" y="40"/>
                    </a:cubicBezTo>
                    <a:cubicBezTo>
                      <a:pt x="244" y="28"/>
                      <a:pt x="230" y="19"/>
                      <a:pt x="205" y="9"/>
                    </a:cubicBezTo>
                    <a:cubicBezTo>
                      <a:pt x="205" y="9"/>
                      <a:pt x="205" y="9"/>
                      <a:pt x="205" y="9"/>
                    </a:cubicBezTo>
                    <a:cubicBezTo>
                      <a:pt x="198" y="6"/>
                      <a:pt x="190" y="3"/>
                      <a:pt x="181" y="0"/>
                    </a:cubicBezTo>
                    <a:cubicBezTo>
                      <a:pt x="184" y="8"/>
                      <a:pt x="184" y="19"/>
                      <a:pt x="179" y="35"/>
                    </a:cubicBezTo>
                    <a:cubicBezTo>
                      <a:pt x="169" y="70"/>
                      <a:pt x="132" y="113"/>
                      <a:pt x="130" y="116"/>
                    </a:cubicBezTo>
                    <a:cubicBezTo>
                      <a:pt x="130" y="116"/>
                      <a:pt x="130" y="116"/>
                      <a:pt x="130" y="116"/>
                    </a:cubicBezTo>
                    <a:cubicBezTo>
                      <a:pt x="130" y="116"/>
                      <a:pt x="130" y="116"/>
                      <a:pt x="130" y="116"/>
                    </a:cubicBezTo>
                    <a:cubicBezTo>
                      <a:pt x="130" y="116"/>
                      <a:pt x="130" y="116"/>
                      <a:pt x="130" y="116"/>
                    </a:cubicBezTo>
                    <a:cubicBezTo>
                      <a:pt x="130" y="116"/>
                      <a:pt x="130" y="116"/>
                      <a:pt x="130" y="116"/>
                    </a:cubicBezTo>
                    <a:cubicBezTo>
                      <a:pt x="127" y="113"/>
                      <a:pt x="90" y="70"/>
                      <a:pt x="80" y="35"/>
                    </a:cubicBezTo>
                    <a:cubicBezTo>
                      <a:pt x="75" y="19"/>
                      <a:pt x="76" y="8"/>
                      <a:pt x="78" y="0"/>
                    </a:cubicBezTo>
                    <a:cubicBezTo>
                      <a:pt x="69" y="3"/>
                      <a:pt x="61" y="6"/>
                      <a:pt x="54" y="9"/>
                    </a:cubicBezTo>
                    <a:cubicBezTo>
                      <a:pt x="54" y="9"/>
                      <a:pt x="54" y="9"/>
                      <a:pt x="54" y="9"/>
                    </a:cubicBezTo>
                    <a:cubicBezTo>
                      <a:pt x="29" y="19"/>
                      <a:pt x="16" y="28"/>
                      <a:pt x="10" y="40"/>
                    </a:cubicBezTo>
                    <a:cubicBezTo>
                      <a:pt x="3" y="54"/>
                      <a:pt x="0" y="109"/>
                      <a:pt x="0" y="109"/>
                    </a:cubicBezTo>
                    <a:cubicBezTo>
                      <a:pt x="4" y="111"/>
                      <a:pt x="10" y="113"/>
                      <a:pt x="16" y="115"/>
                    </a:cubicBezTo>
                    <a:cubicBezTo>
                      <a:pt x="16" y="115"/>
                      <a:pt x="16" y="115"/>
                      <a:pt x="16" y="115"/>
                    </a:cubicBezTo>
                    <a:cubicBezTo>
                      <a:pt x="43" y="122"/>
                      <a:pt x="83" y="126"/>
                      <a:pt x="123" y="126"/>
                    </a:cubicBezTo>
                    <a:cubicBezTo>
                      <a:pt x="124" y="126"/>
                      <a:pt x="124" y="126"/>
                      <a:pt x="125" y="126"/>
                    </a:cubicBezTo>
                    <a:cubicBezTo>
                      <a:pt x="126" y="126"/>
                      <a:pt x="128" y="126"/>
                      <a:pt x="130" y="126"/>
                    </a:cubicBezTo>
                    <a:cubicBezTo>
                      <a:pt x="131" y="126"/>
                      <a:pt x="133" y="126"/>
                      <a:pt x="135" y="126"/>
                    </a:cubicBezTo>
                    <a:cubicBezTo>
                      <a:pt x="135" y="126"/>
                      <a:pt x="136" y="126"/>
                      <a:pt x="136" y="126"/>
                    </a:cubicBezTo>
                    <a:cubicBezTo>
                      <a:pt x="176" y="126"/>
                      <a:pt x="216" y="122"/>
                      <a:pt x="243" y="115"/>
                    </a:cubicBezTo>
                    <a:cubicBezTo>
                      <a:pt x="243" y="115"/>
                      <a:pt x="243" y="115"/>
                      <a:pt x="243" y="115"/>
                    </a:cubicBezTo>
                    <a:cubicBezTo>
                      <a:pt x="249" y="113"/>
                      <a:pt x="255" y="111"/>
                      <a:pt x="260" y="109"/>
                    </a:cubicBezTo>
                    <a:close/>
                    <a:moveTo>
                      <a:pt x="221" y="85"/>
                    </a:moveTo>
                    <a:cubicBezTo>
                      <a:pt x="202" y="87"/>
                      <a:pt x="187" y="88"/>
                      <a:pt x="187" y="88"/>
                    </a:cubicBezTo>
                    <a:cubicBezTo>
                      <a:pt x="184" y="88"/>
                      <a:pt x="182" y="86"/>
                      <a:pt x="181" y="83"/>
                    </a:cubicBezTo>
                    <a:cubicBezTo>
                      <a:pt x="181" y="80"/>
                      <a:pt x="183" y="78"/>
                      <a:pt x="186" y="78"/>
                    </a:cubicBezTo>
                    <a:cubicBezTo>
                      <a:pt x="186" y="78"/>
                      <a:pt x="187" y="78"/>
                      <a:pt x="189" y="78"/>
                    </a:cubicBezTo>
                    <a:cubicBezTo>
                      <a:pt x="190" y="78"/>
                      <a:pt x="193" y="77"/>
                      <a:pt x="196" y="77"/>
                    </a:cubicBezTo>
                    <a:cubicBezTo>
                      <a:pt x="202" y="77"/>
                      <a:pt x="210" y="76"/>
                      <a:pt x="220" y="75"/>
                    </a:cubicBezTo>
                    <a:cubicBezTo>
                      <a:pt x="223" y="75"/>
                      <a:pt x="225" y="76"/>
                      <a:pt x="226" y="79"/>
                    </a:cubicBezTo>
                    <a:cubicBezTo>
                      <a:pt x="226" y="82"/>
                      <a:pt x="224" y="84"/>
                      <a:pt x="221" y="85"/>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85784" fontAlgn="base">
                  <a:spcBef>
                    <a:spcPct val="0"/>
                  </a:spcBef>
                  <a:spcAft>
                    <a:spcPct val="0"/>
                  </a:spcAft>
                  <a:defRPr/>
                </a:pPr>
                <a:endParaRPr lang="en-IE" sz="2100">
                  <a:solidFill>
                    <a:prstClr val="black"/>
                  </a:solidFill>
                  <a:latin typeface="Arial" charset="0"/>
                  <a:ea typeface="Geneva" charset="-128"/>
                </a:endParaRPr>
              </a:p>
            </p:txBody>
          </p:sp>
          <p:sp>
            <p:nvSpPr>
              <p:cNvPr id="154" name="Freeform 117">
                <a:extLst>
                  <a:ext uri="{FF2B5EF4-FFF2-40B4-BE49-F238E27FC236}">
                    <a16:creationId xmlns:a16="http://schemas.microsoft.com/office/drawing/2014/main" id="{EE04DABB-7E47-4667-B280-CB5DB7AD5EB8}"/>
                  </a:ext>
                </a:extLst>
              </p:cNvPr>
              <p:cNvSpPr>
                <a:spLocks/>
              </p:cNvSpPr>
              <p:nvPr/>
            </p:nvSpPr>
            <p:spPr bwMode="auto">
              <a:xfrm>
                <a:off x="2159000" y="1954213"/>
                <a:ext cx="96838" cy="214313"/>
              </a:xfrm>
              <a:custGeom>
                <a:avLst/>
                <a:gdLst>
                  <a:gd name="T0" fmla="*/ 50 w 61"/>
                  <a:gd name="T1" fmla="*/ 0 h 135"/>
                  <a:gd name="T2" fmla="*/ 31 w 61"/>
                  <a:gd name="T3" fmla="*/ 0 h 135"/>
                  <a:gd name="T4" fmla="*/ 11 w 61"/>
                  <a:gd name="T5" fmla="*/ 0 h 135"/>
                  <a:gd name="T6" fmla="*/ 0 w 61"/>
                  <a:gd name="T7" fmla="*/ 26 h 135"/>
                  <a:gd name="T8" fmla="*/ 19 w 61"/>
                  <a:gd name="T9" fmla="*/ 43 h 135"/>
                  <a:gd name="T10" fmla="*/ 3 w 61"/>
                  <a:gd name="T11" fmla="*/ 101 h 135"/>
                  <a:gd name="T12" fmla="*/ 31 w 61"/>
                  <a:gd name="T13" fmla="*/ 135 h 135"/>
                  <a:gd name="T14" fmla="*/ 57 w 61"/>
                  <a:gd name="T15" fmla="*/ 101 h 135"/>
                  <a:gd name="T16" fmla="*/ 41 w 61"/>
                  <a:gd name="T17" fmla="*/ 43 h 135"/>
                  <a:gd name="T18" fmla="*/ 61 w 61"/>
                  <a:gd name="T19" fmla="*/ 26 h 135"/>
                  <a:gd name="T20" fmla="*/ 50 w 61"/>
                  <a:gd name="T2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35">
                    <a:moveTo>
                      <a:pt x="50" y="0"/>
                    </a:moveTo>
                    <a:lnTo>
                      <a:pt x="31" y="0"/>
                    </a:lnTo>
                    <a:lnTo>
                      <a:pt x="11" y="0"/>
                    </a:lnTo>
                    <a:lnTo>
                      <a:pt x="0" y="26"/>
                    </a:lnTo>
                    <a:lnTo>
                      <a:pt x="19" y="43"/>
                    </a:lnTo>
                    <a:lnTo>
                      <a:pt x="3" y="101"/>
                    </a:lnTo>
                    <a:lnTo>
                      <a:pt x="31" y="135"/>
                    </a:lnTo>
                    <a:lnTo>
                      <a:pt x="57" y="101"/>
                    </a:lnTo>
                    <a:lnTo>
                      <a:pt x="41" y="43"/>
                    </a:lnTo>
                    <a:lnTo>
                      <a:pt x="61" y="26"/>
                    </a:lnTo>
                    <a:lnTo>
                      <a:pt x="50"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85784" fontAlgn="base">
                  <a:spcBef>
                    <a:spcPct val="0"/>
                  </a:spcBef>
                  <a:spcAft>
                    <a:spcPct val="0"/>
                  </a:spcAft>
                  <a:defRPr/>
                </a:pPr>
                <a:endParaRPr lang="en-IE" sz="2100">
                  <a:solidFill>
                    <a:prstClr val="black"/>
                  </a:solidFill>
                  <a:latin typeface="Arial" charset="0"/>
                  <a:ea typeface="Geneva" charset="-128"/>
                </a:endParaRPr>
              </a:p>
            </p:txBody>
          </p:sp>
          <p:sp>
            <p:nvSpPr>
              <p:cNvPr id="155" name="Freeform 118">
                <a:extLst>
                  <a:ext uri="{FF2B5EF4-FFF2-40B4-BE49-F238E27FC236}">
                    <a16:creationId xmlns:a16="http://schemas.microsoft.com/office/drawing/2014/main" id="{3074A7F8-6A79-4A0A-9038-753AB7CD000A}"/>
                  </a:ext>
                </a:extLst>
              </p:cNvPr>
              <p:cNvSpPr>
                <a:spLocks noEditPoints="1"/>
              </p:cNvSpPr>
              <p:nvPr/>
            </p:nvSpPr>
            <p:spPr bwMode="auto">
              <a:xfrm>
                <a:off x="2009775" y="1403351"/>
                <a:ext cx="393699" cy="506413"/>
              </a:xfrm>
              <a:custGeom>
                <a:avLst/>
                <a:gdLst>
                  <a:gd name="T0" fmla="*/ 39 w 163"/>
                  <a:gd name="T1" fmla="*/ 192 h 210"/>
                  <a:gd name="T2" fmla="*/ 82 w 163"/>
                  <a:gd name="T3" fmla="*/ 210 h 210"/>
                  <a:gd name="T4" fmla="*/ 146 w 163"/>
                  <a:gd name="T5" fmla="*/ 151 h 210"/>
                  <a:gd name="T6" fmla="*/ 163 w 163"/>
                  <a:gd name="T7" fmla="*/ 116 h 210"/>
                  <a:gd name="T8" fmla="*/ 163 w 163"/>
                  <a:gd name="T9" fmla="*/ 112 h 210"/>
                  <a:gd name="T10" fmla="*/ 153 w 163"/>
                  <a:gd name="T11" fmla="*/ 90 h 210"/>
                  <a:gd name="T12" fmla="*/ 11 w 163"/>
                  <a:gd name="T13" fmla="*/ 97 h 210"/>
                  <a:gd name="T14" fmla="*/ 1 w 163"/>
                  <a:gd name="T15" fmla="*/ 112 h 210"/>
                  <a:gd name="T16" fmla="*/ 11 w 163"/>
                  <a:gd name="T17" fmla="*/ 146 h 210"/>
                  <a:gd name="T18" fmla="*/ 138 w 163"/>
                  <a:gd name="T19" fmla="*/ 90 h 210"/>
                  <a:gd name="T20" fmla="*/ 127 w 163"/>
                  <a:gd name="T21" fmla="*/ 102 h 210"/>
                  <a:gd name="T22" fmla="*/ 75 w 163"/>
                  <a:gd name="T23" fmla="*/ 108 h 210"/>
                  <a:gd name="T24" fmla="*/ 27 w 163"/>
                  <a:gd name="T25" fmla="*/ 109 h 210"/>
                  <a:gd name="T26" fmla="*/ 130 w 163"/>
                  <a:gd name="T27" fmla="*/ 112 h 210"/>
                  <a:gd name="T28" fmla="*/ 128 w 163"/>
                  <a:gd name="T29" fmla="*/ 123 h 210"/>
                  <a:gd name="T30" fmla="*/ 119 w 163"/>
                  <a:gd name="T31" fmla="*/ 130 h 210"/>
                  <a:gd name="T32" fmla="*/ 98 w 163"/>
                  <a:gd name="T33" fmla="*/ 126 h 210"/>
                  <a:gd name="T34" fmla="*/ 94 w 163"/>
                  <a:gd name="T35" fmla="*/ 112 h 210"/>
                  <a:gd name="T36" fmla="*/ 126 w 163"/>
                  <a:gd name="T37" fmla="*/ 109 h 210"/>
                  <a:gd name="T38" fmla="*/ 130 w 163"/>
                  <a:gd name="T39" fmla="*/ 112 h 210"/>
                  <a:gd name="T40" fmla="*/ 69 w 163"/>
                  <a:gd name="T41" fmla="*/ 112 h 210"/>
                  <a:gd name="T42" fmla="*/ 66 w 163"/>
                  <a:gd name="T43" fmla="*/ 126 h 210"/>
                  <a:gd name="T44" fmla="*/ 44 w 163"/>
                  <a:gd name="T45" fmla="*/ 130 h 210"/>
                  <a:gd name="T46" fmla="*/ 35 w 163"/>
                  <a:gd name="T47" fmla="*/ 123 h 210"/>
                  <a:gd name="T48" fmla="*/ 33 w 163"/>
                  <a:gd name="T49" fmla="*/ 112 h 210"/>
                  <a:gd name="T50" fmla="*/ 34 w 163"/>
                  <a:gd name="T51" fmla="*/ 111 h 210"/>
                  <a:gd name="T52" fmla="*/ 65 w 163"/>
                  <a:gd name="T53" fmla="*/ 109 h 210"/>
                  <a:gd name="T54" fmla="*/ 10 w 163"/>
                  <a:gd name="T55" fmla="*/ 113 h 210"/>
                  <a:gd name="T56" fmla="*/ 22 w 163"/>
                  <a:gd name="T57" fmla="*/ 128 h 210"/>
                  <a:gd name="T58" fmla="*/ 26 w 163"/>
                  <a:gd name="T59" fmla="*/ 115 h 210"/>
                  <a:gd name="T60" fmla="*/ 29 w 163"/>
                  <a:gd name="T61" fmla="*/ 125 h 210"/>
                  <a:gd name="T62" fmla="*/ 58 w 163"/>
                  <a:gd name="T63" fmla="*/ 137 h 210"/>
                  <a:gd name="T64" fmla="*/ 74 w 163"/>
                  <a:gd name="T65" fmla="*/ 124 h 210"/>
                  <a:gd name="T66" fmla="*/ 90 w 163"/>
                  <a:gd name="T67" fmla="*/ 124 h 210"/>
                  <a:gd name="T68" fmla="*/ 105 w 163"/>
                  <a:gd name="T69" fmla="*/ 137 h 210"/>
                  <a:gd name="T70" fmla="*/ 135 w 163"/>
                  <a:gd name="T71" fmla="*/ 125 h 210"/>
                  <a:gd name="T72" fmla="*/ 137 w 163"/>
                  <a:gd name="T73" fmla="*/ 115 h 210"/>
                  <a:gd name="T74" fmla="*/ 141 w 163"/>
                  <a:gd name="T75" fmla="*/ 124 h 210"/>
                  <a:gd name="T76" fmla="*/ 154 w 163"/>
                  <a:gd name="T77" fmla="*/ 113 h 210"/>
                  <a:gd name="T78" fmla="*/ 154 w 163"/>
                  <a:gd name="T79" fmla="*/ 116 h 210"/>
                  <a:gd name="T80" fmla="*/ 141 w 163"/>
                  <a:gd name="T81" fmla="*/ 143 h 210"/>
                  <a:gd name="T82" fmla="*/ 118 w 163"/>
                  <a:gd name="T83" fmla="*/ 186 h 210"/>
                  <a:gd name="T84" fmla="*/ 81 w 163"/>
                  <a:gd name="T85" fmla="*/ 201 h 210"/>
                  <a:gd name="T86" fmla="*/ 25 w 163"/>
                  <a:gd name="T87" fmla="*/ 144 h 210"/>
                  <a:gd name="T88" fmla="*/ 12 w 163"/>
                  <a:gd name="T89" fmla="*/ 12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3" h="210">
                    <a:moveTo>
                      <a:pt x="11" y="146"/>
                    </a:moveTo>
                    <a:cubicBezTo>
                      <a:pt x="13" y="148"/>
                      <a:pt x="15" y="150"/>
                      <a:pt x="17" y="151"/>
                    </a:cubicBezTo>
                    <a:cubicBezTo>
                      <a:pt x="21" y="167"/>
                      <a:pt x="28" y="181"/>
                      <a:pt x="39" y="192"/>
                    </a:cubicBezTo>
                    <a:cubicBezTo>
                      <a:pt x="50" y="203"/>
                      <a:pt x="64" y="210"/>
                      <a:pt x="82" y="210"/>
                    </a:cubicBezTo>
                    <a:cubicBezTo>
                      <a:pt x="82" y="210"/>
                      <a:pt x="82" y="210"/>
                      <a:pt x="82" y="210"/>
                    </a:cubicBezTo>
                    <a:cubicBezTo>
                      <a:pt x="82" y="210"/>
                      <a:pt x="82" y="210"/>
                      <a:pt x="82" y="210"/>
                    </a:cubicBezTo>
                    <a:cubicBezTo>
                      <a:pt x="82" y="210"/>
                      <a:pt x="82" y="210"/>
                      <a:pt x="82" y="210"/>
                    </a:cubicBezTo>
                    <a:cubicBezTo>
                      <a:pt x="99" y="210"/>
                      <a:pt x="114" y="203"/>
                      <a:pt x="125" y="192"/>
                    </a:cubicBezTo>
                    <a:cubicBezTo>
                      <a:pt x="135" y="181"/>
                      <a:pt x="142" y="167"/>
                      <a:pt x="146" y="151"/>
                    </a:cubicBezTo>
                    <a:cubicBezTo>
                      <a:pt x="149" y="150"/>
                      <a:pt x="151" y="148"/>
                      <a:pt x="153" y="146"/>
                    </a:cubicBezTo>
                    <a:cubicBezTo>
                      <a:pt x="156" y="142"/>
                      <a:pt x="158" y="137"/>
                      <a:pt x="160" y="132"/>
                    </a:cubicBezTo>
                    <a:cubicBezTo>
                      <a:pt x="162" y="126"/>
                      <a:pt x="163" y="121"/>
                      <a:pt x="163" y="116"/>
                    </a:cubicBezTo>
                    <a:cubicBezTo>
                      <a:pt x="163" y="115"/>
                      <a:pt x="163" y="113"/>
                      <a:pt x="163" y="112"/>
                    </a:cubicBezTo>
                    <a:cubicBezTo>
                      <a:pt x="163" y="112"/>
                      <a:pt x="163" y="112"/>
                      <a:pt x="163" y="112"/>
                    </a:cubicBezTo>
                    <a:cubicBezTo>
                      <a:pt x="163" y="112"/>
                      <a:pt x="163" y="112"/>
                      <a:pt x="163" y="112"/>
                    </a:cubicBezTo>
                    <a:cubicBezTo>
                      <a:pt x="162" y="108"/>
                      <a:pt x="161" y="104"/>
                      <a:pt x="158" y="101"/>
                    </a:cubicBezTo>
                    <a:cubicBezTo>
                      <a:pt x="156" y="99"/>
                      <a:pt x="154" y="97"/>
                      <a:pt x="152" y="97"/>
                    </a:cubicBezTo>
                    <a:cubicBezTo>
                      <a:pt x="152" y="95"/>
                      <a:pt x="153" y="93"/>
                      <a:pt x="153" y="90"/>
                    </a:cubicBezTo>
                    <a:cubicBezTo>
                      <a:pt x="157" y="68"/>
                      <a:pt x="152" y="27"/>
                      <a:pt x="105" y="13"/>
                    </a:cubicBezTo>
                    <a:cubicBezTo>
                      <a:pt x="60" y="0"/>
                      <a:pt x="35" y="31"/>
                      <a:pt x="35" y="31"/>
                    </a:cubicBezTo>
                    <a:cubicBezTo>
                      <a:pt x="35" y="31"/>
                      <a:pt x="1" y="40"/>
                      <a:pt x="11" y="97"/>
                    </a:cubicBezTo>
                    <a:cubicBezTo>
                      <a:pt x="9" y="98"/>
                      <a:pt x="7" y="99"/>
                      <a:pt x="5" y="101"/>
                    </a:cubicBezTo>
                    <a:cubicBezTo>
                      <a:pt x="3" y="104"/>
                      <a:pt x="1" y="108"/>
                      <a:pt x="1" y="112"/>
                    </a:cubicBezTo>
                    <a:cubicBezTo>
                      <a:pt x="1" y="112"/>
                      <a:pt x="1" y="112"/>
                      <a:pt x="1" y="112"/>
                    </a:cubicBezTo>
                    <a:cubicBezTo>
                      <a:pt x="0" y="113"/>
                      <a:pt x="0" y="115"/>
                      <a:pt x="0" y="116"/>
                    </a:cubicBezTo>
                    <a:cubicBezTo>
                      <a:pt x="0" y="122"/>
                      <a:pt x="2" y="130"/>
                      <a:pt x="5" y="137"/>
                    </a:cubicBezTo>
                    <a:cubicBezTo>
                      <a:pt x="7" y="140"/>
                      <a:pt x="8" y="143"/>
                      <a:pt x="11" y="146"/>
                    </a:cubicBezTo>
                    <a:close/>
                    <a:moveTo>
                      <a:pt x="42" y="62"/>
                    </a:moveTo>
                    <a:cubicBezTo>
                      <a:pt x="42" y="62"/>
                      <a:pt x="52" y="45"/>
                      <a:pt x="67" y="57"/>
                    </a:cubicBezTo>
                    <a:cubicBezTo>
                      <a:pt x="83" y="69"/>
                      <a:pt x="100" y="90"/>
                      <a:pt x="138" y="90"/>
                    </a:cubicBezTo>
                    <a:cubicBezTo>
                      <a:pt x="140" y="109"/>
                      <a:pt x="140" y="109"/>
                      <a:pt x="140" y="109"/>
                    </a:cubicBezTo>
                    <a:cubicBezTo>
                      <a:pt x="138" y="109"/>
                      <a:pt x="137" y="109"/>
                      <a:pt x="137" y="109"/>
                    </a:cubicBezTo>
                    <a:cubicBezTo>
                      <a:pt x="137" y="109"/>
                      <a:pt x="136" y="103"/>
                      <a:pt x="127" y="102"/>
                    </a:cubicBezTo>
                    <a:cubicBezTo>
                      <a:pt x="96" y="102"/>
                      <a:pt x="96" y="102"/>
                      <a:pt x="96" y="102"/>
                    </a:cubicBezTo>
                    <a:cubicBezTo>
                      <a:pt x="93" y="102"/>
                      <a:pt x="89" y="104"/>
                      <a:pt x="88" y="108"/>
                    </a:cubicBezTo>
                    <a:cubicBezTo>
                      <a:pt x="75" y="108"/>
                      <a:pt x="75" y="108"/>
                      <a:pt x="75" y="108"/>
                    </a:cubicBezTo>
                    <a:cubicBezTo>
                      <a:pt x="74" y="104"/>
                      <a:pt x="71" y="102"/>
                      <a:pt x="67" y="102"/>
                    </a:cubicBezTo>
                    <a:cubicBezTo>
                      <a:pt x="36" y="102"/>
                      <a:pt x="36" y="102"/>
                      <a:pt x="36" y="102"/>
                    </a:cubicBezTo>
                    <a:cubicBezTo>
                      <a:pt x="27" y="103"/>
                      <a:pt x="27" y="109"/>
                      <a:pt x="27" y="109"/>
                    </a:cubicBezTo>
                    <a:cubicBezTo>
                      <a:pt x="27" y="109"/>
                      <a:pt x="25" y="109"/>
                      <a:pt x="23" y="109"/>
                    </a:cubicBezTo>
                    <a:cubicBezTo>
                      <a:pt x="25" y="89"/>
                      <a:pt x="29" y="62"/>
                      <a:pt x="42" y="62"/>
                    </a:cubicBezTo>
                    <a:close/>
                    <a:moveTo>
                      <a:pt x="130" y="112"/>
                    </a:moveTo>
                    <a:cubicBezTo>
                      <a:pt x="130" y="113"/>
                      <a:pt x="130" y="114"/>
                      <a:pt x="130" y="115"/>
                    </a:cubicBezTo>
                    <a:cubicBezTo>
                      <a:pt x="130" y="116"/>
                      <a:pt x="129" y="117"/>
                      <a:pt x="129" y="118"/>
                    </a:cubicBezTo>
                    <a:cubicBezTo>
                      <a:pt x="129" y="120"/>
                      <a:pt x="128" y="122"/>
                      <a:pt x="128" y="123"/>
                    </a:cubicBezTo>
                    <a:cubicBezTo>
                      <a:pt x="128" y="123"/>
                      <a:pt x="128" y="123"/>
                      <a:pt x="128" y="123"/>
                    </a:cubicBezTo>
                    <a:cubicBezTo>
                      <a:pt x="127" y="125"/>
                      <a:pt x="126" y="127"/>
                      <a:pt x="125" y="128"/>
                    </a:cubicBezTo>
                    <a:cubicBezTo>
                      <a:pt x="123" y="129"/>
                      <a:pt x="122" y="130"/>
                      <a:pt x="119" y="130"/>
                    </a:cubicBezTo>
                    <a:cubicBezTo>
                      <a:pt x="106" y="130"/>
                      <a:pt x="106" y="130"/>
                      <a:pt x="106" y="130"/>
                    </a:cubicBezTo>
                    <a:cubicBezTo>
                      <a:pt x="105" y="130"/>
                      <a:pt x="103" y="130"/>
                      <a:pt x="101" y="129"/>
                    </a:cubicBezTo>
                    <a:cubicBezTo>
                      <a:pt x="100" y="128"/>
                      <a:pt x="98" y="127"/>
                      <a:pt x="98" y="126"/>
                    </a:cubicBezTo>
                    <a:cubicBezTo>
                      <a:pt x="97" y="125"/>
                      <a:pt x="97" y="124"/>
                      <a:pt x="97" y="123"/>
                    </a:cubicBezTo>
                    <a:cubicBezTo>
                      <a:pt x="96" y="122"/>
                      <a:pt x="96" y="120"/>
                      <a:pt x="96" y="119"/>
                    </a:cubicBezTo>
                    <a:cubicBezTo>
                      <a:pt x="95" y="116"/>
                      <a:pt x="95" y="113"/>
                      <a:pt x="94" y="112"/>
                    </a:cubicBezTo>
                    <a:cubicBezTo>
                      <a:pt x="94" y="112"/>
                      <a:pt x="94" y="112"/>
                      <a:pt x="94" y="112"/>
                    </a:cubicBezTo>
                    <a:cubicBezTo>
                      <a:pt x="95" y="110"/>
                      <a:pt x="96" y="109"/>
                      <a:pt x="98" y="109"/>
                    </a:cubicBezTo>
                    <a:cubicBezTo>
                      <a:pt x="126" y="109"/>
                      <a:pt x="126" y="109"/>
                      <a:pt x="126" y="109"/>
                    </a:cubicBezTo>
                    <a:cubicBezTo>
                      <a:pt x="126" y="109"/>
                      <a:pt x="127" y="109"/>
                      <a:pt x="128" y="109"/>
                    </a:cubicBezTo>
                    <a:cubicBezTo>
                      <a:pt x="129" y="110"/>
                      <a:pt x="129" y="110"/>
                      <a:pt x="130" y="111"/>
                    </a:cubicBezTo>
                    <a:cubicBezTo>
                      <a:pt x="130" y="111"/>
                      <a:pt x="130" y="112"/>
                      <a:pt x="130" y="112"/>
                    </a:cubicBezTo>
                    <a:cubicBezTo>
                      <a:pt x="130" y="112"/>
                      <a:pt x="130" y="112"/>
                      <a:pt x="130" y="112"/>
                    </a:cubicBezTo>
                    <a:close/>
                    <a:moveTo>
                      <a:pt x="69" y="112"/>
                    </a:moveTo>
                    <a:cubicBezTo>
                      <a:pt x="69" y="112"/>
                      <a:pt x="69" y="112"/>
                      <a:pt x="69" y="112"/>
                    </a:cubicBezTo>
                    <a:cubicBezTo>
                      <a:pt x="69" y="113"/>
                      <a:pt x="68" y="116"/>
                      <a:pt x="68" y="119"/>
                    </a:cubicBezTo>
                    <a:cubicBezTo>
                      <a:pt x="67" y="120"/>
                      <a:pt x="67" y="122"/>
                      <a:pt x="67" y="123"/>
                    </a:cubicBezTo>
                    <a:cubicBezTo>
                      <a:pt x="66" y="124"/>
                      <a:pt x="66" y="125"/>
                      <a:pt x="66" y="126"/>
                    </a:cubicBezTo>
                    <a:cubicBezTo>
                      <a:pt x="65" y="127"/>
                      <a:pt x="64" y="128"/>
                      <a:pt x="62" y="129"/>
                    </a:cubicBezTo>
                    <a:cubicBezTo>
                      <a:pt x="60" y="130"/>
                      <a:pt x="58" y="130"/>
                      <a:pt x="57" y="130"/>
                    </a:cubicBezTo>
                    <a:cubicBezTo>
                      <a:pt x="44" y="130"/>
                      <a:pt x="44" y="130"/>
                      <a:pt x="44" y="130"/>
                    </a:cubicBezTo>
                    <a:cubicBezTo>
                      <a:pt x="42" y="130"/>
                      <a:pt x="40" y="129"/>
                      <a:pt x="39" y="128"/>
                    </a:cubicBezTo>
                    <a:cubicBezTo>
                      <a:pt x="37" y="127"/>
                      <a:pt x="36" y="125"/>
                      <a:pt x="35" y="123"/>
                    </a:cubicBezTo>
                    <a:cubicBezTo>
                      <a:pt x="35" y="123"/>
                      <a:pt x="35" y="123"/>
                      <a:pt x="35" y="123"/>
                    </a:cubicBezTo>
                    <a:cubicBezTo>
                      <a:pt x="35" y="122"/>
                      <a:pt x="35" y="120"/>
                      <a:pt x="34" y="118"/>
                    </a:cubicBezTo>
                    <a:cubicBezTo>
                      <a:pt x="34" y="117"/>
                      <a:pt x="34" y="116"/>
                      <a:pt x="34" y="115"/>
                    </a:cubicBezTo>
                    <a:cubicBezTo>
                      <a:pt x="33" y="114"/>
                      <a:pt x="33" y="113"/>
                      <a:pt x="33" y="112"/>
                    </a:cubicBezTo>
                    <a:cubicBezTo>
                      <a:pt x="33" y="112"/>
                      <a:pt x="33" y="112"/>
                      <a:pt x="33" y="112"/>
                    </a:cubicBezTo>
                    <a:cubicBezTo>
                      <a:pt x="33" y="112"/>
                      <a:pt x="33" y="112"/>
                      <a:pt x="33" y="112"/>
                    </a:cubicBezTo>
                    <a:cubicBezTo>
                      <a:pt x="33" y="112"/>
                      <a:pt x="33" y="111"/>
                      <a:pt x="34" y="111"/>
                    </a:cubicBezTo>
                    <a:cubicBezTo>
                      <a:pt x="34" y="110"/>
                      <a:pt x="35" y="110"/>
                      <a:pt x="35" y="109"/>
                    </a:cubicBezTo>
                    <a:cubicBezTo>
                      <a:pt x="36" y="109"/>
                      <a:pt x="37" y="109"/>
                      <a:pt x="38" y="109"/>
                    </a:cubicBezTo>
                    <a:cubicBezTo>
                      <a:pt x="65" y="109"/>
                      <a:pt x="65" y="109"/>
                      <a:pt x="65" y="109"/>
                    </a:cubicBezTo>
                    <a:cubicBezTo>
                      <a:pt x="67" y="109"/>
                      <a:pt x="69" y="110"/>
                      <a:pt x="69" y="112"/>
                    </a:cubicBezTo>
                    <a:close/>
                    <a:moveTo>
                      <a:pt x="10" y="113"/>
                    </a:moveTo>
                    <a:cubicBezTo>
                      <a:pt x="10" y="113"/>
                      <a:pt x="10" y="113"/>
                      <a:pt x="10" y="113"/>
                    </a:cubicBezTo>
                    <a:cubicBezTo>
                      <a:pt x="10" y="110"/>
                      <a:pt x="11" y="108"/>
                      <a:pt x="12" y="107"/>
                    </a:cubicBezTo>
                    <a:cubicBezTo>
                      <a:pt x="13" y="107"/>
                      <a:pt x="13" y="106"/>
                      <a:pt x="13" y="106"/>
                    </a:cubicBezTo>
                    <a:cubicBezTo>
                      <a:pt x="17" y="116"/>
                      <a:pt x="20" y="126"/>
                      <a:pt x="22" y="128"/>
                    </a:cubicBezTo>
                    <a:cubicBezTo>
                      <a:pt x="22" y="128"/>
                      <a:pt x="22" y="122"/>
                      <a:pt x="23" y="115"/>
                    </a:cubicBezTo>
                    <a:cubicBezTo>
                      <a:pt x="23" y="115"/>
                      <a:pt x="23" y="115"/>
                      <a:pt x="23" y="115"/>
                    </a:cubicBezTo>
                    <a:cubicBezTo>
                      <a:pt x="26" y="115"/>
                      <a:pt x="26" y="115"/>
                      <a:pt x="26" y="115"/>
                    </a:cubicBezTo>
                    <a:cubicBezTo>
                      <a:pt x="26" y="116"/>
                      <a:pt x="27" y="116"/>
                      <a:pt x="27" y="116"/>
                    </a:cubicBezTo>
                    <a:cubicBezTo>
                      <a:pt x="27" y="121"/>
                      <a:pt x="29" y="125"/>
                      <a:pt x="29" y="125"/>
                    </a:cubicBezTo>
                    <a:cubicBezTo>
                      <a:pt x="29" y="125"/>
                      <a:pt x="29" y="125"/>
                      <a:pt x="29" y="125"/>
                    </a:cubicBezTo>
                    <a:cubicBezTo>
                      <a:pt x="30" y="128"/>
                      <a:pt x="31" y="131"/>
                      <a:pt x="34" y="133"/>
                    </a:cubicBezTo>
                    <a:cubicBezTo>
                      <a:pt x="36" y="136"/>
                      <a:pt x="40" y="137"/>
                      <a:pt x="44" y="137"/>
                    </a:cubicBezTo>
                    <a:cubicBezTo>
                      <a:pt x="58" y="137"/>
                      <a:pt x="58" y="137"/>
                      <a:pt x="58" y="137"/>
                    </a:cubicBezTo>
                    <a:cubicBezTo>
                      <a:pt x="60" y="137"/>
                      <a:pt x="63" y="136"/>
                      <a:pt x="66" y="135"/>
                    </a:cubicBezTo>
                    <a:cubicBezTo>
                      <a:pt x="68" y="134"/>
                      <a:pt x="71" y="132"/>
                      <a:pt x="72" y="129"/>
                    </a:cubicBezTo>
                    <a:cubicBezTo>
                      <a:pt x="73" y="127"/>
                      <a:pt x="73" y="126"/>
                      <a:pt x="74" y="124"/>
                    </a:cubicBezTo>
                    <a:cubicBezTo>
                      <a:pt x="75" y="120"/>
                      <a:pt x="76" y="117"/>
                      <a:pt x="76" y="115"/>
                    </a:cubicBezTo>
                    <a:cubicBezTo>
                      <a:pt x="87" y="115"/>
                      <a:pt x="87" y="115"/>
                      <a:pt x="87" y="115"/>
                    </a:cubicBezTo>
                    <a:cubicBezTo>
                      <a:pt x="88" y="117"/>
                      <a:pt x="89" y="120"/>
                      <a:pt x="90" y="124"/>
                    </a:cubicBezTo>
                    <a:cubicBezTo>
                      <a:pt x="90" y="126"/>
                      <a:pt x="91" y="127"/>
                      <a:pt x="91" y="129"/>
                    </a:cubicBezTo>
                    <a:cubicBezTo>
                      <a:pt x="93" y="132"/>
                      <a:pt x="95" y="134"/>
                      <a:pt x="98" y="135"/>
                    </a:cubicBezTo>
                    <a:cubicBezTo>
                      <a:pt x="100" y="136"/>
                      <a:pt x="103" y="137"/>
                      <a:pt x="105" y="137"/>
                    </a:cubicBezTo>
                    <a:cubicBezTo>
                      <a:pt x="120" y="137"/>
                      <a:pt x="120" y="137"/>
                      <a:pt x="120" y="137"/>
                    </a:cubicBezTo>
                    <a:cubicBezTo>
                      <a:pt x="124" y="137"/>
                      <a:pt x="127" y="136"/>
                      <a:pt x="130" y="133"/>
                    </a:cubicBezTo>
                    <a:cubicBezTo>
                      <a:pt x="132" y="131"/>
                      <a:pt x="134" y="128"/>
                      <a:pt x="135" y="125"/>
                    </a:cubicBezTo>
                    <a:cubicBezTo>
                      <a:pt x="135" y="125"/>
                      <a:pt x="135" y="125"/>
                      <a:pt x="135" y="125"/>
                    </a:cubicBezTo>
                    <a:cubicBezTo>
                      <a:pt x="135" y="125"/>
                      <a:pt x="136" y="121"/>
                      <a:pt x="137" y="116"/>
                    </a:cubicBezTo>
                    <a:cubicBezTo>
                      <a:pt x="137" y="116"/>
                      <a:pt x="137" y="116"/>
                      <a:pt x="137" y="115"/>
                    </a:cubicBezTo>
                    <a:cubicBezTo>
                      <a:pt x="140" y="115"/>
                      <a:pt x="140" y="115"/>
                      <a:pt x="140" y="115"/>
                    </a:cubicBezTo>
                    <a:cubicBezTo>
                      <a:pt x="140" y="115"/>
                      <a:pt x="140" y="115"/>
                      <a:pt x="140" y="115"/>
                    </a:cubicBezTo>
                    <a:cubicBezTo>
                      <a:pt x="141" y="124"/>
                      <a:pt x="141" y="124"/>
                      <a:pt x="141" y="124"/>
                    </a:cubicBezTo>
                    <a:cubicBezTo>
                      <a:pt x="141" y="124"/>
                      <a:pt x="146" y="117"/>
                      <a:pt x="149" y="106"/>
                    </a:cubicBezTo>
                    <a:cubicBezTo>
                      <a:pt x="150" y="106"/>
                      <a:pt x="151" y="106"/>
                      <a:pt x="151" y="107"/>
                    </a:cubicBezTo>
                    <a:cubicBezTo>
                      <a:pt x="152" y="108"/>
                      <a:pt x="153" y="110"/>
                      <a:pt x="154" y="113"/>
                    </a:cubicBezTo>
                    <a:cubicBezTo>
                      <a:pt x="154" y="113"/>
                      <a:pt x="154" y="113"/>
                      <a:pt x="154" y="113"/>
                    </a:cubicBezTo>
                    <a:cubicBezTo>
                      <a:pt x="154" y="113"/>
                      <a:pt x="154" y="113"/>
                      <a:pt x="154" y="113"/>
                    </a:cubicBezTo>
                    <a:cubicBezTo>
                      <a:pt x="154" y="114"/>
                      <a:pt x="154" y="115"/>
                      <a:pt x="154" y="116"/>
                    </a:cubicBezTo>
                    <a:cubicBezTo>
                      <a:pt x="154" y="121"/>
                      <a:pt x="152" y="128"/>
                      <a:pt x="150" y="133"/>
                    </a:cubicBezTo>
                    <a:cubicBezTo>
                      <a:pt x="149" y="136"/>
                      <a:pt x="147" y="138"/>
                      <a:pt x="146" y="140"/>
                    </a:cubicBezTo>
                    <a:cubicBezTo>
                      <a:pt x="144" y="142"/>
                      <a:pt x="143" y="142"/>
                      <a:pt x="141" y="143"/>
                    </a:cubicBezTo>
                    <a:cubicBezTo>
                      <a:pt x="139" y="144"/>
                      <a:pt x="139" y="144"/>
                      <a:pt x="139" y="144"/>
                    </a:cubicBezTo>
                    <a:cubicBezTo>
                      <a:pt x="138" y="146"/>
                      <a:pt x="138" y="146"/>
                      <a:pt x="138" y="146"/>
                    </a:cubicBezTo>
                    <a:cubicBezTo>
                      <a:pt x="134" y="162"/>
                      <a:pt x="127" y="176"/>
                      <a:pt x="118" y="186"/>
                    </a:cubicBezTo>
                    <a:cubicBezTo>
                      <a:pt x="108" y="195"/>
                      <a:pt x="97" y="201"/>
                      <a:pt x="82" y="201"/>
                    </a:cubicBezTo>
                    <a:cubicBezTo>
                      <a:pt x="82" y="201"/>
                      <a:pt x="82" y="201"/>
                      <a:pt x="82" y="201"/>
                    </a:cubicBezTo>
                    <a:cubicBezTo>
                      <a:pt x="81" y="201"/>
                      <a:pt x="81" y="201"/>
                      <a:pt x="81" y="201"/>
                    </a:cubicBezTo>
                    <a:cubicBezTo>
                      <a:pt x="67" y="201"/>
                      <a:pt x="55" y="195"/>
                      <a:pt x="45" y="186"/>
                    </a:cubicBezTo>
                    <a:cubicBezTo>
                      <a:pt x="36" y="176"/>
                      <a:pt x="29" y="162"/>
                      <a:pt x="25" y="146"/>
                    </a:cubicBezTo>
                    <a:cubicBezTo>
                      <a:pt x="25" y="144"/>
                      <a:pt x="25" y="144"/>
                      <a:pt x="25" y="144"/>
                    </a:cubicBezTo>
                    <a:cubicBezTo>
                      <a:pt x="22" y="143"/>
                      <a:pt x="22" y="143"/>
                      <a:pt x="22" y="143"/>
                    </a:cubicBezTo>
                    <a:cubicBezTo>
                      <a:pt x="21" y="142"/>
                      <a:pt x="19" y="142"/>
                      <a:pt x="18" y="140"/>
                    </a:cubicBezTo>
                    <a:cubicBezTo>
                      <a:pt x="15" y="137"/>
                      <a:pt x="13" y="133"/>
                      <a:pt x="12" y="129"/>
                    </a:cubicBezTo>
                    <a:cubicBezTo>
                      <a:pt x="10" y="124"/>
                      <a:pt x="10" y="119"/>
                      <a:pt x="10" y="116"/>
                    </a:cubicBezTo>
                    <a:cubicBezTo>
                      <a:pt x="10" y="115"/>
                      <a:pt x="10" y="114"/>
                      <a:pt x="10" y="11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85784" fontAlgn="base">
                  <a:spcBef>
                    <a:spcPct val="0"/>
                  </a:spcBef>
                  <a:spcAft>
                    <a:spcPct val="0"/>
                  </a:spcAft>
                  <a:defRPr/>
                </a:pPr>
                <a:endParaRPr lang="en-IE" sz="2100">
                  <a:solidFill>
                    <a:prstClr val="black"/>
                  </a:solidFill>
                  <a:latin typeface="Arial" charset="0"/>
                  <a:ea typeface="Geneva" charset="-128"/>
                </a:endParaRPr>
              </a:p>
            </p:txBody>
          </p:sp>
        </p:grpSp>
        <p:sp>
          <p:nvSpPr>
            <p:cNvPr id="152" name="TextBox 103">
              <a:extLst>
                <a:ext uri="{FF2B5EF4-FFF2-40B4-BE49-F238E27FC236}">
                  <a16:creationId xmlns:a16="http://schemas.microsoft.com/office/drawing/2014/main" id="{5D5C41D4-2F69-4D9E-85E5-EBF230FA53E8}"/>
                </a:ext>
              </a:extLst>
            </p:cNvPr>
            <p:cNvSpPr txBox="1"/>
            <p:nvPr/>
          </p:nvSpPr>
          <p:spPr>
            <a:xfrm>
              <a:off x="8261495" y="3333266"/>
              <a:ext cx="1051654" cy="553997"/>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85784" fontAlgn="base">
                <a:spcBef>
                  <a:spcPct val="0"/>
                </a:spcBef>
                <a:spcAft>
                  <a:spcPct val="0"/>
                </a:spcAft>
                <a:defRPr/>
              </a:pPr>
              <a:r>
                <a:rPr lang="fr-FR" sz="675" b="1">
                  <a:solidFill>
                    <a:prstClr val="black"/>
                  </a:solidFill>
                  <a:latin typeface="Arial" charset="0"/>
                  <a:ea typeface="Geneva" charset="-128"/>
                </a:rPr>
                <a:t>Professionnels effecteurs de</a:t>
              </a:r>
            </a:p>
            <a:p>
              <a:pPr algn="ctr" defTabSz="685784" fontAlgn="base">
                <a:spcBef>
                  <a:spcPct val="0"/>
                </a:spcBef>
                <a:spcAft>
                  <a:spcPct val="0"/>
                </a:spcAft>
                <a:defRPr/>
              </a:pPr>
              <a:r>
                <a:rPr lang="fr-FR" sz="675" b="1">
                  <a:solidFill>
                    <a:prstClr val="black"/>
                  </a:solidFill>
                  <a:latin typeface="Arial" charset="0"/>
                  <a:ea typeface="Geneva" charset="-128"/>
                </a:rPr>
                <a:t> soins ou</a:t>
              </a:r>
            </a:p>
            <a:p>
              <a:pPr algn="ctr" defTabSz="685784" fontAlgn="base">
                <a:spcBef>
                  <a:spcPct val="0"/>
                </a:spcBef>
                <a:spcAft>
                  <a:spcPct val="0"/>
                </a:spcAft>
                <a:defRPr/>
              </a:pPr>
              <a:r>
                <a:rPr lang="fr-FR" sz="675" b="1">
                  <a:solidFill>
                    <a:prstClr val="black"/>
                  </a:solidFill>
                  <a:latin typeface="Arial" charset="0"/>
                  <a:ea typeface="Geneva" charset="-128"/>
                </a:rPr>
                <a:t>Délégataire</a:t>
              </a:r>
            </a:p>
          </p:txBody>
        </p:sp>
      </p:grpSp>
      <p:sp>
        <p:nvSpPr>
          <p:cNvPr id="114" name="Rectangle 113">
            <a:extLst>
              <a:ext uri="{FF2B5EF4-FFF2-40B4-BE49-F238E27FC236}">
                <a16:creationId xmlns:a16="http://schemas.microsoft.com/office/drawing/2014/main" id="{B3062E08-12DA-427E-8BC5-697411B9AEB3}"/>
              </a:ext>
            </a:extLst>
          </p:cNvPr>
          <p:cNvSpPr/>
          <p:nvPr/>
        </p:nvSpPr>
        <p:spPr>
          <a:xfrm>
            <a:off x="6307750" y="3113246"/>
            <a:ext cx="706448" cy="200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fr-FR" sz="900"/>
              <a:t>V0.2, V0.3…</a:t>
            </a:r>
          </a:p>
        </p:txBody>
      </p:sp>
      <p:sp>
        <p:nvSpPr>
          <p:cNvPr id="116" name="Rectangle 115">
            <a:extLst>
              <a:ext uri="{FF2B5EF4-FFF2-40B4-BE49-F238E27FC236}">
                <a16:creationId xmlns:a16="http://schemas.microsoft.com/office/drawing/2014/main" id="{846192B8-EDA6-4EB2-B947-E32B3B842D96}"/>
              </a:ext>
            </a:extLst>
          </p:cNvPr>
          <p:cNvSpPr/>
          <p:nvPr/>
        </p:nvSpPr>
        <p:spPr>
          <a:xfrm>
            <a:off x="6307751" y="2263594"/>
            <a:ext cx="752201" cy="29778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a:solidFill>
                  <a:schemeClr val="tx1"/>
                </a:solidFill>
                <a:latin typeface="Calibri" panose="020F0502020204030204"/>
              </a:rPr>
              <a:t>Agenda CPTS, cabinets…</a:t>
            </a:r>
            <a:endParaRPr lang="fr-FR" sz="900" b="1">
              <a:solidFill>
                <a:schemeClr val="tx1"/>
              </a:solidFill>
              <a:latin typeface="Calibri" panose="020F0502020204030204"/>
            </a:endParaRPr>
          </a:p>
        </p:txBody>
      </p:sp>
      <p:sp>
        <p:nvSpPr>
          <p:cNvPr id="117" name="Rectangle 116">
            <a:extLst>
              <a:ext uri="{FF2B5EF4-FFF2-40B4-BE49-F238E27FC236}">
                <a16:creationId xmlns:a16="http://schemas.microsoft.com/office/drawing/2014/main" id="{2216DBE1-5206-44CC-A378-88EEB2F019CA}"/>
              </a:ext>
            </a:extLst>
          </p:cNvPr>
          <p:cNvSpPr/>
          <p:nvPr/>
        </p:nvSpPr>
        <p:spPr>
          <a:xfrm>
            <a:off x="1638033" y="1473978"/>
            <a:ext cx="866930" cy="390525"/>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dirty="0">
                <a:solidFill>
                  <a:schemeClr val="tx1"/>
                </a:solidFill>
                <a:latin typeface="Calibri" panose="020F0502020204030204"/>
              </a:rPr>
              <a:t>Portail </a:t>
            </a:r>
            <a:r>
              <a:rPr lang="fr-FR" sz="900" dirty="0" smtClean="0">
                <a:solidFill>
                  <a:schemeClr val="tx1"/>
                </a:solidFill>
                <a:latin typeface="Calibri" panose="020F0502020204030204"/>
              </a:rPr>
              <a:t> de gestion de crise des SAMU</a:t>
            </a:r>
            <a:endParaRPr lang="fr-FR" sz="900" b="1" dirty="0">
              <a:solidFill>
                <a:schemeClr val="tx1"/>
              </a:solidFill>
              <a:latin typeface="Calibri" panose="020F0502020204030204"/>
            </a:endParaRPr>
          </a:p>
        </p:txBody>
      </p:sp>
      <p:sp>
        <p:nvSpPr>
          <p:cNvPr id="118" name="TextBox 140">
            <a:extLst>
              <a:ext uri="{FF2B5EF4-FFF2-40B4-BE49-F238E27FC236}">
                <a16:creationId xmlns:a16="http://schemas.microsoft.com/office/drawing/2014/main" id="{F01C8660-5F1E-4A34-899C-9A085D6FBFF8}"/>
              </a:ext>
            </a:extLst>
          </p:cNvPr>
          <p:cNvSpPr txBox="1"/>
          <p:nvPr/>
        </p:nvSpPr>
        <p:spPr>
          <a:xfrm>
            <a:off x="2673212" y="1805139"/>
            <a:ext cx="523934" cy="196423"/>
          </a:xfrm>
          <a:prstGeom prst="rect">
            <a:avLst/>
          </a:prstGeom>
          <a:noFill/>
        </p:spPr>
        <p:txBody>
          <a:bodyPr wrap="square" lIns="54000" tIns="81000" rIns="54000" bIns="8100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85800" fontAlgn="base">
              <a:spcBef>
                <a:spcPct val="0"/>
              </a:spcBef>
              <a:spcAft>
                <a:spcPct val="0"/>
              </a:spcAft>
              <a:defRPr/>
            </a:pPr>
            <a:r>
              <a:rPr lang="fr-FR" sz="675" i="1">
                <a:solidFill>
                  <a:prstClr val="black"/>
                </a:solidFill>
                <a:latin typeface="Arial" charset="0"/>
                <a:ea typeface="Geneva" charset="-128"/>
              </a:rPr>
              <a:t>intégration</a:t>
            </a:r>
          </a:p>
        </p:txBody>
      </p:sp>
      <p:cxnSp>
        <p:nvCxnSpPr>
          <p:cNvPr id="119" name="Connector: Elbow 118">
            <a:extLst>
              <a:ext uri="{FF2B5EF4-FFF2-40B4-BE49-F238E27FC236}">
                <a16:creationId xmlns:a16="http://schemas.microsoft.com/office/drawing/2014/main" id="{729F57C0-B8D1-40C1-B624-5E2E810457D3}"/>
              </a:ext>
            </a:extLst>
          </p:cNvPr>
          <p:cNvCxnSpPr>
            <a:cxnSpLocks/>
            <a:stCxn id="117" idx="2"/>
          </p:cNvCxnSpPr>
          <p:nvPr/>
        </p:nvCxnSpPr>
        <p:spPr>
          <a:xfrm rot="16200000" flipH="1">
            <a:off x="2191617" y="1744384"/>
            <a:ext cx="422337" cy="662574"/>
          </a:xfrm>
          <a:prstGeom prst="bentConnector2">
            <a:avLst/>
          </a:prstGeom>
          <a:noFill/>
          <a:ln w="9525" cap="flat" cmpd="sng" algn="ctr">
            <a:solidFill>
              <a:srgbClr val="006AB2"/>
            </a:solidFill>
            <a:prstDash val="dash"/>
            <a:tailEnd type="triangle"/>
          </a:ln>
          <a:effectLst/>
        </p:spPr>
      </p:cxnSp>
      <p:sp>
        <p:nvSpPr>
          <p:cNvPr id="120" name="Rectangle 119">
            <a:extLst>
              <a:ext uri="{FF2B5EF4-FFF2-40B4-BE49-F238E27FC236}">
                <a16:creationId xmlns:a16="http://schemas.microsoft.com/office/drawing/2014/main" id="{4ED04E21-FF79-454B-BAE1-9763FAF1D3A8}"/>
              </a:ext>
            </a:extLst>
          </p:cNvPr>
          <p:cNvSpPr/>
          <p:nvPr/>
        </p:nvSpPr>
        <p:spPr>
          <a:xfrm>
            <a:off x="2740595" y="2180170"/>
            <a:ext cx="398507" cy="10771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b="1">
                <a:solidFill>
                  <a:prstClr val="white"/>
                </a:solidFill>
                <a:latin typeface="Calibri" panose="020F0502020204030204"/>
              </a:rPr>
              <a:t>API</a:t>
            </a:r>
          </a:p>
          <a:p>
            <a:pPr algn="ctr" defTabSz="611498">
              <a:defRPr/>
            </a:pPr>
            <a:r>
              <a:rPr lang="fr-FR" sz="600" b="1">
                <a:solidFill>
                  <a:prstClr val="white"/>
                </a:solidFill>
                <a:latin typeface="Calibri" panose="020F0502020204030204"/>
              </a:rPr>
              <a:t>Recherche créneaux réservés aux SNP disponibles</a:t>
            </a:r>
            <a:endParaRPr lang="fr-FR" sz="1050" b="1">
              <a:solidFill>
                <a:prstClr val="white"/>
              </a:solidFill>
              <a:latin typeface="Calibri" panose="020F0502020204030204"/>
            </a:endParaRPr>
          </a:p>
        </p:txBody>
      </p:sp>
      <p:cxnSp>
        <p:nvCxnSpPr>
          <p:cNvPr id="122" name="Straight Arrow Connector 121">
            <a:extLst>
              <a:ext uri="{FF2B5EF4-FFF2-40B4-BE49-F238E27FC236}">
                <a16:creationId xmlns:a16="http://schemas.microsoft.com/office/drawing/2014/main" id="{0C83D26A-54D8-41D4-A4CF-D564A29AED36}"/>
              </a:ext>
            </a:extLst>
          </p:cNvPr>
          <p:cNvCxnSpPr>
            <a:cxnSpLocks/>
            <a:stCxn id="92" idx="3"/>
          </p:cNvCxnSpPr>
          <p:nvPr/>
        </p:nvCxnSpPr>
        <p:spPr>
          <a:xfrm flipV="1">
            <a:off x="2573928" y="2567045"/>
            <a:ext cx="17247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4" name="Rectangle 123">
            <a:extLst>
              <a:ext uri="{FF2B5EF4-FFF2-40B4-BE49-F238E27FC236}">
                <a16:creationId xmlns:a16="http://schemas.microsoft.com/office/drawing/2014/main" id="{B3062E08-12DA-427E-8BC5-697411B9AEB3}"/>
              </a:ext>
            </a:extLst>
          </p:cNvPr>
          <p:cNvSpPr/>
          <p:nvPr/>
        </p:nvSpPr>
        <p:spPr>
          <a:xfrm>
            <a:off x="2530749" y="1370518"/>
            <a:ext cx="569439" cy="2391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fr-FR" sz="900"/>
              <a:t>V0.2, V0.3</a:t>
            </a:r>
          </a:p>
        </p:txBody>
      </p:sp>
      <p:sp>
        <p:nvSpPr>
          <p:cNvPr id="127" name="Organigramme : Disque magnétique 66">
            <a:extLst>
              <a:ext uri="{FF2B5EF4-FFF2-40B4-BE49-F238E27FC236}">
                <a16:creationId xmlns:a16="http://schemas.microsoft.com/office/drawing/2014/main" id="{9FE235BB-C0DD-4F29-BC34-8F6C211BD44A}"/>
              </a:ext>
            </a:extLst>
          </p:cNvPr>
          <p:cNvSpPr/>
          <p:nvPr/>
        </p:nvSpPr>
        <p:spPr>
          <a:xfrm>
            <a:off x="3447548" y="2748563"/>
            <a:ext cx="764293" cy="452857"/>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fr-FR" sz="900"/>
              <a:t>Annuaire</a:t>
            </a:r>
          </a:p>
        </p:txBody>
      </p:sp>
      <p:sp>
        <p:nvSpPr>
          <p:cNvPr id="129" name="Organigramme : Disque magnétique 134">
            <a:extLst>
              <a:ext uri="{FF2B5EF4-FFF2-40B4-BE49-F238E27FC236}">
                <a16:creationId xmlns:a16="http://schemas.microsoft.com/office/drawing/2014/main" id="{12C0D1A5-E316-431F-A4A6-43C1EEF57E0B}"/>
              </a:ext>
            </a:extLst>
          </p:cNvPr>
          <p:cNvSpPr/>
          <p:nvPr/>
        </p:nvSpPr>
        <p:spPr>
          <a:xfrm>
            <a:off x="4717774" y="2757004"/>
            <a:ext cx="743772" cy="479582"/>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fr-FR" sz="900"/>
              <a:t>Créneaux réservés aux SNP</a:t>
            </a:r>
          </a:p>
        </p:txBody>
      </p:sp>
      <p:sp>
        <p:nvSpPr>
          <p:cNvPr id="130" name="Rectangle 129">
            <a:extLst>
              <a:ext uri="{FF2B5EF4-FFF2-40B4-BE49-F238E27FC236}">
                <a16:creationId xmlns:a16="http://schemas.microsoft.com/office/drawing/2014/main" id="{CE86BD92-FE02-48A1-A7F3-C51FED97C430}"/>
              </a:ext>
            </a:extLst>
          </p:cNvPr>
          <p:cNvSpPr/>
          <p:nvPr/>
        </p:nvSpPr>
        <p:spPr>
          <a:xfrm>
            <a:off x="3398003" y="2405151"/>
            <a:ext cx="2149536" cy="1814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a:solidFill>
                  <a:prstClr val="white"/>
                </a:solidFill>
                <a:latin typeface="Calibri" panose="020F0502020204030204"/>
              </a:rPr>
              <a:t>Moteur de recherche</a:t>
            </a:r>
            <a:endParaRPr lang="fr-FR" sz="900" b="1">
              <a:solidFill>
                <a:prstClr val="white"/>
              </a:solidFill>
              <a:latin typeface="Calibri" panose="020F0502020204030204"/>
            </a:endParaRPr>
          </a:p>
        </p:txBody>
      </p:sp>
      <p:sp>
        <p:nvSpPr>
          <p:cNvPr id="131" name="Flèche droite 69">
            <a:extLst>
              <a:ext uri="{FF2B5EF4-FFF2-40B4-BE49-F238E27FC236}">
                <a16:creationId xmlns:a16="http://schemas.microsoft.com/office/drawing/2014/main" id="{43C87A80-A80F-4059-A2AF-33BC1A733B95}"/>
              </a:ext>
            </a:extLst>
          </p:cNvPr>
          <p:cNvSpPr/>
          <p:nvPr/>
        </p:nvSpPr>
        <p:spPr>
          <a:xfrm rot="16200000">
            <a:off x="3663995" y="3220894"/>
            <a:ext cx="163118" cy="1041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sz="1350"/>
          </a:p>
        </p:txBody>
      </p:sp>
      <p:sp>
        <p:nvSpPr>
          <p:cNvPr id="132" name="Flèche droite 70">
            <a:extLst>
              <a:ext uri="{FF2B5EF4-FFF2-40B4-BE49-F238E27FC236}">
                <a16:creationId xmlns:a16="http://schemas.microsoft.com/office/drawing/2014/main" id="{CF066585-9625-451D-8128-126FF62B490F}"/>
              </a:ext>
            </a:extLst>
          </p:cNvPr>
          <p:cNvSpPr/>
          <p:nvPr/>
        </p:nvSpPr>
        <p:spPr>
          <a:xfrm rot="10800000">
            <a:off x="5461546" y="2930688"/>
            <a:ext cx="261859" cy="1374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sz="1350"/>
          </a:p>
        </p:txBody>
      </p:sp>
      <p:cxnSp>
        <p:nvCxnSpPr>
          <p:cNvPr id="133" name="Connecteur droit avec flèche 72">
            <a:extLst>
              <a:ext uri="{FF2B5EF4-FFF2-40B4-BE49-F238E27FC236}">
                <a16:creationId xmlns:a16="http://schemas.microsoft.com/office/drawing/2014/main" id="{EC641975-18FC-4FDF-839E-DDF7D19AE2A1}"/>
              </a:ext>
            </a:extLst>
          </p:cNvPr>
          <p:cNvCxnSpPr>
            <a:endCxn id="130" idx="1"/>
          </p:cNvCxnSpPr>
          <p:nvPr/>
        </p:nvCxnSpPr>
        <p:spPr>
          <a:xfrm>
            <a:off x="3135731" y="2495855"/>
            <a:ext cx="26227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5" name="Connecteur droit avec flèche 80">
            <a:extLst>
              <a:ext uri="{FF2B5EF4-FFF2-40B4-BE49-F238E27FC236}">
                <a16:creationId xmlns:a16="http://schemas.microsoft.com/office/drawing/2014/main" id="{6EB40391-6D55-4812-AA69-5BDE68EF6163}"/>
              </a:ext>
            </a:extLst>
          </p:cNvPr>
          <p:cNvCxnSpPr/>
          <p:nvPr/>
        </p:nvCxnSpPr>
        <p:spPr>
          <a:xfrm>
            <a:off x="3460034" y="2079156"/>
            <a:ext cx="2857" cy="32599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6" name="Connecteur droit avec flèche 151">
            <a:extLst>
              <a:ext uri="{FF2B5EF4-FFF2-40B4-BE49-F238E27FC236}">
                <a16:creationId xmlns:a16="http://schemas.microsoft.com/office/drawing/2014/main" id="{7976A5D9-9F4D-4A0C-80F4-BC7F2708500A}"/>
              </a:ext>
            </a:extLst>
          </p:cNvPr>
          <p:cNvCxnSpPr/>
          <p:nvPr/>
        </p:nvCxnSpPr>
        <p:spPr>
          <a:xfrm>
            <a:off x="5333863" y="2089547"/>
            <a:ext cx="2857" cy="32599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37" name="Flèche droite 153">
            <a:extLst>
              <a:ext uri="{FF2B5EF4-FFF2-40B4-BE49-F238E27FC236}">
                <a16:creationId xmlns:a16="http://schemas.microsoft.com/office/drawing/2014/main" id="{169DB79B-8952-4ED0-A4EF-EC882BB9F287}"/>
              </a:ext>
            </a:extLst>
          </p:cNvPr>
          <p:cNvSpPr/>
          <p:nvPr/>
        </p:nvSpPr>
        <p:spPr>
          <a:xfrm rot="16200000">
            <a:off x="4259657" y="3731307"/>
            <a:ext cx="237213" cy="95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sz="1350"/>
          </a:p>
        </p:txBody>
      </p:sp>
      <p:sp>
        <p:nvSpPr>
          <p:cNvPr id="139" name="Rectangle 138">
            <a:extLst>
              <a:ext uri="{FF2B5EF4-FFF2-40B4-BE49-F238E27FC236}">
                <a16:creationId xmlns:a16="http://schemas.microsoft.com/office/drawing/2014/main" id="{D6A84139-4B09-4341-B52B-A318845722C0}"/>
              </a:ext>
            </a:extLst>
          </p:cNvPr>
          <p:cNvSpPr/>
          <p:nvPr/>
        </p:nvSpPr>
        <p:spPr>
          <a:xfrm>
            <a:off x="1833046" y="2847492"/>
            <a:ext cx="738880" cy="269108"/>
          </a:xfrm>
          <a:prstGeom prst="rect">
            <a:avLst/>
          </a:prstGeom>
          <a:noFill/>
          <a:ln>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a:solidFill>
                  <a:schemeClr val="tx1"/>
                </a:solidFill>
                <a:latin typeface="Calibri" panose="020F0502020204030204"/>
              </a:rPr>
              <a:t>Bouquet de services pro</a:t>
            </a:r>
            <a:endParaRPr lang="fr-FR" sz="900" b="1">
              <a:solidFill>
                <a:schemeClr val="tx1"/>
              </a:solidFill>
              <a:latin typeface="Calibri" panose="020F0502020204030204"/>
            </a:endParaRPr>
          </a:p>
        </p:txBody>
      </p:sp>
      <p:sp>
        <p:nvSpPr>
          <p:cNvPr id="140" name="Rectangle 139">
            <a:extLst>
              <a:ext uri="{FF2B5EF4-FFF2-40B4-BE49-F238E27FC236}">
                <a16:creationId xmlns:a16="http://schemas.microsoft.com/office/drawing/2014/main" id="{D6A84139-4B09-4341-B52B-A318845722C0}"/>
              </a:ext>
            </a:extLst>
          </p:cNvPr>
          <p:cNvSpPr/>
          <p:nvPr/>
        </p:nvSpPr>
        <p:spPr>
          <a:xfrm>
            <a:off x="1820436" y="3166191"/>
            <a:ext cx="747688" cy="113023"/>
          </a:xfrm>
          <a:prstGeom prst="rect">
            <a:avLst/>
          </a:prstGeom>
          <a:noFill/>
          <a:ln>
            <a:solidFill>
              <a:schemeClr val="accent4">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0" tIns="34289" rIns="0" bIns="34289"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11498">
              <a:defRPr/>
            </a:pPr>
            <a:r>
              <a:rPr lang="fr-FR" sz="900">
                <a:solidFill>
                  <a:schemeClr val="tx1"/>
                </a:solidFill>
                <a:latin typeface="Calibri" panose="020F0502020204030204"/>
              </a:rPr>
              <a:t>Autres</a:t>
            </a:r>
          </a:p>
        </p:txBody>
      </p:sp>
      <p:cxnSp>
        <p:nvCxnSpPr>
          <p:cNvPr id="143" name="Straight Arrow Connector 142">
            <a:extLst>
              <a:ext uri="{FF2B5EF4-FFF2-40B4-BE49-F238E27FC236}">
                <a16:creationId xmlns:a16="http://schemas.microsoft.com/office/drawing/2014/main" id="{0C83D26A-54D8-41D4-A4CF-D564A29AED36}"/>
              </a:ext>
            </a:extLst>
          </p:cNvPr>
          <p:cNvCxnSpPr>
            <a:cxnSpLocks/>
          </p:cNvCxnSpPr>
          <p:nvPr/>
        </p:nvCxnSpPr>
        <p:spPr>
          <a:xfrm flipV="1">
            <a:off x="2570468" y="2950326"/>
            <a:ext cx="17247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0C83D26A-54D8-41D4-A4CF-D564A29AED36}"/>
              </a:ext>
            </a:extLst>
          </p:cNvPr>
          <p:cNvCxnSpPr>
            <a:cxnSpLocks/>
          </p:cNvCxnSpPr>
          <p:nvPr/>
        </p:nvCxnSpPr>
        <p:spPr>
          <a:xfrm flipV="1">
            <a:off x="2570465" y="3220490"/>
            <a:ext cx="17247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0C83D26A-54D8-41D4-A4CF-D564A29AED36}"/>
              </a:ext>
            </a:extLst>
          </p:cNvPr>
          <p:cNvCxnSpPr>
            <a:cxnSpLocks/>
            <a:endCxn id="127" idx="1"/>
          </p:cNvCxnSpPr>
          <p:nvPr/>
        </p:nvCxnSpPr>
        <p:spPr>
          <a:xfrm flipH="1">
            <a:off x="3829695" y="2586560"/>
            <a:ext cx="3379" cy="1620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6" name="Straight Arrow Connector 145">
            <a:extLst>
              <a:ext uri="{FF2B5EF4-FFF2-40B4-BE49-F238E27FC236}">
                <a16:creationId xmlns:a16="http://schemas.microsoft.com/office/drawing/2014/main" id="{0C83D26A-54D8-41D4-A4CF-D564A29AED36}"/>
              </a:ext>
            </a:extLst>
          </p:cNvPr>
          <p:cNvCxnSpPr>
            <a:cxnSpLocks/>
          </p:cNvCxnSpPr>
          <p:nvPr/>
        </p:nvCxnSpPr>
        <p:spPr>
          <a:xfrm flipH="1">
            <a:off x="5100853" y="2596951"/>
            <a:ext cx="3379" cy="1620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7" name="Connecteur droit avec flèche 93">
            <a:extLst>
              <a:ext uri="{FF2B5EF4-FFF2-40B4-BE49-F238E27FC236}">
                <a16:creationId xmlns:a16="http://schemas.microsoft.com/office/drawing/2014/main" id="{C525E6EB-1B49-4CEF-9F09-7C2742E5778F}"/>
              </a:ext>
            </a:extLst>
          </p:cNvPr>
          <p:cNvCxnSpPr>
            <a:stCxn id="116" idx="1"/>
          </p:cNvCxnSpPr>
          <p:nvPr/>
        </p:nvCxnSpPr>
        <p:spPr>
          <a:xfrm flipH="1">
            <a:off x="6131863" y="2412486"/>
            <a:ext cx="1758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8" name="Connecteur droit avec flèche 171">
            <a:extLst>
              <a:ext uri="{FF2B5EF4-FFF2-40B4-BE49-F238E27FC236}">
                <a16:creationId xmlns:a16="http://schemas.microsoft.com/office/drawing/2014/main" id="{F7BC1BFE-B6C5-4584-915E-710C2B86C085}"/>
              </a:ext>
            </a:extLst>
          </p:cNvPr>
          <p:cNvCxnSpPr/>
          <p:nvPr/>
        </p:nvCxnSpPr>
        <p:spPr>
          <a:xfrm flipH="1">
            <a:off x="6121475" y="2921638"/>
            <a:ext cx="1758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Connector: Elbow 86">
            <a:extLst>
              <a:ext uri="{FF2B5EF4-FFF2-40B4-BE49-F238E27FC236}">
                <a16:creationId xmlns:a16="http://schemas.microsoft.com/office/drawing/2014/main" id="{12FF34F1-FCF1-4707-8D69-D3DD04195122}"/>
              </a:ext>
            </a:extLst>
          </p:cNvPr>
          <p:cNvCxnSpPr>
            <a:cxnSpLocks/>
            <a:stCxn id="172" idx="2"/>
            <a:endCxn id="82" idx="0"/>
          </p:cNvCxnSpPr>
          <p:nvPr/>
        </p:nvCxnSpPr>
        <p:spPr>
          <a:xfrm rot="5400000">
            <a:off x="4520615" y="1382899"/>
            <a:ext cx="358145" cy="654193"/>
          </a:xfrm>
          <a:prstGeom prst="bentConnector3">
            <a:avLst>
              <a:gd name="adj1" fmla="val 50000"/>
            </a:avLst>
          </a:prstGeom>
          <a:noFill/>
          <a:ln w="9525" cap="flat" cmpd="sng" algn="ctr">
            <a:solidFill>
              <a:srgbClr val="006AB2"/>
            </a:solidFill>
            <a:prstDash val="solid"/>
            <a:tailEnd type="triangle"/>
          </a:ln>
          <a:effectLst/>
        </p:spPr>
      </p:cxnSp>
      <p:cxnSp>
        <p:nvCxnSpPr>
          <p:cNvPr id="95" name="Connector: Elbow 94">
            <a:extLst>
              <a:ext uri="{FF2B5EF4-FFF2-40B4-BE49-F238E27FC236}">
                <a16:creationId xmlns:a16="http://schemas.microsoft.com/office/drawing/2014/main" id="{372446AA-6B78-48DE-A2BB-0903A76E4BBF}"/>
              </a:ext>
            </a:extLst>
          </p:cNvPr>
          <p:cNvCxnSpPr>
            <a:cxnSpLocks/>
            <a:stCxn id="169" idx="2"/>
            <a:endCxn id="82" idx="0"/>
          </p:cNvCxnSpPr>
          <p:nvPr/>
        </p:nvCxnSpPr>
        <p:spPr>
          <a:xfrm rot="16200000" flipH="1">
            <a:off x="3910028" y="1426504"/>
            <a:ext cx="329901" cy="595224"/>
          </a:xfrm>
          <a:prstGeom prst="bentConnector3">
            <a:avLst>
              <a:gd name="adj1" fmla="val 43795"/>
            </a:avLst>
          </a:prstGeom>
          <a:noFill/>
          <a:ln w="9525" cap="flat" cmpd="sng" algn="ctr">
            <a:solidFill>
              <a:srgbClr val="006AB2"/>
            </a:solidFill>
            <a:prstDash val="solid"/>
            <a:tailEnd type="triangle"/>
          </a:ln>
          <a:effectLst/>
        </p:spPr>
      </p:cxnSp>
      <p:cxnSp>
        <p:nvCxnSpPr>
          <p:cNvPr id="98" name="Connector: Elbow 97">
            <a:extLst>
              <a:ext uri="{FF2B5EF4-FFF2-40B4-BE49-F238E27FC236}">
                <a16:creationId xmlns:a16="http://schemas.microsoft.com/office/drawing/2014/main" id="{C712386E-11F6-481A-93C6-A6BBFA256B4A}"/>
              </a:ext>
            </a:extLst>
          </p:cNvPr>
          <p:cNvCxnSpPr>
            <a:cxnSpLocks/>
            <a:endCxn id="117" idx="0"/>
          </p:cNvCxnSpPr>
          <p:nvPr/>
        </p:nvCxnSpPr>
        <p:spPr>
          <a:xfrm rot="10800000" flipV="1">
            <a:off x="2071498" y="1171135"/>
            <a:ext cx="1409789" cy="302843"/>
          </a:xfrm>
          <a:prstGeom prst="bentConnector2">
            <a:avLst/>
          </a:prstGeom>
          <a:noFill/>
          <a:ln w="9525" cap="flat" cmpd="sng" algn="ctr">
            <a:solidFill>
              <a:srgbClr val="006AB2"/>
            </a:solidFill>
            <a:prstDash val="solid"/>
            <a:tailEnd type="triangle"/>
          </a:ln>
          <a:effectLst/>
        </p:spPr>
      </p:cxnSp>
      <p:cxnSp>
        <p:nvCxnSpPr>
          <p:cNvPr id="100" name="Connector: Elbow 99">
            <a:extLst>
              <a:ext uri="{FF2B5EF4-FFF2-40B4-BE49-F238E27FC236}">
                <a16:creationId xmlns:a16="http://schemas.microsoft.com/office/drawing/2014/main" id="{F1A2ED96-3A05-46CE-91B7-B1A64B5154EA}"/>
              </a:ext>
            </a:extLst>
          </p:cNvPr>
          <p:cNvCxnSpPr>
            <a:cxnSpLocks/>
            <a:stCxn id="117" idx="3"/>
            <a:endCxn id="82" idx="1"/>
          </p:cNvCxnSpPr>
          <p:nvPr/>
        </p:nvCxnSpPr>
        <p:spPr>
          <a:xfrm>
            <a:off x="2504963" y="1669240"/>
            <a:ext cx="716394" cy="318879"/>
          </a:xfrm>
          <a:prstGeom prst="bentConnector3">
            <a:avLst>
              <a:gd name="adj1" fmla="val 21424"/>
            </a:avLst>
          </a:prstGeom>
          <a:noFill/>
          <a:ln w="9525" cap="flat" cmpd="sng" algn="ctr">
            <a:solidFill>
              <a:srgbClr val="006AB2"/>
            </a:solidFill>
            <a:prstDash val="solid"/>
            <a:tailEnd type="triangle"/>
          </a:ln>
          <a:effectLst/>
        </p:spPr>
      </p:cxnSp>
      <p:sp>
        <p:nvSpPr>
          <p:cNvPr id="21" name="Espace réservé du pied de page 20">
            <a:extLst>
              <a:ext uri="{FF2B5EF4-FFF2-40B4-BE49-F238E27FC236}">
                <a16:creationId xmlns:a16="http://schemas.microsoft.com/office/drawing/2014/main" id="{1C1BF2AE-A69C-4D68-A09D-3F094F54B88D}"/>
              </a:ext>
            </a:extLst>
          </p:cNvPr>
          <p:cNvSpPr>
            <a:spLocks noGrp="1"/>
          </p:cNvSpPr>
          <p:nvPr>
            <p:ph type="ftr" sz="quarter" idx="3"/>
          </p:nvPr>
        </p:nvSpPr>
        <p:spPr/>
        <p:txBody>
          <a:bodyPr/>
          <a:lstStyle/>
          <a:p>
            <a:r>
              <a:rPr lang="fr-FR" dirty="0"/>
              <a:t>Direction Générale de l'Offre de Soins</a:t>
            </a:r>
          </a:p>
        </p:txBody>
      </p:sp>
      <p:sp>
        <p:nvSpPr>
          <p:cNvPr id="22" name="Espace réservé du numéro de diapositive 21">
            <a:extLst>
              <a:ext uri="{FF2B5EF4-FFF2-40B4-BE49-F238E27FC236}">
                <a16:creationId xmlns:a16="http://schemas.microsoft.com/office/drawing/2014/main" id="{1371751D-DD0E-4E43-93EC-D91FD2CE6C33}"/>
              </a:ext>
            </a:extLst>
          </p:cNvPr>
          <p:cNvSpPr>
            <a:spLocks noGrp="1"/>
          </p:cNvSpPr>
          <p:nvPr>
            <p:ph type="sldNum" sz="quarter" idx="12"/>
          </p:nvPr>
        </p:nvSpPr>
        <p:spPr/>
        <p:txBody>
          <a:bodyPr/>
          <a:lstStyle/>
          <a:p>
            <a:fld id="{733122C9-A0B9-462F-8757-0847AD287B63}" type="slidenum">
              <a:rPr lang="fr-FR" smtClean="0"/>
              <a:pPr/>
              <a:t>5</a:t>
            </a:fld>
            <a:endParaRPr lang="fr-FR"/>
          </a:p>
        </p:txBody>
      </p:sp>
      <p:sp>
        <p:nvSpPr>
          <p:cNvPr id="2" name="Espace réservé de la date 1">
            <a:extLst>
              <a:ext uri="{FF2B5EF4-FFF2-40B4-BE49-F238E27FC236}">
                <a16:creationId xmlns:a16="http://schemas.microsoft.com/office/drawing/2014/main" id="{C59B028C-1FD7-4CEA-A3AE-4DDC6CC015E5}"/>
              </a:ext>
            </a:extLst>
          </p:cNvPr>
          <p:cNvSpPr>
            <a:spLocks noGrp="1"/>
          </p:cNvSpPr>
          <p:nvPr>
            <p:ph type="dt" sz="half" idx="2"/>
          </p:nvPr>
        </p:nvSpPr>
        <p:spPr/>
        <p:txBody>
          <a:bodyPr/>
          <a:lstStyle/>
          <a:p>
            <a:r>
              <a:rPr lang="fr-FR" cap="all"/>
              <a:t>04/02/21</a:t>
            </a:r>
          </a:p>
        </p:txBody>
      </p:sp>
      <p:sp>
        <p:nvSpPr>
          <p:cNvPr id="81" name="ZoneTexte 80">
            <a:extLst>
              <a:ext uri="{FF2B5EF4-FFF2-40B4-BE49-F238E27FC236}">
                <a16:creationId xmlns:a16="http://schemas.microsoft.com/office/drawing/2014/main" id="{5DF6315C-FD3F-43BE-89C8-AA16680B2B39}"/>
              </a:ext>
            </a:extLst>
          </p:cNvPr>
          <p:cNvSpPr txBox="1"/>
          <p:nvPr/>
        </p:nvSpPr>
        <p:spPr>
          <a:xfrm>
            <a:off x="1638033" y="3304254"/>
            <a:ext cx="5312734" cy="230832"/>
          </a:xfrm>
          <a:prstGeom prst="rect">
            <a:avLst/>
          </a:prstGeom>
          <a:noFill/>
        </p:spPr>
        <p:txBody>
          <a:bodyPr wrap="square">
            <a:spAutoFit/>
          </a:bodyPr>
          <a:lstStyle/>
          <a:p>
            <a:pPr defTabSz="611498">
              <a:defRPr/>
            </a:pPr>
            <a:r>
              <a:rPr lang="fr-FR" sz="900">
                <a:solidFill>
                  <a:schemeClr val="tx1"/>
                </a:solidFill>
                <a:latin typeface="Calibri" panose="020F0502020204030204"/>
              </a:rPr>
              <a:t>(Versions ultérieures)</a:t>
            </a:r>
          </a:p>
        </p:txBody>
      </p:sp>
    </p:spTree>
    <p:extLst>
      <p:ext uri="{BB962C8B-B14F-4D97-AF65-F5344CB8AC3E}">
        <p14:creationId xmlns:p14="http://schemas.microsoft.com/office/powerpoint/2010/main" val="1434667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38" name="Diapositive think-cell" r:id="rId5" imgW="473" imgH="473" progId="TCLayout.ActiveDocument.1">
                  <p:embed/>
                </p:oleObj>
              </mc:Choice>
              <mc:Fallback>
                <p:oleObj name="Diapositive think-cell" r:id="rId5"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2" name="Titre 5">
            <a:extLst>
              <a:ext uri="{FF2B5EF4-FFF2-40B4-BE49-F238E27FC236}">
                <a16:creationId xmlns:a16="http://schemas.microsoft.com/office/drawing/2014/main" id="{B125D730-ACA5-4F3A-BC59-1CC8FDFB467A}"/>
              </a:ext>
            </a:extLst>
          </p:cNvPr>
          <p:cNvSpPr txBox="1">
            <a:spLocks/>
          </p:cNvSpPr>
          <p:nvPr/>
        </p:nvSpPr>
        <p:spPr>
          <a:xfrm>
            <a:off x="930556" y="87543"/>
            <a:ext cx="6065160" cy="539991"/>
          </a:xfrm>
          <a:prstGeom prst="rect">
            <a:avLst/>
          </a:prstGeom>
        </p:spPr>
        <p:txBody>
          <a:bodyPr vert="horz" lIns="91440" tIns="45720" rIns="91440" bIns="45720" rtlCol="0" anchor="ctr">
            <a:norm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srgbClr val="000000"/>
                </a:solidFill>
                <a:effectLst/>
                <a:uLnTx/>
                <a:uFillTx/>
                <a:latin typeface="Arial"/>
                <a:ea typeface="+mj-ea"/>
                <a:cs typeface="+mj-cs"/>
              </a:rPr>
              <a:t>Premiers écrans de la V.01 de la plateforme digitale SAS (1/4)</a:t>
            </a:r>
          </a:p>
        </p:txBody>
      </p:sp>
      <p:sp>
        <p:nvSpPr>
          <p:cNvPr id="38" name="Espace réservé du numéro de diapositive 1">
            <a:extLst>
              <a:ext uri="{FF2B5EF4-FFF2-40B4-BE49-F238E27FC236}">
                <a16:creationId xmlns:a16="http://schemas.microsoft.com/office/drawing/2014/main" id="{DF5CF692-75AD-4951-9990-75EA204DD631}"/>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3" name="Espace réservé du numéro de diapositive 2">
            <a:extLst>
              <a:ext uri="{FF2B5EF4-FFF2-40B4-BE49-F238E27FC236}">
                <a16:creationId xmlns:a16="http://schemas.microsoft.com/office/drawing/2014/main" id="{CC19DF6B-F27C-4A30-9804-258C55D5C7C9}"/>
              </a:ext>
            </a:extLst>
          </p:cNvPr>
          <p:cNvSpPr>
            <a:spLocks noGrp="1"/>
          </p:cNvSpPr>
          <p:nvPr>
            <p:ph type="sldNum" sz="quarter" idx="12"/>
          </p:nvPr>
        </p:nvSpPr>
        <p:spPr/>
        <p:txBody>
          <a:bodyPr/>
          <a:lstStyle/>
          <a:p>
            <a:fld id="{733122C9-A0B9-462F-8757-0847AD287B63}" type="slidenum">
              <a:rPr lang="fr-FR" smtClean="0"/>
              <a:pPr/>
              <a:t>6</a:t>
            </a:fld>
            <a:endParaRPr lang="fr-FR"/>
          </a:p>
        </p:txBody>
      </p:sp>
      <p:sp>
        <p:nvSpPr>
          <p:cNvPr id="5" name="Espace réservé de la date 4">
            <a:extLst>
              <a:ext uri="{FF2B5EF4-FFF2-40B4-BE49-F238E27FC236}">
                <a16:creationId xmlns:a16="http://schemas.microsoft.com/office/drawing/2014/main" id="{8C5BED60-99FB-4827-B134-947A1BF62D11}"/>
              </a:ext>
            </a:extLst>
          </p:cNvPr>
          <p:cNvSpPr>
            <a:spLocks noGrp="1"/>
          </p:cNvSpPr>
          <p:nvPr>
            <p:ph type="dt" sz="half" idx="2"/>
          </p:nvPr>
        </p:nvSpPr>
        <p:spPr/>
        <p:txBody>
          <a:bodyPr/>
          <a:lstStyle/>
          <a:p>
            <a:r>
              <a:rPr lang="fr-FR" cap="all"/>
              <a:t>04/02/21</a:t>
            </a:r>
          </a:p>
        </p:txBody>
      </p:sp>
      <p:pic>
        <p:nvPicPr>
          <p:cNvPr id="7" name="Image 11">
            <a:extLst>
              <a:ext uri="{FF2B5EF4-FFF2-40B4-BE49-F238E27FC236}">
                <a16:creationId xmlns:a16="http://schemas.microsoft.com/office/drawing/2014/main" id="{87DCA1DC-0E15-4C6F-8C2C-EE27CBC69605}"/>
              </a:ext>
            </a:extLst>
          </p:cNvPr>
          <p:cNvPicPr>
            <a:picLocks noChangeAspect="1"/>
          </p:cNvPicPr>
          <p:nvPr/>
        </p:nvPicPr>
        <p:blipFill>
          <a:blip r:embed="rId7"/>
          <a:stretch>
            <a:fillRect/>
          </a:stretch>
        </p:blipFill>
        <p:spPr>
          <a:xfrm>
            <a:off x="931460" y="910173"/>
            <a:ext cx="7195781" cy="3553457"/>
          </a:xfrm>
          <a:prstGeom prst="rect">
            <a:avLst/>
          </a:prstGeom>
        </p:spPr>
      </p:pic>
      <p:sp>
        <p:nvSpPr>
          <p:cNvPr id="12" name="Rectangle : coins arrondis 11">
            <a:extLst>
              <a:ext uri="{FF2B5EF4-FFF2-40B4-BE49-F238E27FC236}">
                <a16:creationId xmlns:a16="http://schemas.microsoft.com/office/drawing/2014/main" id="{63175665-B3FD-4C5A-B3B2-08582BD69DC9}"/>
              </a:ext>
            </a:extLst>
          </p:cNvPr>
          <p:cNvSpPr/>
          <p:nvPr/>
        </p:nvSpPr>
        <p:spPr>
          <a:xfrm rot="1656125">
            <a:off x="4273227" y="867237"/>
            <a:ext cx="1084333" cy="345869"/>
          </a:xfrm>
          <a:prstGeom prst="roundRect">
            <a:avLst/>
          </a:prstGeom>
          <a:solidFill>
            <a:schemeClr val="bg2">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sz="800">
                <a:solidFill>
                  <a:schemeClr val="bg2">
                    <a:lumMod val="50000"/>
                  </a:schemeClr>
                </a:solidFill>
              </a:rPr>
              <a:t>Design en cours de finalisation</a:t>
            </a:r>
          </a:p>
        </p:txBody>
      </p:sp>
    </p:spTree>
    <p:extLst>
      <p:ext uri="{BB962C8B-B14F-4D97-AF65-F5344CB8AC3E}">
        <p14:creationId xmlns:p14="http://schemas.microsoft.com/office/powerpoint/2010/main" val="2708713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62" name="Diapositive think-cell" r:id="rId5" imgW="473" imgH="473" progId="TCLayout.ActiveDocument.1">
                  <p:embed/>
                </p:oleObj>
              </mc:Choice>
              <mc:Fallback>
                <p:oleObj name="Diapositive think-cell" r:id="rId5"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2" name="Titre 5">
            <a:extLst>
              <a:ext uri="{FF2B5EF4-FFF2-40B4-BE49-F238E27FC236}">
                <a16:creationId xmlns:a16="http://schemas.microsoft.com/office/drawing/2014/main" id="{B125D730-ACA5-4F3A-BC59-1CC8FDFB467A}"/>
              </a:ext>
            </a:extLst>
          </p:cNvPr>
          <p:cNvSpPr txBox="1">
            <a:spLocks/>
          </p:cNvSpPr>
          <p:nvPr/>
        </p:nvSpPr>
        <p:spPr>
          <a:xfrm>
            <a:off x="930556" y="87543"/>
            <a:ext cx="6065160" cy="539991"/>
          </a:xfrm>
          <a:prstGeom prst="rect">
            <a:avLst/>
          </a:prstGeom>
        </p:spPr>
        <p:txBody>
          <a:bodyPr vert="horz" lIns="91440" tIns="45720" rIns="91440" bIns="45720" rtlCol="0" anchor="ctr">
            <a:norm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srgbClr val="000000"/>
                </a:solidFill>
                <a:effectLst/>
                <a:uLnTx/>
                <a:uFillTx/>
                <a:latin typeface="Arial"/>
                <a:ea typeface="+mj-ea"/>
                <a:cs typeface="+mj-cs"/>
              </a:rPr>
              <a:t>Premiers écrans de la V.01 de la plateforme digitale SAS (2/4)</a:t>
            </a:r>
          </a:p>
        </p:txBody>
      </p:sp>
      <p:sp>
        <p:nvSpPr>
          <p:cNvPr id="38" name="Espace réservé du numéro de diapositive 1">
            <a:extLst>
              <a:ext uri="{FF2B5EF4-FFF2-40B4-BE49-F238E27FC236}">
                <a16:creationId xmlns:a16="http://schemas.microsoft.com/office/drawing/2014/main" id="{DF5CF692-75AD-4951-9990-75EA204DD631}"/>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3" name="Espace réservé du numéro de diapositive 2">
            <a:extLst>
              <a:ext uri="{FF2B5EF4-FFF2-40B4-BE49-F238E27FC236}">
                <a16:creationId xmlns:a16="http://schemas.microsoft.com/office/drawing/2014/main" id="{CC19DF6B-F27C-4A30-9804-258C55D5C7C9}"/>
              </a:ext>
            </a:extLst>
          </p:cNvPr>
          <p:cNvSpPr>
            <a:spLocks noGrp="1"/>
          </p:cNvSpPr>
          <p:nvPr>
            <p:ph type="sldNum" sz="quarter" idx="12"/>
          </p:nvPr>
        </p:nvSpPr>
        <p:spPr/>
        <p:txBody>
          <a:bodyPr/>
          <a:lstStyle/>
          <a:p>
            <a:fld id="{733122C9-A0B9-462F-8757-0847AD287B63}" type="slidenum">
              <a:rPr lang="fr-FR" smtClean="0"/>
              <a:pPr/>
              <a:t>7</a:t>
            </a:fld>
            <a:endParaRPr lang="fr-FR"/>
          </a:p>
        </p:txBody>
      </p:sp>
      <p:sp>
        <p:nvSpPr>
          <p:cNvPr id="5" name="Espace réservé de la date 4">
            <a:extLst>
              <a:ext uri="{FF2B5EF4-FFF2-40B4-BE49-F238E27FC236}">
                <a16:creationId xmlns:a16="http://schemas.microsoft.com/office/drawing/2014/main" id="{8C5BED60-99FB-4827-B134-947A1BF62D11}"/>
              </a:ext>
            </a:extLst>
          </p:cNvPr>
          <p:cNvSpPr>
            <a:spLocks noGrp="1"/>
          </p:cNvSpPr>
          <p:nvPr>
            <p:ph type="dt" sz="half" idx="2"/>
          </p:nvPr>
        </p:nvSpPr>
        <p:spPr/>
        <p:txBody>
          <a:bodyPr/>
          <a:lstStyle/>
          <a:p>
            <a:r>
              <a:rPr lang="fr-FR" cap="all"/>
              <a:t>04/02/21</a:t>
            </a:r>
          </a:p>
        </p:txBody>
      </p:sp>
      <p:pic>
        <p:nvPicPr>
          <p:cNvPr id="7" name="Image 11">
            <a:extLst>
              <a:ext uri="{FF2B5EF4-FFF2-40B4-BE49-F238E27FC236}">
                <a16:creationId xmlns:a16="http://schemas.microsoft.com/office/drawing/2014/main" id="{9EF8C3E7-926C-43AE-9AE8-17D9B6E72163}"/>
              </a:ext>
            </a:extLst>
          </p:cNvPr>
          <p:cNvPicPr>
            <a:picLocks noChangeAspect="1"/>
          </p:cNvPicPr>
          <p:nvPr/>
        </p:nvPicPr>
        <p:blipFill>
          <a:blip r:embed="rId7"/>
          <a:stretch>
            <a:fillRect/>
          </a:stretch>
        </p:blipFill>
        <p:spPr>
          <a:xfrm>
            <a:off x="965579" y="616019"/>
            <a:ext cx="5745706" cy="4099120"/>
          </a:xfrm>
          <a:prstGeom prst="rect">
            <a:avLst/>
          </a:prstGeom>
        </p:spPr>
      </p:pic>
      <p:sp>
        <p:nvSpPr>
          <p:cNvPr id="18" name="Rectangle : coins arrondis 17">
            <a:extLst>
              <a:ext uri="{FF2B5EF4-FFF2-40B4-BE49-F238E27FC236}">
                <a16:creationId xmlns:a16="http://schemas.microsoft.com/office/drawing/2014/main" id="{FCF6FE14-39DF-47B4-B91F-F0C6102D12FB}"/>
              </a:ext>
            </a:extLst>
          </p:cNvPr>
          <p:cNvSpPr/>
          <p:nvPr/>
        </p:nvSpPr>
        <p:spPr>
          <a:xfrm rot="1656125">
            <a:off x="6120115" y="707151"/>
            <a:ext cx="1084333" cy="345869"/>
          </a:xfrm>
          <a:prstGeom prst="roundRect">
            <a:avLst/>
          </a:prstGeom>
          <a:solidFill>
            <a:schemeClr val="bg2">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800">
                <a:solidFill>
                  <a:schemeClr val="bg2">
                    <a:lumMod val="50000"/>
                  </a:schemeClr>
                </a:solidFill>
              </a:rPr>
              <a:t>Design en cours de finalisation</a:t>
            </a:r>
          </a:p>
        </p:txBody>
      </p:sp>
    </p:spTree>
    <p:extLst>
      <p:ext uri="{BB962C8B-B14F-4D97-AF65-F5344CB8AC3E}">
        <p14:creationId xmlns:p14="http://schemas.microsoft.com/office/powerpoint/2010/main" val="1783760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86" name="Diapositive think-cell" r:id="rId5" imgW="473" imgH="473" progId="TCLayout.ActiveDocument.1">
                  <p:embed/>
                </p:oleObj>
              </mc:Choice>
              <mc:Fallback>
                <p:oleObj name="Diapositive think-cell" r:id="rId5"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2" name="Titre 5">
            <a:extLst>
              <a:ext uri="{FF2B5EF4-FFF2-40B4-BE49-F238E27FC236}">
                <a16:creationId xmlns:a16="http://schemas.microsoft.com/office/drawing/2014/main" id="{B125D730-ACA5-4F3A-BC59-1CC8FDFB467A}"/>
              </a:ext>
            </a:extLst>
          </p:cNvPr>
          <p:cNvSpPr txBox="1">
            <a:spLocks/>
          </p:cNvSpPr>
          <p:nvPr/>
        </p:nvSpPr>
        <p:spPr>
          <a:xfrm>
            <a:off x="930556" y="87543"/>
            <a:ext cx="6065160" cy="539991"/>
          </a:xfrm>
          <a:prstGeom prst="rect">
            <a:avLst/>
          </a:prstGeom>
        </p:spPr>
        <p:txBody>
          <a:bodyPr vert="horz" lIns="91440" tIns="45720" rIns="91440" bIns="45720" rtlCol="0" anchor="ctr">
            <a:norm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srgbClr val="000000"/>
                </a:solidFill>
                <a:effectLst/>
                <a:uLnTx/>
                <a:uFillTx/>
                <a:latin typeface="Arial"/>
                <a:ea typeface="+mj-ea"/>
                <a:cs typeface="+mj-cs"/>
              </a:rPr>
              <a:t>Premiers écrans de la V.01 de la plateforme digitale SAS (3/4)</a:t>
            </a:r>
          </a:p>
        </p:txBody>
      </p:sp>
      <p:sp>
        <p:nvSpPr>
          <p:cNvPr id="38" name="Espace réservé du numéro de diapositive 1">
            <a:extLst>
              <a:ext uri="{FF2B5EF4-FFF2-40B4-BE49-F238E27FC236}">
                <a16:creationId xmlns:a16="http://schemas.microsoft.com/office/drawing/2014/main" id="{DF5CF692-75AD-4951-9990-75EA204DD631}"/>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3" name="Espace réservé du numéro de diapositive 2">
            <a:extLst>
              <a:ext uri="{FF2B5EF4-FFF2-40B4-BE49-F238E27FC236}">
                <a16:creationId xmlns:a16="http://schemas.microsoft.com/office/drawing/2014/main" id="{CC19DF6B-F27C-4A30-9804-258C55D5C7C9}"/>
              </a:ext>
            </a:extLst>
          </p:cNvPr>
          <p:cNvSpPr>
            <a:spLocks noGrp="1"/>
          </p:cNvSpPr>
          <p:nvPr>
            <p:ph type="sldNum" sz="quarter" idx="12"/>
          </p:nvPr>
        </p:nvSpPr>
        <p:spPr/>
        <p:txBody>
          <a:bodyPr/>
          <a:lstStyle/>
          <a:p>
            <a:fld id="{733122C9-A0B9-462F-8757-0847AD287B63}" type="slidenum">
              <a:rPr lang="fr-FR" smtClean="0"/>
              <a:pPr/>
              <a:t>8</a:t>
            </a:fld>
            <a:endParaRPr lang="fr-FR"/>
          </a:p>
        </p:txBody>
      </p:sp>
      <p:sp>
        <p:nvSpPr>
          <p:cNvPr id="5" name="Espace réservé de la date 4">
            <a:extLst>
              <a:ext uri="{FF2B5EF4-FFF2-40B4-BE49-F238E27FC236}">
                <a16:creationId xmlns:a16="http://schemas.microsoft.com/office/drawing/2014/main" id="{8C5BED60-99FB-4827-B134-947A1BF62D11}"/>
              </a:ext>
            </a:extLst>
          </p:cNvPr>
          <p:cNvSpPr>
            <a:spLocks noGrp="1"/>
          </p:cNvSpPr>
          <p:nvPr>
            <p:ph type="dt" sz="half" idx="2"/>
          </p:nvPr>
        </p:nvSpPr>
        <p:spPr/>
        <p:txBody>
          <a:bodyPr/>
          <a:lstStyle/>
          <a:p>
            <a:r>
              <a:rPr lang="fr-FR" cap="all"/>
              <a:t>04/02/21</a:t>
            </a:r>
          </a:p>
        </p:txBody>
      </p:sp>
      <p:pic>
        <p:nvPicPr>
          <p:cNvPr id="4" name="Image 5" descr="Une image contenant table&#10;&#10;Description générée automatiquement">
            <a:extLst>
              <a:ext uri="{FF2B5EF4-FFF2-40B4-BE49-F238E27FC236}">
                <a16:creationId xmlns:a16="http://schemas.microsoft.com/office/drawing/2014/main" id="{B750341F-3448-423B-B3FB-B81BB1E23842}"/>
              </a:ext>
            </a:extLst>
          </p:cNvPr>
          <p:cNvPicPr>
            <a:picLocks noChangeAspect="1"/>
          </p:cNvPicPr>
          <p:nvPr/>
        </p:nvPicPr>
        <p:blipFill>
          <a:blip r:embed="rId7"/>
          <a:stretch>
            <a:fillRect/>
          </a:stretch>
        </p:blipFill>
        <p:spPr>
          <a:xfrm>
            <a:off x="453788" y="783501"/>
            <a:ext cx="7809930" cy="3764153"/>
          </a:xfrm>
          <a:prstGeom prst="rect">
            <a:avLst/>
          </a:prstGeom>
        </p:spPr>
      </p:pic>
      <p:sp>
        <p:nvSpPr>
          <p:cNvPr id="6" name="Rectangle : coins arrondis 5">
            <a:extLst>
              <a:ext uri="{FF2B5EF4-FFF2-40B4-BE49-F238E27FC236}">
                <a16:creationId xmlns:a16="http://schemas.microsoft.com/office/drawing/2014/main" id="{3969EE48-0DF4-4E86-A6B1-4168BE025DF5}"/>
              </a:ext>
            </a:extLst>
          </p:cNvPr>
          <p:cNvSpPr/>
          <p:nvPr/>
        </p:nvSpPr>
        <p:spPr>
          <a:xfrm rot="1656125">
            <a:off x="7416653" y="826568"/>
            <a:ext cx="1084333" cy="345869"/>
          </a:xfrm>
          <a:prstGeom prst="roundRect">
            <a:avLst/>
          </a:prstGeom>
          <a:solidFill>
            <a:schemeClr val="bg2">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sz="800">
                <a:solidFill>
                  <a:schemeClr val="bg2">
                    <a:lumMod val="50000"/>
                  </a:schemeClr>
                </a:solidFill>
              </a:rPr>
              <a:t>Design en cours de finalisation</a:t>
            </a:r>
          </a:p>
        </p:txBody>
      </p:sp>
    </p:spTree>
    <p:extLst>
      <p:ext uri="{BB962C8B-B14F-4D97-AF65-F5344CB8AC3E}">
        <p14:creationId xmlns:p14="http://schemas.microsoft.com/office/powerpoint/2010/main" val="496993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10" name="Diapositive think-cell" r:id="rId5" imgW="473" imgH="473" progId="TCLayout.ActiveDocument.1">
                  <p:embed/>
                </p:oleObj>
              </mc:Choice>
              <mc:Fallback>
                <p:oleObj name="Diapositive think-cell" r:id="rId5"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2" name="Titre 5">
            <a:extLst>
              <a:ext uri="{FF2B5EF4-FFF2-40B4-BE49-F238E27FC236}">
                <a16:creationId xmlns:a16="http://schemas.microsoft.com/office/drawing/2014/main" id="{B125D730-ACA5-4F3A-BC59-1CC8FDFB467A}"/>
              </a:ext>
            </a:extLst>
          </p:cNvPr>
          <p:cNvSpPr txBox="1">
            <a:spLocks/>
          </p:cNvSpPr>
          <p:nvPr/>
        </p:nvSpPr>
        <p:spPr>
          <a:xfrm>
            <a:off x="930556" y="87543"/>
            <a:ext cx="6065160" cy="539991"/>
          </a:xfrm>
          <a:prstGeom prst="rect">
            <a:avLst/>
          </a:prstGeom>
        </p:spPr>
        <p:txBody>
          <a:bodyPr vert="horz" lIns="91440" tIns="45720" rIns="91440" bIns="45720" rtlCol="0" anchor="ctr">
            <a:norm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srgbClr val="000000"/>
                </a:solidFill>
                <a:effectLst/>
                <a:uLnTx/>
                <a:uFillTx/>
                <a:latin typeface="Arial"/>
                <a:ea typeface="+mj-ea"/>
                <a:cs typeface="+mj-cs"/>
              </a:rPr>
              <a:t>Premiers écrans de la V.01 de la plateforme digitale SAS (4/4)</a:t>
            </a:r>
          </a:p>
        </p:txBody>
      </p:sp>
      <p:sp>
        <p:nvSpPr>
          <p:cNvPr id="38" name="Espace réservé du numéro de diapositive 1">
            <a:extLst>
              <a:ext uri="{FF2B5EF4-FFF2-40B4-BE49-F238E27FC236}">
                <a16:creationId xmlns:a16="http://schemas.microsoft.com/office/drawing/2014/main" id="{DF5CF692-75AD-4951-9990-75EA204DD631}"/>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3" name="Espace réservé du numéro de diapositive 2">
            <a:extLst>
              <a:ext uri="{FF2B5EF4-FFF2-40B4-BE49-F238E27FC236}">
                <a16:creationId xmlns:a16="http://schemas.microsoft.com/office/drawing/2014/main" id="{CC19DF6B-F27C-4A30-9804-258C55D5C7C9}"/>
              </a:ext>
            </a:extLst>
          </p:cNvPr>
          <p:cNvSpPr>
            <a:spLocks noGrp="1"/>
          </p:cNvSpPr>
          <p:nvPr>
            <p:ph type="sldNum" sz="quarter" idx="12"/>
          </p:nvPr>
        </p:nvSpPr>
        <p:spPr/>
        <p:txBody>
          <a:bodyPr/>
          <a:lstStyle/>
          <a:p>
            <a:fld id="{733122C9-A0B9-462F-8757-0847AD287B63}" type="slidenum">
              <a:rPr lang="fr-FR" smtClean="0"/>
              <a:pPr/>
              <a:t>9</a:t>
            </a:fld>
            <a:endParaRPr lang="fr-FR"/>
          </a:p>
        </p:txBody>
      </p:sp>
      <p:sp>
        <p:nvSpPr>
          <p:cNvPr id="5" name="Espace réservé de la date 4">
            <a:extLst>
              <a:ext uri="{FF2B5EF4-FFF2-40B4-BE49-F238E27FC236}">
                <a16:creationId xmlns:a16="http://schemas.microsoft.com/office/drawing/2014/main" id="{8C5BED60-99FB-4827-B134-947A1BF62D11}"/>
              </a:ext>
            </a:extLst>
          </p:cNvPr>
          <p:cNvSpPr>
            <a:spLocks noGrp="1"/>
          </p:cNvSpPr>
          <p:nvPr>
            <p:ph type="dt" sz="half" idx="2"/>
          </p:nvPr>
        </p:nvSpPr>
        <p:spPr/>
        <p:txBody>
          <a:bodyPr/>
          <a:lstStyle/>
          <a:p>
            <a:r>
              <a:rPr lang="fr-FR" cap="all"/>
              <a:t>04/02/21</a:t>
            </a:r>
          </a:p>
        </p:txBody>
      </p:sp>
      <p:pic>
        <p:nvPicPr>
          <p:cNvPr id="4" name="Image 5" descr="Une image contenant carte&#10;&#10;Description générée automatiquement">
            <a:extLst>
              <a:ext uri="{FF2B5EF4-FFF2-40B4-BE49-F238E27FC236}">
                <a16:creationId xmlns:a16="http://schemas.microsoft.com/office/drawing/2014/main" id="{4947E2D9-B471-4D6E-974B-D6CB09F80462}"/>
              </a:ext>
            </a:extLst>
          </p:cNvPr>
          <p:cNvPicPr>
            <a:picLocks noChangeAspect="1"/>
          </p:cNvPicPr>
          <p:nvPr/>
        </p:nvPicPr>
        <p:blipFill>
          <a:blip r:embed="rId7"/>
          <a:stretch>
            <a:fillRect/>
          </a:stretch>
        </p:blipFill>
        <p:spPr>
          <a:xfrm>
            <a:off x="863221" y="786758"/>
            <a:ext cx="7741692" cy="3629691"/>
          </a:xfrm>
          <a:prstGeom prst="rect">
            <a:avLst/>
          </a:prstGeom>
        </p:spPr>
      </p:pic>
      <p:sp>
        <p:nvSpPr>
          <p:cNvPr id="6" name="Rectangle : coins arrondis 5">
            <a:extLst>
              <a:ext uri="{FF2B5EF4-FFF2-40B4-BE49-F238E27FC236}">
                <a16:creationId xmlns:a16="http://schemas.microsoft.com/office/drawing/2014/main" id="{4BD69D98-BC1E-47AC-89A7-85FF33C1BE6F}"/>
              </a:ext>
            </a:extLst>
          </p:cNvPr>
          <p:cNvSpPr/>
          <p:nvPr/>
        </p:nvSpPr>
        <p:spPr>
          <a:xfrm rot="1656125">
            <a:off x="5275660" y="954516"/>
            <a:ext cx="1084333" cy="345869"/>
          </a:xfrm>
          <a:prstGeom prst="roundRect">
            <a:avLst/>
          </a:prstGeom>
          <a:solidFill>
            <a:schemeClr val="bg2">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sz="800">
                <a:solidFill>
                  <a:schemeClr val="bg2">
                    <a:lumMod val="50000"/>
                  </a:schemeClr>
                </a:solidFill>
              </a:rPr>
              <a:t>Design en cours de finalisation</a:t>
            </a:r>
          </a:p>
        </p:txBody>
      </p:sp>
    </p:spTree>
    <p:extLst>
      <p:ext uri="{BB962C8B-B14F-4D97-AF65-F5344CB8AC3E}">
        <p14:creationId xmlns:p14="http://schemas.microsoft.com/office/powerpoint/2010/main" val="1960089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13EAC28-0CBF-4BB1-9596-AFD784AAFF11}"/>
              </a:ext>
            </a:extLst>
          </p:cNvPr>
          <p:cNvSpPr>
            <a:spLocks noGrp="1"/>
          </p:cNvSpPr>
          <p:nvPr>
            <p:ph type="sldNum" sz="quarter" idx="12"/>
          </p:nvPr>
        </p:nvSpPr>
        <p:spPr/>
        <p:txBody>
          <a:bodyPr/>
          <a:lstStyle/>
          <a:p>
            <a:fld id="{733122C9-A0B9-462F-8757-0847AD287B63}" type="slidenum">
              <a:rPr lang="fr-FR" smtClean="0"/>
              <a:pPr/>
              <a:t>10</a:t>
            </a:fld>
            <a:endParaRPr lang="fr-FR"/>
          </a:p>
        </p:txBody>
      </p:sp>
      <p:sp>
        <p:nvSpPr>
          <p:cNvPr id="5" name="Titre 4">
            <a:extLst>
              <a:ext uri="{FF2B5EF4-FFF2-40B4-BE49-F238E27FC236}">
                <a16:creationId xmlns:a16="http://schemas.microsoft.com/office/drawing/2014/main" id="{AAB2FC54-6F12-4EF1-9B4B-3F5970853498}"/>
              </a:ext>
            </a:extLst>
          </p:cNvPr>
          <p:cNvSpPr>
            <a:spLocks noGrp="1"/>
          </p:cNvSpPr>
          <p:nvPr>
            <p:ph type="title"/>
          </p:nvPr>
        </p:nvSpPr>
        <p:spPr>
          <a:xfrm>
            <a:off x="1095128" y="105490"/>
            <a:ext cx="6053096" cy="539991"/>
          </a:xfrm>
        </p:spPr>
        <p:txBody>
          <a:bodyPr>
            <a:normAutofit/>
          </a:bodyPr>
          <a:lstStyle/>
          <a:p>
            <a:r>
              <a:rPr lang="fr-FR" sz="1400" dirty="0"/>
              <a:t>Un groupe utilisateurs composé d’une trentaine de professionnels </a:t>
            </a:r>
          </a:p>
        </p:txBody>
      </p:sp>
      <p:sp>
        <p:nvSpPr>
          <p:cNvPr id="7" name="Espace réservé du pied de page 6">
            <a:extLst>
              <a:ext uri="{FF2B5EF4-FFF2-40B4-BE49-F238E27FC236}">
                <a16:creationId xmlns:a16="http://schemas.microsoft.com/office/drawing/2014/main" id="{E2C2D270-AC0E-42D7-91AF-5CBF631E9535}"/>
              </a:ext>
            </a:extLst>
          </p:cNvPr>
          <p:cNvSpPr>
            <a:spLocks noGrp="1"/>
          </p:cNvSpPr>
          <p:nvPr>
            <p:ph type="ftr" sz="quarter" idx="3"/>
          </p:nvPr>
        </p:nvSpPr>
        <p:spPr>
          <a:xfrm>
            <a:off x="6758609" y="195486"/>
            <a:ext cx="2061540" cy="360000"/>
          </a:xfrm>
        </p:spPr>
        <p:txBody>
          <a:bodyPr/>
          <a:lstStyle/>
          <a:p>
            <a:r>
              <a:rPr lang="fr-FR"/>
              <a:t>Direction Générale de l'Offre de Soins</a:t>
            </a:r>
          </a:p>
        </p:txBody>
      </p:sp>
      <p:sp>
        <p:nvSpPr>
          <p:cNvPr id="11" name="Rectangle 10">
            <a:extLst>
              <a:ext uri="{FF2B5EF4-FFF2-40B4-BE49-F238E27FC236}">
                <a16:creationId xmlns:a16="http://schemas.microsoft.com/office/drawing/2014/main" id="{DEA0C33D-40DC-4915-AE78-D25F03AC9355}"/>
              </a:ext>
            </a:extLst>
          </p:cNvPr>
          <p:cNvSpPr/>
          <p:nvPr/>
        </p:nvSpPr>
        <p:spPr>
          <a:xfrm>
            <a:off x="302674" y="960789"/>
            <a:ext cx="8446039" cy="2846933"/>
          </a:xfrm>
          <a:prstGeom prst="rect">
            <a:avLst/>
          </a:prstGeom>
        </p:spPr>
        <p:txBody>
          <a:bodyPr wrap="square">
            <a:spAutoFit/>
          </a:bodyPr>
          <a:lstStyle/>
          <a:p>
            <a:pPr marL="171450" indent="-171450" algn="just">
              <a:spcAft>
                <a:spcPts val="600"/>
              </a:spcAft>
              <a:buFont typeface="Arial" panose="020B0604020202020204" pitchFamily="34" charset="0"/>
              <a:buChar char="•"/>
            </a:pPr>
            <a:r>
              <a:rPr lang="fr-FR" sz="1400" dirty="0"/>
              <a:t>Près de 60 </a:t>
            </a:r>
            <a:r>
              <a:rPr lang="fr-FR" sz="1400" b="1" dirty="0"/>
              <a:t>référents fonctionnels </a:t>
            </a:r>
            <a:r>
              <a:rPr lang="fr-FR" sz="1400" dirty="0"/>
              <a:t>se sont proposés au sein des territoires pilote représentant différents profils : médecins généralistes, </a:t>
            </a:r>
            <a:r>
              <a:rPr lang="fr-FR" sz="1400" dirty="0" smtClean="0"/>
              <a:t>urgentistes, </a:t>
            </a:r>
            <a:r>
              <a:rPr lang="fr-FR" sz="1400" dirty="0"/>
              <a:t>régulateurs, administrateurs, secrétaires </a:t>
            </a:r>
            <a:r>
              <a:rPr lang="fr-FR" sz="1400" dirty="0" smtClean="0"/>
              <a:t>médicaux, </a:t>
            </a:r>
            <a:r>
              <a:rPr lang="fr-FR" sz="1400" dirty="0"/>
              <a:t>etc.</a:t>
            </a:r>
          </a:p>
          <a:p>
            <a:pPr marL="171450" indent="-171450" algn="just">
              <a:spcAft>
                <a:spcPts val="600"/>
              </a:spcAft>
              <a:buFont typeface="Arial" panose="020B0604020202020204" pitchFamily="34" charset="0"/>
              <a:buChar char="•"/>
            </a:pPr>
            <a:endParaRPr lang="fr-FR" sz="1400" dirty="0"/>
          </a:p>
          <a:p>
            <a:pPr marL="171450" indent="-171450" algn="just">
              <a:spcAft>
                <a:spcPts val="600"/>
              </a:spcAft>
              <a:buFont typeface="Arial" panose="020B0604020202020204" pitchFamily="34" charset="0"/>
              <a:buChar char="•"/>
            </a:pPr>
            <a:r>
              <a:rPr lang="fr-FR" sz="1400" dirty="0"/>
              <a:t>En pratique, 30 professionnels de santé référents </a:t>
            </a:r>
            <a:r>
              <a:rPr lang="fr-FR" sz="1400" b="1" dirty="0"/>
              <a:t>associés aux développements en cours de la plateforme digitale SAS </a:t>
            </a:r>
            <a:r>
              <a:rPr lang="fr-FR" sz="1400" dirty="0"/>
              <a:t>afin de :</a:t>
            </a:r>
          </a:p>
          <a:p>
            <a:pPr marL="357188" lvl="1" indent="-174625" algn="just">
              <a:spcAft>
                <a:spcPts val="600"/>
              </a:spcAft>
              <a:buFont typeface="Arial" panose="020B0604020202020204" pitchFamily="34" charset="0"/>
              <a:buChar char="•"/>
            </a:pPr>
            <a:r>
              <a:rPr lang="fr-FR" sz="1400" b="1" dirty="0"/>
              <a:t>i</a:t>
            </a:r>
            <a:r>
              <a:rPr lang="fr-FR" sz="1400" b="1" dirty="0" smtClean="0"/>
              <a:t>dentifier</a:t>
            </a:r>
            <a:r>
              <a:rPr lang="fr-FR" sz="1400" b="1" dirty="0"/>
              <a:t>, </a:t>
            </a:r>
            <a:r>
              <a:rPr lang="fr-FR" sz="1400" b="1" dirty="0" smtClean="0"/>
              <a:t>préciser </a:t>
            </a:r>
            <a:r>
              <a:rPr lang="fr-FR" sz="1400" b="1" dirty="0"/>
              <a:t>et </a:t>
            </a:r>
            <a:r>
              <a:rPr lang="fr-FR" sz="1400" b="1" dirty="0" smtClean="0"/>
              <a:t>prioriser </a:t>
            </a:r>
            <a:r>
              <a:rPr lang="fr-FR" sz="1400" b="1" dirty="0"/>
              <a:t>les fonctionnalités à développer </a:t>
            </a:r>
            <a:r>
              <a:rPr lang="fr-FR" sz="1400" dirty="0"/>
              <a:t>pour la plateforme </a:t>
            </a:r>
            <a:r>
              <a:rPr lang="fr-FR" sz="1400" dirty="0" smtClean="0"/>
              <a:t>;</a:t>
            </a:r>
            <a:endParaRPr lang="fr-FR" sz="1400" dirty="0"/>
          </a:p>
          <a:p>
            <a:pPr marL="357188" lvl="1" indent="-174625" algn="just">
              <a:spcAft>
                <a:spcPts val="600"/>
              </a:spcAft>
              <a:buFont typeface="Arial" panose="020B0604020202020204" pitchFamily="34" charset="0"/>
              <a:buChar char="•"/>
            </a:pPr>
            <a:r>
              <a:rPr lang="fr-FR" sz="1400" dirty="0"/>
              <a:t>réagir aux </a:t>
            </a:r>
            <a:r>
              <a:rPr lang="fr-FR" sz="1400" b="1" dirty="0"/>
              <a:t>démonstrations des nouvelles fonctionnalités </a:t>
            </a:r>
            <a:r>
              <a:rPr lang="fr-FR" sz="1400" dirty="0"/>
              <a:t>de la plateforme par l’équipe de </a:t>
            </a:r>
            <a:r>
              <a:rPr lang="fr-FR" sz="1400" dirty="0" smtClean="0"/>
              <a:t>développement ;</a:t>
            </a:r>
            <a:endParaRPr lang="fr-FR" sz="1400" dirty="0"/>
          </a:p>
          <a:p>
            <a:pPr marL="357188" lvl="1" indent="-174625" algn="just">
              <a:spcAft>
                <a:spcPts val="600"/>
              </a:spcAft>
              <a:buFont typeface="Arial" panose="020B0604020202020204" pitchFamily="34" charset="0"/>
              <a:buChar char="•"/>
            </a:pPr>
            <a:r>
              <a:rPr lang="fr-FR" sz="1400" dirty="0"/>
              <a:t>prendre en compte en continu les</a:t>
            </a:r>
            <a:r>
              <a:rPr lang="fr-FR" sz="1400" b="1" dirty="0"/>
              <a:t> besoins, remarques et suggestions </a:t>
            </a:r>
            <a:r>
              <a:rPr lang="fr-FR" sz="1400" dirty="0"/>
              <a:t>sur la plateforme pour les intégrer aux travaux.</a:t>
            </a:r>
          </a:p>
        </p:txBody>
      </p:sp>
      <p:sp>
        <p:nvSpPr>
          <p:cNvPr id="4" name="Espace réservé de la date 3">
            <a:extLst>
              <a:ext uri="{FF2B5EF4-FFF2-40B4-BE49-F238E27FC236}">
                <a16:creationId xmlns:a16="http://schemas.microsoft.com/office/drawing/2014/main" id="{F598A2B3-38C3-4694-A317-2BCEDD08DC48}"/>
              </a:ext>
            </a:extLst>
          </p:cNvPr>
          <p:cNvSpPr>
            <a:spLocks noGrp="1"/>
          </p:cNvSpPr>
          <p:nvPr>
            <p:ph type="dt" sz="half" idx="2"/>
          </p:nvPr>
        </p:nvSpPr>
        <p:spPr/>
        <p:txBody>
          <a:bodyPr/>
          <a:lstStyle/>
          <a:p>
            <a:r>
              <a:rPr lang="fr-FR" cap="all"/>
              <a:t>04/02/21</a:t>
            </a:r>
          </a:p>
        </p:txBody>
      </p:sp>
      <p:sp>
        <p:nvSpPr>
          <p:cNvPr id="3" name="Rectangle 2"/>
          <p:cNvSpPr/>
          <p:nvPr/>
        </p:nvSpPr>
        <p:spPr>
          <a:xfrm>
            <a:off x="535258" y="4213025"/>
            <a:ext cx="8284891" cy="338554"/>
          </a:xfrm>
          <a:prstGeom prst="rect">
            <a:avLst/>
          </a:prstGeom>
          <a:solidFill>
            <a:schemeClr val="bg1">
              <a:lumMod val="95000"/>
            </a:schemeClr>
          </a:solidFill>
        </p:spPr>
        <p:txBody>
          <a:bodyPr wrap="square">
            <a:spAutoFit/>
          </a:bodyPr>
          <a:lstStyle/>
          <a:p>
            <a:pPr marL="377825" indent="-285750" algn="just">
              <a:spcAft>
                <a:spcPts val="1200"/>
              </a:spcAft>
              <a:buFont typeface="Wingdings" panose="05000000000000000000" pitchFamily="2" charset="2"/>
              <a:buChar char="Ø"/>
            </a:pPr>
            <a:r>
              <a:rPr lang="fr-FR" sz="1600" b="1" dirty="0"/>
              <a:t>Premiers groupes réalisés les 14, 21 et 28 janvier </a:t>
            </a:r>
          </a:p>
        </p:txBody>
      </p:sp>
    </p:spTree>
    <p:extLst>
      <p:ext uri="{BB962C8B-B14F-4D97-AF65-F5344CB8AC3E}">
        <p14:creationId xmlns:p14="http://schemas.microsoft.com/office/powerpoint/2010/main" val="4105566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29807830-EA71-426B-B829-DFB7A08B69BC}"/>
              </a:ext>
            </a:extLst>
          </p:cNvPr>
          <p:cNvSpPr>
            <a:spLocks noGrp="1"/>
          </p:cNvSpPr>
          <p:nvPr>
            <p:ph type="body" sz="quarter" idx="14"/>
          </p:nvPr>
        </p:nvSpPr>
        <p:spPr>
          <a:xfrm>
            <a:off x="323850" y="908470"/>
            <a:ext cx="3991677" cy="2486207"/>
          </a:xfrm>
        </p:spPr>
        <p:txBody>
          <a:bodyPr/>
          <a:lstStyle/>
          <a:p>
            <a:pPr marL="377825" indent="-285750" algn="just">
              <a:spcAft>
                <a:spcPts val="1200"/>
              </a:spcAft>
              <a:buFont typeface="Wingdings" panose="05000000000000000000" pitchFamily="2" charset="2"/>
              <a:buChar char="Ø"/>
            </a:pPr>
            <a:r>
              <a:rPr lang="fr-FR" sz="1100" b="1" dirty="0" smtClean="0"/>
              <a:t>Ateliers </a:t>
            </a:r>
            <a:r>
              <a:rPr lang="fr-FR" sz="1100" b="1" dirty="0"/>
              <a:t>réguliers pour la </a:t>
            </a:r>
            <a:r>
              <a:rPr lang="fr-FR" sz="1100" b="1" dirty="0" err="1"/>
              <a:t>co</a:t>
            </a:r>
            <a:r>
              <a:rPr lang="fr-FR" sz="1100" b="1" dirty="0"/>
              <a:t>-construction </a:t>
            </a:r>
            <a:r>
              <a:rPr lang="fr-FR" sz="1100" dirty="0"/>
              <a:t>des maquettes de la plateforme digitale– </a:t>
            </a:r>
            <a:r>
              <a:rPr lang="fr-FR" sz="1100" i="1" dirty="0"/>
              <a:t>Tous les 15 jours à partir du 12 </a:t>
            </a:r>
            <a:r>
              <a:rPr lang="fr-FR" sz="1100" i="1" dirty="0" smtClean="0"/>
              <a:t>février</a:t>
            </a:r>
          </a:p>
          <a:p>
            <a:pPr marL="377825" indent="-285750">
              <a:spcAft>
                <a:spcPts val="1200"/>
              </a:spcAft>
              <a:buFont typeface="Wingdings" panose="05000000000000000000" pitchFamily="2" charset="2"/>
              <a:buChar char="Ø"/>
            </a:pPr>
            <a:r>
              <a:rPr lang="fr-FR" sz="1100" dirty="0" smtClean="0"/>
              <a:t>Invitation des utilisateurs aux points d’étape de </a:t>
            </a:r>
            <a:r>
              <a:rPr lang="fr-FR" sz="1100" b="1" dirty="0" smtClean="0"/>
              <a:t>présentation des développements </a:t>
            </a:r>
            <a:r>
              <a:rPr lang="fr-FR" sz="1100" dirty="0" smtClean="0"/>
              <a:t>toutes les 3 semaines – </a:t>
            </a:r>
            <a:r>
              <a:rPr lang="fr-FR" sz="1100" i="1" dirty="0" smtClean="0"/>
              <a:t>« Sprint </a:t>
            </a:r>
            <a:r>
              <a:rPr lang="fr-FR" sz="1100" i="1" dirty="0" err="1" smtClean="0"/>
              <a:t>reviews</a:t>
            </a:r>
            <a:r>
              <a:rPr lang="fr-FR" sz="1100" i="1" dirty="0" smtClean="0"/>
              <a:t> » les 15 février et 8 mars</a:t>
            </a:r>
          </a:p>
          <a:p>
            <a:pPr marL="377825" indent="-285750">
              <a:buFont typeface="Wingdings" panose="05000000000000000000" pitchFamily="2" charset="2"/>
              <a:buChar char="Ø"/>
            </a:pPr>
            <a:r>
              <a:rPr lang="fr-FR" sz="1100" b="1" dirty="0" smtClean="0"/>
              <a:t>Échanges </a:t>
            </a:r>
            <a:r>
              <a:rPr lang="fr-FR" sz="1100" b="1" dirty="0"/>
              <a:t>en continu </a:t>
            </a:r>
            <a:r>
              <a:rPr lang="fr-FR" sz="1100" dirty="0"/>
              <a:t>avec les représentants afin de recueillir leurs besoins, remarques et suggestions sur la plateforme pour les intégrer à nos travaux et ajuster la trajectoire du projet au fil de l’eau</a:t>
            </a:r>
          </a:p>
        </p:txBody>
      </p:sp>
      <p:sp>
        <p:nvSpPr>
          <p:cNvPr id="13" name="Espace réservé du pied de page 7">
            <a:extLst>
              <a:ext uri="{FF2B5EF4-FFF2-40B4-BE49-F238E27FC236}">
                <a16:creationId xmlns:a16="http://schemas.microsoft.com/office/drawing/2014/main" id="{F3125864-01B1-40E7-8D87-A2199E9BEA10}"/>
              </a:ext>
            </a:extLst>
          </p:cNvPr>
          <p:cNvSpPr>
            <a:spLocks noGrp="1"/>
          </p:cNvSpPr>
          <p:nvPr>
            <p:ph type="ftr" sz="quarter" idx="3"/>
          </p:nvPr>
        </p:nvSpPr>
        <p:spPr/>
        <p:txBody>
          <a:bodyPr/>
          <a:lstStyle/>
          <a:p>
            <a:r>
              <a:rPr lang="fr-FR"/>
              <a:t>Direction Générale de l'Offre de Soins</a:t>
            </a:r>
          </a:p>
        </p:txBody>
      </p:sp>
      <p:sp>
        <p:nvSpPr>
          <p:cNvPr id="8" name="Espace réservé du numéro de diapositive 1">
            <a:extLst>
              <a:ext uri="{FF2B5EF4-FFF2-40B4-BE49-F238E27FC236}">
                <a16:creationId xmlns:a16="http://schemas.microsoft.com/office/drawing/2014/main" id="{3E91FB2B-F625-4D34-AF7A-825D62BFF20E}"/>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33122C9-A0B9-462F-8757-0847AD287B63}" type="slidenum">
              <a:rPr lang="fr-FR" smtClean="0"/>
              <a:pPr/>
              <a:t>11</a:t>
            </a:fld>
            <a:endParaRPr lang="fr-FR"/>
          </a:p>
        </p:txBody>
      </p:sp>
      <p:graphicFrame>
        <p:nvGraphicFramePr>
          <p:cNvPr id="5" name="Tableau 5">
            <a:extLst>
              <a:ext uri="{FF2B5EF4-FFF2-40B4-BE49-F238E27FC236}">
                <a16:creationId xmlns:a16="http://schemas.microsoft.com/office/drawing/2014/main" id="{AA1FF7BB-95B1-4F3E-ADD6-6F9B79A9D2C9}"/>
              </a:ext>
            </a:extLst>
          </p:cNvPr>
          <p:cNvGraphicFramePr>
            <a:graphicFrameLocks noGrp="1"/>
          </p:cNvGraphicFramePr>
          <p:nvPr>
            <p:extLst>
              <p:ext uri="{D42A27DB-BD31-4B8C-83A1-F6EECF244321}">
                <p14:modId xmlns:p14="http://schemas.microsoft.com/office/powerpoint/2010/main" val="884605313"/>
              </p:ext>
            </p:extLst>
          </p:nvPr>
        </p:nvGraphicFramePr>
        <p:xfrm>
          <a:off x="986621" y="3621922"/>
          <a:ext cx="7761558" cy="1130160"/>
        </p:xfrm>
        <a:graphic>
          <a:graphicData uri="http://schemas.openxmlformats.org/drawingml/2006/table">
            <a:tbl>
              <a:tblPr firstRow="1" bandRow="1">
                <a:tableStyleId>{5C22544A-7EE6-4342-B048-85BDC9FD1C3A}</a:tableStyleId>
              </a:tblPr>
              <a:tblGrid>
                <a:gridCol w="369598">
                  <a:extLst>
                    <a:ext uri="{9D8B030D-6E8A-4147-A177-3AD203B41FA5}">
                      <a16:colId xmlns:a16="http://schemas.microsoft.com/office/drawing/2014/main" val="837111454"/>
                    </a:ext>
                  </a:extLst>
                </a:gridCol>
                <a:gridCol w="369598">
                  <a:extLst>
                    <a:ext uri="{9D8B030D-6E8A-4147-A177-3AD203B41FA5}">
                      <a16:colId xmlns:a16="http://schemas.microsoft.com/office/drawing/2014/main" val="919533939"/>
                    </a:ext>
                  </a:extLst>
                </a:gridCol>
                <a:gridCol w="369598">
                  <a:extLst>
                    <a:ext uri="{9D8B030D-6E8A-4147-A177-3AD203B41FA5}">
                      <a16:colId xmlns:a16="http://schemas.microsoft.com/office/drawing/2014/main" val="1020019504"/>
                    </a:ext>
                  </a:extLst>
                </a:gridCol>
                <a:gridCol w="369598">
                  <a:extLst>
                    <a:ext uri="{9D8B030D-6E8A-4147-A177-3AD203B41FA5}">
                      <a16:colId xmlns:a16="http://schemas.microsoft.com/office/drawing/2014/main" val="3676480060"/>
                    </a:ext>
                  </a:extLst>
                </a:gridCol>
                <a:gridCol w="369598">
                  <a:extLst>
                    <a:ext uri="{9D8B030D-6E8A-4147-A177-3AD203B41FA5}">
                      <a16:colId xmlns:a16="http://schemas.microsoft.com/office/drawing/2014/main" val="295391164"/>
                    </a:ext>
                  </a:extLst>
                </a:gridCol>
                <a:gridCol w="369598">
                  <a:extLst>
                    <a:ext uri="{9D8B030D-6E8A-4147-A177-3AD203B41FA5}">
                      <a16:colId xmlns:a16="http://schemas.microsoft.com/office/drawing/2014/main" val="67381734"/>
                    </a:ext>
                  </a:extLst>
                </a:gridCol>
                <a:gridCol w="369598">
                  <a:extLst>
                    <a:ext uri="{9D8B030D-6E8A-4147-A177-3AD203B41FA5}">
                      <a16:colId xmlns:a16="http://schemas.microsoft.com/office/drawing/2014/main" val="2813863402"/>
                    </a:ext>
                  </a:extLst>
                </a:gridCol>
                <a:gridCol w="369598">
                  <a:extLst>
                    <a:ext uri="{9D8B030D-6E8A-4147-A177-3AD203B41FA5}">
                      <a16:colId xmlns:a16="http://schemas.microsoft.com/office/drawing/2014/main" val="2699411653"/>
                    </a:ext>
                  </a:extLst>
                </a:gridCol>
                <a:gridCol w="369598">
                  <a:extLst>
                    <a:ext uri="{9D8B030D-6E8A-4147-A177-3AD203B41FA5}">
                      <a16:colId xmlns:a16="http://schemas.microsoft.com/office/drawing/2014/main" val="2547014381"/>
                    </a:ext>
                  </a:extLst>
                </a:gridCol>
                <a:gridCol w="369598">
                  <a:extLst>
                    <a:ext uri="{9D8B030D-6E8A-4147-A177-3AD203B41FA5}">
                      <a16:colId xmlns:a16="http://schemas.microsoft.com/office/drawing/2014/main" val="3735104190"/>
                    </a:ext>
                  </a:extLst>
                </a:gridCol>
                <a:gridCol w="369598">
                  <a:extLst>
                    <a:ext uri="{9D8B030D-6E8A-4147-A177-3AD203B41FA5}">
                      <a16:colId xmlns:a16="http://schemas.microsoft.com/office/drawing/2014/main" val="3054586754"/>
                    </a:ext>
                  </a:extLst>
                </a:gridCol>
                <a:gridCol w="369598">
                  <a:extLst>
                    <a:ext uri="{9D8B030D-6E8A-4147-A177-3AD203B41FA5}">
                      <a16:colId xmlns:a16="http://schemas.microsoft.com/office/drawing/2014/main" val="3961471999"/>
                    </a:ext>
                  </a:extLst>
                </a:gridCol>
                <a:gridCol w="369598">
                  <a:extLst>
                    <a:ext uri="{9D8B030D-6E8A-4147-A177-3AD203B41FA5}">
                      <a16:colId xmlns:a16="http://schemas.microsoft.com/office/drawing/2014/main" val="1863724599"/>
                    </a:ext>
                  </a:extLst>
                </a:gridCol>
                <a:gridCol w="369598">
                  <a:extLst>
                    <a:ext uri="{9D8B030D-6E8A-4147-A177-3AD203B41FA5}">
                      <a16:colId xmlns:a16="http://schemas.microsoft.com/office/drawing/2014/main" val="1930485141"/>
                    </a:ext>
                  </a:extLst>
                </a:gridCol>
                <a:gridCol w="369598">
                  <a:extLst>
                    <a:ext uri="{9D8B030D-6E8A-4147-A177-3AD203B41FA5}">
                      <a16:colId xmlns:a16="http://schemas.microsoft.com/office/drawing/2014/main" val="4131594501"/>
                    </a:ext>
                  </a:extLst>
                </a:gridCol>
                <a:gridCol w="369598">
                  <a:extLst>
                    <a:ext uri="{9D8B030D-6E8A-4147-A177-3AD203B41FA5}">
                      <a16:colId xmlns:a16="http://schemas.microsoft.com/office/drawing/2014/main" val="3160602802"/>
                    </a:ext>
                  </a:extLst>
                </a:gridCol>
                <a:gridCol w="369598">
                  <a:extLst>
                    <a:ext uri="{9D8B030D-6E8A-4147-A177-3AD203B41FA5}">
                      <a16:colId xmlns:a16="http://schemas.microsoft.com/office/drawing/2014/main" val="733515065"/>
                    </a:ext>
                  </a:extLst>
                </a:gridCol>
                <a:gridCol w="369598">
                  <a:extLst>
                    <a:ext uri="{9D8B030D-6E8A-4147-A177-3AD203B41FA5}">
                      <a16:colId xmlns:a16="http://schemas.microsoft.com/office/drawing/2014/main" val="1534358616"/>
                    </a:ext>
                  </a:extLst>
                </a:gridCol>
                <a:gridCol w="369598">
                  <a:extLst>
                    <a:ext uri="{9D8B030D-6E8A-4147-A177-3AD203B41FA5}">
                      <a16:colId xmlns:a16="http://schemas.microsoft.com/office/drawing/2014/main" val="2924256130"/>
                    </a:ext>
                  </a:extLst>
                </a:gridCol>
                <a:gridCol w="369598">
                  <a:extLst>
                    <a:ext uri="{9D8B030D-6E8A-4147-A177-3AD203B41FA5}">
                      <a16:colId xmlns:a16="http://schemas.microsoft.com/office/drawing/2014/main" val="3254459162"/>
                    </a:ext>
                  </a:extLst>
                </a:gridCol>
                <a:gridCol w="369598">
                  <a:extLst>
                    <a:ext uri="{9D8B030D-6E8A-4147-A177-3AD203B41FA5}">
                      <a16:colId xmlns:a16="http://schemas.microsoft.com/office/drawing/2014/main" val="2680740971"/>
                    </a:ext>
                  </a:extLst>
                </a:gridCol>
              </a:tblGrid>
              <a:tr h="0">
                <a:tc gridSpan="3">
                  <a:txBody>
                    <a:bodyPr/>
                    <a:lstStyle/>
                    <a:p>
                      <a:pPr algn="ctr"/>
                      <a:r>
                        <a:rPr lang="fr-FR" sz="1100"/>
                        <a:t>Janvier</a:t>
                      </a:r>
                    </a:p>
                  </a:txBody>
                  <a:tcPr>
                    <a:solidFill>
                      <a:schemeClr val="tx2">
                        <a:lumMod val="40000"/>
                        <a:lumOff val="60000"/>
                      </a:schemeClr>
                    </a:solidFill>
                  </a:tcPr>
                </a:tc>
                <a:tc hMerge="1">
                  <a:txBody>
                    <a:bodyPr/>
                    <a:lstStyle/>
                    <a:p>
                      <a:endParaRPr lang="fr-FR" sz="1100"/>
                    </a:p>
                  </a:txBody>
                  <a:tcPr/>
                </a:tc>
                <a:tc hMerge="1">
                  <a:txBody>
                    <a:bodyPr/>
                    <a:lstStyle/>
                    <a:p>
                      <a:endParaRPr lang="fr-FR" sz="1100"/>
                    </a:p>
                  </a:txBody>
                  <a:tcPr/>
                </a:tc>
                <a:tc gridSpan="4">
                  <a:txBody>
                    <a:bodyPr/>
                    <a:lstStyle/>
                    <a:p>
                      <a:pPr algn="ctr"/>
                      <a:r>
                        <a:rPr lang="fr-FR" sz="1100"/>
                        <a:t>Février</a:t>
                      </a:r>
                    </a:p>
                  </a:txBody>
                  <a:tcPr>
                    <a:solidFill>
                      <a:schemeClr val="tx2">
                        <a:lumMod val="40000"/>
                        <a:lumOff val="60000"/>
                      </a:schemeClr>
                    </a:solidFill>
                  </a:tcPr>
                </a:tc>
                <a:tc hMerge="1">
                  <a:txBody>
                    <a:bodyPr/>
                    <a:lstStyle/>
                    <a:p>
                      <a:endParaRPr lang="fr-FR" sz="1100"/>
                    </a:p>
                  </a:txBody>
                  <a:tcPr/>
                </a:tc>
                <a:tc hMerge="1">
                  <a:txBody>
                    <a:bodyPr/>
                    <a:lstStyle/>
                    <a:p>
                      <a:endParaRPr lang="fr-FR" sz="1100"/>
                    </a:p>
                  </a:txBody>
                  <a:tcPr/>
                </a:tc>
                <a:tc hMerge="1">
                  <a:txBody>
                    <a:bodyPr/>
                    <a:lstStyle/>
                    <a:p>
                      <a:endParaRPr lang="fr-FR" sz="1100"/>
                    </a:p>
                  </a:txBody>
                  <a:tcPr/>
                </a:tc>
                <a:tc gridSpan="5">
                  <a:txBody>
                    <a:bodyPr/>
                    <a:lstStyle/>
                    <a:p>
                      <a:pPr algn="ctr"/>
                      <a:r>
                        <a:rPr lang="fr-FR" sz="1100"/>
                        <a:t>Mars</a:t>
                      </a:r>
                    </a:p>
                  </a:txBody>
                  <a:tcPr>
                    <a:solidFill>
                      <a:schemeClr val="tx2">
                        <a:lumMod val="40000"/>
                        <a:lumOff val="60000"/>
                      </a:schemeClr>
                    </a:solidFill>
                  </a:tcPr>
                </a:tc>
                <a:tc hMerge="1">
                  <a:txBody>
                    <a:bodyPr/>
                    <a:lstStyle/>
                    <a:p>
                      <a:endParaRPr lang="fr-FR" sz="1100"/>
                    </a:p>
                  </a:txBody>
                  <a:tcPr/>
                </a:tc>
                <a:tc hMerge="1">
                  <a:txBody>
                    <a:bodyPr/>
                    <a:lstStyle/>
                    <a:p>
                      <a:endParaRPr lang="fr-FR" sz="1100"/>
                    </a:p>
                  </a:txBody>
                  <a:tcPr/>
                </a:tc>
                <a:tc hMerge="1">
                  <a:txBody>
                    <a:bodyPr/>
                    <a:lstStyle/>
                    <a:p>
                      <a:endParaRPr lang="fr-FR" sz="1100"/>
                    </a:p>
                  </a:txBody>
                  <a:tcPr/>
                </a:tc>
                <a:tc hMerge="1">
                  <a:txBody>
                    <a:bodyPr/>
                    <a:lstStyle/>
                    <a:p>
                      <a:endParaRPr lang="fr-FR" sz="1100"/>
                    </a:p>
                  </a:txBody>
                  <a:tcPr/>
                </a:tc>
                <a:tc gridSpan="4">
                  <a:txBody>
                    <a:bodyPr/>
                    <a:lstStyle/>
                    <a:p>
                      <a:pPr algn="ctr"/>
                      <a:r>
                        <a:rPr lang="fr-FR" sz="1100"/>
                        <a:t>Avril</a:t>
                      </a:r>
                    </a:p>
                  </a:txBody>
                  <a:tcPr>
                    <a:solidFill>
                      <a:schemeClr val="tx2">
                        <a:lumMod val="40000"/>
                        <a:lumOff val="60000"/>
                      </a:schemeClr>
                    </a:solidFill>
                  </a:tcPr>
                </a:tc>
                <a:tc hMerge="1">
                  <a:txBody>
                    <a:bodyPr/>
                    <a:lstStyle/>
                    <a:p>
                      <a:endParaRPr lang="fr-FR" sz="1100"/>
                    </a:p>
                  </a:txBody>
                  <a:tcPr/>
                </a:tc>
                <a:tc hMerge="1">
                  <a:txBody>
                    <a:bodyPr/>
                    <a:lstStyle/>
                    <a:p>
                      <a:endParaRPr lang="fr-FR" sz="1100"/>
                    </a:p>
                  </a:txBody>
                  <a:tcPr/>
                </a:tc>
                <a:tc hMerge="1">
                  <a:txBody>
                    <a:bodyPr/>
                    <a:lstStyle/>
                    <a:p>
                      <a:endParaRPr lang="fr-FR" sz="1100"/>
                    </a:p>
                  </a:txBody>
                  <a:tcPr/>
                </a:tc>
                <a:tc gridSpan="5">
                  <a:txBody>
                    <a:bodyPr/>
                    <a:lstStyle/>
                    <a:p>
                      <a:pPr algn="ctr"/>
                      <a:r>
                        <a:rPr lang="fr-FR" sz="1100"/>
                        <a:t>Mai</a:t>
                      </a:r>
                    </a:p>
                  </a:txBody>
                  <a:tcPr>
                    <a:solidFill>
                      <a:schemeClr val="tx2">
                        <a:lumMod val="40000"/>
                        <a:lumOff val="60000"/>
                      </a:schemeClr>
                    </a:solidFill>
                  </a:tcPr>
                </a:tc>
                <a:tc hMerge="1">
                  <a:txBody>
                    <a:bodyPr/>
                    <a:lstStyle/>
                    <a:p>
                      <a:endParaRPr lang="fr-FR" sz="1100"/>
                    </a:p>
                  </a:txBody>
                  <a:tcPr/>
                </a:tc>
                <a:tc hMerge="1">
                  <a:txBody>
                    <a:bodyPr/>
                    <a:lstStyle/>
                    <a:p>
                      <a:endParaRPr lang="fr-FR" sz="1100"/>
                    </a:p>
                  </a:txBody>
                  <a:tcPr/>
                </a:tc>
                <a:tc hMerge="1">
                  <a:txBody>
                    <a:bodyPr/>
                    <a:lstStyle/>
                    <a:p>
                      <a:endParaRPr lang="fr-FR" sz="1100"/>
                    </a:p>
                  </a:txBody>
                  <a:tcPr/>
                </a:tc>
                <a:tc hMerge="1">
                  <a:txBody>
                    <a:bodyPr/>
                    <a:lstStyle/>
                    <a:p>
                      <a:endParaRPr lang="fr-FR" sz="1100"/>
                    </a:p>
                  </a:txBody>
                  <a:tcPr/>
                </a:tc>
                <a:extLst>
                  <a:ext uri="{0D108BD9-81ED-4DB2-BD59-A6C34878D82A}">
                    <a16:rowId xmlns:a16="http://schemas.microsoft.com/office/drawing/2014/main" val="4276581718"/>
                  </a:ext>
                </a:extLst>
              </a:tr>
              <a:tr h="143415">
                <a:tc>
                  <a:txBody>
                    <a:bodyPr/>
                    <a:lstStyle/>
                    <a:p>
                      <a:pPr algn="ctr"/>
                      <a:r>
                        <a:rPr lang="fr-FR" sz="1100"/>
                        <a:t>11</a:t>
                      </a:r>
                    </a:p>
                  </a:txBody>
                  <a:tcPr>
                    <a:solidFill>
                      <a:schemeClr val="tx2">
                        <a:lumMod val="20000"/>
                        <a:lumOff val="80000"/>
                      </a:schemeClr>
                    </a:solidFill>
                  </a:tcPr>
                </a:tc>
                <a:tc>
                  <a:txBody>
                    <a:bodyPr/>
                    <a:lstStyle/>
                    <a:p>
                      <a:pPr algn="ctr"/>
                      <a:r>
                        <a:rPr lang="fr-FR" sz="1100"/>
                        <a:t>18</a:t>
                      </a:r>
                    </a:p>
                  </a:txBody>
                  <a:tcPr>
                    <a:solidFill>
                      <a:schemeClr val="tx2">
                        <a:lumMod val="20000"/>
                        <a:lumOff val="80000"/>
                      </a:schemeClr>
                    </a:solidFill>
                  </a:tcPr>
                </a:tc>
                <a:tc>
                  <a:txBody>
                    <a:bodyPr/>
                    <a:lstStyle/>
                    <a:p>
                      <a:pPr algn="ctr"/>
                      <a:r>
                        <a:rPr lang="fr-FR" sz="1100"/>
                        <a:t>25</a:t>
                      </a:r>
                    </a:p>
                  </a:txBody>
                  <a:tcPr>
                    <a:solidFill>
                      <a:schemeClr val="tx2">
                        <a:lumMod val="20000"/>
                        <a:lumOff val="80000"/>
                      </a:schemeClr>
                    </a:solidFill>
                  </a:tcPr>
                </a:tc>
                <a:tc>
                  <a:txBody>
                    <a:bodyPr/>
                    <a:lstStyle/>
                    <a:p>
                      <a:pPr algn="ctr"/>
                      <a:r>
                        <a:rPr lang="fr-FR" sz="1100"/>
                        <a:t>1</a:t>
                      </a:r>
                    </a:p>
                  </a:txBody>
                  <a:tcPr>
                    <a:solidFill>
                      <a:schemeClr val="tx2">
                        <a:lumMod val="20000"/>
                        <a:lumOff val="80000"/>
                      </a:schemeClr>
                    </a:solidFill>
                  </a:tcPr>
                </a:tc>
                <a:tc>
                  <a:txBody>
                    <a:bodyPr/>
                    <a:lstStyle/>
                    <a:p>
                      <a:pPr algn="ctr"/>
                      <a:r>
                        <a:rPr lang="fr-FR" sz="1100"/>
                        <a:t>8</a:t>
                      </a:r>
                    </a:p>
                  </a:txBody>
                  <a:tcPr>
                    <a:solidFill>
                      <a:schemeClr val="tx2">
                        <a:lumMod val="20000"/>
                        <a:lumOff val="80000"/>
                      </a:schemeClr>
                    </a:solidFill>
                  </a:tcPr>
                </a:tc>
                <a:tc>
                  <a:txBody>
                    <a:bodyPr/>
                    <a:lstStyle/>
                    <a:p>
                      <a:pPr algn="ctr"/>
                      <a:r>
                        <a:rPr lang="fr-FR" sz="1100"/>
                        <a:t>15</a:t>
                      </a:r>
                    </a:p>
                  </a:txBody>
                  <a:tcPr>
                    <a:solidFill>
                      <a:schemeClr val="tx2">
                        <a:lumMod val="20000"/>
                        <a:lumOff val="80000"/>
                      </a:schemeClr>
                    </a:solidFill>
                  </a:tcPr>
                </a:tc>
                <a:tc>
                  <a:txBody>
                    <a:bodyPr/>
                    <a:lstStyle/>
                    <a:p>
                      <a:pPr algn="ctr"/>
                      <a:r>
                        <a:rPr lang="fr-FR" sz="1100"/>
                        <a:t>22</a:t>
                      </a:r>
                    </a:p>
                  </a:txBody>
                  <a:tcPr>
                    <a:solidFill>
                      <a:schemeClr val="tx2">
                        <a:lumMod val="20000"/>
                        <a:lumOff val="80000"/>
                      </a:schemeClr>
                    </a:solidFill>
                  </a:tcPr>
                </a:tc>
                <a:tc>
                  <a:txBody>
                    <a:bodyPr/>
                    <a:lstStyle/>
                    <a:p>
                      <a:pPr algn="ctr"/>
                      <a:r>
                        <a:rPr lang="fr-FR" sz="1100"/>
                        <a:t>1</a:t>
                      </a:r>
                    </a:p>
                  </a:txBody>
                  <a:tcPr>
                    <a:solidFill>
                      <a:schemeClr val="tx2">
                        <a:lumMod val="20000"/>
                        <a:lumOff val="80000"/>
                      </a:schemeClr>
                    </a:solidFill>
                  </a:tcPr>
                </a:tc>
                <a:tc>
                  <a:txBody>
                    <a:bodyPr/>
                    <a:lstStyle/>
                    <a:p>
                      <a:pPr algn="ctr"/>
                      <a:r>
                        <a:rPr lang="fr-FR" sz="1100"/>
                        <a:t>8</a:t>
                      </a:r>
                    </a:p>
                  </a:txBody>
                  <a:tcPr>
                    <a:solidFill>
                      <a:schemeClr val="tx2">
                        <a:lumMod val="20000"/>
                        <a:lumOff val="80000"/>
                      </a:schemeClr>
                    </a:solidFill>
                  </a:tcPr>
                </a:tc>
                <a:tc>
                  <a:txBody>
                    <a:bodyPr/>
                    <a:lstStyle/>
                    <a:p>
                      <a:pPr algn="ctr"/>
                      <a:r>
                        <a:rPr lang="fr-FR" sz="1100"/>
                        <a:t>15</a:t>
                      </a:r>
                    </a:p>
                  </a:txBody>
                  <a:tcPr>
                    <a:solidFill>
                      <a:schemeClr val="tx2">
                        <a:lumMod val="20000"/>
                        <a:lumOff val="80000"/>
                      </a:schemeClr>
                    </a:solidFill>
                  </a:tcPr>
                </a:tc>
                <a:tc>
                  <a:txBody>
                    <a:bodyPr/>
                    <a:lstStyle/>
                    <a:p>
                      <a:pPr algn="ctr"/>
                      <a:r>
                        <a:rPr lang="fr-FR" sz="1100"/>
                        <a:t>22</a:t>
                      </a:r>
                    </a:p>
                  </a:txBody>
                  <a:tcPr>
                    <a:solidFill>
                      <a:schemeClr val="tx2">
                        <a:lumMod val="20000"/>
                        <a:lumOff val="80000"/>
                      </a:schemeClr>
                    </a:solidFill>
                  </a:tcPr>
                </a:tc>
                <a:tc>
                  <a:txBody>
                    <a:bodyPr/>
                    <a:lstStyle/>
                    <a:p>
                      <a:pPr algn="ctr"/>
                      <a:r>
                        <a:rPr lang="fr-FR" sz="1100"/>
                        <a:t>29</a:t>
                      </a:r>
                    </a:p>
                  </a:txBody>
                  <a:tcPr>
                    <a:solidFill>
                      <a:schemeClr val="tx2">
                        <a:lumMod val="20000"/>
                        <a:lumOff val="80000"/>
                      </a:schemeClr>
                    </a:solidFill>
                  </a:tcPr>
                </a:tc>
                <a:tc>
                  <a:txBody>
                    <a:bodyPr/>
                    <a:lstStyle/>
                    <a:p>
                      <a:pPr algn="ctr"/>
                      <a:r>
                        <a:rPr lang="fr-FR" sz="1100"/>
                        <a:t>5</a:t>
                      </a:r>
                    </a:p>
                  </a:txBody>
                  <a:tcPr>
                    <a:solidFill>
                      <a:schemeClr val="tx2">
                        <a:lumMod val="20000"/>
                        <a:lumOff val="80000"/>
                      </a:schemeClr>
                    </a:solidFill>
                  </a:tcPr>
                </a:tc>
                <a:tc>
                  <a:txBody>
                    <a:bodyPr/>
                    <a:lstStyle/>
                    <a:p>
                      <a:pPr algn="ctr"/>
                      <a:r>
                        <a:rPr lang="fr-FR" sz="1100"/>
                        <a:t>12</a:t>
                      </a:r>
                    </a:p>
                  </a:txBody>
                  <a:tcPr>
                    <a:solidFill>
                      <a:schemeClr val="tx2">
                        <a:lumMod val="20000"/>
                        <a:lumOff val="80000"/>
                      </a:schemeClr>
                    </a:solidFill>
                  </a:tcPr>
                </a:tc>
                <a:tc>
                  <a:txBody>
                    <a:bodyPr/>
                    <a:lstStyle/>
                    <a:p>
                      <a:pPr algn="ctr"/>
                      <a:r>
                        <a:rPr lang="fr-FR" sz="1100"/>
                        <a:t>19</a:t>
                      </a:r>
                    </a:p>
                  </a:txBody>
                  <a:tcPr>
                    <a:solidFill>
                      <a:schemeClr val="tx2">
                        <a:lumMod val="20000"/>
                        <a:lumOff val="80000"/>
                      </a:schemeClr>
                    </a:solidFill>
                  </a:tcPr>
                </a:tc>
                <a:tc>
                  <a:txBody>
                    <a:bodyPr/>
                    <a:lstStyle/>
                    <a:p>
                      <a:pPr algn="ctr"/>
                      <a:r>
                        <a:rPr lang="fr-FR" sz="1100"/>
                        <a:t>26</a:t>
                      </a:r>
                    </a:p>
                  </a:txBody>
                  <a:tcPr>
                    <a:solidFill>
                      <a:schemeClr val="tx2">
                        <a:lumMod val="20000"/>
                        <a:lumOff val="80000"/>
                      </a:schemeClr>
                    </a:solidFill>
                  </a:tcPr>
                </a:tc>
                <a:tc>
                  <a:txBody>
                    <a:bodyPr/>
                    <a:lstStyle/>
                    <a:p>
                      <a:pPr algn="ctr"/>
                      <a:r>
                        <a:rPr lang="fr-FR" sz="1100"/>
                        <a:t>3</a:t>
                      </a:r>
                    </a:p>
                  </a:txBody>
                  <a:tcPr>
                    <a:solidFill>
                      <a:schemeClr val="tx2">
                        <a:lumMod val="20000"/>
                        <a:lumOff val="80000"/>
                      </a:schemeClr>
                    </a:solidFill>
                  </a:tcPr>
                </a:tc>
                <a:tc>
                  <a:txBody>
                    <a:bodyPr/>
                    <a:lstStyle/>
                    <a:p>
                      <a:pPr algn="ctr"/>
                      <a:r>
                        <a:rPr lang="fr-FR" sz="1100"/>
                        <a:t>10</a:t>
                      </a:r>
                    </a:p>
                  </a:txBody>
                  <a:tcPr>
                    <a:solidFill>
                      <a:schemeClr val="tx2">
                        <a:lumMod val="20000"/>
                        <a:lumOff val="80000"/>
                      </a:schemeClr>
                    </a:solidFill>
                  </a:tcPr>
                </a:tc>
                <a:tc>
                  <a:txBody>
                    <a:bodyPr/>
                    <a:lstStyle/>
                    <a:p>
                      <a:pPr algn="ctr"/>
                      <a:r>
                        <a:rPr lang="fr-FR" sz="1100"/>
                        <a:t>17</a:t>
                      </a:r>
                    </a:p>
                  </a:txBody>
                  <a:tcPr>
                    <a:solidFill>
                      <a:schemeClr val="tx2">
                        <a:lumMod val="20000"/>
                        <a:lumOff val="80000"/>
                      </a:schemeClr>
                    </a:solidFill>
                  </a:tcPr>
                </a:tc>
                <a:tc>
                  <a:txBody>
                    <a:bodyPr/>
                    <a:lstStyle/>
                    <a:p>
                      <a:pPr algn="ctr"/>
                      <a:r>
                        <a:rPr lang="fr-FR" sz="1100"/>
                        <a:t>24</a:t>
                      </a:r>
                    </a:p>
                  </a:txBody>
                  <a:tcPr>
                    <a:solidFill>
                      <a:schemeClr val="tx2">
                        <a:lumMod val="20000"/>
                        <a:lumOff val="80000"/>
                      </a:schemeClr>
                    </a:solidFill>
                  </a:tcPr>
                </a:tc>
                <a:tc>
                  <a:txBody>
                    <a:bodyPr/>
                    <a:lstStyle/>
                    <a:p>
                      <a:pPr algn="ctr"/>
                      <a:r>
                        <a:rPr lang="fr-FR" sz="1100"/>
                        <a:t>31</a:t>
                      </a:r>
                    </a:p>
                  </a:txBody>
                  <a:tcPr>
                    <a:solidFill>
                      <a:schemeClr val="tx2">
                        <a:lumMod val="20000"/>
                        <a:lumOff val="80000"/>
                      </a:schemeClr>
                    </a:solidFill>
                  </a:tcPr>
                </a:tc>
                <a:extLst>
                  <a:ext uri="{0D108BD9-81ED-4DB2-BD59-A6C34878D82A}">
                    <a16:rowId xmlns:a16="http://schemas.microsoft.com/office/drawing/2014/main" val="2082188259"/>
                  </a:ext>
                </a:extLst>
              </a:tr>
              <a:tr h="612000">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tc>
                  <a:txBody>
                    <a:bodyPr/>
                    <a:lstStyle/>
                    <a:p>
                      <a:pPr algn="ctr"/>
                      <a:endParaRPr lang="fr-FR" sz="1100"/>
                    </a:p>
                  </a:txBody>
                  <a:tcPr/>
                </a:tc>
                <a:extLst>
                  <a:ext uri="{0D108BD9-81ED-4DB2-BD59-A6C34878D82A}">
                    <a16:rowId xmlns:a16="http://schemas.microsoft.com/office/drawing/2014/main" val="144713066"/>
                  </a:ext>
                </a:extLst>
              </a:tr>
            </a:tbl>
          </a:graphicData>
        </a:graphic>
      </p:graphicFrame>
      <p:grpSp>
        <p:nvGrpSpPr>
          <p:cNvPr id="35" name="Groupe 34">
            <a:extLst>
              <a:ext uri="{FF2B5EF4-FFF2-40B4-BE49-F238E27FC236}">
                <a16:creationId xmlns:a16="http://schemas.microsoft.com/office/drawing/2014/main" id="{27398346-5847-43B3-A9AD-E952696D348D}"/>
              </a:ext>
            </a:extLst>
          </p:cNvPr>
          <p:cNvGrpSpPr/>
          <p:nvPr/>
        </p:nvGrpSpPr>
        <p:grpSpPr>
          <a:xfrm>
            <a:off x="1156225" y="4197872"/>
            <a:ext cx="7479499" cy="425395"/>
            <a:chOff x="570173" y="4058122"/>
            <a:chExt cx="8065520" cy="425395"/>
          </a:xfrm>
        </p:grpSpPr>
        <p:sp>
          <p:nvSpPr>
            <p:cNvPr id="7" name="Losange 6">
              <a:extLst>
                <a:ext uri="{FF2B5EF4-FFF2-40B4-BE49-F238E27FC236}">
                  <a16:creationId xmlns:a16="http://schemas.microsoft.com/office/drawing/2014/main" id="{0B38C833-CF08-4F36-86D9-C245B827A7D6}"/>
                </a:ext>
              </a:extLst>
            </p:cNvPr>
            <p:cNvSpPr/>
            <p:nvPr/>
          </p:nvSpPr>
          <p:spPr>
            <a:xfrm>
              <a:off x="570173" y="4058122"/>
              <a:ext cx="108000" cy="108000"/>
            </a:xfrm>
            <a:prstGeom prst="diamond">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Losange 16">
              <a:extLst>
                <a:ext uri="{FF2B5EF4-FFF2-40B4-BE49-F238E27FC236}">
                  <a16:creationId xmlns:a16="http://schemas.microsoft.com/office/drawing/2014/main" id="{2FA31F94-64B9-41E0-8990-1889F562F294}"/>
                </a:ext>
              </a:extLst>
            </p:cNvPr>
            <p:cNvSpPr/>
            <p:nvPr/>
          </p:nvSpPr>
          <p:spPr>
            <a:xfrm>
              <a:off x="961744" y="4058122"/>
              <a:ext cx="108000" cy="108000"/>
            </a:xfrm>
            <a:prstGeom prst="diamond">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Losange 17">
              <a:extLst>
                <a:ext uri="{FF2B5EF4-FFF2-40B4-BE49-F238E27FC236}">
                  <a16:creationId xmlns:a16="http://schemas.microsoft.com/office/drawing/2014/main" id="{1EC82720-4342-4A1E-A304-A2018F56992C}"/>
                </a:ext>
              </a:extLst>
            </p:cNvPr>
            <p:cNvSpPr/>
            <p:nvPr/>
          </p:nvSpPr>
          <p:spPr>
            <a:xfrm>
              <a:off x="1353315" y="4058122"/>
              <a:ext cx="108000" cy="108000"/>
            </a:xfrm>
            <a:prstGeom prst="diamond">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Losange 18">
              <a:extLst>
                <a:ext uri="{FF2B5EF4-FFF2-40B4-BE49-F238E27FC236}">
                  <a16:creationId xmlns:a16="http://schemas.microsoft.com/office/drawing/2014/main" id="{32754F88-893D-45F3-A1B9-226E6F3D7CE6}"/>
                </a:ext>
              </a:extLst>
            </p:cNvPr>
            <p:cNvSpPr/>
            <p:nvPr/>
          </p:nvSpPr>
          <p:spPr>
            <a:xfrm>
              <a:off x="2150468" y="4058122"/>
              <a:ext cx="108000" cy="108000"/>
            </a:xfrm>
            <a:prstGeom prst="diamond">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Losange 19">
              <a:extLst>
                <a:ext uri="{FF2B5EF4-FFF2-40B4-BE49-F238E27FC236}">
                  <a16:creationId xmlns:a16="http://schemas.microsoft.com/office/drawing/2014/main" id="{4E52DD6F-6D58-49CE-BA3B-F773C6207F65}"/>
                </a:ext>
              </a:extLst>
            </p:cNvPr>
            <p:cNvSpPr/>
            <p:nvPr/>
          </p:nvSpPr>
          <p:spPr>
            <a:xfrm>
              <a:off x="2947621" y="4058122"/>
              <a:ext cx="108000" cy="108000"/>
            </a:xfrm>
            <a:prstGeom prst="diamond">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Losange 20">
              <a:extLst>
                <a:ext uri="{FF2B5EF4-FFF2-40B4-BE49-F238E27FC236}">
                  <a16:creationId xmlns:a16="http://schemas.microsoft.com/office/drawing/2014/main" id="{BE3AE252-2196-4565-811B-3F8C647DCEF6}"/>
                </a:ext>
              </a:extLst>
            </p:cNvPr>
            <p:cNvSpPr/>
            <p:nvPr/>
          </p:nvSpPr>
          <p:spPr>
            <a:xfrm>
              <a:off x="3744774" y="4058122"/>
              <a:ext cx="108000" cy="108000"/>
            </a:xfrm>
            <a:prstGeom prst="diamond">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Losange 21">
              <a:extLst>
                <a:ext uri="{FF2B5EF4-FFF2-40B4-BE49-F238E27FC236}">
                  <a16:creationId xmlns:a16="http://schemas.microsoft.com/office/drawing/2014/main" id="{5E642A56-E9E9-4174-9FA9-0CFCCD3079C5}"/>
                </a:ext>
              </a:extLst>
            </p:cNvPr>
            <p:cNvSpPr/>
            <p:nvPr/>
          </p:nvSpPr>
          <p:spPr>
            <a:xfrm>
              <a:off x="4541927" y="4058122"/>
              <a:ext cx="108000" cy="108000"/>
            </a:xfrm>
            <a:prstGeom prst="diamond">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Losange 22">
              <a:extLst>
                <a:ext uri="{FF2B5EF4-FFF2-40B4-BE49-F238E27FC236}">
                  <a16:creationId xmlns:a16="http://schemas.microsoft.com/office/drawing/2014/main" id="{3EE64592-FCCC-4F74-88F9-915B1923A830}"/>
                </a:ext>
              </a:extLst>
            </p:cNvPr>
            <p:cNvSpPr/>
            <p:nvPr/>
          </p:nvSpPr>
          <p:spPr>
            <a:xfrm>
              <a:off x="5339081" y="4058122"/>
              <a:ext cx="108000" cy="108000"/>
            </a:xfrm>
            <a:prstGeom prst="diamond">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Losange 23">
              <a:extLst>
                <a:ext uri="{FF2B5EF4-FFF2-40B4-BE49-F238E27FC236}">
                  <a16:creationId xmlns:a16="http://schemas.microsoft.com/office/drawing/2014/main" id="{4E7107F4-9286-473D-A58C-305F333CE91D}"/>
                </a:ext>
              </a:extLst>
            </p:cNvPr>
            <p:cNvSpPr/>
            <p:nvPr/>
          </p:nvSpPr>
          <p:spPr>
            <a:xfrm>
              <a:off x="6136234" y="4058122"/>
              <a:ext cx="108000" cy="108000"/>
            </a:xfrm>
            <a:prstGeom prst="diamond">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Losange 24">
              <a:extLst>
                <a:ext uri="{FF2B5EF4-FFF2-40B4-BE49-F238E27FC236}">
                  <a16:creationId xmlns:a16="http://schemas.microsoft.com/office/drawing/2014/main" id="{069B6A5D-5AC2-46B9-92DD-FC7BD4EA5AE7}"/>
                </a:ext>
              </a:extLst>
            </p:cNvPr>
            <p:cNvSpPr/>
            <p:nvPr/>
          </p:nvSpPr>
          <p:spPr>
            <a:xfrm>
              <a:off x="6933387" y="4058122"/>
              <a:ext cx="108000" cy="108000"/>
            </a:xfrm>
            <a:prstGeom prst="diamond">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Losange 25">
              <a:extLst>
                <a:ext uri="{FF2B5EF4-FFF2-40B4-BE49-F238E27FC236}">
                  <a16:creationId xmlns:a16="http://schemas.microsoft.com/office/drawing/2014/main" id="{4D96B50E-9686-4EB1-9D23-25C722734E5D}"/>
                </a:ext>
              </a:extLst>
            </p:cNvPr>
            <p:cNvSpPr/>
            <p:nvPr/>
          </p:nvSpPr>
          <p:spPr>
            <a:xfrm>
              <a:off x="7730540" y="4058122"/>
              <a:ext cx="108000" cy="108000"/>
            </a:xfrm>
            <a:prstGeom prst="diamond">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Losange 26">
              <a:extLst>
                <a:ext uri="{FF2B5EF4-FFF2-40B4-BE49-F238E27FC236}">
                  <a16:creationId xmlns:a16="http://schemas.microsoft.com/office/drawing/2014/main" id="{5BE54C85-F648-4CC6-B4CE-3334CC704466}"/>
                </a:ext>
              </a:extLst>
            </p:cNvPr>
            <p:cNvSpPr/>
            <p:nvPr/>
          </p:nvSpPr>
          <p:spPr>
            <a:xfrm>
              <a:off x="8527693" y="4058122"/>
              <a:ext cx="108000" cy="108000"/>
            </a:xfrm>
            <a:prstGeom prst="diamond">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Triangle isocèle 27">
              <a:extLst>
                <a:ext uri="{FF2B5EF4-FFF2-40B4-BE49-F238E27FC236}">
                  <a16:creationId xmlns:a16="http://schemas.microsoft.com/office/drawing/2014/main" id="{FACEAB9D-793E-4A90-8647-D38291F62FD7}"/>
                </a:ext>
              </a:extLst>
            </p:cNvPr>
            <p:cNvSpPr/>
            <p:nvPr/>
          </p:nvSpPr>
          <p:spPr>
            <a:xfrm>
              <a:off x="1201562" y="4375517"/>
              <a:ext cx="108000" cy="108000"/>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riangle isocèle 28">
              <a:extLst>
                <a:ext uri="{FF2B5EF4-FFF2-40B4-BE49-F238E27FC236}">
                  <a16:creationId xmlns:a16="http://schemas.microsoft.com/office/drawing/2014/main" id="{24D1F76C-226F-4C6E-8965-A054E6F7130C}"/>
                </a:ext>
              </a:extLst>
            </p:cNvPr>
            <p:cNvSpPr/>
            <p:nvPr/>
          </p:nvSpPr>
          <p:spPr>
            <a:xfrm>
              <a:off x="2395712" y="4375517"/>
              <a:ext cx="108000" cy="108000"/>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Triangle isocèle 29">
              <a:extLst>
                <a:ext uri="{FF2B5EF4-FFF2-40B4-BE49-F238E27FC236}">
                  <a16:creationId xmlns:a16="http://schemas.microsoft.com/office/drawing/2014/main" id="{595D36D6-EABC-408B-BB98-2C59F3343CEA}"/>
                </a:ext>
              </a:extLst>
            </p:cNvPr>
            <p:cNvSpPr/>
            <p:nvPr/>
          </p:nvSpPr>
          <p:spPr>
            <a:xfrm>
              <a:off x="3589863" y="4375517"/>
              <a:ext cx="108000" cy="108000"/>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Triangle isocèle 30">
              <a:extLst>
                <a:ext uri="{FF2B5EF4-FFF2-40B4-BE49-F238E27FC236}">
                  <a16:creationId xmlns:a16="http://schemas.microsoft.com/office/drawing/2014/main" id="{CF321927-2B78-4FD0-9AA6-6A356FD70D01}"/>
                </a:ext>
              </a:extLst>
            </p:cNvPr>
            <p:cNvSpPr/>
            <p:nvPr/>
          </p:nvSpPr>
          <p:spPr>
            <a:xfrm>
              <a:off x="4784014" y="4375517"/>
              <a:ext cx="108000" cy="108000"/>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Triangle isocèle 31">
              <a:extLst>
                <a:ext uri="{FF2B5EF4-FFF2-40B4-BE49-F238E27FC236}">
                  <a16:creationId xmlns:a16="http://schemas.microsoft.com/office/drawing/2014/main" id="{BDF027FE-3A32-4F19-AA07-277E00DAFF4A}"/>
                </a:ext>
              </a:extLst>
            </p:cNvPr>
            <p:cNvSpPr/>
            <p:nvPr/>
          </p:nvSpPr>
          <p:spPr>
            <a:xfrm>
              <a:off x="5978165" y="4375517"/>
              <a:ext cx="108000" cy="108000"/>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Triangle isocèle 32">
              <a:extLst>
                <a:ext uri="{FF2B5EF4-FFF2-40B4-BE49-F238E27FC236}">
                  <a16:creationId xmlns:a16="http://schemas.microsoft.com/office/drawing/2014/main" id="{364092D2-F335-41F9-A7FD-AF325FD623E7}"/>
                </a:ext>
              </a:extLst>
            </p:cNvPr>
            <p:cNvSpPr/>
            <p:nvPr/>
          </p:nvSpPr>
          <p:spPr>
            <a:xfrm>
              <a:off x="7172316" y="4375517"/>
              <a:ext cx="108000" cy="108000"/>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Triangle isocèle 33">
              <a:extLst>
                <a:ext uri="{FF2B5EF4-FFF2-40B4-BE49-F238E27FC236}">
                  <a16:creationId xmlns:a16="http://schemas.microsoft.com/office/drawing/2014/main" id="{84C2A391-F557-4605-AC74-75DDF26F8CD7}"/>
                </a:ext>
              </a:extLst>
            </p:cNvPr>
            <p:cNvSpPr/>
            <p:nvPr/>
          </p:nvSpPr>
          <p:spPr>
            <a:xfrm>
              <a:off x="8366496" y="4375517"/>
              <a:ext cx="108000" cy="108000"/>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6" name="ZoneTexte 35">
            <a:extLst>
              <a:ext uri="{FF2B5EF4-FFF2-40B4-BE49-F238E27FC236}">
                <a16:creationId xmlns:a16="http://schemas.microsoft.com/office/drawing/2014/main" id="{D2A1C6C6-7ADB-4955-83CD-01BD6E38C502}"/>
              </a:ext>
            </a:extLst>
          </p:cNvPr>
          <p:cNvSpPr txBox="1"/>
          <p:nvPr/>
        </p:nvSpPr>
        <p:spPr>
          <a:xfrm>
            <a:off x="240723" y="4122302"/>
            <a:ext cx="745898" cy="230832"/>
          </a:xfrm>
          <a:prstGeom prst="rect">
            <a:avLst/>
          </a:prstGeom>
          <a:noFill/>
        </p:spPr>
        <p:txBody>
          <a:bodyPr wrap="square" rtlCol="0">
            <a:spAutoFit/>
          </a:bodyPr>
          <a:lstStyle/>
          <a:p>
            <a:pPr algn="r"/>
            <a:r>
              <a:rPr lang="fr-FR" sz="900" b="1" i="1"/>
              <a:t>Ateliers</a:t>
            </a:r>
          </a:p>
        </p:txBody>
      </p:sp>
      <p:sp>
        <p:nvSpPr>
          <p:cNvPr id="37" name="ZoneTexte 36">
            <a:extLst>
              <a:ext uri="{FF2B5EF4-FFF2-40B4-BE49-F238E27FC236}">
                <a16:creationId xmlns:a16="http://schemas.microsoft.com/office/drawing/2014/main" id="{686343F8-9DDD-4406-870A-3CCBCADF6ECD}"/>
              </a:ext>
            </a:extLst>
          </p:cNvPr>
          <p:cNvSpPr txBox="1"/>
          <p:nvPr/>
        </p:nvSpPr>
        <p:spPr>
          <a:xfrm>
            <a:off x="-83127" y="4456427"/>
            <a:ext cx="1069748" cy="230832"/>
          </a:xfrm>
          <a:prstGeom prst="rect">
            <a:avLst/>
          </a:prstGeom>
          <a:noFill/>
        </p:spPr>
        <p:txBody>
          <a:bodyPr wrap="square" rtlCol="0">
            <a:spAutoFit/>
          </a:bodyPr>
          <a:lstStyle/>
          <a:p>
            <a:pPr algn="r"/>
            <a:r>
              <a:rPr lang="fr-FR" sz="900" b="1" i="1"/>
              <a:t>Sprint </a:t>
            </a:r>
            <a:r>
              <a:rPr lang="fr-FR" sz="900" b="1" i="1" err="1"/>
              <a:t>reviews</a:t>
            </a:r>
            <a:endParaRPr lang="fr-FR" sz="900" b="1" i="1"/>
          </a:p>
        </p:txBody>
      </p:sp>
      <p:sp>
        <p:nvSpPr>
          <p:cNvPr id="38" name="ZoneTexte 37">
            <a:extLst>
              <a:ext uri="{FF2B5EF4-FFF2-40B4-BE49-F238E27FC236}">
                <a16:creationId xmlns:a16="http://schemas.microsoft.com/office/drawing/2014/main" id="{A11D8DF8-D4EA-4E2B-9C8A-5742890003DC}"/>
              </a:ext>
            </a:extLst>
          </p:cNvPr>
          <p:cNvSpPr txBox="1"/>
          <p:nvPr/>
        </p:nvSpPr>
        <p:spPr>
          <a:xfrm>
            <a:off x="955417" y="4302343"/>
            <a:ext cx="820488" cy="184666"/>
          </a:xfrm>
          <a:prstGeom prst="rect">
            <a:avLst/>
          </a:prstGeom>
          <a:noFill/>
        </p:spPr>
        <p:txBody>
          <a:bodyPr wrap="square" rtlCol="0">
            <a:spAutoFit/>
          </a:bodyPr>
          <a:lstStyle/>
          <a:p>
            <a:pPr algn="ctr"/>
            <a:r>
              <a:rPr lang="fr-FR" sz="600" i="1"/>
              <a:t>1</a:t>
            </a:r>
            <a:r>
              <a:rPr lang="fr-FR" sz="600" i="1" baseline="30000"/>
              <a:t>e</a:t>
            </a:r>
            <a:r>
              <a:rPr lang="fr-FR" sz="600" i="1"/>
              <a:t> atelier au choix</a:t>
            </a:r>
          </a:p>
        </p:txBody>
      </p:sp>
      <p:sp>
        <p:nvSpPr>
          <p:cNvPr id="44" name="Titre 4">
            <a:extLst>
              <a:ext uri="{FF2B5EF4-FFF2-40B4-BE49-F238E27FC236}">
                <a16:creationId xmlns:a16="http://schemas.microsoft.com/office/drawing/2014/main" id="{3CEB07EC-CF21-450D-8024-3CBA70C6CFCD}"/>
              </a:ext>
            </a:extLst>
          </p:cNvPr>
          <p:cNvSpPr txBox="1">
            <a:spLocks/>
          </p:cNvSpPr>
          <p:nvPr/>
        </p:nvSpPr>
        <p:spPr>
          <a:xfrm>
            <a:off x="1095128" y="105490"/>
            <a:ext cx="5961976" cy="539991"/>
          </a:xfrm>
          <a:prstGeom prst="rect">
            <a:avLst/>
          </a:prstGeom>
        </p:spPr>
        <p:txBody>
          <a:bodyPr vert="horz" lIns="91440" tIns="45720" rIns="91440" bIns="45720" rtlCol="0" anchor="ctr">
            <a:norm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1400" dirty="0"/>
              <a:t>Un calendrier de travail avec le groupe utilisateurs soutenu, avec 3 à 4 réunions par mois jusqu’en mai</a:t>
            </a:r>
          </a:p>
        </p:txBody>
      </p:sp>
      <p:sp>
        <p:nvSpPr>
          <p:cNvPr id="10" name="Espace réservé du numéro de diapositive 9">
            <a:extLst>
              <a:ext uri="{FF2B5EF4-FFF2-40B4-BE49-F238E27FC236}">
                <a16:creationId xmlns:a16="http://schemas.microsoft.com/office/drawing/2014/main" id="{0F058E4A-FF40-439E-A53C-15F620D955CA}"/>
              </a:ext>
            </a:extLst>
          </p:cNvPr>
          <p:cNvSpPr>
            <a:spLocks noGrp="1"/>
          </p:cNvSpPr>
          <p:nvPr>
            <p:ph type="sldNum" sz="quarter" idx="12"/>
          </p:nvPr>
        </p:nvSpPr>
        <p:spPr/>
        <p:txBody>
          <a:bodyPr/>
          <a:lstStyle/>
          <a:p>
            <a:fld id="{733122C9-A0B9-462F-8757-0847AD287B63}" type="slidenum">
              <a:rPr lang="fr-FR" smtClean="0"/>
              <a:pPr/>
              <a:t>11</a:t>
            </a:fld>
            <a:endParaRPr lang="fr-FR"/>
          </a:p>
        </p:txBody>
      </p:sp>
      <p:sp>
        <p:nvSpPr>
          <p:cNvPr id="2" name="Espace réservé de la date 1">
            <a:extLst>
              <a:ext uri="{FF2B5EF4-FFF2-40B4-BE49-F238E27FC236}">
                <a16:creationId xmlns:a16="http://schemas.microsoft.com/office/drawing/2014/main" id="{7E6ED7B7-4A24-4D61-8E5F-3B483F9DC5FC}"/>
              </a:ext>
            </a:extLst>
          </p:cNvPr>
          <p:cNvSpPr>
            <a:spLocks noGrp="1"/>
          </p:cNvSpPr>
          <p:nvPr>
            <p:ph type="dt" sz="half" idx="2"/>
          </p:nvPr>
        </p:nvSpPr>
        <p:spPr/>
        <p:txBody>
          <a:bodyPr/>
          <a:lstStyle/>
          <a:p>
            <a:r>
              <a:rPr lang="fr-FR" cap="all"/>
              <a:t>04/02/21</a:t>
            </a:r>
          </a:p>
        </p:txBody>
      </p:sp>
      <p:sp>
        <p:nvSpPr>
          <p:cNvPr id="39" name="Rectangle 38">
            <a:extLst>
              <a:ext uri="{FF2B5EF4-FFF2-40B4-BE49-F238E27FC236}">
                <a16:creationId xmlns:a16="http://schemas.microsoft.com/office/drawing/2014/main" id="{4456C0CF-B03B-408D-A321-17A0E412DC05}"/>
              </a:ext>
            </a:extLst>
          </p:cNvPr>
          <p:cNvSpPr/>
          <p:nvPr/>
        </p:nvSpPr>
        <p:spPr>
          <a:xfrm>
            <a:off x="4482789" y="712646"/>
            <a:ext cx="4265390" cy="2877857"/>
          </a:xfrm>
          <a:prstGeom prst="rect">
            <a:avLst/>
          </a:prstGeom>
          <a:solidFill>
            <a:schemeClr val="bg1">
              <a:lumMod val="95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spcAft>
                <a:spcPts val="600"/>
              </a:spcAft>
            </a:pPr>
            <a:r>
              <a:rPr lang="fr-FR" sz="1000" dirty="0">
                <a:solidFill>
                  <a:schemeClr val="tx1"/>
                </a:solidFill>
              </a:rPr>
              <a:t>Les premières séquence ont permis de :</a:t>
            </a:r>
          </a:p>
          <a:p>
            <a:pPr marL="171450" indent="-171450" algn="just">
              <a:spcAft>
                <a:spcPts val="600"/>
              </a:spcAft>
              <a:buFont typeface="Wingdings" panose="05000000000000000000" pitchFamily="2" charset="2"/>
              <a:buChar char="þ"/>
            </a:pPr>
            <a:r>
              <a:rPr lang="fr-FR" sz="1000" b="1" dirty="0">
                <a:solidFill>
                  <a:schemeClr val="tx1"/>
                </a:solidFill>
              </a:rPr>
              <a:t>Confirmer un besoin d’équipement des futurs SAS </a:t>
            </a:r>
            <a:r>
              <a:rPr lang="fr-FR" sz="1000" dirty="0">
                <a:solidFill>
                  <a:schemeClr val="tx1"/>
                </a:solidFill>
              </a:rPr>
              <a:t>en matière de visibilité sur l’offre de soins et sur les créneaux de disponibilité en soins non programmés </a:t>
            </a:r>
          </a:p>
          <a:p>
            <a:pPr marL="171450" indent="-171450" algn="just">
              <a:spcAft>
                <a:spcPts val="600"/>
              </a:spcAft>
              <a:buFont typeface="Wingdings" panose="05000000000000000000" pitchFamily="2" charset="2"/>
              <a:buChar char="þ"/>
            </a:pPr>
            <a:r>
              <a:rPr lang="fr-FR" sz="1000" b="1" dirty="0">
                <a:solidFill>
                  <a:schemeClr val="tx1"/>
                </a:solidFill>
              </a:rPr>
              <a:t>Échanger sur les fonctionnalités « socles » </a:t>
            </a:r>
            <a:r>
              <a:rPr lang="fr-FR" sz="1000" dirty="0">
                <a:solidFill>
                  <a:schemeClr val="tx1"/>
                </a:solidFill>
              </a:rPr>
              <a:t>prévues pour la première version de la </a:t>
            </a:r>
            <a:r>
              <a:rPr lang="fr-FR" sz="1000" dirty="0" smtClean="0">
                <a:solidFill>
                  <a:schemeClr val="tx1"/>
                </a:solidFill>
              </a:rPr>
              <a:t>plateforme ; présentation des résultats de la recherche</a:t>
            </a:r>
            <a:r>
              <a:rPr lang="fr-FR" sz="1000" smtClean="0">
                <a:solidFill>
                  <a:schemeClr val="tx1"/>
                </a:solidFill>
              </a:rPr>
              <a:t>, critères, </a:t>
            </a:r>
            <a:r>
              <a:rPr lang="fr-FR" sz="1000" dirty="0" smtClean="0">
                <a:solidFill>
                  <a:schemeClr val="tx1"/>
                </a:solidFill>
              </a:rPr>
              <a:t>…. </a:t>
            </a:r>
            <a:endParaRPr lang="fr-FR" sz="1000" dirty="0">
              <a:solidFill>
                <a:schemeClr val="tx1"/>
              </a:solidFill>
            </a:endParaRPr>
          </a:p>
          <a:p>
            <a:pPr marL="171450" indent="-171450" algn="just">
              <a:spcAft>
                <a:spcPts val="600"/>
              </a:spcAft>
              <a:buFont typeface="Wingdings" panose="05000000000000000000" pitchFamily="2" charset="2"/>
              <a:buChar char="þ"/>
            </a:pPr>
            <a:r>
              <a:rPr lang="fr-FR" sz="1000" b="1" dirty="0">
                <a:solidFill>
                  <a:schemeClr val="tx1"/>
                </a:solidFill>
              </a:rPr>
              <a:t>Échanger sur les modalités d’organisation locale de prise en charge des SNP </a:t>
            </a:r>
            <a:r>
              <a:rPr lang="fr-FR" sz="1000" dirty="0">
                <a:solidFill>
                  <a:schemeClr val="tx1"/>
                </a:solidFill>
              </a:rPr>
              <a:t>(lien avec les CPTS notamment) et leurs impacts sur les besoins en matière d’identification de créneaux de SNP sur les territoires </a:t>
            </a:r>
          </a:p>
          <a:p>
            <a:pPr marL="171450" indent="-171450" algn="just">
              <a:spcAft>
                <a:spcPts val="600"/>
              </a:spcAft>
              <a:buFont typeface="Wingdings" panose="05000000000000000000" pitchFamily="2" charset="2"/>
              <a:buChar char="þ"/>
            </a:pPr>
            <a:r>
              <a:rPr lang="fr-FR" sz="1000" b="1" dirty="0">
                <a:solidFill>
                  <a:schemeClr val="tx1"/>
                </a:solidFill>
              </a:rPr>
              <a:t>Identifier </a:t>
            </a:r>
            <a:r>
              <a:rPr lang="fr-FR" sz="1000" b="1" dirty="0" smtClean="0">
                <a:solidFill>
                  <a:schemeClr val="tx1"/>
                </a:solidFill>
              </a:rPr>
              <a:t>des besoins fonctionnels pour potentielle intégration dans la roadmap de la plateforme</a:t>
            </a:r>
            <a:r>
              <a:rPr lang="fr-FR" sz="1000" dirty="0" smtClean="0">
                <a:solidFill>
                  <a:schemeClr val="tx1"/>
                </a:solidFill>
              </a:rPr>
              <a:t>: </a:t>
            </a:r>
            <a:r>
              <a:rPr lang="fr-FR" sz="1000" dirty="0">
                <a:solidFill>
                  <a:schemeClr val="tx1"/>
                </a:solidFill>
              </a:rPr>
              <a:t>réservation de créneaux de SNP via la plateforme, suivi de l’effectivité des rendez-vous après régulation, modalités alternatives de rendez-vous (visite à domicile, téléconsultation…)</a:t>
            </a:r>
            <a:r>
              <a:rPr lang="fr-FR" sz="1050" i="1" dirty="0">
                <a:solidFill>
                  <a:schemeClr val="tx1"/>
                </a:solidFill>
              </a:rPr>
              <a:t>.</a:t>
            </a:r>
            <a:endParaRPr lang="fr-FR" sz="1000" dirty="0">
              <a:solidFill>
                <a:schemeClr val="tx1"/>
              </a:solidFill>
            </a:endParaRPr>
          </a:p>
        </p:txBody>
      </p:sp>
    </p:spTree>
    <p:extLst>
      <p:ext uri="{BB962C8B-B14F-4D97-AF65-F5344CB8AC3E}">
        <p14:creationId xmlns:p14="http://schemas.microsoft.com/office/powerpoint/2010/main" val="2458157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13EAC28-0CBF-4BB1-9596-AFD784AAFF11}"/>
              </a:ext>
            </a:extLst>
          </p:cNvPr>
          <p:cNvSpPr>
            <a:spLocks noGrp="1"/>
          </p:cNvSpPr>
          <p:nvPr>
            <p:ph type="sldNum" sz="quarter" idx="12"/>
          </p:nvPr>
        </p:nvSpPr>
        <p:spPr/>
        <p:txBody>
          <a:bodyPr/>
          <a:lstStyle/>
          <a:p>
            <a:fld id="{733122C9-A0B9-462F-8757-0847AD287B63}" type="slidenum">
              <a:rPr lang="fr-FR" smtClean="0"/>
              <a:pPr/>
              <a:t>12</a:t>
            </a:fld>
            <a:endParaRPr lang="fr-FR"/>
          </a:p>
        </p:txBody>
      </p:sp>
      <p:sp>
        <p:nvSpPr>
          <p:cNvPr id="7" name="Espace réservé du pied de page 6">
            <a:extLst>
              <a:ext uri="{FF2B5EF4-FFF2-40B4-BE49-F238E27FC236}">
                <a16:creationId xmlns:a16="http://schemas.microsoft.com/office/drawing/2014/main" id="{E2C2D270-AC0E-42D7-91AF-5CBF631E9535}"/>
              </a:ext>
            </a:extLst>
          </p:cNvPr>
          <p:cNvSpPr>
            <a:spLocks noGrp="1"/>
          </p:cNvSpPr>
          <p:nvPr>
            <p:ph type="ftr" sz="quarter" idx="3"/>
          </p:nvPr>
        </p:nvSpPr>
        <p:spPr/>
        <p:txBody>
          <a:bodyPr/>
          <a:lstStyle/>
          <a:p>
            <a:r>
              <a:rPr lang="fr-FR"/>
              <a:t>Direction Générale de l'Offre de Soins</a:t>
            </a:r>
          </a:p>
        </p:txBody>
      </p:sp>
      <p:sp>
        <p:nvSpPr>
          <p:cNvPr id="18" name="Titre 4">
            <a:extLst>
              <a:ext uri="{FF2B5EF4-FFF2-40B4-BE49-F238E27FC236}">
                <a16:creationId xmlns:a16="http://schemas.microsoft.com/office/drawing/2014/main" id="{7D6A4F5C-8A86-4B7D-A62D-914B291D0CD6}"/>
              </a:ext>
            </a:extLst>
          </p:cNvPr>
          <p:cNvSpPr txBox="1">
            <a:spLocks/>
          </p:cNvSpPr>
          <p:nvPr/>
        </p:nvSpPr>
        <p:spPr>
          <a:xfrm>
            <a:off x="1095127" y="105490"/>
            <a:ext cx="5750735" cy="539991"/>
          </a:xfrm>
          <a:prstGeom prst="rect">
            <a:avLst/>
          </a:prstGeom>
        </p:spPr>
        <p:txBody>
          <a:bodyPr vert="horz" lIns="91440" tIns="45720" rIns="91440" bIns="45720" rtlCol="0" anchor="ctr">
            <a:norm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1400" dirty="0"/>
              <a:t>Des travaux d’interopérabilité qui se poursuivent, avec une liste stabilisée d’éditeurs retenus pour la phase 1</a:t>
            </a:r>
          </a:p>
        </p:txBody>
      </p:sp>
      <p:sp>
        <p:nvSpPr>
          <p:cNvPr id="3" name="Espace réservé de la date 2">
            <a:extLst>
              <a:ext uri="{FF2B5EF4-FFF2-40B4-BE49-F238E27FC236}">
                <a16:creationId xmlns:a16="http://schemas.microsoft.com/office/drawing/2014/main" id="{07235C96-8708-4783-9953-D63A1437485B}"/>
              </a:ext>
            </a:extLst>
          </p:cNvPr>
          <p:cNvSpPr>
            <a:spLocks noGrp="1"/>
          </p:cNvSpPr>
          <p:nvPr>
            <p:ph type="dt" sz="half" idx="2"/>
          </p:nvPr>
        </p:nvSpPr>
        <p:spPr/>
        <p:txBody>
          <a:bodyPr/>
          <a:lstStyle/>
          <a:p>
            <a:r>
              <a:rPr lang="fr-FR" cap="all"/>
              <a:t>04/02/21</a:t>
            </a:r>
          </a:p>
        </p:txBody>
      </p:sp>
      <p:sp>
        <p:nvSpPr>
          <p:cNvPr id="21" name="Rectangle : coins arrondis 20">
            <a:extLst>
              <a:ext uri="{FF2B5EF4-FFF2-40B4-BE49-F238E27FC236}">
                <a16:creationId xmlns:a16="http://schemas.microsoft.com/office/drawing/2014/main" id="{66A3F4EB-A854-4081-8C52-22095D1D216B}"/>
              </a:ext>
            </a:extLst>
          </p:cNvPr>
          <p:cNvSpPr/>
          <p:nvPr/>
        </p:nvSpPr>
        <p:spPr>
          <a:xfrm>
            <a:off x="388004" y="937533"/>
            <a:ext cx="3786974" cy="289441"/>
          </a:xfrm>
          <a:prstGeom prst="roundRect">
            <a:avLst/>
          </a:prstGeom>
          <a:solidFill>
            <a:schemeClr val="tx2">
              <a:lumMod val="60000"/>
              <a:lumOff val="40000"/>
            </a:schemeClr>
          </a:solidFill>
        </p:spPr>
        <p:txBody>
          <a:bodyPr wrap="square">
            <a:spAutoFit/>
          </a:bodyPr>
          <a:lstStyle/>
          <a:p>
            <a:r>
              <a:rPr lang="fr-FR" sz="1100" b="1" dirty="0">
                <a:solidFill>
                  <a:schemeClr val="bg1"/>
                </a:solidFill>
              </a:rPr>
              <a:t>Liste des 12 éditeurs / solutions retenus</a:t>
            </a:r>
          </a:p>
        </p:txBody>
      </p:sp>
      <p:sp>
        <p:nvSpPr>
          <p:cNvPr id="27" name="ZoneTexte 26">
            <a:extLst>
              <a:ext uri="{FF2B5EF4-FFF2-40B4-BE49-F238E27FC236}">
                <a16:creationId xmlns:a16="http://schemas.microsoft.com/office/drawing/2014/main" id="{B00CCBDA-2DDA-44A5-AA78-EFD67AD5F40C}"/>
              </a:ext>
            </a:extLst>
          </p:cNvPr>
          <p:cNvSpPr txBox="1"/>
          <p:nvPr/>
        </p:nvSpPr>
        <p:spPr>
          <a:xfrm>
            <a:off x="4810576" y="1208552"/>
            <a:ext cx="3786973" cy="1060731"/>
          </a:xfrm>
          <a:prstGeom prst="rect">
            <a:avLst/>
          </a:prstGeom>
          <a:solidFill>
            <a:schemeClr val="bg1"/>
          </a:solidFill>
          <a:ln w="19050">
            <a:noFill/>
          </a:ln>
          <a:effectLst/>
        </p:spPr>
        <p:style>
          <a:lnRef idx="3">
            <a:schemeClr val="lt1"/>
          </a:lnRef>
          <a:fillRef idx="1">
            <a:schemeClr val="accent5"/>
          </a:fillRef>
          <a:effectRef idx="1">
            <a:schemeClr val="accent5"/>
          </a:effectRef>
          <a:fontRef idx="minor">
            <a:schemeClr val="lt1"/>
          </a:fontRef>
        </p:style>
        <p:txBody>
          <a:bodyPr lIns="91440" tIns="72000" rIns="91440" bIns="45720" rtlCol="0" anchor="ctr"/>
          <a:lstStyle>
            <a:defPPr>
              <a:defRPr lang="fr-FR"/>
            </a:defPPr>
            <a:lvl1pPr defTabSz="219931" fontAlgn="auto">
              <a:spcBef>
                <a:spcPts val="0"/>
              </a:spcBef>
              <a:spcAft>
                <a:spcPts val="0"/>
              </a:spcAft>
              <a:defRPr sz="1000" b="1">
                <a:latin typeface="+mj-lt"/>
                <a:cs typeface="Calibri"/>
              </a:defRPr>
            </a:lvl1pPr>
            <a:lvl2pPr fontAlgn="base">
              <a:spcBef>
                <a:spcPct val="0"/>
              </a:spcBef>
              <a:spcAft>
                <a:spcPct val="0"/>
              </a:spcAft>
              <a:defRPr sz="2400">
                <a:solidFill>
                  <a:schemeClr val="lt1"/>
                </a:solidFill>
              </a:defRPr>
            </a:lvl2pPr>
            <a:lvl3pPr fontAlgn="base">
              <a:spcBef>
                <a:spcPct val="0"/>
              </a:spcBef>
              <a:spcAft>
                <a:spcPct val="0"/>
              </a:spcAft>
              <a:defRPr sz="2400">
                <a:solidFill>
                  <a:schemeClr val="lt1"/>
                </a:solidFill>
              </a:defRPr>
            </a:lvl3pPr>
            <a:lvl4pPr fontAlgn="base">
              <a:spcBef>
                <a:spcPct val="0"/>
              </a:spcBef>
              <a:spcAft>
                <a:spcPct val="0"/>
              </a:spcAft>
              <a:defRPr sz="2400">
                <a:solidFill>
                  <a:schemeClr val="lt1"/>
                </a:solidFill>
              </a:defRPr>
            </a:lvl4pPr>
            <a:lvl5pPr fontAlgn="base">
              <a:spcBef>
                <a:spcPct val="0"/>
              </a:spcBef>
              <a:spcAft>
                <a:spcPct val="0"/>
              </a:spcAft>
              <a:defRPr sz="2400">
                <a:solidFill>
                  <a:schemeClr val="lt1"/>
                </a:solidFill>
              </a:defRPr>
            </a:lvl5pPr>
            <a:lvl6pPr>
              <a:defRPr sz="2400">
                <a:solidFill>
                  <a:schemeClr val="lt1"/>
                </a:solidFill>
              </a:defRPr>
            </a:lvl6pPr>
            <a:lvl7pPr>
              <a:defRPr sz="2400">
                <a:solidFill>
                  <a:schemeClr val="lt1"/>
                </a:solidFill>
              </a:defRPr>
            </a:lvl7pPr>
            <a:lvl8pPr>
              <a:defRPr sz="2400">
                <a:solidFill>
                  <a:schemeClr val="lt1"/>
                </a:solidFill>
              </a:defRPr>
            </a:lvl8pPr>
            <a:lvl9pPr>
              <a:defRPr sz="2400">
                <a:solidFill>
                  <a:schemeClr val="lt1"/>
                </a:solidFill>
              </a:defRPr>
            </a:lvl9pPr>
          </a:lstStyle>
          <a:p>
            <a:pPr algn="just"/>
            <a:r>
              <a:rPr lang="fr-FR" sz="1050">
                <a:solidFill>
                  <a:schemeClr val="tx1"/>
                </a:solidFill>
              </a:rPr>
              <a:t>Explorer, tester et valider la démarche d’interfaçage</a:t>
            </a:r>
            <a:r>
              <a:rPr lang="fr-FR" sz="1050" b="0">
                <a:solidFill>
                  <a:schemeClr val="tx1"/>
                </a:solidFill>
              </a:rPr>
              <a:t> des systèmes dans l’objectif d’industrialiser par la suite le processus d’interfaçage avec l’ensemble des éditeurs concernés par ce cas d’usage</a:t>
            </a:r>
          </a:p>
        </p:txBody>
      </p:sp>
      <p:sp>
        <p:nvSpPr>
          <p:cNvPr id="28" name="Rectangle : coins arrondis 27">
            <a:extLst>
              <a:ext uri="{FF2B5EF4-FFF2-40B4-BE49-F238E27FC236}">
                <a16:creationId xmlns:a16="http://schemas.microsoft.com/office/drawing/2014/main" id="{2ABACA2B-4BDA-4050-A5CB-4E0BAFDAD6C2}"/>
              </a:ext>
            </a:extLst>
          </p:cNvPr>
          <p:cNvSpPr/>
          <p:nvPr/>
        </p:nvSpPr>
        <p:spPr>
          <a:xfrm>
            <a:off x="4810576" y="1026741"/>
            <a:ext cx="3786974" cy="289441"/>
          </a:xfrm>
          <a:prstGeom prst="roundRect">
            <a:avLst/>
          </a:prstGeom>
          <a:solidFill>
            <a:schemeClr val="tx2"/>
          </a:solidFill>
        </p:spPr>
        <p:txBody>
          <a:bodyPr wrap="square">
            <a:spAutoFit/>
          </a:bodyPr>
          <a:lstStyle/>
          <a:p>
            <a:r>
              <a:rPr lang="fr-FR" sz="1100" b="1">
                <a:solidFill>
                  <a:schemeClr val="bg1"/>
                </a:solidFill>
              </a:rPr>
              <a:t>Objectifs des travaux de phase 1</a:t>
            </a:r>
          </a:p>
        </p:txBody>
      </p:sp>
      <p:sp>
        <p:nvSpPr>
          <p:cNvPr id="29" name="ZoneTexte 28">
            <a:extLst>
              <a:ext uri="{FF2B5EF4-FFF2-40B4-BE49-F238E27FC236}">
                <a16:creationId xmlns:a16="http://schemas.microsoft.com/office/drawing/2014/main" id="{01EC4974-AE3F-4DD7-8239-921A5A945BF9}"/>
              </a:ext>
            </a:extLst>
          </p:cNvPr>
          <p:cNvSpPr txBox="1"/>
          <p:nvPr/>
        </p:nvSpPr>
        <p:spPr>
          <a:xfrm>
            <a:off x="384303" y="3204738"/>
            <a:ext cx="3794376" cy="1538883"/>
          </a:xfrm>
          <a:prstGeom prst="rect">
            <a:avLst/>
          </a:prstGeom>
          <a:noFill/>
        </p:spPr>
        <p:txBody>
          <a:bodyPr wrap="square">
            <a:spAutoFit/>
          </a:bodyPr>
          <a:lstStyle/>
          <a:p>
            <a:pPr marL="171450" indent="-171450" algn="just" defTabSz="219931">
              <a:spcAft>
                <a:spcPts val="600"/>
              </a:spcAft>
              <a:buFont typeface="Arial" panose="020B0604020202020204" pitchFamily="34" charset="0"/>
              <a:buChar char="•"/>
            </a:pPr>
            <a:r>
              <a:rPr lang="fr-FR" sz="1050" dirty="0">
                <a:latin typeface="+mj-lt"/>
                <a:cs typeface="Calibri"/>
              </a:rPr>
              <a:t>Représentant les </a:t>
            </a:r>
            <a:r>
              <a:rPr lang="fr-FR" sz="1050" b="1" dirty="0">
                <a:latin typeface="+mj-lt"/>
                <a:cs typeface="Calibri"/>
              </a:rPr>
              <a:t>différentes typologies de solutions </a:t>
            </a:r>
            <a:r>
              <a:rPr lang="fr-FR" sz="1050" dirty="0">
                <a:latin typeface="+mj-lt"/>
                <a:cs typeface="Calibri"/>
              </a:rPr>
              <a:t>(opérateur de prise de RDV, logiciel de MSP/ de cabinet, logiciel de médecine de garde, etc.) et de cas d’usage associés </a:t>
            </a:r>
          </a:p>
          <a:p>
            <a:pPr marL="171450" indent="-171450" algn="just" defTabSz="219931">
              <a:spcAft>
                <a:spcPts val="600"/>
              </a:spcAft>
              <a:buFont typeface="Arial" panose="020B0604020202020204" pitchFamily="34" charset="0"/>
              <a:buChar char="•"/>
            </a:pPr>
            <a:r>
              <a:rPr lang="fr-FR" sz="1050" dirty="0">
                <a:latin typeface="+mj-lt"/>
                <a:cs typeface="Calibri"/>
              </a:rPr>
              <a:t>Les plus </a:t>
            </a:r>
            <a:r>
              <a:rPr lang="fr-FR" sz="1050" b="1" dirty="0">
                <a:latin typeface="+mj-lt"/>
                <a:cs typeface="Calibri"/>
              </a:rPr>
              <a:t>significativement représentés </a:t>
            </a:r>
            <a:r>
              <a:rPr lang="fr-FR" sz="1050" dirty="0">
                <a:latin typeface="+mj-lt"/>
                <a:cs typeface="Calibri"/>
              </a:rPr>
              <a:t>sur les territoires Pilotes, tels que remontés par leurs soins </a:t>
            </a:r>
          </a:p>
          <a:p>
            <a:pPr marL="182563" indent="-171450" algn="just" defTabSz="219931">
              <a:spcAft>
                <a:spcPts val="600"/>
              </a:spcAft>
              <a:buFont typeface="Arial" panose="020B0604020202020204" pitchFamily="34" charset="0"/>
              <a:buChar char="•"/>
            </a:pPr>
            <a:r>
              <a:rPr lang="fr-FR" sz="1050" dirty="0">
                <a:latin typeface="+mj-lt"/>
                <a:cs typeface="Calibri"/>
              </a:rPr>
              <a:t>Présentant une </a:t>
            </a:r>
            <a:r>
              <a:rPr lang="fr-FR" sz="1050" b="1" dirty="0">
                <a:latin typeface="+mj-lt"/>
                <a:cs typeface="Calibri"/>
              </a:rPr>
              <a:t>démarche avancée sur l’interopérabilité </a:t>
            </a:r>
            <a:r>
              <a:rPr lang="fr-FR" sz="1050" dirty="0">
                <a:latin typeface="+mj-lt"/>
                <a:cs typeface="Calibri"/>
              </a:rPr>
              <a:t>(label e-santé, travaux sur FHIR, etc</a:t>
            </a:r>
            <a:r>
              <a:rPr lang="fr-FR" sz="1050" dirty="0" smtClean="0">
                <a:latin typeface="+mj-lt"/>
                <a:cs typeface="Calibri"/>
              </a:rPr>
              <a:t>.).</a:t>
            </a:r>
            <a:endParaRPr lang="fr-FR" sz="1050" dirty="0">
              <a:latin typeface="+mj-lt"/>
              <a:cs typeface="Calibri"/>
            </a:endParaRPr>
          </a:p>
        </p:txBody>
      </p:sp>
      <p:sp>
        <p:nvSpPr>
          <p:cNvPr id="30" name="Rectangle : coins arrondis 29">
            <a:extLst>
              <a:ext uri="{FF2B5EF4-FFF2-40B4-BE49-F238E27FC236}">
                <a16:creationId xmlns:a16="http://schemas.microsoft.com/office/drawing/2014/main" id="{56EFA1A7-A252-4FA5-9C1F-92BB9BC6B34F}"/>
              </a:ext>
            </a:extLst>
          </p:cNvPr>
          <p:cNvSpPr/>
          <p:nvPr/>
        </p:nvSpPr>
        <p:spPr>
          <a:xfrm>
            <a:off x="388006" y="2915297"/>
            <a:ext cx="3786972" cy="289441"/>
          </a:xfrm>
          <a:prstGeom prst="roundRect">
            <a:avLst/>
          </a:prstGeom>
          <a:solidFill>
            <a:schemeClr val="tx2"/>
          </a:solidFill>
        </p:spPr>
        <p:txBody>
          <a:bodyPr wrap="square">
            <a:spAutoFit/>
          </a:bodyPr>
          <a:lstStyle/>
          <a:p>
            <a:r>
              <a:rPr lang="fr-FR" sz="1100" b="1">
                <a:solidFill>
                  <a:schemeClr val="bg1"/>
                </a:solidFill>
              </a:rPr>
              <a:t>Critères de priorisation du groupe restreint d’éditeurs </a:t>
            </a:r>
          </a:p>
        </p:txBody>
      </p:sp>
      <p:sp>
        <p:nvSpPr>
          <p:cNvPr id="31" name="ZoneTexte 30">
            <a:extLst>
              <a:ext uri="{FF2B5EF4-FFF2-40B4-BE49-F238E27FC236}">
                <a16:creationId xmlns:a16="http://schemas.microsoft.com/office/drawing/2014/main" id="{DCF143A1-701B-4A86-B8D3-9F983B66BD03}"/>
              </a:ext>
            </a:extLst>
          </p:cNvPr>
          <p:cNvSpPr txBox="1"/>
          <p:nvPr/>
        </p:nvSpPr>
        <p:spPr>
          <a:xfrm>
            <a:off x="378712" y="1238214"/>
            <a:ext cx="3786972" cy="1631216"/>
          </a:xfrm>
          <a:prstGeom prst="rect">
            <a:avLst/>
          </a:prstGeom>
          <a:noFill/>
        </p:spPr>
        <p:txBody>
          <a:bodyPr wrap="square">
            <a:spAutoFit/>
          </a:bodyPr>
          <a:lstStyle/>
          <a:p>
            <a:pPr algn="just"/>
            <a:r>
              <a:rPr lang="fr-FR" sz="1000" i="0" dirty="0">
                <a:solidFill>
                  <a:srgbClr val="000000"/>
                </a:solidFill>
                <a:effectLst/>
                <a:latin typeface="+mj-lt"/>
              </a:rPr>
              <a:t>Avis2Santé (monmedecin.org</a:t>
            </a:r>
            <a:r>
              <a:rPr lang="fr-FR" sz="1000" i="0" dirty="0" smtClean="0">
                <a:solidFill>
                  <a:srgbClr val="000000"/>
                </a:solidFill>
                <a:effectLst/>
                <a:latin typeface="+mj-lt"/>
              </a:rPr>
              <a:t>)</a:t>
            </a:r>
          </a:p>
          <a:p>
            <a:pPr algn="just"/>
            <a:r>
              <a:rPr lang="fr-FR" sz="1000" i="0" dirty="0" err="1" smtClean="0">
                <a:solidFill>
                  <a:srgbClr val="000000"/>
                </a:solidFill>
                <a:effectLst/>
                <a:latin typeface="+mj-lt"/>
              </a:rPr>
              <a:t>Cegedim</a:t>
            </a:r>
            <a:r>
              <a:rPr lang="fr-FR" sz="1000" i="0" dirty="0" smtClean="0">
                <a:solidFill>
                  <a:srgbClr val="000000"/>
                </a:solidFill>
                <a:effectLst/>
                <a:latin typeface="+mj-lt"/>
              </a:rPr>
              <a:t> </a:t>
            </a:r>
            <a:r>
              <a:rPr lang="fr-FR" sz="1000" i="0" dirty="0">
                <a:solidFill>
                  <a:srgbClr val="000000"/>
                </a:solidFill>
                <a:effectLst/>
                <a:latin typeface="+mj-lt"/>
              </a:rPr>
              <a:t>(MAIIA et monlogicielmedical.com</a:t>
            </a:r>
            <a:r>
              <a:rPr lang="fr-FR" sz="1000" i="0" dirty="0" smtClean="0">
                <a:solidFill>
                  <a:srgbClr val="000000"/>
                </a:solidFill>
                <a:effectLst/>
                <a:latin typeface="+mj-lt"/>
              </a:rPr>
              <a:t>) </a:t>
            </a:r>
          </a:p>
          <a:p>
            <a:pPr algn="just"/>
            <a:r>
              <a:rPr lang="fr-FR" sz="1000" i="0" dirty="0" err="1" smtClean="0">
                <a:solidFill>
                  <a:srgbClr val="000000"/>
                </a:solidFill>
                <a:effectLst/>
                <a:latin typeface="+mj-lt"/>
              </a:rPr>
              <a:t>CompuGroup</a:t>
            </a:r>
            <a:r>
              <a:rPr lang="fr-FR" sz="1000" i="0" dirty="0" smtClean="0">
                <a:solidFill>
                  <a:srgbClr val="000000"/>
                </a:solidFill>
                <a:effectLst/>
                <a:latin typeface="+mj-lt"/>
              </a:rPr>
              <a:t> </a:t>
            </a:r>
            <a:r>
              <a:rPr lang="fr-FR" sz="1000" i="0" dirty="0" err="1">
                <a:solidFill>
                  <a:srgbClr val="000000"/>
                </a:solidFill>
                <a:effectLst/>
                <a:latin typeface="+mj-lt"/>
              </a:rPr>
              <a:t>Medical</a:t>
            </a:r>
            <a:r>
              <a:rPr lang="fr-FR" sz="1000" i="0" dirty="0">
                <a:solidFill>
                  <a:srgbClr val="000000"/>
                </a:solidFill>
                <a:effectLst/>
                <a:latin typeface="+mj-lt"/>
              </a:rPr>
              <a:t> (</a:t>
            </a:r>
            <a:r>
              <a:rPr lang="fr-FR" sz="1000" i="0" dirty="0" err="1">
                <a:solidFill>
                  <a:srgbClr val="000000"/>
                </a:solidFill>
                <a:effectLst/>
                <a:latin typeface="+mj-lt"/>
              </a:rPr>
              <a:t>Clickdoc</a:t>
            </a:r>
            <a:r>
              <a:rPr lang="fr-FR" sz="1000" i="0" dirty="0">
                <a:solidFill>
                  <a:srgbClr val="000000"/>
                </a:solidFill>
                <a:effectLst/>
                <a:latin typeface="+mj-lt"/>
              </a:rPr>
              <a:t> et </a:t>
            </a:r>
            <a:r>
              <a:rPr lang="fr-FR" sz="1000" i="0" dirty="0" err="1">
                <a:solidFill>
                  <a:srgbClr val="000000"/>
                </a:solidFill>
                <a:effectLst/>
                <a:latin typeface="+mj-lt"/>
              </a:rPr>
              <a:t>Hellodoc</a:t>
            </a:r>
            <a:r>
              <a:rPr lang="fr-FR" sz="1000" i="0" dirty="0" smtClean="0">
                <a:solidFill>
                  <a:srgbClr val="000000"/>
                </a:solidFill>
                <a:effectLst/>
                <a:latin typeface="+mj-lt"/>
              </a:rPr>
              <a:t>) </a:t>
            </a:r>
          </a:p>
          <a:p>
            <a:pPr algn="just"/>
            <a:r>
              <a:rPr lang="fr-FR" sz="1000" i="0" dirty="0" err="1" smtClean="0">
                <a:solidFill>
                  <a:srgbClr val="000000"/>
                </a:solidFill>
                <a:effectLst/>
                <a:latin typeface="+mj-lt"/>
              </a:rPr>
              <a:t>Doctolib</a:t>
            </a:r>
            <a:endParaRPr lang="fr-FR" sz="1000" i="0" dirty="0" smtClean="0">
              <a:solidFill>
                <a:srgbClr val="000000"/>
              </a:solidFill>
              <a:effectLst/>
              <a:latin typeface="+mj-lt"/>
            </a:endParaRPr>
          </a:p>
          <a:p>
            <a:pPr algn="just"/>
            <a:r>
              <a:rPr lang="fr-FR" sz="1000" i="0" dirty="0" smtClean="0">
                <a:solidFill>
                  <a:srgbClr val="000000"/>
                </a:solidFill>
                <a:effectLst/>
                <a:latin typeface="+mj-lt"/>
              </a:rPr>
              <a:t>E-</a:t>
            </a:r>
            <a:r>
              <a:rPr lang="fr-FR" sz="1000" i="0" dirty="0" err="1" smtClean="0">
                <a:solidFill>
                  <a:srgbClr val="000000"/>
                </a:solidFill>
                <a:effectLst/>
                <a:latin typeface="+mj-lt"/>
              </a:rPr>
              <a:t>synaps</a:t>
            </a:r>
            <a:r>
              <a:rPr lang="fr-FR" sz="1000" i="0" dirty="0" smtClean="0">
                <a:solidFill>
                  <a:srgbClr val="000000"/>
                </a:solidFill>
                <a:effectLst/>
                <a:latin typeface="+mj-lt"/>
              </a:rPr>
              <a:t> </a:t>
            </a:r>
            <a:r>
              <a:rPr lang="fr-FR" sz="1000" i="0" dirty="0">
                <a:solidFill>
                  <a:srgbClr val="000000"/>
                </a:solidFill>
                <a:effectLst/>
                <a:latin typeface="+mj-lt"/>
              </a:rPr>
              <a:t>(</a:t>
            </a:r>
            <a:r>
              <a:rPr lang="fr-FR" sz="1000" i="0" dirty="0" err="1">
                <a:solidFill>
                  <a:srgbClr val="000000"/>
                </a:solidFill>
                <a:effectLst/>
                <a:latin typeface="+mj-lt"/>
              </a:rPr>
              <a:t>Medunion</a:t>
            </a:r>
            <a:r>
              <a:rPr lang="fr-FR" sz="1000" i="0" dirty="0">
                <a:solidFill>
                  <a:srgbClr val="000000"/>
                </a:solidFill>
                <a:effectLst/>
                <a:latin typeface="+mj-lt"/>
              </a:rPr>
              <a:t> Urgences</a:t>
            </a:r>
            <a:r>
              <a:rPr lang="fr-FR" sz="1000" i="0" dirty="0" smtClean="0">
                <a:solidFill>
                  <a:srgbClr val="000000"/>
                </a:solidFill>
                <a:effectLst/>
                <a:latin typeface="+mj-lt"/>
              </a:rPr>
              <a:t>)</a:t>
            </a:r>
          </a:p>
          <a:p>
            <a:pPr algn="just"/>
            <a:r>
              <a:rPr lang="fr-FR" sz="1000" i="0" dirty="0" smtClean="0">
                <a:solidFill>
                  <a:srgbClr val="000000"/>
                </a:solidFill>
                <a:effectLst/>
                <a:latin typeface="+mj-lt"/>
              </a:rPr>
              <a:t>ICT </a:t>
            </a:r>
            <a:r>
              <a:rPr lang="fr-FR" sz="1000" i="0" dirty="0">
                <a:solidFill>
                  <a:srgbClr val="000000"/>
                </a:solidFill>
                <a:effectLst/>
                <a:latin typeface="+mj-lt"/>
              </a:rPr>
              <a:t>(Chorus</a:t>
            </a:r>
            <a:r>
              <a:rPr lang="fr-FR" sz="1000" i="0" dirty="0" smtClean="0">
                <a:solidFill>
                  <a:srgbClr val="000000"/>
                </a:solidFill>
                <a:effectLst/>
                <a:latin typeface="+mj-lt"/>
              </a:rPr>
              <a:t>)</a:t>
            </a:r>
          </a:p>
          <a:p>
            <a:pPr algn="just"/>
            <a:r>
              <a:rPr lang="fr-FR" sz="1000" i="0" dirty="0" err="1" smtClean="0">
                <a:solidFill>
                  <a:srgbClr val="000000"/>
                </a:solidFill>
                <a:effectLst/>
                <a:latin typeface="+mj-lt"/>
              </a:rPr>
              <a:t>Lomaco</a:t>
            </a:r>
            <a:r>
              <a:rPr lang="fr-FR" sz="1000" i="0" dirty="0" smtClean="0">
                <a:solidFill>
                  <a:srgbClr val="000000"/>
                </a:solidFill>
                <a:effectLst/>
                <a:latin typeface="+mj-lt"/>
              </a:rPr>
              <a:t> </a:t>
            </a:r>
            <a:r>
              <a:rPr lang="fr-FR" sz="1000" i="0" dirty="0">
                <a:solidFill>
                  <a:srgbClr val="000000"/>
                </a:solidFill>
                <a:effectLst/>
                <a:latin typeface="+mj-lt"/>
              </a:rPr>
              <a:t>(</a:t>
            </a:r>
            <a:r>
              <a:rPr lang="fr-FR" sz="1000" i="0" dirty="0" err="1">
                <a:solidFill>
                  <a:srgbClr val="000000"/>
                </a:solidFill>
                <a:effectLst/>
                <a:latin typeface="+mj-lt"/>
              </a:rPr>
              <a:t>Sobek</a:t>
            </a:r>
            <a:r>
              <a:rPr lang="fr-FR" sz="1000" i="0" dirty="0" smtClean="0">
                <a:solidFill>
                  <a:srgbClr val="000000"/>
                </a:solidFill>
                <a:effectLst/>
                <a:latin typeface="+mj-lt"/>
              </a:rPr>
              <a:t>)</a:t>
            </a:r>
          </a:p>
          <a:p>
            <a:pPr algn="just"/>
            <a:r>
              <a:rPr lang="fr-FR" sz="1000" i="0" dirty="0" err="1" smtClean="0">
                <a:solidFill>
                  <a:srgbClr val="000000"/>
                </a:solidFill>
                <a:effectLst/>
                <a:latin typeface="+mj-lt"/>
              </a:rPr>
              <a:t>Maincare</a:t>
            </a:r>
            <a:endParaRPr lang="fr-FR" sz="1000" i="0" dirty="0" smtClean="0">
              <a:solidFill>
                <a:srgbClr val="000000"/>
              </a:solidFill>
              <a:effectLst/>
              <a:latin typeface="+mj-lt"/>
            </a:endParaRPr>
          </a:p>
          <a:p>
            <a:pPr algn="just"/>
            <a:r>
              <a:rPr lang="fr-FR" sz="1000" i="0" dirty="0" err="1" smtClean="0">
                <a:solidFill>
                  <a:srgbClr val="000000"/>
                </a:solidFill>
                <a:effectLst/>
                <a:latin typeface="+mj-lt"/>
              </a:rPr>
              <a:t>Ordigard</a:t>
            </a:r>
            <a:endParaRPr lang="fr-FR" sz="1000" i="0" dirty="0" smtClean="0">
              <a:solidFill>
                <a:srgbClr val="000000"/>
              </a:solidFill>
              <a:effectLst/>
              <a:latin typeface="+mj-lt"/>
            </a:endParaRPr>
          </a:p>
          <a:p>
            <a:pPr algn="just"/>
            <a:r>
              <a:rPr lang="fr-FR" sz="1000" i="0" dirty="0" err="1" smtClean="0">
                <a:solidFill>
                  <a:srgbClr val="000000"/>
                </a:solidFill>
                <a:effectLst/>
                <a:latin typeface="+mj-lt"/>
              </a:rPr>
              <a:t>Weda</a:t>
            </a:r>
            <a:endParaRPr lang="fr-FR" sz="1000" dirty="0">
              <a:latin typeface="+mj-lt"/>
            </a:endParaRPr>
          </a:p>
        </p:txBody>
      </p:sp>
      <p:sp>
        <p:nvSpPr>
          <p:cNvPr id="14" name="Rectangle : coins arrondis 13">
            <a:extLst>
              <a:ext uri="{FF2B5EF4-FFF2-40B4-BE49-F238E27FC236}">
                <a16:creationId xmlns:a16="http://schemas.microsoft.com/office/drawing/2014/main" id="{05CB1180-8EB3-41F5-AA46-843223803AA4}"/>
              </a:ext>
            </a:extLst>
          </p:cNvPr>
          <p:cNvSpPr/>
          <p:nvPr/>
        </p:nvSpPr>
        <p:spPr>
          <a:xfrm>
            <a:off x="4810575" y="2579051"/>
            <a:ext cx="3786974" cy="289441"/>
          </a:xfrm>
          <a:prstGeom prst="roundRect">
            <a:avLst/>
          </a:prstGeom>
          <a:solidFill>
            <a:schemeClr val="tx2"/>
          </a:solidFill>
        </p:spPr>
        <p:txBody>
          <a:bodyPr wrap="square">
            <a:spAutoFit/>
          </a:bodyPr>
          <a:lstStyle/>
          <a:p>
            <a:r>
              <a:rPr lang="fr-FR" sz="1100" b="1">
                <a:solidFill>
                  <a:schemeClr val="bg1"/>
                </a:solidFill>
              </a:rPr>
              <a:t>Prochaines étapes</a:t>
            </a:r>
          </a:p>
        </p:txBody>
      </p:sp>
      <p:sp>
        <p:nvSpPr>
          <p:cNvPr id="6" name="Flèche : bas 5">
            <a:extLst>
              <a:ext uri="{FF2B5EF4-FFF2-40B4-BE49-F238E27FC236}">
                <a16:creationId xmlns:a16="http://schemas.microsoft.com/office/drawing/2014/main" id="{31B09D8B-B9B7-4538-A36C-D50AAB32DCCD}"/>
              </a:ext>
            </a:extLst>
          </p:cNvPr>
          <p:cNvSpPr/>
          <p:nvPr/>
        </p:nvSpPr>
        <p:spPr>
          <a:xfrm>
            <a:off x="4849081" y="2991894"/>
            <a:ext cx="320037" cy="263472"/>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9" name="Flèche : bas 18">
            <a:extLst>
              <a:ext uri="{FF2B5EF4-FFF2-40B4-BE49-F238E27FC236}">
                <a16:creationId xmlns:a16="http://schemas.microsoft.com/office/drawing/2014/main" id="{8CC3EAEF-99B3-47CC-9E66-F8B4334FCE11}"/>
              </a:ext>
            </a:extLst>
          </p:cNvPr>
          <p:cNvSpPr/>
          <p:nvPr/>
        </p:nvSpPr>
        <p:spPr>
          <a:xfrm>
            <a:off x="4849080" y="3457814"/>
            <a:ext cx="320037" cy="263472"/>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0" name="ZoneTexte 19">
            <a:extLst>
              <a:ext uri="{FF2B5EF4-FFF2-40B4-BE49-F238E27FC236}">
                <a16:creationId xmlns:a16="http://schemas.microsoft.com/office/drawing/2014/main" id="{A4E87BEB-DC8E-4D30-B188-A782984AEE18}"/>
              </a:ext>
            </a:extLst>
          </p:cNvPr>
          <p:cNvSpPr txBox="1"/>
          <p:nvPr/>
        </p:nvSpPr>
        <p:spPr>
          <a:xfrm>
            <a:off x="5241946" y="2921722"/>
            <a:ext cx="3355603" cy="430887"/>
          </a:xfrm>
          <a:prstGeom prst="rect">
            <a:avLst/>
          </a:prstGeom>
          <a:noFill/>
        </p:spPr>
        <p:txBody>
          <a:bodyPr wrap="square" rtlCol="0">
            <a:spAutoFit/>
          </a:bodyPr>
          <a:lstStyle/>
          <a:p>
            <a:pPr algn="just"/>
            <a:r>
              <a:rPr lang="fr-FR" sz="1100" dirty="0"/>
              <a:t>Prise de contact avec les éditeurs retenus pour la vague 1 </a:t>
            </a:r>
            <a:r>
              <a:rPr lang="fr-FR" sz="1100" dirty="0" smtClean="0"/>
              <a:t>(en cours)</a:t>
            </a:r>
            <a:endParaRPr lang="fr-FR" sz="1100" dirty="0"/>
          </a:p>
        </p:txBody>
      </p:sp>
      <p:sp>
        <p:nvSpPr>
          <p:cNvPr id="22" name="ZoneTexte 21">
            <a:extLst>
              <a:ext uri="{FF2B5EF4-FFF2-40B4-BE49-F238E27FC236}">
                <a16:creationId xmlns:a16="http://schemas.microsoft.com/office/drawing/2014/main" id="{B0F33960-4EBB-4DC7-96E9-A07BED797264}"/>
              </a:ext>
            </a:extLst>
          </p:cNvPr>
          <p:cNvSpPr txBox="1"/>
          <p:nvPr/>
        </p:nvSpPr>
        <p:spPr>
          <a:xfrm>
            <a:off x="5169118" y="3385638"/>
            <a:ext cx="3428432" cy="430887"/>
          </a:xfrm>
          <a:prstGeom prst="rect">
            <a:avLst/>
          </a:prstGeom>
          <a:noFill/>
        </p:spPr>
        <p:txBody>
          <a:bodyPr wrap="square" rtlCol="0">
            <a:spAutoFit/>
          </a:bodyPr>
          <a:lstStyle/>
          <a:p>
            <a:pPr algn="just"/>
            <a:r>
              <a:rPr lang="fr-FR" sz="1100" dirty="0"/>
              <a:t>Poursuite des groupes de travail avec les éditeurs (2 </a:t>
            </a:r>
            <a:r>
              <a:rPr lang="fr-FR" sz="1100" dirty="0" smtClean="0"/>
              <a:t>prévus en </a:t>
            </a:r>
            <a:r>
              <a:rPr lang="fr-FR" sz="1100" dirty="0"/>
              <a:t>février 21)</a:t>
            </a:r>
          </a:p>
        </p:txBody>
      </p:sp>
      <p:sp>
        <p:nvSpPr>
          <p:cNvPr id="23" name="ZoneTexte 22">
            <a:extLst>
              <a:ext uri="{FF2B5EF4-FFF2-40B4-BE49-F238E27FC236}">
                <a16:creationId xmlns:a16="http://schemas.microsoft.com/office/drawing/2014/main" id="{3B327AA2-D9C6-448F-A869-4A9DF271662A}"/>
              </a:ext>
            </a:extLst>
          </p:cNvPr>
          <p:cNvSpPr txBox="1"/>
          <p:nvPr/>
        </p:nvSpPr>
        <p:spPr>
          <a:xfrm>
            <a:off x="5185301" y="3869755"/>
            <a:ext cx="3412248" cy="750975"/>
          </a:xfrm>
          <a:prstGeom prst="rect">
            <a:avLst/>
          </a:prstGeom>
          <a:noFill/>
        </p:spPr>
        <p:txBody>
          <a:bodyPr wrap="square">
            <a:spAutoFit/>
          </a:bodyPr>
          <a:lstStyle/>
          <a:p>
            <a:pPr algn="just">
              <a:lnSpc>
                <a:spcPct val="107000"/>
              </a:lnSpc>
              <a:spcAft>
                <a:spcPts val="800"/>
              </a:spcAft>
            </a:pPr>
            <a:r>
              <a:rPr lang="fr-FR" sz="1000" dirty="0">
                <a:effectLst/>
                <a:latin typeface="+mj-lt"/>
                <a:ea typeface="Calibri" panose="020F0502020204030204" pitchFamily="34" charset="0"/>
                <a:cs typeface="Times New Roman" panose="02020603050405020304" pitchFamily="18" charset="0"/>
              </a:rPr>
              <a:t>Pour l’ensemble des éditeurs, organisation d’un </a:t>
            </a:r>
            <a:r>
              <a:rPr lang="fr-FR" sz="1000" b="1" dirty="0">
                <a:effectLst/>
                <a:latin typeface="+mj-lt"/>
                <a:ea typeface="Calibri" panose="020F0502020204030204" pitchFamily="34" charset="0"/>
                <a:cs typeface="Times New Roman" panose="02020603050405020304" pitchFamily="18" charset="0"/>
              </a:rPr>
              <a:t>comité éditeurs tous les 2 mois </a:t>
            </a:r>
            <a:r>
              <a:rPr lang="fr-FR" sz="1000" dirty="0">
                <a:effectLst/>
                <a:latin typeface="+mj-lt"/>
                <a:ea typeface="Calibri" panose="020F0502020204030204" pitchFamily="34" charset="0"/>
                <a:cs typeface="Times New Roman" panose="02020603050405020304" pitchFamily="18" charset="0"/>
              </a:rPr>
              <a:t>pour partager l’avancée des travaux et les prochaines </a:t>
            </a:r>
            <a:r>
              <a:rPr lang="fr-FR" sz="1000" dirty="0" smtClean="0">
                <a:effectLst/>
                <a:latin typeface="+mj-lt"/>
                <a:ea typeface="Calibri" panose="020F0502020204030204" pitchFamily="34" charset="0"/>
                <a:cs typeface="Times New Roman" panose="02020603050405020304" pitchFamily="18" charset="0"/>
              </a:rPr>
              <a:t>étapes (prochain planifié le 04 mars)</a:t>
            </a:r>
            <a:endParaRPr lang="fr-FR" sz="1000" dirty="0">
              <a:effectLst/>
              <a:latin typeface="+mj-lt"/>
              <a:ea typeface="Calibri" panose="020F0502020204030204" pitchFamily="34" charset="0"/>
              <a:cs typeface="Times New Roman" panose="02020603050405020304" pitchFamily="18" charset="0"/>
            </a:endParaRPr>
          </a:p>
        </p:txBody>
      </p:sp>
      <p:sp>
        <p:nvSpPr>
          <p:cNvPr id="34" name="Flèche : bas 33">
            <a:extLst>
              <a:ext uri="{FF2B5EF4-FFF2-40B4-BE49-F238E27FC236}">
                <a16:creationId xmlns:a16="http://schemas.microsoft.com/office/drawing/2014/main" id="{F9FDE99A-102F-42C7-9EF2-0B36BCBD95A2}"/>
              </a:ext>
            </a:extLst>
          </p:cNvPr>
          <p:cNvSpPr/>
          <p:nvPr/>
        </p:nvSpPr>
        <p:spPr>
          <a:xfrm>
            <a:off x="4849080" y="3962981"/>
            <a:ext cx="320037" cy="263472"/>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040889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F0C94259-61C5-4442-A55A-F49CC003ED6C}"/>
              </a:ext>
            </a:extLst>
          </p:cNvPr>
          <p:cNvGraphicFramePr>
            <a:graphicFrameLocks noChangeAspect="1"/>
          </p:cNvGraphicFramePr>
          <p:nvPr>
            <p:custDataLst>
              <p:tags r:id="rId2"/>
            </p:custDataLst>
            <p:extLst>
              <p:ext uri="{D42A27DB-BD31-4B8C-83A1-F6EECF244321}">
                <p14:modId xmlns:p14="http://schemas.microsoft.com/office/powerpoint/2010/main" val="814947357"/>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9234" name="Diapositive think-cell" r:id="rId4" imgW="360" imgH="360" progId="TCLayout.ActiveDocument.1">
                  <p:embed/>
                </p:oleObj>
              </mc:Choice>
              <mc:Fallback>
                <p:oleObj name="Diapositive think-cell" r:id="rId4" imgW="360" imgH="360" progId="TCLayout.ActiveDocument.1">
                  <p:embed/>
                  <p:pic>
                    <p:nvPicPr>
                      <p:cNvPr id="6" name="Object 5" hidden="1">
                        <a:extLst>
                          <a:ext uri="{FF2B5EF4-FFF2-40B4-BE49-F238E27FC236}">
                            <a16:creationId xmlns:a16="http://schemas.microsoft.com/office/drawing/2014/main" id="{F0C94259-61C5-4442-A55A-F49CC003ED6C}"/>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1F7BC48-318C-4D1C-8516-E2D504F90647}"/>
              </a:ext>
            </a:extLst>
          </p:cNvPr>
          <p:cNvSpPr>
            <a:spLocks noGrp="1"/>
          </p:cNvSpPr>
          <p:nvPr>
            <p:ph type="title"/>
          </p:nvPr>
        </p:nvSpPr>
        <p:spPr>
          <a:xfrm>
            <a:off x="1079224" y="72771"/>
            <a:ext cx="5739213" cy="539991"/>
          </a:xfrm>
        </p:spPr>
        <p:txBody>
          <a:bodyPr vert="horz" lIns="91440" tIns="45720" rIns="91440" bIns="45720" rtlCol="0" anchor="ctr">
            <a:normAutofit fontScale="90000"/>
          </a:bodyPr>
          <a:lstStyle/>
          <a:p>
            <a:r>
              <a:rPr lang="fr-FR" sz="1400"/>
              <a:t>Une mise à jour et un enrichissement des données pour la plateforme digitale SAS autour de 3 chantiers clés, cadrés et lancés avec les ARS </a:t>
            </a:r>
          </a:p>
        </p:txBody>
      </p:sp>
      <p:sp>
        <p:nvSpPr>
          <p:cNvPr id="20" name="Rectangle 19">
            <a:extLst>
              <a:ext uri="{FF2B5EF4-FFF2-40B4-BE49-F238E27FC236}">
                <a16:creationId xmlns:a16="http://schemas.microsoft.com/office/drawing/2014/main" id="{353BE4D7-706F-49D2-A84A-45BBBC6A6E99}"/>
              </a:ext>
            </a:extLst>
          </p:cNvPr>
          <p:cNvSpPr/>
          <p:nvPr/>
        </p:nvSpPr>
        <p:spPr>
          <a:xfrm>
            <a:off x="251173" y="1620086"/>
            <a:ext cx="2700000" cy="1867991"/>
          </a:xfrm>
          <a:prstGeom prst="rect">
            <a:avLst/>
          </a:prstGeom>
          <a:solidFill>
            <a:srgbClr val="006AB2">
              <a:alpha val="20000"/>
            </a:srgb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solidFill>
                <a:srgbClr val="006AB2"/>
              </a:solidFill>
            </a:endParaRPr>
          </a:p>
          <a:p>
            <a:pPr algn="ctr"/>
            <a:endParaRPr lang="fr-FR" sz="1200">
              <a:solidFill>
                <a:srgbClr val="006AB2"/>
              </a:solidFill>
            </a:endParaRPr>
          </a:p>
          <a:p>
            <a:pPr algn="ctr"/>
            <a:r>
              <a:rPr lang="fr-FR" sz="1200">
                <a:solidFill>
                  <a:srgbClr val="006AB2"/>
                </a:solidFill>
              </a:rPr>
              <a:t>Contrôle des données clés des </a:t>
            </a:r>
            <a:r>
              <a:rPr lang="fr-FR" sz="1200" b="1">
                <a:solidFill>
                  <a:srgbClr val="006AB2"/>
                </a:solidFill>
              </a:rPr>
              <a:t>établissements de santé </a:t>
            </a:r>
          </a:p>
        </p:txBody>
      </p:sp>
      <p:sp>
        <p:nvSpPr>
          <p:cNvPr id="21" name="Rectangle 20">
            <a:extLst>
              <a:ext uri="{FF2B5EF4-FFF2-40B4-BE49-F238E27FC236}">
                <a16:creationId xmlns:a16="http://schemas.microsoft.com/office/drawing/2014/main" id="{E9E20282-3F6A-47E3-8CB6-C45032D50F3B}"/>
              </a:ext>
            </a:extLst>
          </p:cNvPr>
          <p:cNvSpPr/>
          <p:nvPr/>
        </p:nvSpPr>
        <p:spPr>
          <a:xfrm>
            <a:off x="3221425" y="1595810"/>
            <a:ext cx="2700000" cy="1867991"/>
          </a:xfrm>
          <a:prstGeom prst="rect">
            <a:avLst/>
          </a:prstGeom>
          <a:solidFill>
            <a:srgbClr val="7F7F7F">
              <a:alpha val="20000"/>
            </a:srgbClr>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solidFill>
                <a:srgbClr val="7F7F7F"/>
              </a:solidFill>
            </a:endParaRPr>
          </a:p>
          <a:p>
            <a:pPr algn="ctr"/>
            <a:endParaRPr lang="fr-FR" sz="1200">
              <a:solidFill>
                <a:srgbClr val="7F7F7F"/>
              </a:solidFill>
            </a:endParaRPr>
          </a:p>
          <a:p>
            <a:pPr algn="ctr"/>
            <a:r>
              <a:rPr lang="fr-FR" sz="1200">
                <a:solidFill>
                  <a:srgbClr val="6F6F6F"/>
                </a:solidFill>
              </a:rPr>
              <a:t>Contrôle des données clés des </a:t>
            </a:r>
          </a:p>
          <a:p>
            <a:pPr algn="ctr"/>
            <a:r>
              <a:rPr lang="fr-FR" sz="1200" b="1">
                <a:solidFill>
                  <a:srgbClr val="6F6F6F"/>
                </a:solidFill>
              </a:rPr>
              <a:t>professionnels de santé </a:t>
            </a:r>
          </a:p>
        </p:txBody>
      </p:sp>
      <p:sp>
        <p:nvSpPr>
          <p:cNvPr id="22" name="Rectangle 21">
            <a:extLst>
              <a:ext uri="{FF2B5EF4-FFF2-40B4-BE49-F238E27FC236}">
                <a16:creationId xmlns:a16="http://schemas.microsoft.com/office/drawing/2014/main" id="{335A42BB-3CDA-461A-AC2D-EE889D41BE07}"/>
              </a:ext>
            </a:extLst>
          </p:cNvPr>
          <p:cNvSpPr/>
          <p:nvPr/>
        </p:nvSpPr>
        <p:spPr>
          <a:xfrm>
            <a:off x="6191676" y="1595810"/>
            <a:ext cx="2700000" cy="1867991"/>
          </a:xfrm>
          <a:prstGeom prst="rect">
            <a:avLst/>
          </a:prstGeom>
          <a:solidFill>
            <a:srgbClr val="00B050">
              <a:alpha val="10196"/>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solidFill>
                <a:srgbClr val="00B050"/>
              </a:solidFill>
            </a:endParaRPr>
          </a:p>
          <a:p>
            <a:pPr algn="ctr"/>
            <a:endParaRPr lang="fr-FR" sz="1200">
              <a:solidFill>
                <a:srgbClr val="00B050"/>
              </a:solidFill>
            </a:endParaRPr>
          </a:p>
          <a:p>
            <a:pPr algn="ctr"/>
            <a:r>
              <a:rPr lang="fr-FR" sz="1200">
                <a:solidFill>
                  <a:srgbClr val="00B050"/>
                </a:solidFill>
              </a:rPr>
              <a:t>Enrichissement de la </a:t>
            </a:r>
            <a:r>
              <a:rPr lang="fr-FR" sz="1200" b="1">
                <a:solidFill>
                  <a:srgbClr val="00B050"/>
                </a:solidFill>
              </a:rPr>
              <a:t>base de données de Santé.fr à destination du SAS</a:t>
            </a:r>
          </a:p>
        </p:txBody>
      </p:sp>
      <p:sp>
        <p:nvSpPr>
          <p:cNvPr id="23" name="Slide Number Placeholder 1">
            <a:extLst>
              <a:ext uri="{FF2B5EF4-FFF2-40B4-BE49-F238E27FC236}">
                <a16:creationId xmlns:a16="http://schemas.microsoft.com/office/drawing/2014/main" id="{3B8D9B68-DA0C-44F7-BFED-CD5E539A4358}"/>
              </a:ext>
            </a:extLst>
          </p:cNvPr>
          <p:cNvSpPr>
            <a:spLocks noGrp="1"/>
          </p:cNvSpPr>
          <p:nvPr>
            <p:ph type="sldNum" sz="quarter" idx="12"/>
          </p:nvPr>
        </p:nvSpPr>
        <p:spPr>
          <a:xfrm>
            <a:off x="8461375" y="4795176"/>
            <a:ext cx="287338" cy="273844"/>
          </a:xfrm>
        </p:spPr>
        <p:txBody>
          <a:bodyPr/>
          <a:lstStyle/>
          <a:p>
            <a:fld id="{646E7B68-C406-4B5C-B79D-A1CDE10CB85D}" type="slidenum">
              <a:rPr lang="fr-FR" smtClean="0"/>
              <a:pPr/>
              <a:t>13</a:t>
            </a:fld>
            <a:endParaRPr lang="fr-FR"/>
          </a:p>
        </p:txBody>
      </p:sp>
      <p:grpSp>
        <p:nvGrpSpPr>
          <p:cNvPr id="26" name="Group 4">
            <a:extLst>
              <a:ext uri="{FF2B5EF4-FFF2-40B4-BE49-F238E27FC236}">
                <a16:creationId xmlns:a16="http://schemas.microsoft.com/office/drawing/2014/main" id="{EF5F10B2-F67B-4FB0-A8F7-C2FF24E9EE12}"/>
              </a:ext>
            </a:extLst>
          </p:cNvPr>
          <p:cNvGrpSpPr>
            <a:grpSpLocks noChangeAspect="1"/>
          </p:cNvGrpSpPr>
          <p:nvPr/>
        </p:nvGrpSpPr>
        <p:grpSpPr bwMode="auto">
          <a:xfrm>
            <a:off x="1306743" y="1712674"/>
            <a:ext cx="589219" cy="589842"/>
            <a:chOff x="863" y="1127"/>
            <a:chExt cx="946" cy="947"/>
          </a:xfrm>
          <a:solidFill>
            <a:srgbClr val="006AB2"/>
          </a:solidFill>
        </p:grpSpPr>
        <p:sp>
          <p:nvSpPr>
            <p:cNvPr id="27" name="Freeform 5">
              <a:extLst>
                <a:ext uri="{FF2B5EF4-FFF2-40B4-BE49-F238E27FC236}">
                  <a16:creationId xmlns:a16="http://schemas.microsoft.com/office/drawing/2014/main" id="{2510F11E-A34F-4FCD-938A-3DE922B168E3}"/>
                </a:ext>
              </a:extLst>
            </p:cNvPr>
            <p:cNvSpPr>
              <a:spLocks/>
            </p:cNvSpPr>
            <p:nvPr/>
          </p:nvSpPr>
          <p:spPr bwMode="auto">
            <a:xfrm>
              <a:off x="1533" y="1518"/>
              <a:ext cx="39" cy="556"/>
            </a:xfrm>
            <a:custGeom>
              <a:avLst/>
              <a:gdLst>
                <a:gd name="T0" fmla="*/ 6 w 12"/>
                <a:gd name="T1" fmla="*/ 169 h 169"/>
                <a:gd name="T2" fmla="*/ 0 w 12"/>
                <a:gd name="T3" fmla="*/ 163 h 169"/>
                <a:gd name="T4" fmla="*/ 0 w 12"/>
                <a:gd name="T5" fmla="*/ 6 h 169"/>
                <a:gd name="T6" fmla="*/ 6 w 12"/>
                <a:gd name="T7" fmla="*/ 0 h 169"/>
                <a:gd name="T8" fmla="*/ 12 w 12"/>
                <a:gd name="T9" fmla="*/ 6 h 169"/>
                <a:gd name="T10" fmla="*/ 12 w 12"/>
                <a:gd name="T11" fmla="*/ 163 h 169"/>
                <a:gd name="T12" fmla="*/ 6 w 12"/>
                <a:gd name="T13" fmla="*/ 169 h 169"/>
              </a:gdLst>
              <a:ahLst/>
              <a:cxnLst>
                <a:cxn ang="0">
                  <a:pos x="T0" y="T1"/>
                </a:cxn>
                <a:cxn ang="0">
                  <a:pos x="T2" y="T3"/>
                </a:cxn>
                <a:cxn ang="0">
                  <a:pos x="T4" y="T5"/>
                </a:cxn>
                <a:cxn ang="0">
                  <a:pos x="T6" y="T7"/>
                </a:cxn>
                <a:cxn ang="0">
                  <a:pos x="T8" y="T9"/>
                </a:cxn>
                <a:cxn ang="0">
                  <a:pos x="T10" y="T11"/>
                </a:cxn>
                <a:cxn ang="0">
                  <a:pos x="T12" y="T13"/>
                </a:cxn>
              </a:cxnLst>
              <a:rect l="0" t="0" r="r" b="b"/>
              <a:pathLst>
                <a:path w="12" h="169">
                  <a:moveTo>
                    <a:pt x="6" y="169"/>
                  </a:moveTo>
                  <a:cubicBezTo>
                    <a:pt x="3" y="169"/>
                    <a:pt x="0" y="166"/>
                    <a:pt x="0" y="163"/>
                  </a:cubicBezTo>
                  <a:cubicBezTo>
                    <a:pt x="0" y="6"/>
                    <a:pt x="0" y="6"/>
                    <a:pt x="0" y="6"/>
                  </a:cubicBezTo>
                  <a:cubicBezTo>
                    <a:pt x="0" y="3"/>
                    <a:pt x="3" y="0"/>
                    <a:pt x="6" y="0"/>
                  </a:cubicBezTo>
                  <a:cubicBezTo>
                    <a:pt x="10" y="0"/>
                    <a:pt x="12" y="3"/>
                    <a:pt x="12" y="6"/>
                  </a:cubicBezTo>
                  <a:cubicBezTo>
                    <a:pt x="12" y="163"/>
                    <a:pt x="12" y="163"/>
                    <a:pt x="12" y="163"/>
                  </a:cubicBezTo>
                  <a:cubicBezTo>
                    <a:pt x="12" y="166"/>
                    <a:pt x="10" y="169"/>
                    <a:pt x="6"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28" name="Freeform 6">
              <a:extLst>
                <a:ext uri="{FF2B5EF4-FFF2-40B4-BE49-F238E27FC236}">
                  <a16:creationId xmlns:a16="http://schemas.microsoft.com/office/drawing/2014/main" id="{DFFE0290-0F54-4DC0-8777-375E49F887C0}"/>
                </a:ext>
              </a:extLst>
            </p:cNvPr>
            <p:cNvSpPr>
              <a:spLocks/>
            </p:cNvSpPr>
            <p:nvPr/>
          </p:nvSpPr>
          <p:spPr bwMode="auto">
            <a:xfrm>
              <a:off x="1099" y="1518"/>
              <a:ext cx="40" cy="556"/>
            </a:xfrm>
            <a:custGeom>
              <a:avLst/>
              <a:gdLst>
                <a:gd name="T0" fmla="*/ 6 w 12"/>
                <a:gd name="T1" fmla="*/ 169 h 169"/>
                <a:gd name="T2" fmla="*/ 0 w 12"/>
                <a:gd name="T3" fmla="*/ 163 h 169"/>
                <a:gd name="T4" fmla="*/ 0 w 12"/>
                <a:gd name="T5" fmla="*/ 6 h 169"/>
                <a:gd name="T6" fmla="*/ 6 w 12"/>
                <a:gd name="T7" fmla="*/ 0 h 169"/>
                <a:gd name="T8" fmla="*/ 12 w 12"/>
                <a:gd name="T9" fmla="*/ 6 h 169"/>
                <a:gd name="T10" fmla="*/ 12 w 12"/>
                <a:gd name="T11" fmla="*/ 163 h 169"/>
                <a:gd name="T12" fmla="*/ 6 w 12"/>
                <a:gd name="T13" fmla="*/ 169 h 169"/>
              </a:gdLst>
              <a:ahLst/>
              <a:cxnLst>
                <a:cxn ang="0">
                  <a:pos x="T0" y="T1"/>
                </a:cxn>
                <a:cxn ang="0">
                  <a:pos x="T2" y="T3"/>
                </a:cxn>
                <a:cxn ang="0">
                  <a:pos x="T4" y="T5"/>
                </a:cxn>
                <a:cxn ang="0">
                  <a:pos x="T6" y="T7"/>
                </a:cxn>
                <a:cxn ang="0">
                  <a:pos x="T8" y="T9"/>
                </a:cxn>
                <a:cxn ang="0">
                  <a:pos x="T10" y="T11"/>
                </a:cxn>
                <a:cxn ang="0">
                  <a:pos x="T12" y="T13"/>
                </a:cxn>
              </a:cxnLst>
              <a:rect l="0" t="0" r="r" b="b"/>
              <a:pathLst>
                <a:path w="12" h="169">
                  <a:moveTo>
                    <a:pt x="6" y="169"/>
                  </a:moveTo>
                  <a:cubicBezTo>
                    <a:pt x="3" y="169"/>
                    <a:pt x="0" y="166"/>
                    <a:pt x="0" y="163"/>
                  </a:cubicBezTo>
                  <a:cubicBezTo>
                    <a:pt x="0" y="6"/>
                    <a:pt x="0" y="6"/>
                    <a:pt x="0" y="6"/>
                  </a:cubicBezTo>
                  <a:cubicBezTo>
                    <a:pt x="0" y="3"/>
                    <a:pt x="3" y="0"/>
                    <a:pt x="6" y="0"/>
                  </a:cubicBezTo>
                  <a:cubicBezTo>
                    <a:pt x="10" y="0"/>
                    <a:pt x="12" y="3"/>
                    <a:pt x="12" y="6"/>
                  </a:cubicBezTo>
                  <a:cubicBezTo>
                    <a:pt x="12" y="163"/>
                    <a:pt x="12" y="163"/>
                    <a:pt x="12" y="163"/>
                  </a:cubicBezTo>
                  <a:cubicBezTo>
                    <a:pt x="12" y="166"/>
                    <a:pt x="10" y="169"/>
                    <a:pt x="6"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29" name="Freeform 7">
              <a:extLst>
                <a:ext uri="{FF2B5EF4-FFF2-40B4-BE49-F238E27FC236}">
                  <a16:creationId xmlns:a16="http://schemas.microsoft.com/office/drawing/2014/main" id="{19BA5CCA-28D8-404C-AEBA-BEB178247166}"/>
                </a:ext>
              </a:extLst>
            </p:cNvPr>
            <p:cNvSpPr>
              <a:spLocks/>
            </p:cNvSpPr>
            <p:nvPr/>
          </p:nvSpPr>
          <p:spPr bwMode="auto">
            <a:xfrm>
              <a:off x="1533" y="1601"/>
              <a:ext cx="276" cy="473"/>
            </a:xfrm>
            <a:custGeom>
              <a:avLst/>
              <a:gdLst>
                <a:gd name="T0" fmla="*/ 78 w 84"/>
                <a:gd name="T1" fmla="*/ 144 h 144"/>
                <a:gd name="T2" fmla="*/ 72 w 84"/>
                <a:gd name="T3" fmla="*/ 138 h 144"/>
                <a:gd name="T4" fmla="*/ 72 w 84"/>
                <a:gd name="T5" fmla="*/ 12 h 144"/>
                <a:gd name="T6" fmla="*/ 12 w 84"/>
                <a:gd name="T7" fmla="*/ 12 h 144"/>
                <a:gd name="T8" fmla="*/ 12 w 84"/>
                <a:gd name="T9" fmla="*/ 138 h 144"/>
                <a:gd name="T10" fmla="*/ 6 w 84"/>
                <a:gd name="T11" fmla="*/ 144 h 144"/>
                <a:gd name="T12" fmla="*/ 0 w 84"/>
                <a:gd name="T13" fmla="*/ 138 h 144"/>
                <a:gd name="T14" fmla="*/ 0 w 84"/>
                <a:gd name="T15" fmla="*/ 6 h 144"/>
                <a:gd name="T16" fmla="*/ 6 w 84"/>
                <a:gd name="T17" fmla="*/ 0 h 144"/>
                <a:gd name="T18" fmla="*/ 78 w 84"/>
                <a:gd name="T19" fmla="*/ 0 h 144"/>
                <a:gd name="T20" fmla="*/ 84 w 84"/>
                <a:gd name="T21" fmla="*/ 6 h 144"/>
                <a:gd name="T22" fmla="*/ 84 w 84"/>
                <a:gd name="T23" fmla="*/ 138 h 144"/>
                <a:gd name="T24" fmla="*/ 78 w 84"/>
                <a:gd name="T2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44">
                  <a:moveTo>
                    <a:pt x="78" y="144"/>
                  </a:moveTo>
                  <a:cubicBezTo>
                    <a:pt x="75" y="144"/>
                    <a:pt x="72" y="141"/>
                    <a:pt x="72" y="138"/>
                  </a:cubicBezTo>
                  <a:cubicBezTo>
                    <a:pt x="72" y="12"/>
                    <a:pt x="72" y="12"/>
                    <a:pt x="72" y="12"/>
                  </a:cubicBezTo>
                  <a:cubicBezTo>
                    <a:pt x="12" y="12"/>
                    <a:pt x="12" y="12"/>
                    <a:pt x="12" y="12"/>
                  </a:cubicBezTo>
                  <a:cubicBezTo>
                    <a:pt x="12" y="138"/>
                    <a:pt x="12" y="138"/>
                    <a:pt x="12" y="138"/>
                  </a:cubicBezTo>
                  <a:cubicBezTo>
                    <a:pt x="12" y="141"/>
                    <a:pt x="10" y="144"/>
                    <a:pt x="6" y="144"/>
                  </a:cubicBezTo>
                  <a:cubicBezTo>
                    <a:pt x="3" y="144"/>
                    <a:pt x="0" y="141"/>
                    <a:pt x="0" y="138"/>
                  </a:cubicBezTo>
                  <a:cubicBezTo>
                    <a:pt x="0" y="6"/>
                    <a:pt x="0" y="6"/>
                    <a:pt x="0" y="6"/>
                  </a:cubicBezTo>
                  <a:cubicBezTo>
                    <a:pt x="0" y="3"/>
                    <a:pt x="3" y="0"/>
                    <a:pt x="6" y="0"/>
                  </a:cubicBezTo>
                  <a:cubicBezTo>
                    <a:pt x="78" y="0"/>
                    <a:pt x="78" y="0"/>
                    <a:pt x="78" y="0"/>
                  </a:cubicBezTo>
                  <a:cubicBezTo>
                    <a:pt x="82" y="0"/>
                    <a:pt x="84" y="3"/>
                    <a:pt x="84" y="6"/>
                  </a:cubicBezTo>
                  <a:cubicBezTo>
                    <a:pt x="84" y="138"/>
                    <a:pt x="84" y="138"/>
                    <a:pt x="84" y="138"/>
                  </a:cubicBezTo>
                  <a:cubicBezTo>
                    <a:pt x="84" y="141"/>
                    <a:pt x="82" y="144"/>
                    <a:pt x="78"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30" name="Freeform 8">
              <a:extLst>
                <a:ext uri="{FF2B5EF4-FFF2-40B4-BE49-F238E27FC236}">
                  <a16:creationId xmlns:a16="http://schemas.microsoft.com/office/drawing/2014/main" id="{2D90F34A-3F23-4780-80FD-072F93BAB8BD}"/>
                </a:ext>
              </a:extLst>
            </p:cNvPr>
            <p:cNvSpPr>
              <a:spLocks/>
            </p:cNvSpPr>
            <p:nvPr/>
          </p:nvSpPr>
          <p:spPr bwMode="auto">
            <a:xfrm>
              <a:off x="863" y="1601"/>
              <a:ext cx="276" cy="473"/>
            </a:xfrm>
            <a:custGeom>
              <a:avLst/>
              <a:gdLst>
                <a:gd name="T0" fmla="*/ 78 w 84"/>
                <a:gd name="T1" fmla="*/ 144 h 144"/>
                <a:gd name="T2" fmla="*/ 72 w 84"/>
                <a:gd name="T3" fmla="*/ 138 h 144"/>
                <a:gd name="T4" fmla="*/ 72 w 84"/>
                <a:gd name="T5" fmla="*/ 12 h 144"/>
                <a:gd name="T6" fmla="*/ 12 w 84"/>
                <a:gd name="T7" fmla="*/ 12 h 144"/>
                <a:gd name="T8" fmla="*/ 12 w 84"/>
                <a:gd name="T9" fmla="*/ 138 h 144"/>
                <a:gd name="T10" fmla="*/ 6 w 84"/>
                <a:gd name="T11" fmla="*/ 144 h 144"/>
                <a:gd name="T12" fmla="*/ 0 w 84"/>
                <a:gd name="T13" fmla="*/ 138 h 144"/>
                <a:gd name="T14" fmla="*/ 0 w 84"/>
                <a:gd name="T15" fmla="*/ 6 h 144"/>
                <a:gd name="T16" fmla="*/ 6 w 84"/>
                <a:gd name="T17" fmla="*/ 0 h 144"/>
                <a:gd name="T18" fmla="*/ 78 w 84"/>
                <a:gd name="T19" fmla="*/ 0 h 144"/>
                <a:gd name="T20" fmla="*/ 84 w 84"/>
                <a:gd name="T21" fmla="*/ 6 h 144"/>
                <a:gd name="T22" fmla="*/ 84 w 84"/>
                <a:gd name="T23" fmla="*/ 138 h 144"/>
                <a:gd name="T24" fmla="*/ 78 w 84"/>
                <a:gd name="T2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44">
                  <a:moveTo>
                    <a:pt x="78" y="144"/>
                  </a:moveTo>
                  <a:cubicBezTo>
                    <a:pt x="75" y="144"/>
                    <a:pt x="72" y="141"/>
                    <a:pt x="72" y="138"/>
                  </a:cubicBezTo>
                  <a:cubicBezTo>
                    <a:pt x="72" y="12"/>
                    <a:pt x="72" y="12"/>
                    <a:pt x="72" y="12"/>
                  </a:cubicBezTo>
                  <a:cubicBezTo>
                    <a:pt x="12" y="12"/>
                    <a:pt x="12" y="12"/>
                    <a:pt x="12" y="12"/>
                  </a:cubicBezTo>
                  <a:cubicBezTo>
                    <a:pt x="12" y="138"/>
                    <a:pt x="12" y="138"/>
                    <a:pt x="12" y="138"/>
                  </a:cubicBezTo>
                  <a:cubicBezTo>
                    <a:pt x="12" y="141"/>
                    <a:pt x="10" y="144"/>
                    <a:pt x="6" y="144"/>
                  </a:cubicBezTo>
                  <a:cubicBezTo>
                    <a:pt x="3" y="144"/>
                    <a:pt x="0" y="141"/>
                    <a:pt x="0" y="138"/>
                  </a:cubicBezTo>
                  <a:cubicBezTo>
                    <a:pt x="0" y="6"/>
                    <a:pt x="0" y="6"/>
                    <a:pt x="0" y="6"/>
                  </a:cubicBezTo>
                  <a:cubicBezTo>
                    <a:pt x="0" y="3"/>
                    <a:pt x="3" y="0"/>
                    <a:pt x="6" y="0"/>
                  </a:cubicBezTo>
                  <a:cubicBezTo>
                    <a:pt x="78" y="0"/>
                    <a:pt x="78" y="0"/>
                    <a:pt x="78" y="0"/>
                  </a:cubicBezTo>
                  <a:cubicBezTo>
                    <a:pt x="82" y="0"/>
                    <a:pt x="84" y="3"/>
                    <a:pt x="84" y="6"/>
                  </a:cubicBezTo>
                  <a:cubicBezTo>
                    <a:pt x="84" y="138"/>
                    <a:pt x="84" y="138"/>
                    <a:pt x="84" y="138"/>
                  </a:cubicBezTo>
                  <a:cubicBezTo>
                    <a:pt x="84" y="141"/>
                    <a:pt x="82" y="144"/>
                    <a:pt x="78"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31" name="Freeform 9">
              <a:extLst>
                <a:ext uri="{FF2B5EF4-FFF2-40B4-BE49-F238E27FC236}">
                  <a16:creationId xmlns:a16="http://schemas.microsoft.com/office/drawing/2014/main" id="{83B85D30-81C0-4EAF-94D7-62FA5A71C35B}"/>
                </a:ext>
              </a:extLst>
            </p:cNvPr>
            <p:cNvSpPr>
              <a:spLocks/>
            </p:cNvSpPr>
            <p:nvPr/>
          </p:nvSpPr>
          <p:spPr bwMode="auto">
            <a:xfrm>
              <a:off x="863" y="2034"/>
              <a:ext cx="946" cy="40"/>
            </a:xfrm>
            <a:custGeom>
              <a:avLst/>
              <a:gdLst>
                <a:gd name="T0" fmla="*/ 282 w 288"/>
                <a:gd name="T1" fmla="*/ 12 h 12"/>
                <a:gd name="T2" fmla="*/ 6 w 288"/>
                <a:gd name="T3" fmla="*/ 12 h 12"/>
                <a:gd name="T4" fmla="*/ 0 w 288"/>
                <a:gd name="T5" fmla="*/ 6 h 12"/>
                <a:gd name="T6" fmla="*/ 6 w 288"/>
                <a:gd name="T7" fmla="*/ 0 h 12"/>
                <a:gd name="T8" fmla="*/ 282 w 288"/>
                <a:gd name="T9" fmla="*/ 0 h 12"/>
                <a:gd name="T10" fmla="*/ 288 w 288"/>
                <a:gd name="T11" fmla="*/ 6 h 12"/>
                <a:gd name="T12" fmla="*/ 282 w 28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88" h="12">
                  <a:moveTo>
                    <a:pt x="282" y="12"/>
                  </a:moveTo>
                  <a:cubicBezTo>
                    <a:pt x="6" y="12"/>
                    <a:pt x="6" y="12"/>
                    <a:pt x="6" y="12"/>
                  </a:cubicBezTo>
                  <a:cubicBezTo>
                    <a:pt x="3" y="12"/>
                    <a:pt x="0" y="9"/>
                    <a:pt x="0" y="6"/>
                  </a:cubicBezTo>
                  <a:cubicBezTo>
                    <a:pt x="0" y="3"/>
                    <a:pt x="3" y="0"/>
                    <a:pt x="6" y="0"/>
                  </a:cubicBezTo>
                  <a:cubicBezTo>
                    <a:pt x="282" y="0"/>
                    <a:pt x="282" y="0"/>
                    <a:pt x="282" y="0"/>
                  </a:cubicBezTo>
                  <a:cubicBezTo>
                    <a:pt x="286" y="0"/>
                    <a:pt x="288" y="3"/>
                    <a:pt x="288" y="6"/>
                  </a:cubicBezTo>
                  <a:cubicBezTo>
                    <a:pt x="288" y="9"/>
                    <a:pt x="286" y="12"/>
                    <a:pt x="28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32" name="Freeform 10">
              <a:extLst>
                <a:ext uri="{FF2B5EF4-FFF2-40B4-BE49-F238E27FC236}">
                  <a16:creationId xmlns:a16="http://schemas.microsoft.com/office/drawing/2014/main" id="{11488DCF-86F7-4FEF-B2E8-222DB5F3DFF0}"/>
                </a:ext>
              </a:extLst>
            </p:cNvPr>
            <p:cNvSpPr>
              <a:spLocks noEditPoints="1"/>
            </p:cNvSpPr>
            <p:nvPr/>
          </p:nvSpPr>
          <p:spPr bwMode="auto">
            <a:xfrm>
              <a:off x="1060" y="1127"/>
              <a:ext cx="552" cy="552"/>
            </a:xfrm>
            <a:custGeom>
              <a:avLst/>
              <a:gdLst>
                <a:gd name="T0" fmla="*/ 84 w 168"/>
                <a:gd name="T1" fmla="*/ 168 h 168"/>
                <a:gd name="T2" fmla="*/ 0 w 168"/>
                <a:gd name="T3" fmla="*/ 84 h 168"/>
                <a:gd name="T4" fmla="*/ 84 w 168"/>
                <a:gd name="T5" fmla="*/ 0 h 168"/>
                <a:gd name="T6" fmla="*/ 168 w 168"/>
                <a:gd name="T7" fmla="*/ 84 h 168"/>
                <a:gd name="T8" fmla="*/ 84 w 168"/>
                <a:gd name="T9" fmla="*/ 168 h 168"/>
                <a:gd name="T10" fmla="*/ 84 w 168"/>
                <a:gd name="T11" fmla="*/ 12 h 168"/>
                <a:gd name="T12" fmla="*/ 12 w 168"/>
                <a:gd name="T13" fmla="*/ 84 h 168"/>
                <a:gd name="T14" fmla="*/ 84 w 168"/>
                <a:gd name="T15" fmla="*/ 156 h 168"/>
                <a:gd name="T16" fmla="*/ 156 w 168"/>
                <a:gd name="T17" fmla="*/ 84 h 168"/>
                <a:gd name="T18" fmla="*/ 84 w 168"/>
                <a:gd name="T19" fmla="*/ 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168"/>
                  </a:moveTo>
                  <a:cubicBezTo>
                    <a:pt x="38" y="168"/>
                    <a:pt x="0" y="130"/>
                    <a:pt x="0" y="84"/>
                  </a:cubicBezTo>
                  <a:cubicBezTo>
                    <a:pt x="0" y="38"/>
                    <a:pt x="38" y="0"/>
                    <a:pt x="84" y="0"/>
                  </a:cubicBezTo>
                  <a:cubicBezTo>
                    <a:pt x="131" y="0"/>
                    <a:pt x="168" y="38"/>
                    <a:pt x="168" y="84"/>
                  </a:cubicBezTo>
                  <a:cubicBezTo>
                    <a:pt x="168" y="130"/>
                    <a:pt x="131" y="168"/>
                    <a:pt x="84" y="168"/>
                  </a:cubicBezTo>
                  <a:close/>
                  <a:moveTo>
                    <a:pt x="84" y="12"/>
                  </a:moveTo>
                  <a:cubicBezTo>
                    <a:pt x="45" y="12"/>
                    <a:pt x="12" y="44"/>
                    <a:pt x="12" y="84"/>
                  </a:cubicBezTo>
                  <a:cubicBezTo>
                    <a:pt x="12" y="124"/>
                    <a:pt x="45" y="156"/>
                    <a:pt x="84" y="156"/>
                  </a:cubicBezTo>
                  <a:cubicBezTo>
                    <a:pt x="124" y="156"/>
                    <a:pt x="156" y="124"/>
                    <a:pt x="156" y="84"/>
                  </a:cubicBezTo>
                  <a:cubicBezTo>
                    <a:pt x="156" y="44"/>
                    <a:pt x="124" y="12"/>
                    <a:pt x="8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33" name="Freeform 11">
              <a:extLst>
                <a:ext uri="{FF2B5EF4-FFF2-40B4-BE49-F238E27FC236}">
                  <a16:creationId xmlns:a16="http://schemas.microsoft.com/office/drawing/2014/main" id="{3AF08E6D-A9B2-4D51-97FC-86B770CF5446}"/>
                </a:ext>
              </a:extLst>
            </p:cNvPr>
            <p:cNvSpPr>
              <a:spLocks noEditPoints="1"/>
            </p:cNvSpPr>
            <p:nvPr/>
          </p:nvSpPr>
          <p:spPr bwMode="auto">
            <a:xfrm>
              <a:off x="1178" y="1246"/>
              <a:ext cx="315" cy="315"/>
            </a:xfrm>
            <a:custGeom>
              <a:avLst/>
              <a:gdLst>
                <a:gd name="T0" fmla="*/ 66 w 96"/>
                <a:gd name="T1" fmla="*/ 96 h 96"/>
                <a:gd name="T2" fmla="*/ 30 w 96"/>
                <a:gd name="T3" fmla="*/ 96 h 96"/>
                <a:gd name="T4" fmla="*/ 24 w 96"/>
                <a:gd name="T5" fmla="*/ 90 h 96"/>
                <a:gd name="T6" fmla="*/ 24 w 96"/>
                <a:gd name="T7" fmla="*/ 72 h 96"/>
                <a:gd name="T8" fmla="*/ 6 w 96"/>
                <a:gd name="T9" fmla="*/ 72 h 96"/>
                <a:gd name="T10" fmla="*/ 0 w 96"/>
                <a:gd name="T11" fmla="*/ 66 h 96"/>
                <a:gd name="T12" fmla="*/ 0 w 96"/>
                <a:gd name="T13" fmla="*/ 30 h 96"/>
                <a:gd name="T14" fmla="*/ 6 w 96"/>
                <a:gd name="T15" fmla="*/ 24 h 96"/>
                <a:gd name="T16" fmla="*/ 24 w 96"/>
                <a:gd name="T17" fmla="*/ 24 h 96"/>
                <a:gd name="T18" fmla="*/ 24 w 96"/>
                <a:gd name="T19" fmla="*/ 6 h 96"/>
                <a:gd name="T20" fmla="*/ 30 w 96"/>
                <a:gd name="T21" fmla="*/ 0 h 96"/>
                <a:gd name="T22" fmla="*/ 66 w 96"/>
                <a:gd name="T23" fmla="*/ 0 h 96"/>
                <a:gd name="T24" fmla="*/ 71 w 96"/>
                <a:gd name="T25" fmla="*/ 2 h 96"/>
                <a:gd name="T26" fmla="*/ 72 w 96"/>
                <a:gd name="T27" fmla="*/ 6 h 96"/>
                <a:gd name="T28" fmla="*/ 72 w 96"/>
                <a:gd name="T29" fmla="*/ 24 h 96"/>
                <a:gd name="T30" fmla="*/ 90 w 96"/>
                <a:gd name="T31" fmla="*/ 24 h 96"/>
                <a:gd name="T32" fmla="*/ 96 w 96"/>
                <a:gd name="T33" fmla="*/ 30 h 96"/>
                <a:gd name="T34" fmla="*/ 96 w 96"/>
                <a:gd name="T35" fmla="*/ 66 h 96"/>
                <a:gd name="T36" fmla="*/ 90 w 96"/>
                <a:gd name="T37" fmla="*/ 72 h 96"/>
                <a:gd name="T38" fmla="*/ 72 w 96"/>
                <a:gd name="T39" fmla="*/ 72 h 96"/>
                <a:gd name="T40" fmla="*/ 72 w 96"/>
                <a:gd name="T41" fmla="*/ 90 h 96"/>
                <a:gd name="T42" fmla="*/ 66 w 96"/>
                <a:gd name="T43" fmla="*/ 96 h 96"/>
                <a:gd name="T44" fmla="*/ 36 w 96"/>
                <a:gd name="T45" fmla="*/ 84 h 96"/>
                <a:gd name="T46" fmla="*/ 60 w 96"/>
                <a:gd name="T47" fmla="*/ 84 h 96"/>
                <a:gd name="T48" fmla="*/ 60 w 96"/>
                <a:gd name="T49" fmla="*/ 66 h 96"/>
                <a:gd name="T50" fmla="*/ 66 w 96"/>
                <a:gd name="T51" fmla="*/ 60 h 96"/>
                <a:gd name="T52" fmla="*/ 84 w 96"/>
                <a:gd name="T53" fmla="*/ 60 h 96"/>
                <a:gd name="T54" fmla="*/ 84 w 96"/>
                <a:gd name="T55" fmla="*/ 36 h 96"/>
                <a:gd name="T56" fmla="*/ 66 w 96"/>
                <a:gd name="T57" fmla="*/ 36 h 96"/>
                <a:gd name="T58" fmla="*/ 62 w 96"/>
                <a:gd name="T59" fmla="*/ 34 h 96"/>
                <a:gd name="T60" fmla="*/ 60 w 96"/>
                <a:gd name="T61" fmla="*/ 30 h 96"/>
                <a:gd name="T62" fmla="*/ 60 w 96"/>
                <a:gd name="T63" fmla="*/ 12 h 96"/>
                <a:gd name="T64" fmla="*/ 36 w 96"/>
                <a:gd name="T65" fmla="*/ 12 h 96"/>
                <a:gd name="T66" fmla="*/ 36 w 96"/>
                <a:gd name="T67" fmla="*/ 30 h 96"/>
                <a:gd name="T68" fmla="*/ 30 w 96"/>
                <a:gd name="T69" fmla="*/ 36 h 96"/>
                <a:gd name="T70" fmla="*/ 12 w 96"/>
                <a:gd name="T71" fmla="*/ 36 h 96"/>
                <a:gd name="T72" fmla="*/ 12 w 96"/>
                <a:gd name="T73" fmla="*/ 60 h 96"/>
                <a:gd name="T74" fmla="*/ 30 w 96"/>
                <a:gd name="T75" fmla="*/ 60 h 96"/>
                <a:gd name="T76" fmla="*/ 36 w 96"/>
                <a:gd name="T77" fmla="*/ 66 h 96"/>
                <a:gd name="T78" fmla="*/ 36 w 96"/>
                <a:gd name="T79"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6">
                  <a:moveTo>
                    <a:pt x="66" y="96"/>
                  </a:moveTo>
                  <a:cubicBezTo>
                    <a:pt x="30" y="96"/>
                    <a:pt x="30" y="96"/>
                    <a:pt x="30" y="96"/>
                  </a:cubicBezTo>
                  <a:cubicBezTo>
                    <a:pt x="27" y="96"/>
                    <a:pt x="24" y="93"/>
                    <a:pt x="24" y="90"/>
                  </a:cubicBezTo>
                  <a:cubicBezTo>
                    <a:pt x="24" y="72"/>
                    <a:pt x="24" y="72"/>
                    <a:pt x="24" y="72"/>
                  </a:cubicBezTo>
                  <a:cubicBezTo>
                    <a:pt x="6" y="72"/>
                    <a:pt x="6" y="72"/>
                    <a:pt x="6" y="72"/>
                  </a:cubicBezTo>
                  <a:cubicBezTo>
                    <a:pt x="3" y="72"/>
                    <a:pt x="0" y="69"/>
                    <a:pt x="0" y="66"/>
                  </a:cubicBezTo>
                  <a:cubicBezTo>
                    <a:pt x="0" y="30"/>
                    <a:pt x="0" y="30"/>
                    <a:pt x="0" y="30"/>
                  </a:cubicBezTo>
                  <a:cubicBezTo>
                    <a:pt x="0" y="27"/>
                    <a:pt x="3" y="24"/>
                    <a:pt x="6" y="24"/>
                  </a:cubicBezTo>
                  <a:cubicBezTo>
                    <a:pt x="24" y="24"/>
                    <a:pt x="24" y="24"/>
                    <a:pt x="24" y="24"/>
                  </a:cubicBezTo>
                  <a:cubicBezTo>
                    <a:pt x="24" y="6"/>
                    <a:pt x="24" y="6"/>
                    <a:pt x="24" y="6"/>
                  </a:cubicBezTo>
                  <a:cubicBezTo>
                    <a:pt x="24" y="3"/>
                    <a:pt x="27" y="0"/>
                    <a:pt x="30" y="0"/>
                  </a:cubicBezTo>
                  <a:cubicBezTo>
                    <a:pt x="66" y="0"/>
                    <a:pt x="66" y="0"/>
                    <a:pt x="66" y="0"/>
                  </a:cubicBezTo>
                  <a:cubicBezTo>
                    <a:pt x="68" y="0"/>
                    <a:pt x="69" y="1"/>
                    <a:pt x="71" y="2"/>
                  </a:cubicBezTo>
                  <a:cubicBezTo>
                    <a:pt x="72" y="3"/>
                    <a:pt x="72" y="4"/>
                    <a:pt x="72" y="6"/>
                  </a:cubicBezTo>
                  <a:cubicBezTo>
                    <a:pt x="72" y="24"/>
                    <a:pt x="72" y="24"/>
                    <a:pt x="72" y="24"/>
                  </a:cubicBezTo>
                  <a:cubicBezTo>
                    <a:pt x="90" y="24"/>
                    <a:pt x="90" y="24"/>
                    <a:pt x="90" y="24"/>
                  </a:cubicBezTo>
                  <a:cubicBezTo>
                    <a:pt x="94" y="24"/>
                    <a:pt x="96" y="27"/>
                    <a:pt x="96" y="30"/>
                  </a:cubicBezTo>
                  <a:cubicBezTo>
                    <a:pt x="96" y="66"/>
                    <a:pt x="96" y="66"/>
                    <a:pt x="96" y="66"/>
                  </a:cubicBezTo>
                  <a:cubicBezTo>
                    <a:pt x="96" y="69"/>
                    <a:pt x="94" y="72"/>
                    <a:pt x="90" y="72"/>
                  </a:cubicBezTo>
                  <a:cubicBezTo>
                    <a:pt x="72" y="72"/>
                    <a:pt x="72" y="72"/>
                    <a:pt x="72" y="72"/>
                  </a:cubicBezTo>
                  <a:cubicBezTo>
                    <a:pt x="72" y="90"/>
                    <a:pt x="72" y="90"/>
                    <a:pt x="72" y="90"/>
                  </a:cubicBezTo>
                  <a:cubicBezTo>
                    <a:pt x="72" y="93"/>
                    <a:pt x="70" y="96"/>
                    <a:pt x="66" y="96"/>
                  </a:cubicBezTo>
                  <a:close/>
                  <a:moveTo>
                    <a:pt x="36" y="84"/>
                  </a:moveTo>
                  <a:cubicBezTo>
                    <a:pt x="60" y="84"/>
                    <a:pt x="60" y="84"/>
                    <a:pt x="60" y="84"/>
                  </a:cubicBezTo>
                  <a:cubicBezTo>
                    <a:pt x="60" y="66"/>
                    <a:pt x="60" y="66"/>
                    <a:pt x="60" y="66"/>
                  </a:cubicBezTo>
                  <a:cubicBezTo>
                    <a:pt x="60" y="63"/>
                    <a:pt x="63" y="60"/>
                    <a:pt x="66" y="60"/>
                  </a:cubicBezTo>
                  <a:cubicBezTo>
                    <a:pt x="84" y="60"/>
                    <a:pt x="84" y="60"/>
                    <a:pt x="84" y="60"/>
                  </a:cubicBezTo>
                  <a:cubicBezTo>
                    <a:pt x="84" y="36"/>
                    <a:pt x="84" y="36"/>
                    <a:pt x="84" y="36"/>
                  </a:cubicBezTo>
                  <a:cubicBezTo>
                    <a:pt x="66" y="36"/>
                    <a:pt x="66" y="36"/>
                    <a:pt x="66" y="36"/>
                  </a:cubicBezTo>
                  <a:cubicBezTo>
                    <a:pt x="65" y="36"/>
                    <a:pt x="63" y="35"/>
                    <a:pt x="62" y="34"/>
                  </a:cubicBezTo>
                  <a:cubicBezTo>
                    <a:pt x="61" y="33"/>
                    <a:pt x="60" y="32"/>
                    <a:pt x="60" y="30"/>
                  </a:cubicBezTo>
                  <a:cubicBezTo>
                    <a:pt x="60" y="12"/>
                    <a:pt x="60" y="12"/>
                    <a:pt x="60" y="12"/>
                  </a:cubicBezTo>
                  <a:cubicBezTo>
                    <a:pt x="36" y="12"/>
                    <a:pt x="36" y="12"/>
                    <a:pt x="36" y="12"/>
                  </a:cubicBezTo>
                  <a:cubicBezTo>
                    <a:pt x="36" y="30"/>
                    <a:pt x="36" y="30"/>
                    <a:pt x="36" y="30"/>
                  </a:cubicBezTo>
                  <a:cubicBezTo>
                    <a:pt x="36" y="33"/>
                    <a:pt x="34" y="36"/>
                    <a:pt x="30" y="36"/>
                  </a:cubicBezTo>
                  <a:cubicBezTo>
                    <a:pt x="12" y="36"/>
                    <a:pt x="12" y="36"/>
                    <a:pt x="12" y="36"/>
                  </a:cubicBezTo>
                  <a:cubicBezTo>
                    <a:pt x="12" y="60"/>
                    <a:pt x="12" y="60"/>
                    <a:pt x="12" y="60"/>
                  </a:cubicBezTo>
                  <a:cubicBezTo>
                    <a:pt x="30" y="60"/>
                    <a:pt x="30" y="60"/>
                    <a:pt x="30" y="60"/>
                  </a:cubicBezTo>
                  <a:cubicBezTo>
                    <a:pt x="34" y="60"/>
                    <a:pt x="36" y="63"/>
                    <a:pt x="36" y="66"/>
                  </a:cubicBezTo>
                  <a:lnTo>
                    <a:pt x="36"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34" name="Freeform 12">
              <a:extLst>
                <a:ext uri="{FF2B5EF4-FFF2-40B4-BE49-F238E27FC236}">
                  <a16:creationId xmlns:a16="http://schemas.microsoft.com/office/drawing/2014/main" id="{24C3DC11-BA19-4CF7-A7F4-44F470514B66}"/>
                </a:ext>
              </a:extLst>
            </p:cNvPr>
            <p:cNvSpPr>
              <a:spLocks/>
            </p:cNvSpPr>
            <p:nvPr/>
          </p:nvSpPr>
          <p:spPr bwMode="auto">
            <a:xfrm>
              <a:off x="942" y="1679"/>
              <a:ext cx="118" cy="40"/>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35" name="Freeform 13">
              <a:extLst>
                <a:ext uri="{FF2B5EF4-FFF2-40B4-BE49-F238E27FC236}">
                  <a16:creationId xmlns:a16="http://schemas.microsoft.com/office/drawing/2014/main" id="{871AE38B-A08E-4822-8141-AE2A77DF0B68}"/>
                </a:ext>
              </a:extLst>
            </p:cNvPr>
            <p:cNvSpPr>
              <a:spLocks/>
            </p:cNvSpPr>
            <p:nvPr/>
          </p:nvSpPr>
          <p:spPr bwMode="auto">
            <a:xfrm>
              <a:off x="942" y="1758"/>
              <a:ext cx="118" cy="40"/>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36" name="Freeform 14">
              <a:extLst>
                <a:ext uri="{FF2B5EF4-FFF2-40B4-BE49-F238E27FC236}">
                  <a16:creationId xmlns:a16="http://schemas.microsoft.com/office/drawing/2014/main" id="{64647FBD-C35B-4D96-9C29-8B08F80DD78A}"/>
                </a:ext>
              </a:extLst>
            </p:cNvPr>
            <p:cNvSpPr>
              <a:spLocks/>
            </p:cNvSpPr>
            <p:nvPr/>
          </p:nvSpPr>
          <p:spPr bwMode="auto">
            <a:xfrm>
              <a:off x="942" y="1837"/>
              <a:ext cx="118" cy="40"/>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37" name="Freeform 15">
              <a:extLst>
                <a:ext uri="{FF2B5EF4-FFF2-40B4-BE49-F238E27FC236}">
                  <a16:creationId xmlns:a16="http://schemas.microsoft.com/office/drawing/2014/main" id="{A5249EDE-35DF-4132-B3F1-E6DCAF2355C8}"/>
                </a:ext>
              </a:extLst>
            </p:cNvPr>
            <p:cNvSpPr>
              <a:spLocks/>
            </p:cNvSpPr>
            <p:nvPr/>
          </p:nvSpPr>
          <p:spPr bwMode="auto">
            <a:xfrm>
              <a:off x="942" y="1916"/>
              <a:ext cx="118" cy="40"/>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38" name="Freeform 16">
              <a:extLst>
                <a:ext uri="{FF2B5EF4-FFF2-40B4-BE49-F238E27FC236}">
                  <a16:creationId xmlns:a16="http://schemas.microsoft.com/office/drawing/2014/main" id="{F31A4CD8-74A1-4F42-A012-74C579BC6CF4}"/>
                </a:ext>
              </a:extLst>
            </p:cNvPr>
            <p:cNvSpPr>
              <a:spLocks/>
            </p:cNvSpPr>
            <p:nvPr/>
          </p:nvSpPr>
          <p:spPr bwMode="auto">
            <a:xfrm>
              <a:off x="1612" y="1679"/>
              <a:ext cx="118" cy="40"/>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39" name="Freeform 17">
              <a:extLst>
                <a:ext uri="{FF2B5EF4-FFF2-40B4-BE49-F238E27FC236}">
                  <a16:creationId xmlns:a16="http://schemas.microsoft.com/office/drawing/2014/main" id="{AAA7B77B-ADB0-41F1-99EE-BB5A8FADFD6D}"/>
                </a:ext>
              </a:extLst>
            </p:cNvPr>
            <p:cNvSpPr>
              <a:spLocks/>
            </p:cNvSpPr>
            <p:nvPr/>
          </p:nvSpPr>
          <p:spPr bwMode="auto">
            <a:xfrm>
              <a:off x="1612" y="1758"/>
              <a:ext cx="118" cy="40"/>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40" name="Freeform 18">
              <a:extLst>
                <a:ext uri="{FF2B5EF4-FFF2-40B4-BE49-F238E27FC236}">
                  <a16:creationId xmlns:a16="http://schemas.microsoft.com/office/drawing/2014/main" id="{5C36B25A-02F8-42A6-8A3D-455290B75E1D}"/>
                </a:ext>
              </a:extLst>
            </p:cNvPr>
            <p:cNvSpPr>
              <a:spLocks/>
            </p:cNvSpPr>
            <p:nvPr/>
          </p:nvSpPr>
          <p:spPr bwMode="auto">
            <a:xfrm>
              <a:off x="1612" y="1837"/>
              <a:ext cx="118" cy="40"/>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41" name="Freeform 19">
              <a:extLst>
                <a:ext uri="{FF2B5EF4-FFF2-40B4-BE49-F238E27FC236}">
                  <a16:creationId xmlns:a16="http://schemas.microsoft.com/office/drawing/2014/main" id="{185EAEBB-A915-4A69-B9C8-717093FDA346}"/>
                </a:ext>
              </a:extLst>
            </p:cNvPr>
            <p:cNvSpPr>
              <a:spLocks/>
            </p:cNvSpPr>
            <p:nvPr/>
          </p:nvSpPr>
          <p:spPr bwMode="auto">
            <a:xfrm>
              <a:off x="1612" y="1916"/>
              <a:ext cx="118" cy="40"/>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42" name="Freeform 20">
              <a:extLst>
                <a:ext uri="{FF2B5EF4-FFF2-40B4-BE49-F238E27FC236}">
                  <a16:creationId xmlns:a16="http://schemas.microsoft.com/office/drawing/2014/main" id="{500FA4BC-37F3-4CC3-B725-E86BC05492A7}"/>
                </a:ext>
              </a:extLst>
            </p:cNvPr>
            <p:cNvSpPr>
              <a:spLocks/>
            </p:cNvSpPr>
            <p:nvPr/>
          </p:nvSpPr>
          <p:spPr bwMode="auto">
            <a:xfrm>
              <a:off x="1178" y="1719"/>
              <a:ext cx="79" cy="39"/>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2" y="0"/>
                    <a:pt x="24" y="3"/>
                    <a:pt x="24" y="6"/>
                  </a:cubicBezTo>
                  <a:cubicBezTo>
                    <a:pt x="24" y="9"/>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43" name="Freeform 21">
              <a:extLst>
                <a:ext uri="{FF2B5EF4-FFF2-40B4-BE49-F238E27FC236}">
                  <a16:creationId xmlns:a16="http://schemas.microsoft.com/office/drawing/2014/main" id="{9F9D42AC-13DF-4989-9BF5-443719EA8F08}"/>
                </a:ext>
              </a:extLst>
            </p:cNvPr>
            <p:cNvSpPr>
              <a:spLocks/>
            </p:cNvSpPr>
            <p:nvPr/>
          </p:nvSpPr>
          <p:spPr bwMode="auto">
            <a:xfrm>
              <a:off x="1178" y="1798"/>
              <a:ext cx="79" cy="39"/>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2" y="0"/>
                    <a:pt x="24" y="3"/>
                    <a:pt x="24" y="6"/>
                  </a:cubicBezTo>
                  <a:cubicBezTo>
                    <a:pt x="24" y="9"/>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44" name="Freeform 22">
              <a:extLst>
                <a:ext uri="{FF2B5EF4-FFF2-40B4-BE49-F238E27FC236}">
                  <a16:creationId xmlns:a16="http://schemas.microsoft.com/office/drawing/2014/main" id="{994D048F-FA09-42AA-9CA5-0FF398CFF051}"/>
                </a:ext>
              </a:extLst>
            </p:cNvPr>
            <p:cNvSpPr>
              <a:spLocks/>
            </p:cNvSpPr>
            <p:nvPr/>
          </p:nvSpPr>
          <p:spPr bwMode="auto">
            <a:xfrm>
              <a:off x="1178" y="1877"/>
              <a:ext cx="79" cy="39"/>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2" y="0"/>
                    <a:pt x="24" y="3"/>
                    <a:pt x="24" y="6"/>
                  </a:cubicBezTo>
                  <a:cubicBezTo>
                    <a:pt x="24" y="9"/>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45" name="Freeform 23">
              <a:extLst>
                <a:ext uri="{FF2B5EF4-FFF2-40B4-BE49-F238E27FC236}">
                  <a16:creationId xmlns:a16="http://schemas.microsoft.com/office/drawing/2014/main" id="{A0BF5066-2DFE-47CB-961E-AB7A48169417}"/>
                </a:ext>
              </a:extLst>
            </p:cNvPr>
            <p:cNvSpPr>
              <a:spLocks/>
            </p:cNvSpPr>
            <p:nvPr/>
          </p:nvSpPr>
          <p:spPr bwMode="auto">
            <a:xfrm>
              <a:off x="1296" y="1719"/>
              <a:ext cx="79" cy="39"/>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2" y="0"/>
                    <a:pt x="24" y="3"/>
                    <a:pt x="24" y="6"/>
                  </a:cubicBezTo>
                  <a:cubicBezTo>
                    <a:pt x="24" y="9"/>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46" name="Freeform 24">
              <a:extLst>
                <a:ext uri="{FF2B5EF4-FFF2-40B4-BE49-F238E27FC236}">
                  <a16:creationId xmlns:a16="http://schemas.microsoft.com/office/drawing/2014/main" id="{7F6835EF-4D47-47C7-92CC-7AEDF792F702}"/>
                </a:ext>
              </a:extLst>
            </p:cNvPr>
            <p:cNvSpPr>
              <a:spLocks/>
            </p:cNvSpPr>
            <p:nvPr/>
          </p:nvSpPr>
          <p:spPr bwMode="auto">
            <a:xfrm>
              <a:off x="1296" y="1798"/>
              <a:ext cx="79" cy="39"/>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2" y="0"/>
                    <a:pt x="24" y="3"/>
                    <a:pt x="24" y="6"/>
                  </a:cubicBezTo>
                  <a:cubicBezTo>
                    <a:pt x="24" y="9"/>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47" name="Freeform 25">
              <a:extLst>
                <a:ext uri="{FF2B5EF4-FFF2-40B4-BE49-F238E27FC236}">
                  <a16:creationId xmlns:a16="http://schemas.microsoft.com/office/drawing/2014/main" id="{A51CE555-252D-4E78-866D-2FAE34A5A3EC}"/>
                </a:ext>
              </a:extLst>
            </p:cNvPr>
            <p:cNvSpPr>
              <a:spLocks/>
            </p:cNvSpPr>
            <p:nvPr/>
          </p:nvSpPr>
          <p:spPr bwMode="auto">
            <a:xfrm>
              <a:off x="1296" y="1877"/>
              <a:ext cx="79" cy="39"/>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2" y="0"/>
                    <a:pt x="24" y="3"/>
                    <a:pt x="24" y="6"/>
                  </a:cubicBezTo>
                  <a:cubicBezTo>
                    <a:pt x="24" y="9"/>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48" name="Freeform 26">
              <a:extLst>
                <a:ext uri="{FF2B5EF4-FFF2-40B4-BE49-F238E27FC236}">
                  <a16:creationId xmlns:a16="http://schemas.microsoft.com/office/drawing/2014/main" id="{4E2F288B-6F03-472C-AD42-C0F8F837BE1A}"/>
                </a:ext>
              </a:extLst>
            </p:cNvPr>
            <p:cNvSpPr>
              <a:spLocks/>
            </p:cNvSpPr>
            <p:nvPr/>
          </p:nvSpPr>
          <p:spPr bwMode="auto">
            <a:xfrm>
              <a:off x="1415" y="1719"/>
              <a:ext cx="78" cy="39"/>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2" y="0"/>
                    <a:pt x="24" y="3"/>
                    <a:pt x="24" y="6"/>
                  </a:cubicBezTo>
                  <a:cubicBezTo>
                    <a:pt x="24" y="9"/>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49" name="Freeform 27">
              <a:extLst>
                <a:ext uri="{FF2B5EF4-FFF2-40B4-BE49-F238E27FC236}">
                  <a16:creationId xmlns:a16="http://schemas.microsoft.com/office/drawing/2014/main" id="{87F7C6C6-AC53-4283-A83A-2092F483B968}"/>
                </a:ext>
              </a:extLst>
            </p:cNvPr>
            <p:cNvSpPr>
              <a:spLocks/>
            </p:cNvSpPr>
            <p:nvPr/>
          </p:nvSpPr>
          <p:spPr bwMode="auto">
            <a:xfrm>
              <a:off x="1415" y="1798"/>
              <a:ext cx="78" cy="39"/>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2" y="0"/>
                    <a:pt x="24" y="3"/>
                    <a:pt x="24" y="6"/>
                  </a:cubicBezTo>
                  <a:cubicBezTo>
                    <a:pt x="24" y="9"/>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50" name="Freeform 28">
              <a:extLst>
                <a:ext uri="{FF2B5EF4-FFF2-40B4-BE49-F238E27FC236}">
                  <a16:creationId xmlns:a16="http://schemas.microsoft.com/office/drawing/2014/main" id="{EAAAC82F-152A-4052-989E-EF2122BEB647}"/>
                </a:ext>
              </a:extLst>
            </p:cNvPr>
            <p:cNvSpPr>
              <a:spLocks/>
            </p:cNvSpPr>
            <p:nvPr/>
          </p:nvSpPr>
          <p:spPr bwMode="auto">
            <a:xfrm>
              <a:off x="1415" y="1877"/>
              <a:ext cx="78" cy="39"/>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2" y="0"/>
                    <a:pt x="24" y="3"/>
                    <a:pt x="24" y="6"/>
                  </a:cubicBezTo>
                  <a:cubicBezTo>
                    <a:pt x="24" y="9"/>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51" name="Freeform 29">
              <a:extLst>
                <a:ext uri="{FF2B5EF4-FFF2-40B4-BE49-F238E27FC236}">
                  <a16:creationId xmlns:a16="http://schemas.microsoft.com/office/drawing/2014/main" id="{572F8461-F8F1-4011-81E9-C4690F80F69B}"/>
                </a:ext>
              </a:extLst>
            </p:cNvPr>
            <p:cNvSpPr>
              <a:spLocks noEditPoints="1"/>
            </p:cNvSpPr>
            <p:nvPr/>
          </p:nvSpPr>
          <p:spPr bwMode="auto">
            <a:xfrm>
              <a:off x="1257" y="1956"/>
              <a:ext cx="158" cy="118"/>
            </a:xfrm>
            <a:custGeom>
              <a:avLst/>
              <a:gdLst>
                <a:gd name="T0" fmla="*/ 42 w 48"/>
                <a:gd name="T1" fmla="*/ 36 h 36"/>
                <a:gd name="T2" fmla="*/ 6 w 48"/>
                <a:gd name="T3" fmla="*/ 36 h 36"/>
                <a:gd name="T4" fmla="*/ 0 w 48"/>
                <a:gd name="T5" fmla="*/ 30 h 36"/>
                <a:gd name="T6" fmla="*/ 0 w 48"/>
                <a:gd name="T7" fmla="*/ 6 h 36"/>
                <a:gd name="T8" fmla="*/ 6 w 48"/>
                <a:gd name="T9" fmla="*/ 0 h 36"/>
                <a:gd name="T10" fmla="*/ 42 w 48"/>
                <a:gd name="T11" fmla="*/ 0 h 36"/>
                <a:gd name="T12" fmla="*/ 48 w 48"/>
                <a:gd name="T13" fmla="*/ 6 h 36"/>
                <a:gd name="T14" fmla="*/ 48 w 48"/>
                <a:gd name="T15" fmla="*/ 30 h 36"/>
                <a:gd name="T16" fmla="*/ 42 w 48"/>
                <a:gd name="T17" fmla="*/ 36 h 36"/>
                <a:gd name="T18" fmla="*/ 12 w 48"/>
                <a:gd name="T19" fmla="*/ 24 h 36"/>
                <a:gd name="T20" fmla="*/ 36 w 48"/>
                <a:gd name="T21" fmla="*/ 24 h 36"/>
                <a:gd name="T22" fmla="*/ 36 w 48"/>
                <a:gd name="T23" fmla="*/ 12 h 36"/>
                <a:gd name="T24" fmla="*/ 12 w 48"/>
                <a:gd name="T25" fmla="*/ 12 h 36"/>
                <a:gd name="T26" fmla="*/ 12 w 48"/>
                <a:gd name="T2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36">
                  <a:moveTo>
                    <a:pt x="42" y="36"/>
                  </a:moveTo>
                  <a:cubicBezTo>
                    <a:pt x="6" y="36"/>
                    <a:pt x="6" y="36"/>
                    <a:pt x="6" y="36"/>
                  </a:cubicBezTo>
                  <a:cubicBezTo>
                    <a:pt x="3" y="36"/>
                    <a:pt x="0" y="33"/>
                    <a:pt x="0" y="30"/>
                  </a:cubicBezTo>
                  <a:cubicBezTo>
                    <a:pt x="0" y="6"/>
                    <a:pt x="0" y="6"/>
                    <a:pt x="0" y="6"/>
                  </a:cubicBezTo>
                  <a:cubicBezTo>
                    <a:pt x="0" y="3"/>
                    <a:pt x="3" y="0"/>
                    <a:pt x="6" y="0"/>
                  </a:cubicBezTo>
                  <a:cubicBezTo>
                    <a:pt x="42" y="0"/>
                    <a:pt x="42" y="0"/>
                    <a:pt x="42" y="0"/>
                  </a:cubicBezTo>
                  <a:cubicBezTo>
                    <a:pt x="46" y="0"/>
                    <a:pt x="48" y="3"/>
                    <a:pt x="48" y="6"/>
                  </a:cubicBezTo>
                  <a:cubicBezTo>
                    <a:pt x="48" y="30"/>
                    <a:pt x="48" y="30"/>
                    <a:pt x="48" y="30"/>
                  </a:cubicBezTo>
                  <a:cubicBezTo>
                    <a:pt x="48" y="33"/>
                    <a:pt x="46" y="36"/>
                    <a:pt x="42" y="36"/>
                  </a:cubicBezTo>
                  <a:close/>
                  <a:moveTo>
                    <a:pt x="12" y="24"/>
                  </a:moveTo>
                  <a:cubicBezTo>
                    <a:pt x="36" y="24"/>
                    <a:pt x="36" y="24"/>
                    <a:pt x="36" y="24"/>
                  </a:cubicBezTo>
                  <a:cubicBezTo>
                    <a:pt x="36" y="12"/>
                    <a:pt x="36" y="12"/>
                    <a:pt x="36" y="12"/>
                  </a:cubicBezTo>
                  <a:cubicBezTo>
                    <a:pt x="12" y="12"/>
                    <a:pt x="12" y="12"/>
                    <a:pt x="12" y="12"/>
                  </a:cubicBezTo>
                  <a:lnTo>
                    <a:pt x="1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grpSp>
      <p:grpSp>
        <p:nvGrpSpPr>
          <p:cNvPr id="52" name="Group 32">
            <a:extLst>
              <a:ext uri="{FF2B5EF4-FFF2-40B4-BE49-F238E27FC236}">
                <a16:creationId xmlns:a16="http://schemas.microsoft.com/office/drawing/2014/main" id="{2BBF5CED-9D74-495D-AD68-B3AD21D6C7AD}"/>
              </a:ext>
            </a:extLst>
          </p:cNvPr>
          <p:cNvGrpSpPr>
            <a:grpSpLocks noChangeAspect="1"/>
          </p:cNvGrpSpPr>
          <p:nvPr/>
        </p:nvGrpSpPr>
        <p:grpSpPr bwMode="auto">
          <a:xfrm>
            <a:off x="6718869" y="1892796"/>
            <a:ext cx="313811" cy="342653"/>
            <a:chOff x="3274" y="1086"/>
            <a:chExt cx="457" cy="499"/>
          </a:xfrm>
          <a:solidFill>
            <a:srgbClr val="00B050"/>
          </a:solidFill>
        </p:grpSpPr>
        <p:sp>
          <p:nvSpPr>
            <p:cNvPr id="53" name="Freeform 33">
              <a:extLst>
                <a:ext uri="{FF2B5EF4-FFF2-40B4-BE49-F238E27FC236}">
                  <a16:creationId xmlns:a16="http://schemas.microsoft.com/office/drawing/2014/main" id="{6113E5E7-671B-4B15-87B1-00ABAB867862}"/>
                </a:ext>
              </a:extLst>
            </p:cNvPr>
            <p:cNvSpPr>
              <a:spLocks/>
            </p:cNvSpPr>
            <p:nvPr/>
          </p:nvSpPr>
          <p:spPr bwMode="auto">
            <a:xfrm>
              <a:off x="3274" y="1086"/>
              <a:ext cx="21" cy="499"/>
            </a:xfrm>
            <a:custGeom>
              <a:avLst/>
              <a:gdLst>
                <a:gd name="T0" fmla="*/ 6 w 12"/>
                <a:gd name="T1" fmla="*/ 288 h 288"/>
                <a:gd name="T2" fmla="*/ 0 w 12"/>
                <a:gd name="T3" fmla="*/ 282 h 288"/>
                <a:gd name="T4" fmla="*/ 0 w 12"/>
                <a:gd name="T5" fmla="*/ 6 h 288"/>
                <a:gd name="T6" fmla="*/ 6 w 12"/>
                <a:gd name="T7" fmla="*/ 0 h 288"/>
                <a:gd name="T8" fmla="*/ 12 w 12"/>
                <a:gd name="T9" fmla="*/ 6 h 288"/>
                <a:gd name="T10" fmla="*/ 12 w 12"/>
                <a:gd name="T11" fmla="*/ 282 h 288"/>
                <a:gd name="T12" fmla="*/ 6 w 12"/>
                <a:gd name="T13" fmla="*/ 288 h 288"/>
              </a:gdLst>
              <a:ahLst/>
              <a:cxnLst>
                <a:cxn ang="0">
                  <a:pos x="T0" y="T1"/>
                </a:cxn>
                <a:cxn ang="0">
                  <a:pos x="T2" y="T3"/>
                </a:cxn>
                <a:cxn ang="0">
                  <a:pos x="T4" y="T5"/>
                </a:cxn>
                <a:cxn ang="0">
                  <a:pos x="T6" y="T7"/>
                </a:cxn>
                <a:cxn ang="0">
                  <a:pos x="T8" y="T9"/>
                </a:cxn>
                <a:cxn ang="0">
                  <a:pos x="T10" y="T11"/>
                </a:cxn>
                <a:cxn ang="0">
                  <a:pos x="T12" y="T13"/>
                </a:cxn>
              </a:cxnLst>
              <a:rect l="0" t="0" r="r" b="b"/>
              <a:pathLst>
                <a:path w="12" h="288">
                  <a:moveTo>
                    <a:pt x="6" y="288"/>
                  </a:moveTo>
                  <a:cubicBezTo>
                    <a:pt x="3" y="288"/>
                    <a:pt x="0" y="286"/>
                    <a:pt x="0" y="282"/>
                  </a:cubicBezTo>
                  <a:cubicBezTo>
                    <a:pt x="0" y="6"/>
                    <a:pt x="0" y="6"/>
                    <a:pt x="0" y="6"/>
                  </a:cubicBezTo>
                  <a:cubicBezTo>
                    <a:pt x="0" y="3"/>
                    <a:pt x="3" y="0"/>
                    <a:pt x="6" y="0"/>
                  </a:cubicBezTo>
                  <a:cubicBezTo>
                    <a:pt x="10" y="0"/>
                    <a:pt x="12" y="3"/>
                    <a:pt x="12" y="6"/>
                  </a:cubicBezTo>
                  <a:cubicBezTo>
                    <a:pt x="12" y="282"/>
                    <a:pt x="12" y="282"/>
                    <a:pt x="12" y="282"/>
                  </a:cubicBezTo>
                  <a:cubicBezTo>
                    <a:pt x="12" y="286"/>
                    <a:pt x="10" y="288"/>
                    <a:pt x="6" y="2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54" name="Freeform 34">
              <a:extLst>
                <a:ext uri="{FF2B5EF4-FFF2-40B4-BE49-F238E27FC236}">
                  <a16:creationId xmlns:a16="http://schemas.microsoft.com/office/drawing/2014/main" id="{36CA8F88-C91C-4118-ACC2-9ACFFAB35A54}"/>
                </a:ext>
              </a:extLst>
            </p:cNvPr>
            <p:cNvSpPr>
              <a:spLocks noEditPoints="1"/>
            </p:cNvSpPr>
            <p:nvPr/>
          </p:nvSpPr>
          <p:spPr bwMode="auto">
            <a:xfrm>
              <a:off x="3357" y="1107"/>
              <a:ext cx="374" cy="374"/>
            </a:xfrm>
            <a:custGeom>
              <a:avLst/>
              <a:gdLst>
                <a:gd name="T0" fmla="*/ 198 w 216"/>
                <a:gd name="T1" fmla="*/ 216 h 216"/>
                <a:gd name="T2" fmla="*/ 18 w 216"/>
                <a:gd name="T3" fmla="*/ 216 h 216"/>
                <a:gd name="T4" fmla="*/ 0 w 216"/>
                <a:gd name="T5" fmla="*/ 198 h 216"/>
                <a:gd name="T6" fmla="*/ 0 w 216"/>
                <a:gd name="T7" fmla="*/ 18 h 216"/>
                <a:gd name="T8" fmla="*/ 18 w 216"/>
                <a:gd name="T9" fmla="*/ 0 h 216"/>
                <a:gd name="T10" fmla="*/ 198 w 216"/>
                <a:gd name="T11" fmla="*/ 0 h 216"/>
                <a:gd name="T12" fmla="*/ 216 w 216"/>
                <a:gd name="T13" fmla="*/ 18 h 216"/>
                <a:gd name="T14" fmla="*/ 216 w 216"/>
                <a:gd name="T15" fmla="*/ 198 h 216"/>
                <a:gd name="T16" fmla="*/ 198 w 216"/>
                <a:gd name="T17" fmla="*/ 216 h 216"/>
                <a:gd name="T18" fmla="*/ 18 w 216"/>
                <a:gd name="T19" fmla="*/ 12 h 216"/>
                <a:gd name="T20" fmla="*/ 12 w 216"/>
                <a:gd name="T21" fmla="*/ 18 h 216"/>
                <a:gd name="T22" fmla="*/ 12 w 216"/>
                <a:gd name="T23" fmla="*/ 198 h 216"/>
                <a:gd name="T24" fmla="*/ 18 w 216"/>
                <a:gd name="T25" fmla="*/ 204 h 216"/>
                <a:gd name="T26" fmla="*/ 198 w 216"/>
                <a:gd name="T27" fmla="*/ 204 h 216"/>
                <a:gd name="T28" fmla="*/ 204 w 216"/>
                <a:gd name="T29" fmla="*/ 198 h 216"/>
                <a:gd name="T30" fmla="*/ 204 w 216"/>
                <a:gd name="T31" fmla="*/ 18 h 216"/>
                <a:gd name="T32" fmla="*/ 198 w 216"/>
                <a:gd name="T33" fmla="*/ 12 h 216"/>
                <a:gd name="T34" fmla="*/ 18 w 216"/>
                <a:gd name="T35" fmla="*/ 12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6" h="216">
                  <a:moveTo>
                    <a:pt x="198" y="216"/>
                  </a:moveTo>
                  <a:cubicBezTo>
                    <a:pt x="18" y="216"/>
                    <a:pt x="18" y="216"/>
                    <a:pt x="18" y="216"/>
                  </a:cubicBezTo>
                  <a:cubicBezTo>
                    <a:pt x="9" y="216"/>
                    <a:pt x="0" y="208"/>
                    <a:pt x="0" y="198"/>
                  </a:cubicBezTo>
                  <a:cubicBezTo>
                    <a:pt x="0" y="18"/>
                    <a:pt x="0" y="18"/>
                    <a:pt x="0" y="18"/>
                  </a:cubicBezTo>
                  <a:cubicBezTo>
                    <a:pt x="0" y="9"/>
                    <a:pt x="9" y="0"/>
                    <a:pt x="18" y="0"/>
                  </a:cubicBezTo>
                  <a:cubicBezTo>
                    <a:pt x="198" y="0"/>
                    <a:pt x="198" y="0"/>
                    <a:pt x="198" y="0"/>
                  </a:cubicBezTo>
                  <a:cubicBezTo>
                    <a:pt x="208" y="0"/>
                    <a:pt x="216" y="9"/>
                    <a:pt x="216" y="18"/>
                  </a:cubicBezTo>
                  <a:cubicBezTo>
                    <a:pt x="216" y="198"/>
                    <a:pt x="216" y="198"/>
                    <a:pt x="216" y="198"/>
                  </a:cubicBezTo>
                  <a:cubicBezTo>
                    <a:pt x="216" y="208"/>
                    <a:pt x="208" y="216"/>
                    <a:pt x="198" y="216"/>
                  </a:cubicBezTo>
                  <a:close/>
                  <a:moveTo>
                    <a:pt x="18" y="12"/>
                  </a:moveTo>
                  <a:cubicBezTo>
                    <a:pt x="15" y="12"/>
                    <a:pt x="12" y="15"/>
                    <a:pt x="12" y="18"/>
                  </a:cubicBezTo>
                  <a:cubicBezTo>
                    <a:pt x="12" y="198"/>
                    <a:pt x="12" y="198"/>
                    <a:pt x="12" y="198"/>
                  </a:cubicBezTo>
                  <a:cubicBezTo>
                    <a:pt x="12" y="202"/>
                    <a:pt x="15" y="204"/>
                    <a:pt x="18" y="204"/>
                  </a:cubicBezTo>
                  <a:cubicBezTo>
                    <a:pt x="198" y="204"/>
                    <a:pt x="198" y="204"/>
                    <a:pt x="198" y="204"/>
                  </a:cubicBezTo>
                  <a:cubicBezTo>
                    <a:pt x="202" y="204"/>
                    <a:pt x="204" y="202"/>
                    <a:pt x="204" y="198"/>
                  </a:cubicBezTo>
                  <a:cubicBezTo>
                    <a:pt x="204" y="18"/>
                    <a:pt x="204" y="18"/>
                    <a:pt x="204" y="18"/>
                  </a:cubicBezTo>
                  <a:cubicBezTo>
                    <a:pt x="204" y="15"/>
                    <a:pt x="202" y="12"/>
                    <a:pt x="198" y="12"/>
                  </a:cubicBezTo>
                  <a:lnTo>
                    <a:pt x="1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55" name="Freeform 35">
              <a:extLst>
                <a:ext uri="{FF2B5EF4-FFF2-40B4-BE49-F238E27FC236}">
                  <a16:creationId xmlns:a16="http://schemas.microsoft.com/office/drawing/2014/main" id="{E0E7B3BD-647A-4E97-BBBC-99DEB10ECF27}"/>
                </a:ext>
              </a:extLst>
            </p:cNvPr>
            <p:cNvSpPr>
              <a:spLocks/>
            </p:cNvSpPr>
            <p:nvPr/>
          </p:nvSpPr>
          <p:spPr bwMode="auto">
            <a:xfrm>
              <a:off x="3274" y="1169"/>
              <a:ext cx="104" cy="21"/>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56" name="Freeform 36">
              <a:extLst>
                <a:ext uri="{FF2B5EF4-FFF2-40B4-BE49-F238E27FC236}">
                  <a16:creationId xmlns:a16="http://schemas.microsoft.com/office/drawing/2014/main" id="{705E8AC9-FFD7-4A68-99EA-46040A12D745}"/>
                </a:ext>
              </a:extLst>
            </p:cNvPr>
            <p:cNvSpPr>
              <a:spLocks/>
            </p:cNvSpPr>
            <p:nvPr/>
          </p:nvSpPr>
          <p:spPr bwMode="auto">
            <a:xfrm>
              <a:off x="3274" y="1398"/>
              <a:ext cx="104" cy="21"/>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57" name="Freeform 37">
              <a:extLst>
                <a:ext uri="{FF2B5EF4-FFF2-40B4-BE49-F238E27FC236}">
                  <a16:creationId xmlns:a16="http://schemas.microsoft.com/office/drawing/2014/main" id="{B937D1A1-4343-4A9F-A81A-4DD568D48AF3}"/>
                </a:ext>
              </a:extLst>
            </p:cNvPr>
            <p:cNvSpPr>
              <a:spLocks noEditPoints="1"/>
            </p:cNvSpPr>
            <p:nvPr/>
          </p:nvSpPr>
          <p:spPr bwMode="auto">
            <a:xfrm>
              <a:off x="3419" y="1169"/>
              <a:ext cx="250" cy="250"/>
            </a:xfrm>
            <a:custGeom>
              <a:avLst/>
              <a:gdLst>
                <a:gd name="T0" fmla="*/ 102 w 144"/>
                <a:gd name="T1" fmla="*/ 144 h 144"/>
                <a:gd name="T2" fmla="*/ 42 w 144"/>
                <a:gd name="T3" fmla="*/ 144 h 144"/>
                <a:gd name="T4" fmla="*/ 36 w 144"/>
                <a:gd name="T5" fmla="*/ 138 h 144"/>
                <a:gd name="T6" fmla="*/ 36 w 144"/>
                <a:gd name="T7" fmla="*/ 108 h 144"/>
                <a:gd name="T8" fmla="*/ 6 w 144"/>
                <a:gd name="T9" fmla="*/ 108 h 144"/>
                <a:gd name="T10" fmla="*/ 0 w 144"/>
                <a:gd name="T11" fmla="*/ 102 h 144"/>
                <a:gd name="T12" fmla="*/ 0 w 144"/>
                <a:gd name="T13" fmla="*/ 42 h 144"/>
                <a:gd name="T14" fmla="*/ 6 w 144"/>
                <a:gd name="T15" fmla="*/ 36 h 144"/>
                <a:gd name="T16" fmla="*/ 36 w 144"/>
                <a:gd name="T17" fmla="*/ 36 h 144"/>
                <a:gd name="T18" fmla="*/ 36 w 144"/>
                <a:gd name="T19" fmla="*/ 6 h 144"/>
                <a:gd name="T20" fmla="*/ 42 w 144"/>
                <a:gd name="T21" fmla="*/ 0 h 144"/>
                <a:gd name="T22" fmla="*/ 102 w 144"/>
                <a:gd name="T23" fmla="*/ 0 h 144"/>
                <a:gd name="T24" fmla="*/ 108 w 144"/>
                <a:gd name="T25" fmla="*/ 6 h 144"/>
                <a:gd name="T26" fmla="*/ 108 w 144"/>
                <a:gd name="T27" fmla="*/ 36 h 144"/>
                <a:gd name="T28" fmla="*/ 138 w 144"/>
                <a:gd name="T29" fmla="*/ 36 h 144"/>
                <a:gd name="T30" fmla="*/ 144 w 144"/>
                <a:gd name="T31" fmla="*/ 42 h 144"/>
                <a:gd name="T32" fmla="*/ 144 w 144"/>
                <a:gd name="T33" fmla="*/ 102 h 144"/>
                <a:gd name="T34" fmla="*/ 138 w 144"/>
                <a:gd name="T35" fmla="*/ 108 h 144"/>
                <a:gd name="T36" fmla="*/ 108 w 144"/>
                <a:gd name="T37" fmla="*/ 108 h 144"/>
                <a:gd name="T38" fmla="*/ 108 w 144"/>
                <a:gd name="T39" fmla="*/ 138 h 144"/>
                <a:gd name="T40" fmla="*/ 102 w 144"/>
                <a:gd name="T41" fmla="*/ 144 h 144"/>
                <a:gd name="T42" fmla="*/ 48 w 144"/>
                <a:gd name="T43" fmla="*/ 132 h 144"/>
                <a:gd name="T44" fmla="*/ 96 w 144"/>
                <a:gd name="T45" fmla="*/ 132 h 144"/>
                <a:gd name="T46" fmla="*/ 96 w 144"/>
                <a:gd name="T47" fmla="*/ 102 h 144"/>
                <a:gd name="T48" fmla="*/ 102 w 144"/>
                <a:gd name="T49" fmla="*/ 96 h 144"/>
                <a:gd name="T50" fmla="*/ 132 w 144"/>
                <a:gd name="T51" fmla="*/ 96 h 144"/>
                <a:gd name="T52" fmla="*/ 132 w 144"/>
                <a:gd name="T53" fmla="*/ 48 h 144"/>
                <a:gd name="T54" fmla="*/ 102 w 144"/>
                <a:gd name="T55" fmla="*/ 48 h 144"/>
                <a:gd name="T56" fmla="*/ 96 w 144"/>
                <a:gd name="T57" fmla="*/ 42 h 144"/>
                <a:gd name="T58" fmla="*/ 96 w 144"/>
                <a:gd name="T59" fmla="*/ 12 h 144"/>
                <a:gd name="T60" fmla="*/ 48 w 144"/>
                <a:gd name="T61" fmla="*/ 12 h 144"/>
                <a:gd name="T62" fmla="*/ 48 w 144"/>
                <a:gd name="T63" fmla="*/ 42 h 144"/>
                <a:gd name="T64" fmla="*/ 42 w 144"/>
                <a:gd name="T65" fmla="*/ 48 h 144"/>
                <a:gd name="T66" fmla="*/ 12 w 144"/>
                <a:gd name="T67" fmla="*/ 48 h 144"/>
                <a:gd name="T68" fmla="*/ 12 w 144"/>
                <a:gd name="T69" fmla="*/ 96 h 144"/>
                <a:gd name="T70" fmla="*/ 42 w 144"/>
                <a:gd name="T71" fmla="*/ 96 h 144"/>
                <a:gd name="T72" fmla="*/ 48 w 144"/>
                <a:gd name="T73" fmla="*/ 102 h 144"/>
                <a:gd name="T74" fmla="*/ 48 w 144"/>
                <a:gd name="T75"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44">
                  <a:moveTo>
                    <a:pt x="102" y="144"/>
                  </a:moveTo>
                  <a:cubicBezTo>
                    <a:pt x="42" y="144"/>
                    <a:pt x="42" y="144"/>
                    <a:pt x="42" y="144"/>
                  </a:cubicBezTo>
                  <a:cubicBezTo>
                    <a:pt x="39" y="144"/>
                    <a:pt x="36" y="142"/>
                    <a:pt x="36" y="138"/>
                  </a:cubicBezTo>
                  <a:cubicBezTo>
                    <a:pt x="36" y="108"/>
                    <a:pt x="36" y="108"/>
                    <a:pt x="36" y="108"/>
                  </a:cubicBezTo>
                  <a:cubicBezTo>
                    <a:pt x="6" y="108"/>
                    <a:pt x="6" y="108"/>
                    <a:pt x="6" y="108"/>
                  </a:cubicBezTo>
                  <a:cubicBezTo>
                    <a:pt x="3" y="108"/>
                    <a:pt x="0" y="106"/>
                    <a:pt x="0" y="102"/>
                  </a:cubicBezTo>
                  <a:cubicBezTo>
                    <a:pt x="0" y="42"/>
                    <a:pt x="0" y="42"/>
                    <a:pt x="0" y="42"/>
                  </a:cubicBezTo>
                  <a:cubicBezTo>
                    <a:pt x="0" y="39"/>
                    <a:pt x="3" y="36"/>
                    <a:pt x="6" y="36"/>
                  </a:cubicBezTo>
                  <a:cubicBezTo>
                    <a:pt x="36" y="36"/>
                    <a:pt x="36" y="36"/>
                    <a:pt x="36" y="36"/>
                  </a:cubicBezTo>
                  <a:cubicBezTo>
                    <a:pt x="36" y="6"/>
                    <a:pt x="36" y="6"/>
                    <a:pt x="36" y="6"/>
                  </a:cubicBezTo>
                  <a:cubicBezTo>
                    <a:pt x="36" y="3"/>
                    <a:pt x="39" y="0"/>
                    <a:pt x="42" y="0"/>
                  </a:cubicBezTo>
                  <a:cubicBezTo>
                    <a:pt x="102" y="0"/>
                    <a:pt x="102" y="0"/>
                    <a:pt x="102" y="0"/>
                  </a:cubicBezTo>
                  <a:cubicBezTo>
                    <a:pt x="106" y="0"/>
                    <a:pt x="108" y="3"/>
                    <a:pt x="108" y="6"/>
                  </a:cubicBezTo>
                  <a:cubicBezTo>
                    <a:pt x="108" y="36"/>
                    <a:pt x="108" y="36"/>
                    <a:pt x="108" y="36"/>
                  </a:cubicBezTo>
                  <a:cubicBezTo>
                    <a:pt x="138" y="36"/>
                    <a:pt x="138" y="36"/>
                    <a:pt x="138" y="36"/>
                  </a:cubicBezTo>
                  <a:cubicBezTo>
                    <a:pt x="142" y="36"/>
                    <a:pt x="144" y="39"/>
                    <a:pt x="144" y="42"/>
                  </a:cubicBezTo>
                  <a:cubicBezTo>
                    <a:pt x="144" y="102"/>
                    <a:pt x="144" y="102"/>
                    <a:pt x="144" y="102"/>
                  </a:cubicBezTo>
                  <a:cubicBezTo>
                    <a:pt x="144" y="106"/>
                    <a:pt x="142" y="108"/>
                    <a:pt x="138" y="108"/>
                  </a:cubicBezTo>
                  <a:cubicBezTo>
                    <a:pt x="108" y="108"/>
                    <a:pt x="108" y="108"/>
                    <a:pt x="108" y="108"/>
                  </a:cubicBezTo>
                  <a:cubicBezTo>
                    <a:pt x="108" y="138"/>
                    <a:pt x="108" y="138"/>
                    <a:pt x="108" y="138"/>
                  </a:cubicBezTo>
                  <a:cubicBezTo>
                    <a:pt x="108" y="142"/>
                    <a:pt x="106" y="144"/>
                    <a:pt x="102" y="144"/>
                  </a:cubicBezTo>
                  <a:close/>
                  <a:moveTo>
                    <a:pt x="48" y="132"/>
                  </a:moveTo>
                  <a:cubicBezTo>
                    <a:pt x="96" y="132"/>
                    <a:pt x="96" y="132"/>
                    <a:pt x="96" y="132"/>
                  </a:cubicBezTo>
                  <a:cubicBezTo>
                    <a:pt x="96" y="102"/>
                    <a:pt x="96" y="102"/>
                    <a:pt x="96" y="102"/>
                  </a:cubicBezTo>
                  <a:cubicBezTo>
                    <a:pt x="96" y="99"/>
                    <a:pt x="99" y="96"/>
                    <a:pt x="102" y="96"/>
                  </a:cubicBezTo>
                  <a:cubicBezTo>
                    <a:pt x="132" y="96"/>
                    <a:pt x="132" y="96"/>
                    <a:pt x="132" y="96"/>
                  </a:cubicBezTo>
                  <a:cubicBezTo>
                    <a:pt x="132" y="48"/>
                    <a:pt x="132" y="48"/>
                    <a:pt x="132" y="48"/>
                  </a:cubicBezTo>
                  <a:cubicBezTo>
                    <a:pt x="102" y="48"/>
                    <a:pt x="102" y="48"/>
                    <a:pt x="102" y="48"/>
                  </a:cubicBezTo>
                  <a:cubicBezTo>
                    <a:pt x="99" y="48"/>
                    <a:pt x="96" y="46"/>
                    <a:pt x="96" y="42"/>
                  </a:cubicBezTo>
                  <a:cubicBezTo>
                    <a:pt x="96" y="12"/>
                    <a:pt x="96" y="12"/>
                    <a:pt x="96" y="12"/>
                  </a:cubicBezTo>
                  <a:cubicBezTo>
                    <a:pt x="48" y="12"/>
                    <a:pt x="48" y="12"/>
                    <a:pt x="48" y="12"/>
                  </a:cubicBezTo>
                  <a:cubicBezTo>
                    <a:pt x="48" y="42"/>
                    <a:pt x="48" y="42"/>
                    <a:pt x="48" y="42"/>
                  </a:cubicBezTo>
                  <a:cubicBezTo>
                    <a:pt x="48" y="46"/>
                    <a:pt x="46" y="48"/>
                    <a:pt x="42" y="48"/>
                  </a:cubicBezTo>
                  <a:cubicBezTo>
                    <a:pt x="12" y="48"/>
                    <a:pt x="12" y="48"/>
                    <a:pt x="12" y="48"/>
                  </a:cubicBezTo>
                  <a:cubicBezTo>
                    <a:pt x="12" y="96"/>
                    <a:pt x="12" y="96"/>
                    <a:pt x="12" y="96"/>
                  </a:cubicBezTo>
                  <a:cubicBezTo>
                    <a:pt x="42" y="96"/>
                    <a:pt x="42" y="96"/>
                    <a:pt x="42" y="96"/>
                  </a:cubicBezTo>
                  <a:cubicBezTo>
                    <a:pt x="46" y="96"/>
                    <a:pt x="48" y="99"/>
                    <a:pt x="48" y="102"/>
                  </a:cubicBezTo>
                  <a:lnTo>
                    <a:pt x="4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grpSp>
      <p:grpSp>
        <p:nvGrpSpPr>
          <p:cNvPr id="86" name="Group 85">
            <a:extLst>
              <a:ext uri="{FF2B5EF4-FFF2-40B4-BE49-F238E27FC236}">
                <a16:creationId xmlns:a16="http://schemas.microsoft.com/office/drawing/2014/main" id="{B06AA568-A98F-4865-A234-8858453F5A10}"/>
              </a:ext>
            </a:extLst>
          </p:cNvPr>
          <p:cNvGrpSpPr/>
          <p:nvPr/>
        </p:nvGrpSpPr>
        <p:grpSpPr>
          <a:xfrm>
            <a:off x="4007986" y="1815574"/>
            <a:ext cx="1020407" cy="474485"/>
            <a:chOff x="5343980" y="2151420"/>
            <a:chExt cx="1360543" cy="632646"/>
          </a:xfrm>
          <a:solidFill>
            <a:srgbClr val="7F7F7F"/>
          </a:solidFill>
        </p:grpSpPr>
        <p:grpSp>
          <p:nvGrpSpPr>
            <p:cNvPr id="62" name="Group 59">
              <a:extLst>
                <a:ext uri="{FF2B5EF4-FFF2-40B4-BE49-F238E27FC236}">
                  <a16:creationId xmlns:a16="http://schemas.microsoft.com/office/drawing/2014/main" id="{56DE1569-32AA-4126-A418-AE8589B0A83B}"/>
                </a:ext>
              </a:extLst>
            </p:cNvPr>
            <p:cNvGrpSpPr>
              <a:grpSpLocks noChangeAspect="1"/>
            </p:cNvGrpSpPr>
            <p:nvPr/>
          </p:nvGrpSpPr>
          <p:grpSpPr bwMode="auto">
            <a:xfrm>
              <a:off x="6073140" y="2151420"/>
              <a:ext cx="631383" cy="632646"/>
              <a:chOff x="6081" y="1495"/>
              <a:chExt cx="500" cy="501"/>
            </a:xfrm>
            <a:grpFill/>
          </p:grpSpPr>
          <p:sp>
            <p:nvSpPr>
              <p:cNvPr id="63" name="Freeform 60">
                <a:extLst>
                  <a:ext uri="{FF2B5EF4-FFF2-40B4-BE49-F238E27FC236}">
                    <a16:creationId xmlns:a16="http://schemas.microsoft.com/office/drawing/2014/main" id="{FC014638-3C0A-4108-9F10-47F9821E28DE}"/>
                  </a:ext>
                </a:extLst>
              </p:cNvPr>
              <p:cNvSpPr>
                <a:spLocks noEditPoints="1"/>
              </p:cNvSpPr>
              <p:nvPr/>
            </p:nvSpPr>
            <p:spPr bwMode="auto">
              <a:xfrm>
                <a:off x="6258" y="1673"/>
                <a:ext cx="63" cy="31"/>
              </a:xfrm>
              <a:custGeom>
                <a:avLst/>
                <a:gdLst>
                  <a:gd name="T0" fmla="*/ 30 w 36"/>
                  <a:gd name="T1" fmla="*/ 18 h 18"/>
                  <a:gd name="T2" fmla="*/ 24 w 36"/>
                  <a:gd name="T3" fmla="*/ 12 h 18"/>
                  <a:gd name="T4" fmla="*/ 19 w 36"/>
                  <a:gd name="T5" fmla="*/ 12 h 18"/>
                  <a:gd name="T6" fmla="*/ 18 w 36"/>
                  <a:gd name="T7" fmla="*/ 12 h 18"/>
                  <a:gd name="T8" fmla="*/ 16 w 36"/>
                  <a:gd name="T9" fmla="*/ 12 h 18"/>
                  <a:gd name="T10" fmla="*/ 12 w 36"/>
                  <a:gd name="T11" fmla="*/ 12 h 18"/>
                  <a:gd name="T12" fmla="*/ 6 w 36"/>
                  <a:gd name="T13" fmla="*/ 18 h 18"/>
                  <a:gd name="T14" fmla="*/ 0 w 36"/>
                  <a:gd name="T15" fmla="*/ 12 h 18"/>
                  <a:gd name="T16" fmla="*/ 3 w 36"/>
                  <a:gd name="T17" fmla="*/ 3 h 18"/>
                  <a:gd name="T18" fmla="*/ 16 w 36"/>
                  <a:gd name="T19" fmla="*/ 0 h 18"/>
                  <a:gd name="T20" fmla="*/ 18 w 36"/>
                  <a:gd name="T21" fmla="*/ 0 h 18"/>
                  <a:gd name="T22" fmla="*/ 19 w 36"/>
                  <a:gd name="T23" fmla="*/ 0 h 18"/>
                  <a:gd name="T24" fmla="*/ 33 w 36"/>
                  <a:gd name="T25" fmla="*/ 3 h 18"/>
                  <a:gd name="T26" fmla="*/ 36 w 36"/>
                  <a:gd name="T27" fmla="*/ 12 h 18"/>
                  <a:gd name="T28" fmla="*/ 30 w 36"/>
                  <a:gd name="T29" fmla="*/ 18 h 18"/>
                  <a:gd name="T30" fmla="*/ 24 w 36"/>
                  <a:gd name="T31" fmla="*/ 11 h 18"/>
                  <a:gd name="T32" fmla="*/ 24 w 36"/>
                  <a:gd name="T33" fmla="*/ 11 h 18"/>
                  <a:gd name="T34" fmla="*/ 12 w 36"/>
                  <a:gd name="T35" fmla="*/ 11 h 18"/>
                  <a:gd name="T36" fmla="*/ 12 w 36"/>
                  <a:gd name="T37"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18">
                    <a:moveTo>
                      <a:pt x="30" y="18"/>
                    </a:moveTo>
                    <a:cubicBezTo>
                      <a:pt x="27" y="18"/>
                      <a:pt x="24" y="15"/>
                      <a:pt x="24" y="12"/>
                    </a:cubicBezTo>
                    <a:cubicBezTo>
                      <a:pt x="23" y="12"/>
                      <a:pt x="21" y="12"/>
                      <a:pt x="19" y="12"/>
                    </a:cubicBezTo>
                    <a:cubicBezTo>
                      <a:pt x="18" y="12"/>
                      <a:pt x="18" y="12"/>
                      <a:pt x="18" y="12"/>
                    </a:cubicBezTo>
                    <a:cubicBezTo>
                      <a:pt x="16" y="12"/>
                      <a:pt x="16" y="12"/>
                      <a:pt x="16" y="12"/>
                    </a:cubicBezTo>
                    <a:cubicBezTo>
                      <a:pt x="15" y="12"/>
                      <a:pt x="13" y="12"/>
                      <a:pt x="12" y="12"/>
                    </a:cubicBezTo>
                    <a:cubicBezTo>
                      <a:pt x="12" y="15"/>
                      <a:pt x="9" y="18"/>
                      <a:pt x="6" y="18"/>
                    </a:cubicBezTo>
                    <a:cubicBezTo>
                      <a:pt x="3" y="18"/>
                      <a:pt x="0" y="15"/>
                      <a:pt x="0" y="12"/>
                    </a:cubicBezTo>
                    <a:cubicBezTo>
                      <a:pt x="0" y="8"/>
                      <a:pt x="1" y="5"/>
                      <a:pt x="3" y="3"/>
                    </a:cubicBezTo>
                    <a:cubicBezTo>
                      <a:pt x="7" y="0"/>
                      <a:pt x="11" y="0"/>
                      <a:pt x="16" y="0"/>
                    </a:cubicBezTo>
                    <a:cubicBezTo>
                      <a:pt x="18" y="0"/>
                      <a:pt x="18" y="0"/>
                      <a:pt x="18" y="0"/>
                    </a:cubicBezTo>
                    <a:cubicBezTo>
                      <a:pt x="19" y="0"/>
                      <a:pt x="19" y="0"/>
                      <a:pt x="19" y="0"/>
                    </a:cubicBezTo>
                    <a:cubicBezTo>
                      <a:pt x="24" y="0"/>
                      <a:pt x="29" y="0"/>
                      <a:pt x="33" y="3"/>
                    </a:cubicBezTo>
                    <a:cubicBezTo>
                      <a:pt x="35" y="5"/>
                      <a:pt x="36" y="8"/>
                      <a:pt x="36" y="12"/>
                    </a:cubicBezTo>
                    <a:cubicBezTo>
                      <a:pt x="36" y="15"/>
                      <a:pt x="33" y="18"/>
                      <a:pt x="30" y="18"/>
                    </a:cubicBezTo>
                    <a:close/>
                    <a:moveTo>
                      <a:pt x="24" y="11"/>
                    </a:moveTo>
                    <a:cubicBezTo>
                      <a:pt x="24" y="11"/>
                      <a:pt x="24" y="11"/>
                      <a:pt x="24" y="11"/>
                    </a:cubicBezTo>
                    <a:close/>
                    <a:moveTo>
                      <a:pt x="12" y="11"/>
                    </a:moveTo>
                    <a:cubicBezTo>
                      <a:pt x="12" y="11"/>
                      <a:pt x="12" y="11"/>
                      <a:pt x="1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64" name="Freeform 61">
                <a:extLst>
                  <a:ext uri="{FF2B5EF4-FFF2-40B4-BE49-F238E27FC236}">
                    <a16:creationId xmlns:a16="http://schemas.microsoft.com/office/drawing/2014/main" id="{A3EF4CFB-EB73-497F-8DAB-2DDF49AB3BD3}"/>
                  </a:ext>
                </a:extLst>
              </p:cNvPr>
              <p:cNvSpPr>
                <a:spLocks noEditPoints="1"/>
              </p:cNvSpPr>
              <p:nvPr/>
            </p:nvSpPr>
            <p:spPr bwMode="auto">
              <a:xfrm>
                <a:off x="6342" y="1673"/>
                <a:ext cx="62" cy="31"/>
              </a:xfrm>
              <a:custGeom>
                <a:avLst/>
                <a:gdLst>
                  <a:gd name="T0" fmla="*/ 30 w 36"/>
                  <a:gd name="T1" fmla="*/ 18 h 18"/>
                  <a:gd name="T2" fmla="*/ 24 w 36"/>
                  <a:gd name="T3" fmla="*/ 12 h 18"/>
                  <a:gd name="T4" fmla="*/ 19 w 36"/>
                  <a:gd name="T5" fmla="*/ 12 h 18"/>
                  <a:gd name="T6" fmla="*/ 18 w 36"/>
                  <a:gd name="T7" fmla="*/ 12 h 18"/>
                  <a:gd name="T8" fmla="*/ 16 w 36"/>
                  <a:gd name="T9" fmla="*/ 12 h 18"/>
                  <a:gd name="T10" fmla="*/ 12 w 36"/>
                  <a:gd name="T11" fmla="*/ 12 h 18"/>
                  <a:gd name="T12" fmla="*/ 6 w 36"/>
                  <a:gd name="T13" fmla="*/ 18 h 18"/>
                  <a:gd name="T14" fmla="*/ 0 w 36"/>
                  <a:gd name="T15" fmla="*/ 12 h 18"/>
                  <a:gd name="T16" fmla="*/ 3 w 36"/>
                  <a:gd name="T17" fmla="*/ 3 h 18"/>
                  <a:gd name="T18" fmla="*/ 16 w 36"/>
                  <a:gd name="T19" fmla="*/ 0 h 18"/>
                  <a:gd name="T20" fmla="*/ 18 w 36"/>
                  <a:gd name="T21" fmla="*/ 0 h 18"/>
                  <a:gd name="T22" fmla="*/ 19 w 36"/>
                  <a:gd name="T23" fmla="*/ 0 h 18"/>
                  <a:gd name="T24" fmla="*/ 33 w 36"/>
                  <a:gd name="T25" fmla="*/ 3 h 18"/>
                  <a:gd name="T26" fmla="*/ 36 w 36"/>
                  <a:gd name="T27" fmla="*/ 12 h 18"/>
                  <a:gd name="T28" fmla="*/ 30 w 36"/>
                  <a:gd name="T29" fmla="*/ 18 h 18"/>
                  <a:gd name="T30" fmla="*/ 24 w 36"/>
                  <a:gd name="T31" fmla="*/ 11 h 18"/>
                  <a:gd name="T32" fmla="*/ 24 w 36"/>
                  <a:gd name="T33" fmla="*/ 11 h 18"/>
                  <a:gd name="T34" fmla="*/ 12 w 36"/>
                  <a:gd name="T35" fmla="*/ 11 h 18"/>
                  <a:gd name="T36" fmla="*/ 12 w 36"/>
                  <a:gd name="T37"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18">
                    <a:moveTo>
                      <a:pt x="30" y="18"/>
                    </a:moveTo>
                    <a:cubicBezTo>
                      <a:pt x="27" y="18"/>
                      <a:pt x="24" y="15"/>
                      <a:pt x="24" y="12"/>
                    </a:cubicBezTo>
                    <a:cubicBezTo>
                      <a:pt x="23" y="12"/>
                      <a:pt x="21" y="12"/>
                      <a:pt x="19" y="12"/>
                    </a:cubicBezTo>
                    <a:cubicBezTo>
                      <a:pt x="18" y="12"/>
                      <a:pt x="18" y="12"/>
                      <a:pt x="18" y="12"/>
                    </a:cubicBezTo>
                    <a:cubicBezTo>
                      <a:pt x="16" y="12"/>
                      <a:pt x="16" y="12"/>
                      <a:pt x="16" y="12"/>
                    </a:cubicBezTo>
                    <a:cubicBezTo>
                      <a:pt x="15" y="12"/>
                      <a:pt x="13" y="12"/>
                      <a:pt x="12" y="12"/>
                    </a:cubicBezTo>
                    <a:cubicBezTo>
                      <a:pt x="12" y="15"/>
                      <a:pt x="9" y="18"/>
                      <a:pt x="6" y="18"/>
                    </a:cubicBezTo>
                    <a:cubicBezTo>
                      <a:pt x="3" y="18"/>
                      <a:pt x="0" y="15"/>
                      <a:pt x="0" y="12"/>
                    </a:cubicBezTo>
                    <a:cubicBezTo>
                      <a:pt x="0" y="8"/>
                      <a:pt x="1" y="5"/>
                      <a:pt x="3" y="3"/>
                    </a:cubicBezTo>
                    <a:cubicBezTo>
                      <a:pt x="7" y="0"/>
                      <a:pt x="12" y="0"/>
                      <a:pt x="16" y="0"/>
                    </a:cubicBezTo>
                    <a:cubicBezTo>
                      <a:pt x="18" y="0"/>
                      <a:pt x="18" y="0"/>
                      <a:pt x="18" y="0"/>
                    </a:cubicBezTo>
                    <a:cubicBezTo>
                      <a:pt x="19" y="0"/>
                      <a:pt x="19" y="0"/>
                      <a:pt x="19" y="0"/>
                    </a:cubicBezTo>
                    <a:cubicBezTo>
                      <a:pt x="24" y="0"/>
                      <a:pt x="29" y="0"/>
                      <a:pt x="33" y="3"/>
                    </a:cubicBezTo>
                    <a:cubicBezTo>
                      <a:pt x="35" y="5"/>
                      <a:pt x="36" y="8"/>
                      <a:pt x="36" y="12"/>
                    </a:cubicBezTo>
                    <a:cubicBezTo>
                      <a:pt x="36" y="15"/>
                      <a:pt x="33" y="18"/>
                      <a:pt x="30" y="18"/>
                    </a:cubicBezTo>
                    <a:close/>
                    <a:moveTo>
                      <a:pt x="24" y="11"/>
                    </a:moveTo>
                    <a:cubicBezTo>
                      <a:pt x="24" y="11"/>
                      <a:pt x="24" y="11"/>
                      <a:pt x="24" y="11"/>
                    </a:cubicBezTo>
                    <a:close/>
                    <a:moveTo>
                      <a:pt x="12" y="11"/>
                    </a:moveTo>
                    <a:cubicBezTo>
                      <a:pt x="12" y="11"/>
                      <a:pt x="12" y="11"/>
                      <a:pt x="1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65" name="Freeform 62">
                <a:extLst>
                  <a:ext uri="{FF2B5EF4-FFF2-40B4-BE49-F238E27FC236}">
                    <a16:creationId xmlns:a16="http://schemas.microsoft.com/office/drawing/2014/main" id="{3A85B5E9-26A9-46F2-8FDE-36FA6EAA5904}"/>
                  </a:ext>
                </a:extLst>
              </p:cNvPr>
              <p:cNvSpPr>
                <a:spLocks/>
              </p:cNvSpPr>
              <p:nvPr/>
            </p:nvSpPr>
            <p:spPr bwMode="auto">
              <a:xfrm>
                <a:off x="6081" y="1807"/>
                <a:ext cx="500" cy="189"/>
              </a:xfrm>
              <a:custGeom>
                <a:avLst/>
                <a:gdLst>
                  <a:gd name="T0" fmla="*/ 282 w 288"/>
                  <a:gd name="T1" fmla="*/ 109 h 109"/>
                  <a:gd name="T2" fmla="*/ 6 w 288"/>
                  <a:gd name="T3" fmla="*/ 109 h 109"/>
                  <a:gd name="T4" fmla="*/ 0 w 288"/>
                  <a:gd name="T5" fmla="*/ 103 h 109"/>
                  <a:gd name="T6" fmla="*/ 0 w 288"/>
                  <a:gd name="T7" fmla="*/ 64 h 109"/>
                  <a:gd name="T8" fmla="*/ 87 w 288"/>
                  <a:gd name="T9" fmla="*/ 4 h 109"/>
                  <a:gd name="T10" fmla="*/ 111 w 288"/>
                  <a:gd name="T11" fmla="*/ 1 h 109"/>
                  <a:gd name="T12" fmla="*/ 118 w 288"/>
                  <a:gd name="T13" fmla="*/ 6 h 109"/>
                  <a:gd name="T14" fmla="*/ 113 w 288"/>
                  <a:gd name="T15" fmla="*/ 13 h 109"/>
                  <a:gd name="T16" fmla="*/ 89 w 288"/>
                  <a:gd name="T17" fmla="*/ 16 h 109"/>
                  <a:gd name="T18" fmla="*/ 12 w 288"/>
                  <a:gd name="T19" fmla="*/ 64 h 109"/>
                  <a:gd name="T20" fmla="*/ 12 w 288"/>
                  <a:gd name="T21" fmla="*/ 97 h 109"/>
                  <a:gd name="T22" fmla="*/ 276 w 288"/>
                  <a:gd name="T23" fmla="*/ 97 h 109"/>
                  <a:gd name="T24" fmla="*/ 276 w 288"/>
                  <a:gd name="T25" fmla="*/ 64 h 109"/>
                  <a:gd name="T26" fmla="*/ 199 w 288"/>
                  <a:gd name="T27" fmla="*/ 17 h 109"/>
                  <a:gd name="T28" fmla="*/ 174 w 288"/>
                  <a:gd name="T29" fmla="*/ 13 h 109"/>
                  <a:gd name="T30" fmla="*/ 169 w 288"/>
                  <a:gd name="T31" fmla="*/ 6 h 109"/>
                  <a:gd name="T32" fmla="*/ 176 w 288"/>
                  <a:gd name="T33" fmla="*/ 1 h 109"/>
                  <a:gd name="T34" fmla="*/ 201 w 288"/>
                  <a:gd name="T35" fmla="*/ 5 h 109"/>
                  <a:gd name="T36" fmla="*/ 288 w 288"/>
                  <a:gd name="T37" fmla="*/ 64 h 109"/>
                  <a:gd name="T38" fmla="*/ 288 w 288"/>
                  <a:gd name="T39" fmla="*/ 103 h 109"/>
                  <a:gd name="T40" fmla="*/ 282 w 288"/>
                  <a:gd name="T41"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8" h="109">
                    <a:moveTo>
                      <a:pt x="282" y="109"/>
                    </a:moveTo>
                    <a:cubicBezTo>
                      <a:pt x="6" y="109"/>
                      <a:pt x="6" y="109"/>
                      <a:pt x="6" y="109"/>
                    </a:cubicBezTo>
                    <a:cubicBezTo>
                      <a:pt x="3" y="109"/>
                      <a:pt x="0" y="106"/>
                      <a:pt x="0" y="103"/>
                    </a:cubicBezTo>
                    <a:cubicBezTo>
                      <a:pt x="0" y="64"/>
                      <a:pt x="0" y="64"/>
                      <a:pt x="0" y="64"/>
                    </a:cubicBezTo>
                    <a:cubicBezTo>
                      <a:pt x="0" y="16"/>
                      <a:pt x="44" y="10"/>
                      <a:pt x="87" y="4"/>
                    </a:cubicBezTo>
                    <a:cubicBezTo>
                      <a:pt x="95" y="3"/>
                      <a:pt x="103" y="2"/>
                      <a:pt x="111" y="1"/>
                    </a:cubicBezTo>
                    <a:cubicBezTo>
                      <a:pt x="115" y="0"/>
                      <a:pt x="118" y="3"/>
                      <a:pt x="118" y="6"/>
                    </a:cubicBezTo>
                    <a:cubicBezTo>
                      <a:pt x="119" y="9"/>
                      <a:pt x="117" y="12"/>
                      <a:pt x="113" y="13"/>
                    </a:cubicBezTo>
                    <a:cubicBezTo>
                      <a:pt x="105" y="14"/>
                      <a:pt x="97" y="15"/>
                      <a:pt x="89" y="16"/>
                    </a:cubicBezTo>
                    <a:cubicBezTo>
                      <a:pt x="41" y="23"/>
                      <a:pt x="12" y="29"/>
                      <a:pt x="12" y="64"/>
                    </a:cubicBezTo>
                    <a:cubicBezTo>
                      <a:pt x="12" y="97"/>
                      <a:pt x="12" y="97"/>
                      <a:pt x="12" y="97"/>
                    </a:cubicBezTo>
                    <a:cubicBezTo>
                      <a:pt x="276" y="97"/>
                      <a:pt x="276" y="97"/>
                      <a:pt x="276" y="97"/>
                    </a:cubicBezTo>
                    <a:cubicBezTo>
                      <a:pt x="276" y="64"/>
                      <a:pt x="276" y="64"/>
                      <a:pt x="276" y="64"/>
                    </a:cubicBezTo>
                    <a:cubicBezTo>
                      <a:pt x="276" y="29"/>
                      <a:pt x="247" y="23"/>
                      <a:pt x="199" y="17"/>
                    </a:cubicBezTo>
                    <a:cubicBezTo>
                      <a:pt x="191" y="15"/>
                      <a:pt x="182" y="14"/>
                      <a:pt x="174" y="13"/>
                    </a:cubicBezTo>
                    <a:cubicBezTo>
                      <a:pt x="170" y="12"/>
                      <a:pt x="168" y="9"/>
                      <a:pt x="169" y="6"/>
                    </a:cubicBezTo>
                    <a:cubicBezTo>
                      <a:pt x="169" y="3"/>
                      <a:pt x="172" y="0"/>
                      <a:pt x="176" y="1"/>
                    </a:cubicBezTo>
                    <a:cubicBezTo>
                      <a:pt x="184" y="2"/>
                      <a:pt x="193" y="3"/>
                      <a:pt x="201" y="5"/>
                    </a:cubicBezTo>
                    <a:cubicBezTo>
                      <a:pt x="246" y="11"/>
                      <a:pt x="288" y="16"/>
                      <a:pt x="288" y="64"/>
                    </a:cubicBezTo>
                    <a:cubicBezTo>
                      <a:pt x="288" y="103"/>
                      <a:pt x="288" y="103"/>
                      <a:pt x="288" y="103"/>
                    </a:cubicBezTo>
                    <a:cubicBezTo>
                      <a:pt x="288" y="106"/>
                      <a:pt x="285" y="109"/>
                      <a:pt x="282"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66" name="Freeform 63">
                <a:extLst>
                  <a:ext uri="{FF2B5EF4-FFF2-40B4-BE49-F238E27FC236}">
                    <a16:creationId xmlns:a16="http://schemas.microsoft.com/office/drawing/2014/main" id="{9979AC5F-AC71-4751-95AA-22B1A8E262F6}"/>
                  </a:ext>
                </a:extLst>
              </p:cNvPr>
              <p:cNvSpPr>
                <a:spLocks noEditPoints="1"/>
              </p:cNvSpPr>
              <p:nvPr/>
            </p:nvSpPr>
            <p:spPr bwMode="auto">
              <a:xfrm>
                <a:off x="6192" y="1567"/>
                <a:ext cx="276" cy="283"/>
              </a:xfrm>
              <a:custGeom>
                <a:avLst/>
                <a:gdLst>
                  <a:gd name="T0" fmla="*/ 80 w 159"/>
                  <a:gd name="T1" fmla="*/ 163 h 163"/>
                  <a:gd name="T2" fmla="*/ 14 w 159"/>
                  <a:gd name="T3" fmla="*/ 102 h 163"/>
                  <a:gd name="T4" fmla="*/ 0 w 159"/>
                  <a:gd name="T5" fmla="*/ 79 h 163"/>
                  <a:gd name="T6" fmla="*/ 15 w 159"/>
                  <a:gd name="T7" fmla="*/ 56 h 163"/>
                  <a:gd name="T8" fmla="*/ 20 w 159"/>
                  <a:gd name="T9" fmla="*/ 30 h 163"/>
                  <a:gd name="T10" fmla="*/ 26 w 159"/>
                  <a:gd name="T11" fmla="*/ 25 h 163"/>
                  <a:gd name="T12" fmla="*/ 72 w 159"/>
                  <a:gd name="T13" fmla="*/ 8 h 163"/>
                  <a:gd name="T14" fmla="*/ 76 w 159"/>
                  <a:gd name="T15" fmla="*/ 3 h 163"/>
                  <a:gd name="T16" fmla="*/ 84 w 159"/>
                  <a:gd name="T17" fmla="*/ 3 h 163"/>
                  <a:gd name="T18" fmla="*/ 88 w 159"/>
                  <a:gd name="T19" fmla="*/ 8 h 163"/>
                  <a:gd name="T20" fmla="*/ 134 w 159"/>
                  <a:gd name="T21" fmla="*/ 25 h 163"/>
                  <a:gd name="T22" fmla="*/ 140 w 159"/>
                  <a:gd name="T23" fmla="*/ 30 h 163"/>
                  <a:gd name="T24" fmla="*/ 145 w 159"/>
                  <a:gd name="T25" fmla="*/ 56 h 163"/>
                  <a:gd name="T26" fmla="*/ 159 w 159"/>
                  <a:gd name="T27" fmla="*/ 79 h 163"/>
                  <a:gd name="T28" fmla="*/ 146 w 159"/>
                  <a:gd name="T29" fmla="*/ 102 h 163"/>
                  <a:gd name="T30" fmla="*/ 80 w 159"/>
                  <a:gd name="T31" fmla="*/ 163 h 163"/>
                  <a:gd name="T32" fmla="*/ 31 w 159"/>
                  <a:gd name="T33" fmla="*/ 37 h 163"/>
                  <a:gd name="T34" fmla="*/ 26 w 159"/>
                  <a:gd name="T35" fmla="*/ 62 h 163"/>
                  <a:gd name="T36" fmla="*/ 20 w 159"/>
                  <a:gd name="T37" fmla="*/ 67 h 163"/>
                  <a:gd name="T38" fmla="*/ 12 w 159"/>
                  <a:gd name="T39" fmla="*/ 79 h 163"/>
                  <a:gd name="T40" fmla="*/ 20 w 159"/>
                  <a:gd name="T41" fmla="*/ 91 h 163"/>
                  <a:gd name="T42" fmla="*/ 26 w 159"/>
                  <a:gd name="T43" fmla="*/ 97 h 163"/>
                  <a:gd name="T44" fmla="*/ 80 w 159"/>
                  <a:gd name="T45" fmla="*/ 151 h 163"/>
                  <a:gd name="T46" fmla="*/ 134 w 159"/>
                  <a:gd name="T47" fmla="*/ 97 h 163"/>
                  <a:gd name="T48" fmla="*/ 140 w 159"/>
                  <a:gd name="T49" fmla="*/ 91 h 163"/>
                  <a:gd name="T50" fmla="*/ 147 w 159"/>
                  <a:gd name="T51" fmla="*/ 79 h 163"/>
                  <a:gd name="T52" fmla="*/ 140 w 159"/>
                  <a:gd name="T53" fmla="*/ 67 h 163"/>
                  <a:gd name="T54" fmla="*/ 134 w 159"/>
                  <a:gd name="T55" fmla="*/ 62 h 163"/>
                  <a:gd name="T56" fmla="*/ 129 w 159"/>
                  <a:gd name="T57" fmla="*/ 37 h 163"/>
                  <a:gd name="T58" fmla="*/ 80 w 159"/>
                  <a:gd name="T59" fmla="*/ 18 h 163"/>
                  <a:gd name="T60" fmla="*/ 31 w 159"/>
                  <a:gd name="T61" fmla="*/ 3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163">
                    <a:moveTo>
                      <a:pt x="80" y="163"/>
                    </a:moveTo>
                    <a:cubicBezTo>
                      <a:pt x="61" y="163"/>
                      <a:pt x="18" y="139"/>
                      <a:pt x="14" y="102"/>
                    </a:cubicBezTo>
                    <a:cubicBezTo>
                      <a:pt x="6" y="99"/>
                      <a:pt x="0" y="90"/>
                      <a:pt x="0" y="79"/>
                    </a:cubicBezTo>
                    <a:cubicBezTo>
                      <a:pt x="0" y="67"/>
                      <a:pt x="6" y="58"/>
                      <a:pt x="15" y="56"/>
                    </a:cubicBezTo>
                    <a:cubicBezTo>
                      <a:pt x="20" y="30"/>
                      <a:pt x="20" y="30"/>
                      <a:pt x="20" y="30"/>
                    </a:cubicBezTo>
                    <a:cubicBezTo>
                      <a:pt x="21" y="27"/>
                      <a:pt x="23" y="25"/>
                      <a:pt x="26" y="25"/>
                    </a:cubicBezTo>
                    <a:cubicBezTo>
                      <a:pt x="62" y="25"/>
                      <a:pt x="68" y="15"/>
                      <a:pt x="72" y="8"/>
                    </a:cubicBezTo>
                    <a:cubicBezTo>
                      <a:pt x="73" y="6"/>
                      <a:pt x="74" y="4"/>
                      <a:pt x="76" y="3"/>
                    </a:cubicBezTo>
                    <a:cubicBezTo>
                      <a:pt x="78" y="0"/>
                      <a:pt x="82" y="0"/>
                      <a:pt x="84" y="3"/>
                    </a:cubicBezTo>
                    <a:cubicBezTo>
                      <a:pt x="86" y="4"/>
                      <a:pt x="87" y="6"/>
                      <a:pt x="88" y="8"/>
                    </a:cubicBezTo>
                    <a:cubicBezTo>
                      <a:pt x="92" y="15"/>
                      <a:pt x="98" y="25"/>
                      <a:pt x="134" y="25"/>
                    </a:cubicBezTo>
                    <a:cubicBezTo>
                      <a:pt x="137" y="25"/>
                      <a:pt x="139" y="27"/>
                      <a:pt x="140" y="30"/>
                    </a:cubicBezTo>
                    <a:cubicBezTo>
                      <a:pt x="145" y="56"/>
                      <a:pt x="145" y="56"/>
                      <a:pt x="145" y="56"/>
                    </a:cubicBezTo>
                    <a:cubicBezTo>
                      <a:pt x="154" y="58"/>
                      <a:pt x="159" y="67"/>
                      <a:pt x="159" y="79"/>
                    </a:cubicBezTo>
                    <a:cubicBezTo>
                      <a:pt x="159" y="90"/>
                      <a:pt x="154" y="99"/>
                      <a:pt x="146" y="102"/>
                    </a:cubicBezTo>
                    <a:cubicBezTo>
                      <a:pt x="142" y="139"/>
                      <a:pt x="99" y="163"/>
                      <a:pt x="80" y="163"/>
                    </a:cubicBezTo>
                    <a:close/>
                    <a:moveTo>
                      <a:pt x="31" y="37"/>
                    </a:moveTo>
                    <a:cubicBezTo>
                      <a:pt x="26" y="62"/>
                      <a:pt x="26" y="62"/>
                      <a:pt x="26" y="62"/>
                    </a:cubicBezTo>
                    <a:cubicBezTo>
                      <a:pt x="25" y="65"/>
                      <a:pt x="23" y="67"/>
                      <a:pt x="20" y="67"/>
                    </a:cubicBezTo>
                    <a:cubicBezTo>
                      <a:pt x="14" y="67"/>
                      <a:pt x="12" y="75"/>
                      <a:pt x="12" y="79"/>
                    </a:cubicBezTo>
                    <a:cubicBezTo>
                      <a:pt x="12" y="83"/>
                      <a:pt x="14" y="91"/>
                      <a:pt x="20" y="91"/>
                    </a:cubicBezTo>
                    <a:cubicBezTo>
                      <a:pt x="23" y="91"/>
                      <a:pt x="26" y="94"/>
                      <a:pt x="26" y="97"/>
                    </a:cubicBezTo>
                    <a:cubicBezTo>
                      <a:pt x="26" y="128"/>
                      <a:pt x="64" y="151"/>
                      <a:pt x="80" y="151"/>
                    </a:cubicBezTo>
                    <a:cubicBezTo>
                      <a:pt x="96" y="151"/>
                      <a:pt x="134" y="128"/>
                      <a:pt x="134" y="97"/>
                    </a:cubicBezTo>
                    <a:cubicBezTo>
                      <a:pt x="134" y="94"/>
                      <a:pt x="137" y="91"/>
                      <a:pt x="140" y="91"/>
                    </a:cubicBezTo>
                    <a:cubicBezTo>
                      <a:pt x="146" y="91"/>
                      <a:pt x="147" y="83"/>
                      <a:pt x="147" y="79"/>
                    </a:cubicBezTo>
                    <a:cubicBezTo>
                      <a:pt x="147" y="75"/>
                      <a:pt x="146" y="67"/>
                      <a:pt x="140" y="67"/>
                    </a:cubicBezTo>
                    <a:cubicBezTo>
                      <a:pt x="137" y="67"/>
                      <a:pt x="135" y="65"/>
                      <a:pt x="134" y="62"/>
                    </a:cubicBezTo>
                    <a:cubicBezTo>
                      <a:pt x="129" y="37"/>
                      <a:pt x="129" y="37"/>
                      <a:pt x="129" y="37"/>
                    </a:cubicBezTo>
                    <a:cubicBezTo>
                      <a:pt x="97" y="36"/>
                      <a:pt x="86" y="27"/>
                      <a:pt x="80" y="18"/>
                    </a:cubicBezTo>
                    <a:cubicBezTo>
                      <a:pt x="73" y="27"/>
                      <a:pt x="62" y="36"/>
                      <a:pt x="31"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67" name="Freeform 64">
                <a:extLst>
                  <a:ext uri="{FF2B5EF4-FFF2-40B4-BE49-F238E27FC236}">
                    <a16:creationId xmlns:a16="http://schemas.microsoft.com/office/drawing/2014/main" id="{55A34BC5-4903-4BBE-A96E-8AF7141E0343}"/>
                  </a:ext>
                </a:extLst>
              </p:cNvPr>
              <p:cNvSpPr>
                <a:spLocks/>
              </p:cNvSpPr>
              <p:nvPr/>
            </p:nvSpPr>
            <p:spPr bwMode="auto">
              <a:xfrm>
                <a:off x="6182" y="1495"/>
                <a:ext cx="299" cy="204"/>
              </a:xfrm>
              <a:custGeom>
                <a:avLst/>
                <a:gdLst>
                  <a:gd name="T0" fmla="*/ 158 w 172"/>
                  <a:gd name="T1" fmla="*/ 117 h 117"/>
                  <a:gd name="T2" fmla="*/ 157 w 172"/>
                  <a:gd name="T3" fmla="*/ 117 h 117"/>
                  <a:gd name="T4" fmla="*/ 152 w 172"/>
                  <a:gd name="T5" fmla="*/ 110 h 117"/>
                  <a:gd name="T6" fmla="*/ 158 w 172"/>
                  <a:gd name="T7" fmla="*/ 65 h 117"/>
                  <a:gd name="T8" fmla="*/ 158 w 172"/>
                  <a:gd name="T9" fmla="*/ 65 h 117"/>
                  <a:gd name="T10" fmla="*/ 146 w 172"/>
                  <a:gd name="T11" fmla="*/ 32 h 117"/>
                  <a:gd name="T12" fmla="*/ 86 w 172"/>
                  <a:gd name="T13" fmla="*/ 12 h 117"/>
                  <a:gd name="T14" fmla="*/ 26 w 172"/>
                  <a:gd name="T15" fmla="*/ 32 h 117"/>
                  <a:gd name="T16" fmla="*/ 14 w 172"/>
                  <a:gd name="T17" fmla="*/ 65 h 117"/>
                  <a:gd name="T18" fmla="*/ 20 w 172"/>
                  <a:gd name="T19" fmla="*/ 110 h 117"/>
                  <a:gd name="T20" fmla="*/ 15 w 172"/>
                  <a:gd name="T21" fmla="*/ 117 h 117"/>
                  <a:gd name="T22" fmla="*/ 8 w 172"/>
                  <a:gd name="T23" fmla="*/ 112 h 117"/>
                  <a:gd name="T24" fmla="*/ 2 w 172"/>
                  <a:gd name="T25" fmla="*/ 67 h 117"/>
                  <a:gd name="T26" fmla="*/ 17 w 172"/>
                  <a:gd name="T27" fmla="*/ 24 h 117"/>
                  <a:gd name="T28" fmla="*/ 86 w 172"/>
                  <a:gd name="T29" fmla="*/ 0 h 117"/>
                  <a:gd name="T30" fmla="*/ 155 w 172"/>
                  <a:gd name="T31" fmla="*/ 24 h 117"/>
                  <a:gd name="T32" fmla="*/ 170 w 172"/>
                  <a:gd name="T33" fmla="*/ 66 h 117"/>
                  <a:gd name="T34" fmla="*/ 164 w 172"/>
                  <a:gd name="T35" fmla="*/ 112 h 117"/>
                  <a:gd name="T36" fmla="*/ 158 w 172"/>
                  <a:gd name="T37"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2" h="117">
                    <a:moveTo>
                      <a:pt x="158" y="117"/>
                    </a:moveTo>
                    <a:cubicBezTo>
                      <a:pt x="158" y="117"/>
                      <a:pt x="157" y="117"/>
                      <a:pt x="157" y="117"/>
                    </a:cubicBezTo>
                    <a:cubicBezTo>
                      <a:pt x="154" y="116"/>
                      <a:pt x="151" y="113"/>
                      <a:pt x="152" y="110"/>
                    </a:cubicBezTo>
                    <a:cubicBezTo>
                      <a:pt x="158" y="65"/>
                      <a:pt x="158" y="65"/>
                      <a:pt x="158" y="65"/>
                    </a:cubicBezTo>
                    <a:cubicBezTo>
                      <a:pt x="158" y="65"/>
                      <a:pt x="158" y="65"/>
                      <a:pt x="158" y="65"/>
                    </a:cubicBezTo>
                    <a:cubicBezTo>
                      <a:pt x="158" y="65"/>
                      <a:pt x="159" y="47"/>
                      <a:pt x="146" y="32"/>
                    </a:cubicBezTo>
                    <a:cubicBezTo>
                      <a:pt x="134" y="19"/>
                      <a:pt x="114" y="12"/>
                      <a:pt x="86" y="12"/>
                    </a:cubicBezTo>
                    <a:cubicBezTo>
                      <a:pt x="58" y="12"/>
                      <a:pt x="38" y="19"/>
                      <a:pt x="26" y="32"/>
                    </a:cubicBezTo>
                    <a:cubicBezTo>
                      <a:pt x="12" y="47"/>
                      <a:pt x="14" y="65"/>
                      <a:pt x="14" y="65"/>
                    </a:cubicBezTo>
                    <a:cubicBezTo>
                      <a:pt x="20" y="110"/>
                      <a:pt x="20" y="110"/>
                      <a:pt x="20" y="110"/>
                    </a:cubicBezTo>
                    <a:cubicBezTo>
                      <a:pt x="20" y="113"/>
                      <a:pt x="18" y="116"/>
                      <a:pt x="15" y="117"/>
                    </a:cubicBezTo>
                    <a:cubicBezTo>
                      <a:pt x="11" y="117"/>
                      <a:pt x="8" y="115"/>
                      <a:pt x="8" y="112"/>
                    </a:cubicBezTo>
                    <a:cubicBezTo>
                      <a:pt x="2" y="67"/>
                      <a:pt x="2" y="67"/>
                      <a:pt x="2" y="67"/>
                    </a:cubicBezTo>
                    <a:cubicBezTo>
                      <a:pt x="2" y="65"/>
                      <a:pt x="0" y="43"/>
                      <a:pt x="17" y="24"/>
                    </a:cubicBezTo>
                    <a:cubicBezTo>
                      <a:pt x="31" y="8"/>
                      <a:pt x="55" y="0"/>
                      <a:pt x="86" y="0"/>
                    </a:cubicBezTo>
                    <a:cubicBezTo>
                      <a:pt x="117" y="0"/>
                      <a:pt x="141" y="8"/>
                      <a:pt x="155" y="24"/>
                    </a:cubicBezTo>
                    <a:cubicBezTo>
                      <a:pt x="172" y="43"/>
                      <a:pt x="170" y="65"/>
                      <a:pt x="170" y="66"/>
                    </a:cubicBezTo>
                    <a:cubicBezTo>
                      <a:pt x="164" y="112"/>
                      <a:pt x="164" y="112"/>
                      <a:pt x="164" y="112"/>
                    </a:cubicBezTo>
                    <a:cubicBezTo>
                      <a:pt x="163" y="115"/>
                      <a:pt x="161" y="117"/>
                      <a:pt x="158"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68" name="Freeform 65">
                <a:extLst>
                  <a:ext uri="{FF2B5EF4-FFF2-40B4-BE49-F238E27FC236}">
                    <a16:creationId xmlns:a16="http://schemas.microsoft.com/office/drawing/2014/main" id="{1EC089DA-1A7A-4EA6-BE0E-C0B3B4BB7380}"/>
                  </a:ext>
                </a:extLst>
              </p:cNvPr>
              <p:cNvSpPr>
                <a:spLocks noEditPoints="1"/>
              </p:cNvSpPr>
              <p:nvPr/>
            </p:nvSpPr>
            <p:spPr bwMode="auto">
              <a:xfrm>
                <a:off x="6196" y="1871"/>
                <a:ext cx="83" cy="84"/>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12 h 48"/>
                  <a:gd name="T12" fmla="*/ 12 w 48"/>
                  <a:gd name="T13" fmla="*/ 24 h 48"/>
                  <a:gd name="T14" fmla="*/ 24 w 48"/>
                  <a:gd name="T15" fmla="*/ 36 h 48"/>
                  <a:gd name="T16" fmla="*/ 36 w 48"/>
                  <a:gd name="T17" fmla="*/ 24 h 48"/>
                  <a:gd name="T18" fmla="*/ 24 w 48"/>
                  <a:gd name="T19"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12"/>
                    </a:moveTo>
                    <a:cubicBezTo>
                      <a:pt x="17" y="12"/>
                      <a:pt x="12" y="17"/>
                      <a:pt x="12" y="24"/>
                    </a:cubicBezTo>
                    <a:cubicBezTo>
                      <a:pt x="12" y="30"/>
                      <a:pt x="17" y="36"/>
                      <a:pt x="24" y="36"/>
                    </a:cubicBezTo>
                    <a:cubicBezTo>
                      <a:pt x="30" y="36"/>
                      <a:pt x="36" y="30"/>
                      <a:pt x="36" y="24"/>
                    </a:cubicBezTo>
                    <a:cubicBezTo>
                      <a:pt x="36" y="17"/>
                      <a:pt x="30" y="12"/>
                      <a:pt x="2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69" name="Freeform 66">
                <a:extLst>
                  <a:ext uri="{FF2B5EF4-FFF2-40B4-BE49-F238E27FC236}">
                    <a16:creationId xmlns:a16="http://schemas.microsoft.com/office/drawing/2014/main" id="{0A2196CC-1205-4962-B540-AF7D37B42AAB}"/>
                  </a:ext>
                </a:extLst>
              </p:cNvPr>
              <p:cNvSpPr>
                <a:spLocks/>
              </p:cNvSpPr>
              <p:nvPr/>
            </p:nvSpPr>
            <p:spPr bwMode="auto">
              <a:xfrm>
                <a:off x="6227" y="1814"/>
                <a:ext cx="21" cy="78"/>
              </a:xfrm>
              <a:custGeom>
                <a:avLst/>
                <a:gdLst>
                  <a:gd name="T0" fmla="*/ 6 w 12"/>
                  <a:gd name="T1" fmla="*/ 45 h 45"/>
                  <a:gd name="T2" fmla="*/ 0 w 12"/>
                  <a:gd name="T3" fmla="*/ 39 h 45"/>
                  <a:gd name="T4" fmla="*/ 0 w 12"/>
                  <a:gd name="T5" fmla="*/ 6 h 45"/>
                  <a:gd name="T6" fmla="*/ 6 w 12"/>
                  <a:gd name="T7" fmla="*/ 0 h 45"/>
                  <a:gd name="T8" fmla="*/ 12 w 12"/>
                  <a:gd name="T9" fmla="*/ 6 h 45"/>
                  <a:gd name="T10" fmla="*/ 12 w 12"/>
                  <a:gd name="T11" fmla="*/ 39 h 45"/>
                  <a:gd name="T12" fmla="*/ 6 w 12"/>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2" h="45">
                    <a:moveTo>
                      <a:pt x="6" y="45"/>
                    </a:moveTo>
                    <a:cubicBezTo>
                      <a:pt x="3" y="45"/>
                      <a:pt x="0" y="42"/>
                      <a:pt x="0" y="39"/>
                    </a:cubicBezTo>
                    <a:cubicBezTo>
                      <a:pt x="0" y="6"/>
                      <a:pt x="0" y="6"/>
                      <a:pt x="0" y="6"/>
                    </a:cubicBezTo>
                    <a:cubicBezTo>
                      <a:pt x="0" y="3"/>
                      <a:pt x="3" y="0"/>
                      <a:pt x="6" y="0"/>
                    </a:cubicBezTo>
                    <a:cubicBezTo>
                      <a:pt x="9" y="0"/>
                      <a:pt x="12" y="3"/>
                      <a:pt x="12" y="6"/>
                    </a:cubicBezTo>
                    <a:cubicBezTo>
                      <a:pt x="12" y="39"/>
                      <a:pt x="12" y="39"/>
                      <a:pt x="12" y="39"/>
                    </a:cubicBezTo>
                    <a:cubicBezTo>
                      <a:pt x="12" y="42"/>
                      <a:pt x="9" y="45"/>
                      <a:pt x="6"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70" name="Freeform 67">
                <a:extLst>
                  <a:ext uri="{FF2B5EF4-FFF2-40B4-BE49-F238E27FC236}">
                    <a16:creationId xmlns:a16="http://schemas.microsoft.com/office/drawing/2014/main" id="{B1C746CA-6D2A-4D8E-BC71-D2CDC2CF4A68}"/>
                  </a:ext>
                </a:extLst>
              </p:cNvPr>
              <p:cNvSpPr>
                <a:spLocks/>
              </p:cNvSpPr>
              <p:nvPr/>
            </p:nvSpPr>
            <p:spPr bwMode="auto">
              <a:xfrm>
                <a:off x="6425" y="1815"/>
                <a:ext cx="21" cy="56"/>
              </a:xfrm>
              <a:custGeom>
                <a:avLst/>
                <a:gdLst>
                  <a:gd name="T0" fmla="*/ 6 w 12"/>
                  <a:gd name="T1" fmla="*/ 32 h 32"/>
                  <a:gd name="T2" fmla="*/ 6 w 12"/>
                  <a:gd name="T3" fmla="*/ 32 h 32"/>
                  <a:gd name="T4" fmla="*/ 0 w 12"/>
                  <a:gd name="T5" fmla="*/ 26 h 32"/>
                  <a:gd name="T6" fmla="*/ 0 w 12"/>
                  <a:gd name="T7" fmla="*/ 6 h 32"/>
                  <a:gd name="T8" fmla="*/ 6 w 12"/>
                  <a:gd name="T9" fmla="*/ 0 h 32"/>
                  <a:gd name="T10" fmla="*/ 6 w 12"/>
                  <a:gd name="T11" fmla="*/ 0 h 32"/>
                  <a:gd name="T12" fmla="*/ 12 w 12"/>
                  <a:gd name="T13" fmla="*/ 6 h 32"/>
                  <a:gd name="T14" fmla="*/ 12 w 12"/>
                  <a:gd name="T15" fmla="*/ 26 h 32"/>
                  <a:gd name="T16" fmla="*/ 6 w 12"/>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2">
                    <a:moveTo>
                      <a:pt x="6" y="32"/>
                    </a:moveTo>
                    <a:cubicBezTo>
                      <a:pt x="6" y="32"/>
                      <a:pt x="6" y="32"/>
                      <a:pt x="6" y="32"/>
                    </a:cubicBezTo>
                    <a:cubicBezTo>
                      <a:pt x="2" y="32"/>
                      <a:pt x="0" y="29"/>
                      <a:pt x="0" y="26"/>
                    </a:cubicBezTo>
                    <a:cubicBezTo>
                      <a:pt x="0" y="6"/>
                      <a:pt x="0" y="6"/>
                      <a:pt x="0" y="6"/>
                    </a:cubicBezTo>
                    <a:cubicBezTo>
                      <a:pt x="0" y="3"/>
                      <a:pt x="3" y="0"/>
                      <a:pt x="6" y="0"/>
                    </a:cubicBezTo>
                    <a:cubicBezTo>
                      <a:pt x="6" y="0"/>
                      <a:pt x="6" y="0"/>
                      <a:pt x="6" y="0"/>
                    </a:cubicBezTo>
                    <a:cubicBezTo>
                      <a:pt x="9" y="0"/>
                      <a:pt x="12" y="3"/>
                      <a:pt x="12" y="6"/>
                    </a:cubicBezTo>
                    <a:cubicBezTo>
                      <a:pt x="12" y="26"/>
                      <a:pt x="12" y="26"/>
                      <a:pt x="12" y="26"/>
                    </a:cubicBezTo>
                    <a:cubicBezTo>
                      <a:pt x="12" y="29"/>
                      <a:pt x="9" y="32"/>
                      <a:pt x="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71" name="Freeform 68">
                <a:extLst>
                  <a:ext uri="{FF2B5EF4-FFF2-40B4-BE49-F238E27FC236}">
                    <a16:creationId xmlns:a16="http://schemas.microsoft.com/office/drawing/2014/main" id="{C062F3D4-E270-4E6E-A58E-E69F6B1A4038}"/>
                  </a:ext>
                </a:extLst>
              </p:cNvPr>
              <p:cNvSpPr>
                <a:spLocks/>
              </p:cNvSpPr>
              <p:nvPr/>
            </p:nvSpPr>
            <p:spPr bwMode="auto">
              <a:xfrm>
                <a:off x="6373" y="1850"/>
                <a:ext cx="73" cy="105"/>
              </a:xfrm>
              <a:custGeom>
                <a:avLst/>
                <a:gdLst>
                  <a:gd name="T0" fmla="*/ 18 w 42"/>
                  <a:gd name="T1" fmla="*/ 60 h 60"/>
                  <a:gd name="T2" fmla="*/ 0 w 42"/>
                  <a:gd name="T3" fmla="*/ 43 h 60"/>
                  <a:gd name="T4" fmla="*/ 0 w 42"/>
                  <a:gd name="T5" fmla="*/ 23 h 60"/>
                  <a:gd name="T6" fmla="*/ 36 w 42"/>
                  <a:gd name="T7" fmla="*/ 0 h 60"/>
                  <a:gd name="T8" fmla="*/ 42 w 42"/>
                  <a:gd name="T9" fmla="*/ 6 h 60"/>
                  <a:gd name="T10" fmla="*/ 36 w 42"/>
                  <a:gd name="T11" fmla="*/ 12 h 60"/>
                  <a:gd name="T12" fmla="*/ 12 w 42"/>
                  <a:gd name="T13" fmla="*/ 23 h 60"/>
                  <a:gd name="T14" fmla="*/ 12 w 42"/>
                  <a:gd name="T15" fmla="*/ 43 h 60"/>
                  <a:gd name="T16" fmla="*/ 18 w 42"/>
                  <a:gd name="T17" fmla="*/ 48 h 60"/>
                  <a:gd name="T18" fmla="*/ 24 w 42"/>
                  <a:gd name="T19" fmla="*/ 54 h 60"/>
                  <a:gd name="T20" fmla="*/ 18 w 42"/>
                  <a:gd name="T21"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60">
                    <a:moveTo>
                      <a:pt x="18" y="60"/>
                    </a:moveTo>
                    <a:cubicBezTo>
                      <a:pt x="9" y="60"/>
                      <a:pt x="0" y="51"/>
                      <a:pt x="0" y="43"/>
                    </a:cubicBezTo>
                    <a:cubicBezTo>
                      <a:pt x="0" y="23"/>
                      <a:pt x="0" y="23"/>
                      <a:pt x="0" y="23"/>
                    </a:cubicBezTo>
                    <a:cubicBezTo>
                      <a:pt x="0" y="3"/>
                      <a:pt x="17" y="0"/>
                      <a:pt x="36" y="0"/>
                    </a:cubicBezTo>
                    <a:cubicBezTo>
                      <a:pt x="39" y="0"/>
                      <a:pt x="42" y="3"/>
                      <a:pt x="42" y="6"/>
                    </a:cubicBezTo>
                    <a:cubicBezTo>
                      <a:pt x="42" y="9"/>
                      <a:pt x="39" y="12"/>
                      <a:pt x="36" y="12"/>
                    </a:cubicBezTo>
                    <a:cubicBezTo>
                      <a:pt x="12" y="12"/>
                      <a:pt x="12" y="18"/>
                      <a:pt x="12" y="23"/>
                    </a:cubicBezTo>
                    <a:cubicBezTo>
                      <a:pt x="12" y="43"/>
                      <a:pt x="12" y="43"/>
                      <a:pt x="12" y="43"/>
                    </a:cubicBezTo>
                    <a:cubicBezTo>
                      <a:pt x="12" y="44"/>
                      <a:pt x="15" y="48"/>
                      <a:pt x="18" y="48"/>
                    </a:cubicBezTo>
                    <a:cubicBezTo>
                      <a:pt x="21" y="48"/>
                      <a:pt x="24" y="51"/>
                      <a:pt x="24" y="54"/>
                    </a:cubicBezTo>
                    <a:cubicBezTo>
                      <a:pt x="24" y="57"/>
                      <a:pt x="21" y="60"/>
                      <a:pt x="18"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72" name="Freeform 69">
                <a:extLst>
                  <a:ext uri="{FF2B5EF4-FFF2-40B4-BE49-F238E27FC236}">
                    <a16:creationId xmlns:a16="http://schemas.microsoft.com/office/drawing/2014/main" id="{9D4D6A09-F58D-40FB-B7DB-C785D754239A}"/>
                  </a:ext>
                </a:extLst>
              </p:cNvPr>
              <p:cNvSpPr>
                <a:spLocks/>
              </p:cNvSpPr>
              <p:nvPr/>
            </p:nvSpPr>
            <p:spPr bwMode="auto">
              <a:xfrm>
                <a:off x="6425" y="1850"/>
                <a:ext cx="73" cy="105"/>
              </a:xfrm>
              <a:custGeom>
                <a:avLst/>
                <a:gdLst>
                  <a:gd name="T0" fmla="*/ 24 w 42"/>
                  <a:gd name="T1" fmla="*/ 60 h 60"/>
                  <a:gd name="T2" fmla="*/ 18 w 42"/>
                  <a:gd name="T3" fmla="*/ 54 h 60"/>
                  <a:gd name="T4" fmla="*/ 24 w 42"/>
                  <a:gd name="T5" fmla="*/ 48 h 60"/>
                  <a:gd name="T6" fmla="*/ 30 w 42"/>
                  <a:gd name="T7" fmla="*/ 43 h 60"/>
                  <a:gd name="T8" fmla="*/ 30 w 42"/>
                  <a:gd name="T9" fmla="*/ 23 h 60"/>
                  <a:gd name="T10" fmla="*/ 6 w 42"/>
                  <a:gd name="T11" fmla="*/ 12 h 60"/>
                  <a:gd name="T12" fmla="*/ 0 w 42"/>
                  <a:gd name="T13" fmla="*/ 6 h 60"/>
                  <a:gd name="T14" fmla="*/ 6 w 42"/>
                  <a:gd name="T15" fmla="*/ 0 h 60"/>
                  <a:gd name="T16" fmla="*/ 42 w 42"/>
                  <a:gd name="T17" fmla="*/ 23 h 60"/>
                  <a:gd name="T18" fmla="*/ 42 w 42"/>
                  <a:gd name="T19" fmla="*/ 43 h 60"/>
                  <a:gd name="T20" fmla="*/ 24 w 42"/>
                  <a:gd name="T21"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60">
                    <a:moveTo>
                      <a:pt x="24" y="60"/>
                    </a:moveTo>
                    <a:cubicBezTo>
                      <a:pt x="21" y="60"/>
                      <a:pt x="18" y="57"/>
                      <a:pt x="18" y="54"/>
                    </a:cubicBezTo>
                    <a:cubicBezTo>
                      <a:pt x="18" y="51"/>
                      <a:pt x="21" y="48"/>
                      <a:pt x="24" y="48"/>
                    </a:cubicBezTo>
                    <a:cubicBezTo>
                      <a:pt x="27" y="48"/>
                      <a:pt x="30" y="44"/>
                      <a:pt x="30" y="43"/>
                    </a:cubicBezTo>
                    <a:cubicBezTo>
                      <a:pt x="30" y="23"/>
                      <a:pt x="30" y="23"/>
                      <a:pt x="30" y="23"/>
                    </a:cubicBezTo>
                    <a:cubicBezTo>
                      <a:pt x="30" y="18"/>
                      <a:pt x="30" y="12"/>
                      <a:pt x="6" y="12"/>
                    </a:cubicBezTo>
                    <a:cubicBezTo>
                      <a:pt x="3" y="12"/>
                      <a:pt x="0" y="9"/>
                      <a:pt x="0" y="6"/>
                    </a:cubicBezTo>
                    <a:cubicBezTo>
                      <a:pt x="0" y="3"/>
                      <a:pt x="3" y="0"/>
                      <a:pt x="6" y="0"/>
                    </a:cubicBezTo>
                    <a:cubicBezTo>
                      <a:pt x="25" y="0"/>
                      <a:pt x="42" y="3"/>
                      <a:pt x="42" y="23"/>
                    </a:cubicBezTo>
                    <a:cubicBezTo>
                      <a:pt x="42" y="43"/>
                      <a:pt x="42" y="43"/>
                      <a:pt x="42" y="43"/>
                    </a:cubicBezTo>
                    <a:cubicBezTo>
                      <a:pt x="42" y="51"/>
                      <a:pt x="33" y="60"/>
                      <a:pt x="24"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73" name="Freeform 70">
                <a:extLst>
                  <a:ext uri="{FF2B5EF4-FFF2-40B4-BE49-F238E27FC236}">
                    <a16:creationId xmlns:a16="http://schemas.microsoft.com/office/drawing/2014/main" id="{793435BC-0751-404F-AAA9-1182AFB0C4E4}"/>
                  </a:ext>
                </a:extLst>
              </p:cNvPr>
              <p:cNvSpPr>
                <a:spLocks/>
              </p:cNvSpPr>
              <p:nvPr/>
            </p:nvSpPr>
            <p:spPr bwMode="auto">
              <a:xfrm>
                <a:off x="6310" y="1829"/>
                <a:ext cx="21" cy="167"/>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3"/>
                      <a:pt x="3" y="0"/>
                      <a:pt x="6" y="0"/>
                    </a:cubicBezTo>
                    <a:cubicBezTo>
                      <a:pt x="9" y="0"/>
                      <a:pt x="12" y="3"/>
                      <a:pt x="12" y="6"/>
                    </a:cubicBezTo>
                    <a:cubicBezTo>
                      <a:pt x="12" y="90"/>
                      <a:pt x="12" y="90"/>
                      <a:pt x="12" y="90"/>
                    </a:cubicBezTo>
                    <a:cubicBezTo>
                      <a:pt x="12" y="93"/>
                      <a:pt x="9"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grpSp>
        <p:grpSp>
          <p:nvGrpSpPr>
            <p:cNvPr id="74" name="Group 24">
              <a:extLst>
                <a:ext uri="{FF2B5EF4-FFF2-40B4-BE49-F238E27FC236}">
                  <a16:creationId xmlns:a16="http://schemas.microsoft.com/office/drawing/2014/main" id="{89C7456C-6F07-4893-9485-6F915511DAF7}"/>
                </a:ext>
              </a:extLst>
            </p:cNvPr>
            <p:cNvGrpSpPr>
              <a:grpSpLocks noChangeAspect="1"/>
            </p:cNvGrpSpPr>
            <p:nvPr/>
          </p:nvGrpSpPr>
          <p:grpSpPr bwMode="auto">
            <a:xfrm>
              <a:off x="5343980" y="2156058"/>
              <a:ext cx="627450" cy="623644"/>
              <a:chOff x="5974" y="432"/>
              <a:chExt cx="330" cy="328"/>
            </a:xfrm>
            <a:grpFill/>
          </p:grpSpPr>
          <p:sp>
            <p:nvSpPr>
              <p:cNvPr id="75" name="Freeform 25">
                <a:extLst>
                  <a:ext uri="{FF2B5EF4-FFF2-40B4-BE49-F238E27FC236}">
                    <a16:creationId xmlns:a16="http://schemas.microsoft.com/office/drawing/2014/main" id="{BA4D0A43-2DDD-40F1-AFCA-AEE7136CEC56}"/>
                  </a:ext>
                </a:extLst>
              </p:cNvPr>
              <p:cNvSpPr>
                <a:spLocks noEditPoints="1"/>
              </p:cNvSpPr>
              <p:nvPr/>
            </p:nvSpPr>
            <p:spPr bwMode="auto">
              <a:xfrm>
                <a:off x="5974" y="432"/>
                <a:ext cx="330" cy="328"/>
              </a:xfrm>
              <a:custGeom>
                <a:avLst/>
                <a:gdLst>
                  <a:gd name="T0" fmla="*/ 324 w 497"/>
                  <a:gd name="T1" fmla="*/ 313 h 494"/>
                  <a:gd name="T2" fmla="*/ 399 w 497"/>
                  <a:gd name="T3" fmla="*/ 298 h 494"/>
                  <a:gd name="T4" fmla="*/ 485 w 497"/>
                  <a:gd name="T5" fmla="*/ 241 h 494"/>
                  <a:gd name="T6" fmla="*/ 426 w 497"/>
                  <a:gd name="T7" fmla="*/ 147 h 494"/>
                  <a:gd name="T8" fmla="*/ 247 w 497"/>
                  <a:gd name="T9" fmla="*/ 24 h 494"/>
                  <a:gd name="T10" fmla="*/ 69 w 497"/>
                  <a:gd name="T11" fmla="*/ 147 h 494"/>
                  <a:gd name="T12" fmla="*/ 9 w 497"/>
                  <a:gd name="T13" fmla="*/ 241 h 494"/>
                  <a:gd name="T14" fmla="*/ 81 w 497"/>
                  <a:gd name="T15" fmla="*/ 298 h 494"/>
                  <a:gd name="T16" fmla="*/ 143 w 497"/>
                  <a:gd name="T17" fmla="*/ 270 h 494"/>
                  <a:gd name="T18" fmla="*/ 152 w 497"/>
                  <a:gd name="T19" fmla="*/ 315 h 494"/>
                  <a:gd name="T20" fmla="*/ 0 w 497"/>
                  <a:gd name="T21" fmla="*/ 484 h 494"/>
                  <a:gd name="T22" fmla="*/ 487 w 497"/>
                  <a:gd name="T23" fmla="*/ 494 h 494"/>
                  <a:gd name="T24" fmla="*/ 497 w 497"/>
                  <a:gd name="T25" fmla="*/ 417 h 494"/>
                  <a:gd name="T26" fmla="*/ 93 w 497"/>
                  <a:gd name="T27" fmla="*/ 278 h 494"/>
                  <a:gd name="T28" fmla="*/ 88 w 497"/>
                  <a:gd name="T29" fmla="*/ 150 h 494"/>
                  <a:gd name="T30" fmla="*/ 242 w 497"/>
                  <a:gd name="T31" fmla="*/ 44 h 494"/>
                  <a:gd name="T32" fmla="*/ 345 w 497"/>
                  <a:gd name="T33" fmla="*/ 31 h 494"/>
                  <a:gd name="T34" fmla="*/ 461 w 497"/>
                  <a:gd name="T35" fmla="*/ 255 h 494"/>
                  <a:gd name="T36" fmla="*/ 361 w 497"/>
                  <a:gd name="T37" fmla="*/ 245 h 494"/>
                  <a:gd name="T38" fmla="*/ 360 w 497"/>
                  <a:gd name="T39" fmla="*/ 168 h 494"/>
                  <a:gd name="T40" fmla="*/ 341 w 497"/>
                  <a:gd name="T41" fmla="*/ 115 h 494"/>
                  <a:gd name="T42" fmla="*/ 256 w 497"/>
                  <a:gd name="T43" fmla="*/ 78 h 494"/>
                  <a:gd name="T44" fmla="*/ 236 w 497"/>
                  <a:gd name="T45" fmla="*/ 87 h 494"/>
                  <a:gd name="T46" fmla="*/ 147 w 497"/>
                  <a:gd name="T47" fmla="*/ 124 h 494"/>
                  <a:gd name="T48" fmla="*/ 113 w 497"/>
                  <a:gd name="T49" fmla="*/ 207 h 494"/>
                  <a:gd name="T50" fmla="*/ 93 w 497"/>
                  <a:gd name="T51" fmla="*/ 278 h 494"/>
                  <a:gd name="T52" fmla="*/ 147 w 497"/>
                  <a:gd name="T53" fmla="*/ 227 h 494"/>
                  <a:gd name="T54" fmla="*/ 147 w 497"/>
                  <a:gd name="T55" fmla="*/ 187 h 494"/>
                  <a:gd name="T56" fmla="*/ 166 w 497"/>
                  <a:gd name="T57" fmla="*/ 136 h 494"/>
                  <a:gd name="T58" fmla="*/ 333 w 497"/>
                  <a:gd name="T59" fmla="*/ 136 h 494"/>
                  <a:gd name="T60" fmla="*/ 352 w 497"/>
                  <a:gd name="T61" fmla="*/ 187 h 494"/>
                  <a:gd name="T62" fmla="*/ 352 w 497"/>
                  <a:gd name="T63" fmla="*/ 227 h 494"/>
                  <a:gd name="T64" fmla="*/ 340 w 497"/>
                  <a:gd name="T65" fmla="*/ 238 h 494"/>
                  <a:gd name="T66" fmla="*/ 249 w 497"/>
                  <a:gd name="T67" fmla="*/ 329 h 494"/>
                  <a:gd name="T68" fmla="*/ 20 w 497"/>
                  <a:gd name="T69" fmla="*/ 417 h 494"/>
                  <a:gd name="T70" fmla="*/ 197 w 497"/>
                  <a:gd name="T71" fmla="*/ 331 h 494"/>
                  <a:gd name="T72" fmla="*/ 230 w 497"/>
                  <a:gd name="T73" fmla="*/ 346 h 494"/>
                  <a:gd name="T74" fmla="*/ 20 w 497"/>
                  <a:gd name="T75" fmla="*/ 473 h 494"/>
                  <a:gd name="T76" fmla="*/ 477 w 497"/>
                  <a:gd name="T77" fmla="*/ 473 h 494"/>
                  <a:gd name="T78" fmla="*/ 248 w 497"/>
                  <a:gd name="T79" fmla="*/ 349 h 494"/>
                  <a:gd name="T80" fmla="*/ 300 w 497"/>
                  <a:gd name="T81" fmla="*/ 331 h 494"/>
                  <a:gd name="T82" fmla="*/ 477 w 497"/>
                  <a:gd name="T83" fmla="*/ 417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7" h="494">
                    <a:moveTo>
                      <a:pt x="347" y="317"/>
                    </a:moveTo>
                    <a:cubicBezTo>
                      <a:pt x="339" y="315"/>
                      <a:pt x="332" y="314"/>
                      <a:pt x="324" y="313"/>
                    </a:cubicBezTo>
                    <a:cubicBezTo>
                      <a:pt x="336" y="302"/>
                      <a:pt x="347" y="288"/>
                      <a:pt x="354" y="272"/>
                    </a:cubicBezTo>
                    <a:cubicBezTo>
                      <a:pt x="364" y="284"/>
                      <a:pt x="380" y="294"/>
                      <a:pt x="399" y="298"/>
                    </a:cubicBezTo>
                    <a:cubicBezTo>
                      <a:pt x="426" y="303"/>
                      <a:pt x="466" y="295"/>
                      <a:pt x="485" y="251"/>
                    </a:cubicBezTo>
                    <a:cubicBezTo>
                      <a:pt x="487" y="248"/>
                      <a:pt x="487" y="244"/>
                      <a:pt x="485" y="241"/>
                    </a:cubicBezTo>
                    <a:cubicBezTo>
                      <a:pt x="484" y="239"/>
                      <a:pt x="480" y="238"/>
                      <a:pt x="477" y="238"/>
                    </a:cubicBezTo>
                    <a:cubicBezTo>
                      <a:pt x="449" y="238"/>
                      <a:pt x="439" y="192"/>
                      <a:pt x="426" y="147"/>
                    </a:cubicBezTo>
                    <a:cubicBezTo>
                      <a:pt x="414" y="93"/>
                      <a:pt x="400" y="32"/>
                      <a:pt x="355" y="12"/>
                    </a:cubicBezTo>
                    <a:cubicBezTo>
                      <a:pt x="326" y="0"/>
                      <a:pt x="291" y="4"/>
                      <a:pt x="247" y="24"/>
                    </a:cubicBezTo>
                    <a:cubicBezTo>
                      <a:pt x="202" y="4"/>
                      <a:pt x="168" y="0"/>
                      <a:pt x="140" y="12"/>
                    </a:cubicBezTo>
                    <a:cubicBezTo>
                      <a:pt x="95" y="32"/>
                      <a:pt x="81" y="93"/>
                      <a:pt x="69" y="147"/>
                    </a:cubicBezTo>
                    <a:cubicBezTo>
                      <a:pt x="56" y="192"/>
                      <a:pt x="46" y="238"/>
                      <a:pt x="18" y="238"/>
                    </a:cubicBezTo>
                    <a:cubicBezTo>
                      <a:pt x="15" y="238"/>
                      <a:pt x="11" y="239"/>
                      <a:pt x="9" y="241"/>
                    </a:cubicBezTo>
                    <a:cubicBezTo>
                      <a:pt x="8" y="244"/>
                      <a:pt x="8" y="248"/>
                      <a:pt x="8" y="251"/>
                    </a:cubicBezTo>
                    <a:cubicBezTo>
                      <a:pt x="23" y="287"/>
                      <a:pt x="55" y="298"/>
                      <a:pt x="81" y="298"/>
                    </a:cubicBezTo>
                    <a:cubicBezTo>
                      <a:pt x="86" y="298"/>
                      <a:pt x="91" y="298"/>
                      <a:pt x="96" y="297"/>
                    </a:cubicBezTo>
                    <a:cubicBezTo>
                      <a:pt x="116" y="293"/>
                      <a:pt x="132" y="283"/>
                      <a:pt x="143" y="270"/>
                    </a:cubicBezTo>
                    <a:cubicBezTo>
                      <a:pt x="150" y="287"/>
                      <a:pt x="161" y="301"/>
                      <a:pt x="173" y="313"/>
                    </a:cubicBezTo>
                    <a:cubicBezTo>
                      <a:pt x="166" y="313"/>
                      <a:pt x="159" y="314"/>
                      <a:pt x="152" y="315"/>
                    </a:cubicBezTo>
                    <a:cubicBezTo>
                      <a:pt x="76" y="325"/>
                      <a:pt x="0" y="336"/>
                      <a:pt x="0" y="417"/>
                    </a:cubicBezTo>
                    <a:cubicBezTo>
                      <a:pt x="0" y="417"/>
                      <a:pt x="0" y="417"/>
                      <a:pt x="0" y="484"/>
                    </a:cubicBezTo>
                    <a:cubicBezTo>
                      <a:pt x="0" y="489"/>
                      <a:pt x="3" y="494"/>
                      <a:pt x="10" y="494"/>
                    </a:cubicBezTo>
                    <a:cubicBezTo>
                      <a:pt x="10" y="494"/>
                      <a:pt x="10" y="494"/>
                      <a:pt x="487" y="494"/>
                    </a:cubicBezTo>
                    <a:cubicBezTo>
                      <a:pt x="492" y="494"/>
                      <a:pt x="497" y="489"/>
                      <a:pt x="497" y="484"/>
                    </a:cubicBezTo>
                    <a:cubicBezTo>
                      <a:pt x="497" y="484"/>
                      <a:pt x="497" y="484"/>
                      <a:pt x="497" y="417"/>
                    </a:cubicBezTo>
                    <a:cubicBezTo>
                      <a:pt x="497" y="336"/>
                      <a:pt x="423" y="327"/>
                      <a:pt x="347" y="317"/>
                    </a:cubicBezTo>
                    <a:close/>
                    <a:moveTo>
                      <a:pt x="93" y="278"/>
                    </a:moveTo>
                    <a:cubicBezTo>
                      <a:pt x="82" y="280"/>
                      <a:pt x="53" y="283"/>
                      <a:pt x="34" y="255"/>
                    </a:cubicBezTo>
                    <a:cubicBezTo>
                      <a:pt x="65" y="244"/>
                      <a:pt x="77" y="199"/>
                      <a:pt x="88" y="150"/>
                    </a:cubicBezTo>
                    <a:cubicBezTo>
                      <a:pt x="100" y="101"/>
                      <a:pt x="114" y="47"/>
                      <a:pt x="148" y="31"/>
                    </a:cubicBezTo>
                    <a:cubicBezTo>
                      <a:pt x="171" y="21"/>
                      <a:pt x="202" y="26"/>
                      <a:pt x="242" y="44"/>
                    </a:cubicBezTo>
                    <a:cubicBezTo>
                      <a:pt x="246" y="46"/>
                      <a:pt x="249" y="46"/>
                      <a:pt x="253" y="44"/>
                    </a:cubicBezTo>
                    <a:cubicBezTo>
                      <a:pt x="293" y="26"/>
                      <a:pt x="322" y="21"/>
                      <a:pt x="345" y="31"/>
                    </a:cubicBezTo>
                    <a:cubicBezTo>
                      <a:pt x="381" y="47"/>
                      <a:pt x="395" y="101"/>
                      <a:pt x="406" y="150"/>
                    </a:cubicBezTo>
                    <a:cubicBezTo>
                      <a:pt x="418" y="199"/>
                      <a:pt x="428" y="244"/>
                      <a:pt x="461" y="255"/>
                    </a:cubicBezTo>
                    <a:cubicBezTo>
                      <a:pt x="442" y="283"/>
                      <a:pt x="411" y="280"/>
                      <a:pt x="402" y="278"/>
                    </a:cubicBezTo>
                    <a:cubicBezTo>
                      <a:pt x="384" y="274"/>
                      <a:pt x="366" y="262"/>
                      <a:pt x="361" y="245"/>
                    </a:cubicBezTo>
                    <a:cubicBezTo>
                      <a:pt x="376" y="240"/>
                      <a:pt x="384" y="225"/>
                      <a:pt x="384" y="207"/>
                    </a:cubicBezTo>
                    <a:cubicBezTo>
                      <a:pt x="384" y="187"/>
                      <a:pt x="374" y="171"/>
                      <a:pt x="360" y="168"/>
                    </a:cubicBezTo>
                    <a:cubicBezTo>
                      <a:pt x="360" y="168"/>
                      <a:pt x="360" y="168"/>
                      <a:pt x="352" y="124"/>
                    </a:cubicBezTo>
                    <a:cubicBezTo>
                      <a:pt x="350" y="119"/>
                      <a:pt x="347" y="115"/>
                      <a:pt x="341" y="115"/>
                    </a:cubicBezTo>
                    <a:cubicBezTo>
                      <a:pt x="280" y="115"/>
                      <a:pt x="270" y="99"/>
                      <a:pt x="263" y="87"/>
                    </a:cubicBezTo>
                    <a:cubicBezTo>
                      <a:pt x="261" y="83"/>
                      <a:pt x="260" y="80"/>
                      <a:pt x="256" y="78"/>
                    </a:cubicBezTo>
                    <a:cubicBezTo>
                      <a:pt x="253" y="73"/>
                      <a:pt x="246" y="73"/>
                      <a:pt x="241" y="78"/>
                    </a:cubicBezTo>
                    <a:cubicBezTo>
                      <a:pt x="239" y="80"/>
                      <a:pt x="237" y="83"/>
                      <a:pt x="236" y="87"/>
                    </a:cubicBezTo>
                    <a:cubicBezTo>
                      <a:pt x="229" y="99"/>
                      <a:pt x="217" y="115"/>
                      <a:pt x="157" y="115"/>
                    </a:cubicBezTo>
                    <a:cubicBezTo>
                      <a:pt x="152" y="115"/>
                      <a:pt x="147" y="119"/>
                      <a:pt x="147" y="124"/>
                    </a:cubicBezTo>
                    <a:cubicBezTo>
                      <a:pt x="147" y="124"/>
                      <a:pt x="147" y="124"/>
                      <a:pt x="138" y="168"/>
                    </a:cubicBezTo>
                    <a:cubicBezTo>
                      <a:pt x="123" y="171"/>
                      <a:pt x="113" y="187"/>
                      <a:pt x="113" y="207"/>
                    </a:cubicBezTo>
                    <a:cubicBezTo>
                      <a:pt x="113" y="224"/>
                      <a:pt x="122" y="238"/>
                      <a:pt x="134" y="245"/>
                    </a:cubicBezTo>
                    <a:cubicBezTo>
                      <a:pt x="130" y="261"/>
                      <a:pt x="111" y="274"/>
                      <a:pt x="93" y="278"/>
                    </a:cubicBezTo>
                    <a:close/>
                    <a:moveTo>
                      <a:pt x="157" y="237"/>
                    </a:moveTo>
                    <a:cubicBezTo>
                      <a:pt x="157" y="232"/>
                      <a:pt x="152" y="227"/>
                      <a:pt x="147" y="227"/>
                    </a:cubicBezTo>
                    <a:cubicBezTo>
                      <a:pt x="137" y="227"/>
                      <a:pt x="133" y="214"/>
                      <a:pt x="133" y="207"/>
                    </a:cubicBezTo>
                    <a:cubicBezTo>
                      <a:pt x="133" y="200"/>
                      <a:pt x="137" y="187"/>
                      <a:pt x="147" y="187"/>
                    </a:cubicBezTo>
                    <a:cubicBezTo>
                      <a:pt x="150" y="187"/>
                      <a:pt x="155" y="183"/>
                      <a:pt x="157" y="178"/>
                    </a:cubicBezTo>
                    <a:cubicBezTo>
                      <a:pt x="157" y="178"/>
                      <a:pt x="157" y="178"/>
                      <a:pt x="166" y="136"/>
                    </a:cubicBezTo>
                    <a:cubicBezTo>
                      <a:pt x="219" y="134"/>
                      <a:pt x="237" y="119"/>
                      <a:pt x="249" y="104"/>
                    </a:cubicBezTo>
                    <a:cubicBezTo>
                      <a:pt x="260" y="119"/>
                      <a:pt x="278" y="134"/>
                      <a:pt x="333" y="136"/>
                    </a:cubicBezTo>
                    <a:cubicBezTo>
                      <a:pt x="333" y="136"/>
                      <a:pt x="333" y="136"/>
                      <a:pt x="341" y="178"/>
                    </a:cubicBezTo>
                    <a:cubicBezTo>
                      <a:pt x="341" y="183"/>
                      <a:pt x="347" y="187"/>
                      <a:pt x="352" y="187"/>
                    </a:cubicBezTo>
                    <a:cubicBezTo>
                      <a:pt x="362" y="187"/>
                      <a:pt x="364" y="200"/>
                      <a:pt x="364" y="207"/>
                    </a:cubicBezTo>
                    <a:cubicBezTo>
                      <a:pt x="364" y="214"/>
                      <a:pt x="362" y="227"/>
                      <a:pt x="352" y="227"/>
                    </a:cubicBezTo>
                    <a:cubicBezTo>
                      <a:pt x="351" y="227"/>
                      <a:pt x="349" y="227"/>
                      <a:pt x="348" y="228"/>
                    </a:cubicBezTo>
                    <a:cubicBezTo>
                      <a:pt x="343" y="228"/>
                      <a:pt x="340" y="231"/>
                      <a:pt x="340" y="238"/>
                    </a:cubicBezTo>
                    <a:cubicBezTo>
                      <a:pt x="340" y="241"/>
                      <a:pt x="340" y="244"/>
                      <a:pt x="341" y="248"/>
                    </a:cubicBezTo>
                    <a:cubicBezTo>
                      <a:pt x="333" y="295"/>
                      <a:pt x="275" y="329"/>
                      <a:pt x="249" y="329"/>
                    </a:cubicBezTo>
                    <a:cubicBezTo>
                      <a:pt x="222" y="329"/>
                      <a:pt x="157" y="290"/>
                      <a:pt x="157" y="237"/>
                    </a:cubicBezTo>
                    <a:close/>
                    <a:moveTo>
                      <a:pt x="20" y="417"/>
                    </a:moveTo>
                    <a:cubicBezTo>
                      <a:pt x="20" y="358"/>
                      <a:pt x="71" y="348"/>
                      <a:pt x="153" y="336"/>
                    </a:cubicBezTo>
                    <a:cubicBezTo>
                      <a:pt x="167" y="334"/>
                      <a:pt x="183" y="332"/>
                      <a:pt x="197" y="331"/>
                    </a:cubicBezTo>
                    <a:cubicBezTo>
                      <a:pt x="197" y="330"/>
                      <a:pt x="197" y="330"/>
                      <a:pt x="197" y="330"/>
                    </a:cubicBezTo>
                    <a:cubicBezTo>
                      <a:pt x="208" y="338"/>
                      <a:pt x="220" y="343"/>
                      <a:pt x="230" y="346"/>
                    </a:cubicBezTo>
                    <a:cubicBezTo>
                      <a:pt x="230" y="355"/>
                      <a:pt x="230" y="384"/>
                      <a:pt x="230" y="473"/>
                    </a:cubicBezTo>
                    <a:cubicBezTo>
                      <a:pt x="174" y="473"/>
                      <a:pt x="105" y="473"/>
                      <a:pt x="20" y="473"/>
                    </a:cubicBezTo>
                    <a:cubicBezTo>
                      <a:pt x="20" y="473"/>
                      <a:pt x="20" y="473"/>
                      <a:pt x="20" y="417"/>
                    </a:cubicBezTo>
                    <a:close/>
                    <a:moveTo>
                      <a:pt x="477" y="473"/>
                    </a:moveTo>
                    <a:cubicBezTo>
                      <a:pt x="477" y="473"/>
                      <a:pt x="476" y="473"/>
                      <a:pt x="248" y="473"/>
                    </a:cubicBezTo>
                    <a:cubicBezTo>
                      <a:pt x="248" y="460"/>
                      <a:pt x="248" y="427"/>
                      <a:pt x="248" y="349"/>
                    </a:cubicBezTo>
                    <a:cubicBezTo>
                      <a:pt x="249" y="349"/>
                      <a:pt x="249" y="349"/>
                      <a:pt x="249" y="349"/>
                    </a:cubicBezTo>
                    <a:cubicBezTo>
                      <a:pt x="262" y="349"/>
                      <a:pt x="281" y="343"/>
                      <a:pt x="300" y="331"/>
                    </a:cubicBezTo>
                    <a:cubicBezTo>
                      <a:pt x="315" y="332"/>
                      <a:pt x="330" y="334"/>
                      <a:pt x="343" y="337"/>
                    </a:cubicBezTo>
                    <a:cubicBezTo>
                      <a:pt x="425" y="348"/>
                      <a:pt x="477" y="358"/>
                      <a:pt x="477" y="417"/>
                    </a:cubicBezTo>
                    <a:cubicBezTo>
                      <a:pt x="477" y="417"/>
                      <a:pt x="477" y="417"/>
                      <a:pt x="477"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76" name="Freeform 26">
                <a:extLst>
                  <a:ext uri="{FF2B5EF4-FFF2-40B4-BE49-F238E27FC236}">
                    <a16:creationId xmlns:a16="http://schemas.microsoft.com/office/drawing/2014/main" id="{2515D4A2-376C-4EA7-85AB-2A12C8905572}"/>
                  </a:ext>
                </a:extLst>
              </p:cNvPr>
              <p:cNvSpPr>
                <a:spLocks/>
              </p:cNvSpPr>
              <p:nvPr/>
            </p:nvSpPr>
            <p:spPr bwMode="auto">
              <a:xfrm>
                <a:off x="6091" y="549"/>
                <a:ext cx="42" cy="22"/>
              </a:xfrm>
              <a:custGeom>
                <a:avLst/>
                <a:gdLst>
                  <a:gd name="T0" fmla="*/ 21 w 63"/>
                  <a:gd name="T1" fmla="*/ 21 h 32"/>
                  <a:gd name="T2" fmla="*/ 28 w 63"/>
                  <a:gd name="T3" fmla="*/ 21 h 32"/>
                  <a:gd name="T4" fmla="*/ 32 w 63"/>
                  <a:gd name="T5" fmla="*/ 21 h 32"/>
                  <a:gd name="T6" fmla="*/ 34 w 63"/>
                  <a:gd name="T7" fmla="*/ 21 h 32"/>
                  <a:gd name="T8" fmla="*/ 42 w 63"/>
                  <a:gd name="T9" fmla="*/ 21 h 32"/>
                  <a:gd name="T10" fmla="*/ 53 w 63"/>
                  <a:gd name="T11" fmla="*/ 32 h 32"/>
                  <a:gd name="T12" fmla="*/ 63 w 63"/>
                  <a:gd name="T13" fmla="*/ 21 h 32"/>
                  <a:gd name="T14" fmla="*/ 56 w 63"/>
                  <a:gd name="T15" fmla="*/ 5 h 32"/>
                  <a:gd name="T16" fmla="*/ 34 w 63"/>
                  <a:gd name="T17" fmla="*/ 0 h 32"/>
                  <a:gd name="T18" fmla="*/ 32 w 63"/>
                  <a:gd name="T19" fmla="*/ 0 h 32"/>
                  <a:gd name="T20" fmla="*/ 28 w 63"/>
                  <a:gd name="T21" fmla="*/ 0 h 32"/>
                  <a:gd name="T22" fmla="*/ 5 w 63"/>
                  <a:gd name="T23" fmla="*/ 5 h 32"/>
                  <a:gd name="T24" fmla="*/ 0 w 63"/>
                  <a:gd name="T25" fmla="*/ 21 h 32"/>
                  <a:gd name="T26" fmla="*/ 11 w 63"/>
                  <a:gd name="T27" fmla="*/ 32 h 32"/>
                  <a:gd name="T28" fmla="*/ 21 w 63"/>
                  <a:gd name="T29"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32">
                    <a:moveTo>
                      <a:pt x="21" y="21"/>
                    </a:moveTo>
                    <a:cubicBezTo>
                      <a:pt x="23" y="21"/>
                      <a:pt x="26" y="21"/>
                      <a:pt x="28" y="21"/>
                    </a:cubicBezTo>
                    <a:cubicBezTo>
                      <a:pt x="28" y="21"/>
                      <a:pt x="28" y="21"/>
                      <a:pt x="32" y="21"/>
                    </a:cubicBezTo>
                    <a:cubicBezTo>
                      <a:pt x="32" y="21"/>
                      <a:pt x="32" y="21"/>
                      <a:pt x="34" y="21"/>
                    </a:cubicBezTo>
                    <a:cubicBezTo>
                      <a:pt x="37" y="21"/>
                      <a:pt x="41" y="21"/>
                      <a:pt x="42" y="21"/>
                    </a:cubicBezTo>
                    <a:cubicBezTo>
                      <a:pt x="42" y="27"/>
                      <a:pt x="46" y="32"/>
                      <a:pt x="53" y="32"/>
                    </a:cubicBezTo>
                    <a:cubicBezTo>
                      <a:pt x="58" y="32"/>
                      <a:pt x="63" y="27"/>
                      <a:pt x="63" y="21"/>
                    </a:cubicBezTo>
                    <a:cubicBezTo>
                      <a:pt x="63" y="14"/>
                      <a:pt x="62" y="9"/>
                      <a:pt x="56" y="5"/>
                    </a:cubicBezTo>
                    <a:cubicBezTo>
                      <a:pt x="51" y="0"/>
                      <a:pt x="42" y="0"/>
                      <a:pt x="34" y="0"/>
                    </a:cubicBezTo>
                    <a:cubicBezTo>
                      <a:pt x="34" y="0"/>
                      <a:pt x="34" y="0"/>
                      <a:pt x="32" y="0"/>
                    </a:cubicBezTo>
                    <a:cubicBezTo>
                      <a:pt x="32" y="0"/>
                      <a:pt x="32" y="0"/>
                      <a:pt x="28" y="0"/>
                    </a:cubicBezTo>
                    <a:cubicBezTo>
                      <a:pt x="19" y="0"/>
                      <a:pt x="11" y="0"/>
                      <a:pt x="5" y="5"/>
                    </a:cubicBezTo>
                    <a:cubicBezTo>
                      <a:pt x="2" y="9"/>
                      <a:pt x="0" y="14"/>
                      <a:pt x="0" y="21"/>
                    </a:cubicBezTo>
                    <a:cubicBezTo>
                      <a:pt x="0" y="27"/>
                      <a:pt x="4" y="32"/>
                      <a:pt x="11" y="32"/>
                    </a:cubicBezTo>
                    <a:cubicBezTo>
                      <a:pt x="16" y="32"/>
                      <a:pt x="21" y="27"/>
                      <a:pt x="2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77" name="Freeform 27">
                <a:extLst>
                  <a:ext uri="{FF2B5EF4-FFF2-40B4-BE49-F238E27FC236}">
                    <a16:creationId xmlns:a16="http://schemas.microsoft.com/office/drawing/2014/main" id="{3BA028D8-1917-44F3-807F-53BAB27D8DA8}"/>
                  </a:ext>
                </a:extLst>
              </p:cNvPr>
              <p:cNvSpPr>
                <a:spLocks/>
              </p:cNvSpPr>
              <p:nvPr/>
            </p:nvSpPr>
            <p:spPr bwMode="auto">
              <a:xfrm>
                <a:off x="6148" y="549"/>
                <a:ext cx="39" cy="22"/>
              </a:xfrm>
              <a:custGeom>
                <a:avLst/>
                <a:gdLst>
                  <a:gd name="T0" fmla="*/ 10 w 59"/>
                  <a:gd name="T1" fmla="*/ 32 h 32"/>
                  <a:gd name="T2" fmla="*/ 20 w 59"/>
                  <a:gd name="T3" fmla="*/ 21 h 32"/>
                  <a:gd name="T4" fmla="*/ 26 w 59"/>
                  <a:gd name="T5" fmla="*/ 21 h 32"/>
                  <a:gd name="T6" fmla="*/ 29 w 59"/>
                  <a:gd name="T7" fmla="*/ 21 h 32"/>
                  <a:gd name="T8" fmla="*/ 31 w 59"/>
                  <a:gd name="T9" fmla="*/ 21 h 32"/>
                  <a:gd name="T10" fmla="*/ 39 w 59"/>
                  <a:gd name="T11" fmla="*/ 21 h 32"/>
                  <a:gd name="T12" fmla="*/ 49 w 59"/>
                  <a:gd name="T13" fmla="*/ 32 h 32"/>
                  <a:gd name="T14" fmla="*/ 59 w 59"/>
                  <a:gd name="T15" fmla="*/ 21 h 32"/>
                  <a:gd name="T16" fmla="*/ 52 w 59"/>
                  <a:gd name="T17" fmla="*/ 5 h 32"/>
                  <a:gd name="T18" fmla="*/ 31 w 59"/>
                  <a:gd name="T19" fmla="*/ 0 h 32"/>
                  <a:gd name="T20" fmla="*/ 29 w 59"/>
                  <a:gd name="T21" fmla="*/ 0 h 32"/>
                  <a:gd name="T22" fmla="*/ 26 w 59"/>
                  <a:gd name="T23" fmla="*/ 0 h 32"/>
                  <a:gd name="T24" fmla="*/ 5 w 59"/>
                  <a:gd name="T25" fmla="*/ 5 h 32"/>
                  <a:gd name="T26" fmla="*/ 0 w 59"/>
                  <a:gd name="T27" fmla="*/ 21 h 32"/>
                  <a:gd name="T28" fmla="*/ 10 w 59"/>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32">
                    <a:moveTo>
                      <a:pt x="10" y="32"/>
                    </a:moveTo>
                    <a:cubicBezTo>
                      <a:pt x="15" y="32"/>
                      <a:pt x="20" y="27"/>
                      <a:pt x="20" y="21"/>
                    </a:cubicBezTo>
                    <a:cubicBezTo>
                      <a:pt x="21" y="21"/>
                      <a:pt x="25" y="21"/>
                      <a:pt x="26" y="21"/>
                    </a:cubicBezTo>
                    <a:cubicBezTo>
                      <a:pt x="26" y="21"/>
                      <a:pt x="26" y="21"/>
                      <a:pt x="29" y="21"/>
                    </a:cubicBezTo>
                    <a:cubicBezTo>
                      <a:pt x="29" y="21"/>
                      <a:pt x="29" y="21"/>
                      <a:pt x="31" y="21"/>
                    </a:cubicBezTo>
                    <a:cubicBezTo>
                      <a:pt x="34" y="21"/>
                      <a:pt x="38" y="21"/>
                      <a:pt x="39" y="21"/>
                    </a:cubicBezTo>
                    <a:cubicBezTo>
                      <a:pt x="39" y="27"/>
                      <a:pt x="42" y="32"/>
                      <a:pt x="49" y="32"/>
                    </a:cubicBezTo>
                    <a:cubicBezTo>
                      <a:pt x="54" y="32"/>
                      <a:pt x="59" y="27"/>
                      <a:pt x="59" y="21"/>
                    </a:cubicBezTo>
                    <a:cubicBezTo>
                      <a:pt x="59" y="14"/>
                      <a:pt x="57" y="9"/>
                      <a:pt x="52" y="5"/>
                    </a:cubicBezTo>
                    <a:cubicBezTo>
                      <a:pt x="47" y="0"/>
                      <a:pt x="39" y="0"/>
                      <a:pt x="31" y="0"/>
                    </a:cubicBezTo>
                    <a:cubicBezTo>
                      <a:pt x="31" y="0"/>
                      <a:pt x="31" y="0"/>
                      <a:pt x="29" y="0"/>
                    </a:cubicBezTo>
                    <a:cubicBezTo>
                      <a:pt x="29" y="0"/>
                      <a:pt x="29" y="0"/>
                      <a:pt x="26" y="0"/>
                    </a:cubicBezTo>
                    <a:cubicBezTo>
                      <a:pt x="18" y="0"/>
                      <a:pt x="10" y="0"/>
                      <a:pt x="5" y="5"/>
                    </a:cubicBezTo>
                    <a:cubicBezTo>
                      <a:pt x="2" y="9"/>
                      <a:pt x="0" y="14"/>
                      <a:pt x="0" y="21"/>
                    </a:cubicBezTo>
                    <a:cubicBezTo>
                      <a:pt x="0" y="27"/>
                      <a:pt x="3" y="32"/>
                      <a:pt x="1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78" name="Freeform 28">
                <a:extLst>
                  <a:ext uri="{FF2B5EF4-FFF2-40B4-BE49-F238E27FC236}">
                    <a16:creationId xmlns:a16="http://schemas.microsoft.com/office/drawing/2014/main" id="{53E905F5-0604-4312-807F-C92F1C0C744E}"/>
                  </a:ext>
                </a:extLst>
              </p:cNvPr>
              <p:cNvSpPr>
                <a:spLocks/>
              </p:cNvSpPr>
              <p:nvPr/>
            </p:nvSpPr>
            <p:spPr bwMode="auto">
              <a:xfrm>
                <a:off x="6037" y="670"/>
                <a:ext cx="54" cy="54"/>
              </a:xfrm>
              <a:custGeom>
                <a:avLst/>
                <a:gdLst>
                  <a:gd name="T0" fmla="*/ 71 w 81"/>
                  <a:gd name="T1" fmla="*/ 32 h 82"/>
                  <a:gd name="T2" fmla="*/ 49 w 81"/>
                  <a:gd name="T3" fmla="*/ 32 h 82"/>
                  <a:gd name="T4" fmla="*/ 49 w 81"/>
                  <a:gd name="T5" fmla="*/ 10 h 82"/>
                  <a:gd name="T6" fmla="*/ 40 w 81"/>
                  <a:gd name="T7" fmla="*/ 0 h 82"/>
                  <a:gd name="T8" fmla="*/ 31 w 81"/>
                  <a:gd name="T9" fmla="*/ 10 h 82"/>
                  <a:gd name="T10" fmla="*/ 31 w 81"/>
                  <a:gd name="T11" fmla="*/ 32 h 82"/>
                  <a:gd name="T12" fmla="*/ 10 w 81"/>
                  <a:gd name="T13" fmla="*/ 32 h 82"/>
                  <a:gd name="T14" fmla="*/ 0 w 81"/>
                  <a:gd name="T15" fmla="*/ 43 h 82"/>
                  <a:gd name="T16" fmla="*/ 10 w 81"/>
                  <a:gd name="T17" fmla="*/ 54 h 82"/>
                  <a:gd name="T18" fmla="*/ 31 w 81"/>
                  <a:gd name="T19" fmla="*/ 54 h 82"/>
                  <a:gd name="T20" fmla="*/ 31 w 81"/>
                  <a:gd name="T21" fmla="*/ 71 h 82"/>
                  <a:gd name="T22" fmla="*/ 40 w 81"/>
                  <a:gd name="T23" fmla="*/ 82 h 82"/>
                  <a:gd name="T24" fmla="*/ 49 w 81"/>
                  <a:gd name="T25" fmla="*/ 71 h 82"/>
                  <a:gd name="T26" fmla="*/ 49 w 81"/>
                  <a:gd name="T27" fmla="*/ 54 h 82"/>
                  <a:gd name="T28" fmla="*/ 71 w 81"/>
                  <a:gd name="T29" fmla="*/ 54 h 82"/>
                  <a:gd name="T30" fmla="*/ 81 w 81"/>
                  <a:gd name="T31" fmla="*/ 43 h 82"/>
                  <a:gd name="T32" fmla="*/ 71 w 81"/>
                  <a:gd name="T33" fmla="*/ 3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2">
                    <a:moveTo>
                      <a:pt x="71" y="32"/>
                    </a:moveTo>
                    <a:cubicBezTo>
                      <a:pt x="71" y="32"/>
                      <a:pt x="71" y="32"/>
                      <a:pt x="49" y="32"/>
                    </a:cubicBezTo>
                    <a:cubicBezTo>
                      <a:pt x="49" y="26"/>
                      <a:pt x="49" y="19"/>
                      <a:pt x="49" y="10"/>
                    </a:cubicBezTo>
                    <a:cubicBezTo>
                      <a:pt x="49" y="5"/>
                      <a:pt x="45" y="0"/>
                      <a:pt x="40" y="0"/>
                    </a:cubicBezTo>
                    <a:cubicBezTo>
                      <a:pt x="34" y="0"/>
                      <a:pt x="31" y="5"/>
                      <a:pt x="31" y="10"/>
                    </a:cubicBezTo>
                    <a:cubicBezTo>
                      <a:pt x="31" y="10"/>
                      <a:pt x="31" y="10"/>
                      <a:pt x="31" y="32"/>
                    </a:cubicBezTo>
                    <a:cubicBezTo>
                      <a:pt x="25" y="32"/>
                      <a:pt x="18" y="32"/>
                      <a:pt x="10" y="32"/>
                    </a:cubicBezTo>
                    <a:cubicBezTo>
                      <a:pt x="3" y="32"/>
                      <a:pt x="0" y="37"/>
                      <a:pt x="0" y="43"/>
                    </a:cubicBezTo>
                    <a:cubicBezTo>
                      <a:pt x="0" y="49"/>
                      <a:pt x="3" y="54"/>
                      <a:pt x="10" y="54"/>
                    </a:cubicBezTo>
                    <a:cubicBezTo>
                      <a:pt x="10" y="54"/>
                      <a:pt x="10" y="54"/>
                      <a:pt x="31" y="54"/>
                    </a:cubicBezTo>
                    <a:cubicBezTo>
                      <a:pt x="31" y="59"/>
                      <a:pt x="31" y="65"/>
                      <a:pt x="31" y="71"/>
                    </a:cubicBezTo>
                    <a:cubicBezTo>
                      <a:pt x="31" y="76"/>
                      <a:pt x="34" y="82"/>
                      <a:pt x="40" y="82"/>
                    </a:cubicBezTo>
                    <a:cubicBezTo>
                      <a:pt x="45" y="82"/>
                      <a:pt x="49" y="76"/>
                      <a:pt x="49" y="71"/>
                    </a:cubicBezTo>
                    <a:cubicBezTo>
                      <a:pt x="49" y="71"/>
                      <a:pt x="49" y="71"/>
                      <a:pt x="49" y="54"/>
                    </a:cubicBezTo>
                    <a:cubicBezTo>
                      <a:pt x="56" y="54"/>
                      <a:pt x="63" y="54"/>
                      <a:pt x="71" y="54"/>
                    </a:cubicBezTo>
                    <a:cubicBezTo>
                      <a:pt x="76" y="54"/>
                      <a:pt x="81" y="49"/>
                      <a:pt x="81" y="43"/>
                    </a:cubicBezTo>
                    <a:cubicBezTo>
                      <a:pt x="81" y="37"/>
                      <a:pt x="76" y="32"/>
                      <a:pt x="7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79" name="Oval 29">
                <a:extLst>
                  <a:ext uri="{FF2B5EF4-FFF2-40B4-BE49-F238E27FC236}">
                    <a16:creationId xmlns:a16="http://schemas.microsoft.com/office/drawing/2014/main" id="{EC890E59-6578-40C7-806E-2299AF0D2865}"/>
                  </a:ext>
                </a:extLst>
              </p:cNvPr>
              <p:cNvSpPr>
                <a:spLocks noChangeArrowheads="1"/>
              </p:cNvSpPr>
              <p:nvPr/>
            </p:nvSpPr>
            <p:spPr bwMode="auto">
              <a:xfrm>
                <a:off x="6166" y="691"/>
                <a:ext cx="15"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sp>
            <p:nvSpPr>
              <p:cNvPr id="80" name="Oval 30">
                <a:extLst>
                  <a:ext uri="{FF2B5EF4-FFF2-40B4-BE49-F238E27FC236}">
                    <a16:creationId xmlns:a16="http://schemas.microsoft.com/office/drawing/2014/main" id="{4E75A780-E4E9-4C77-8B9B-C2A6AD15E5DA}"/>
                  </a:ext>
                </a:extLst>
              </p:cNvPr>
              <p:cNvSpPr>
                <a:spLocks noChangeArrowheads="1"/>
              </p:cNvSpPr>
              <p:nvPr/>
            </p:nvSpPr>
            <p:spPr bwMode="auto">
              <a:xfrm>
                <a:off x="6166" y="718"/>
                <a:ext cx="15" cy="1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fr-FR" sz="1350">
                  <a:solidFill>
                    <a:prstClr val="black"/>
                  </a:solidFill>
                  <a:latin typeface="Arial"/>
                </a:endParaRPr>
              </a:p>
            </p:txBody>
          </p:sp>
        </p:grpSp>
      </p:grpSp>
      <p:sp>
        <p:nvSpPr>
          <p:cNvPr id="82" name="Rectangle 81">
            <a:extLst>
              <a:ext uri="{FF2B5EF4-FFF2-40B4-BE49-F238E27FC236}">
                <a16:creationId xmlns:a16="http://schemas.microsoft.com/office/drawing/2014/main" id="{C04541F0-CDD5-4637-B7F5-B46CE1708DF3}"/>
              </a:ext>
            </a:extLst>
          </p:cNvPr>
          <p:cNvSpPr/>
          <p:nvPr/>
        </p:nvSpPr>
        <p:spPr>
          <a:xfrm>
            <a:off x="251174" y="3056156"/>
            <a:ext cx="2699999" cy="39896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750">
                <a:solidFill>
                  <a:schemeClr val="tx1"/>
                </a:solidFill>
              </a:rPr>
              <a:t>Montée en qualité et mise à jour des données des établissements de santé</a:t>
            </a:r>
          </a:p>
        </p:txBody>
      </p:sp>
      <p:sp>
        <p:nvSpPr>
          <p:cNvPr id="83" name="Freeform 153">
            <a:extLst>
              <a:ext uri="{FF2B5EF4-FFF2-40B4-BE49-F238E27FC236}">
                <a16:creationId xmlns:a16="http://schemas.microsoft.com/office/drawing/2014/main" id="{F87CBD3C-812D-4D99-98D8-F95F842D1076}"/>
              </a:ext>
            </a:extLst>
          </p:cNvPr>
          <p:cNvSpPr>
            <a:spLocks noChangeAspect="1" noEditPoints="1"/>
          </p:cNvSpPr>
          <p:nvPr/>
        </p:nvSpPr>
        <p:spPr bwMode="auto">
          <a:xfrm>
            <a:off x="8007833" y="1891490"/>
            <a:ext cx="378489" cy="343670"/>
          </a:xfrm>
          <a:custGeom>
            <a:avLst/>
            <a:gdLst>
              <a:gd name="T0" fmla="*/ 112 w 283"/>
              <a:gd name="T1" fmla="*/ 288 h 288"/>
              <a:gd name="T2" fmla="*/ 106 w 283"/>
              <a:gd name="T3" fmla="*/ 207 h 288"/>
              <a:gd name="T4" fmla="*/ 36 w 283"/>
              <a:gd name="T5" fmla="*/ 245 h 288"/>
              <a:gd name="T6" fmla="*/ 2 w 283"/>
              <a:gd name="T7" fmla="*/ 190 h 288"/>
              <a:gd name="T8" fmla="*/ 70 w 283"/>
              <a:gd name="T9" fmla="*/ 144 h 288"/>
              <a:gd name="T10" fmla="*/ 2 w 283"/>
              <a:gd name="T11" fmla="*/ 98 h 288"/>
              <a:gd name="T12" fmla="*/ 36 w 283"/>
              <a:gd name="T13" fmla="*/ 43 h 288"/>
              <a:gd name="T14" fmla="*/ 106 w 283"/>
              <a:gd name="T15" fmla="*/ 82 h 288"/>
              <a:gd name="T16" fmla="*/ 112 w 283"/>
              <a:gd name="T17" fmla="*/ 0 h 288"/>
              <a:gd name="T18" fmla="*/ 178 w 283"/>
              <a:gd name="T19" fmla="*/ 6 h 288"/>
              <a:gd name="T20" fmla="*/ 243 w 283"/>
              <a:gd name="T21" fmla="*/ 44 h 288"/>
              <a:gd name="T22" fmla="*/ 252 w 283"/>
              <a:gd name="T23" fmla="*/ 46 h 288"/>
              <a:gd name="T24" fmla="*/ 279 w 283"/>
              <a:gd name="T25" fmla="*/ 106 h 288"/>
              <a:gd name="T26" fmla="*/ 279 w 283"/>
              <a:gd name="T27" fmla="*/ 182 h 288"/>
              <a:gd name="T28" fmla="*/ 282 w 283"/>
              <a:gd name="T29" fmla="*/ 190 h 288"/>
              <a:gd name="T30" fmla="*/ 248 w 283"/>
              <a:gd name="T31" fmla="*/ 245 h 288"/>
              <a:gd name="T32" fmla="*/ 178 w 283"/>
              <a:gd name="T33" fmla="*/ 207 h 288"/>
              <a:gd name="T34" fmla="*/ 172 w 283"/>
              <a:gd name="T35" fmla="*/ 288 h 288"/>
              <a:gd name="T36" fmla="*/ 166 w 283"/>
              <a:gd name="T37" fmla="*/ 276 h 288"/>
              <a:gd name="T38" fmla="*/ 169 w 283"/>
              <a:gd name="T39" fmla="*/ 191 h 288"/>
              <a:gd name="T40" fmla="*/ 244 w 283"/>
              <a:gd name="T41" fmla="*/ 231 h 288"/>
              <a:gd name="T42" fmla="*/ 199 w 283"/>
              <a:gd name="T43" fmla="*/ 149 h 288"/>
              <a:gd name="T44" fmla="*/ 199 w 283"/>
              <a:gd name="T45" fmla="*/ 139 h 288"/>
              <a:gd name="T46" fmla="*/ 244 w 283"/>
              <a:gd name="T47" fmla="*/ 57 h 288"/>
              <a:gd name="T48" fmla="*/ 169 w 283"/>
              <a:gd name="T49" fmla="*/ 97 h 288"/>
              <a:gd name="T50" fmla="*/ 166 w 283"/>
              <a:gd name="T51" fmla="*/ 12 h 288"/>
              <a:gd name="T52" fmla="*/ 118 w 283"/>
              <a:gd name="T53" fmla="*/ 92 h 288"/>
              <a:gd name="T54" fmla="*/ 109 w 283"/>
              <a:gd name="T55" fmla="*/ 97 h 288"/>
              <a:gd name="T56" fmla="*/ 16 w 283"/>
              <a:gd name="T57" fmla="*/ 99 h 288"/>
              <a:gd name="T58" fmla="*/ 88 w 283"/>
              <a:gd name="T59" fmla="*/ 144 h 288"/>
              <a:gd name="T60" fmla="*/ 16 w 283"/>
              <a:gd name="T61" fmla="*/ 189 h 288"/>
              <a:gd name="T62" fmla="*/ 109 w 283"/>
              <a:gd name="T63" fmla="*/ 191 h 288"/>
              <a:gd name="T64" fmla="*/ 118 w 283"/>
              <a:gd name="T65" fmla="*/ 19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288">
                <a:moveTo>
                  <a:pt x="172" y="288"/>
                </a:moveTo>
                <a:cubicBezTo>
                  <a:pt x="112" y="288"/>
                  <a:pt x="112" y="288"/>
                  <a:pt x="112" y="288"/>
                </a:cubicBezTo>
                <a:cubicBezTo>
                  <a:pt x="109" y="288"/>
                  <a:pt x="106" y="286"/>
                  <a:pt x="106" y="282"/>
                </a:cubicBezTo>
                <a:cubicBezTo>
                  <a:pt x="106" y="207"/>
                  <a:pt x="106" y="207"/>
                  <a:pt x="106" y="207"/>
                </a:cubicBezTo>
                <a:cubicBezTo>
                  <a:pt x="40" y="244"/>
                  <a:pt x="40" y="244"/>
                  <a:pt x="40" y="244"/>
                </a:cubicBezTo>
                <a:cubicBezTo>
                  <a:pt x="39" y="245"/>
                  <a:pt x="37" y="245"/>
                  <a:pt x="36" y="245"/>
                </a:cubicBezTo>
                <a:cubicBezTo>
                  <a:pt x="34" y="245"/>
                  <a:pt x="33" y="244"/>
                  <a:pt x="32" y="242"/>
                </a:cubicBezTo>
                <a:cubicBezTo>
                  <a:pt x="2" y="190"/>
                  <a:pt x="2" y="190"/>
                  <a:pt x="2" y="190"/>
                </a:cubicBezTo>
                <a:cubicBezTo>
                  <a:pt x="0" y="187"/>
                  <a:pt x="1" y="184"/>
                  <a:pt x="4" y="182"/>
                </a:cubicBezTo>
                <a:cubicBezTo>
                  <a:pt x="70" y="144"/>
                  <a:pt x="70" y="144"/>
                  <a:pt x="70" y="144"/>
                </a:cubicBezTo>
                <a:cubicBezTo>
                  <a:pt x="4" y="106"/>
                  <a:pt x="4" y="106"/>
                  <a:pt x="4" y="106"/>
                </a:cubicBezTo>
                <a:cubicBezTo>
                  <a:pt x="1" y="105"/>
                  <a:pt x="0" y="101"/>
                  <a:pt x="2" y="98"/>
                </a:cubicBezTo>
                <a:cubicBezTo>
                  <a:pt x="32" y="46"/>
                  <a:pt x="32" y="46"/>
                  <a:pt x="32" y="46"/>
                </a:cubicBezTo>
                <a:cubicBezTo>
                  <a:pt x="33" y="45"/>
                  <a:pt x="34" y="44"/>
                  <a:pt x="36" y="43"/>
                </a:cubicBezTo>
                <a:cubicBezTo>
                  <a:pt x="37" y="43"/>
                  <a:pt x="39" y="43"/>
                  <a:pt x="40" y="44"/>
                </a:cubicBezTo>
                <a:cubicBezTo>
                  <a:pt x="106" y="82"/>
                  <a:pt x="106" y="82"/>
                  <a:pt x="106" y="82"/>
                </a:cubicBezTo>
                <a:cubicBezTo>
                  <a:pt x="106" y="6"/>
                  <a:pt x="106" y="6"/>
                  <a:pt x="106" y="6"/>
                </a:cubicBezTo>
                <a:cubicBezTo>
                  <a:pt x="106" y="3"/>
                  <a:pt x="109" y="0"/>
                  <a:pt x="112" y="0"/>
                </a:cubicBezTo>
                <a:cubicBezTo>
                  <a:pt x="172" y="0"/>
                  <a:pt x="172" y="0"/>
                  <a:pt x="172" y="0"/>
                </a:cubicBezTo>
                <a:cubicBezTo>
                  <a:pt x="175" y="0"/>
                  <a:pt x="178" y="3"/>
                  <a:pt x="178" y="6"/>
                </a:cubicBezTo>
                <a:cubicBezTo>
                  <a:pt x="178" y="82"/>
                  <a:pt x="178" y="82"/>
                  <a:pt x="178" y="82"/>
                </a:cubicBezTo>
                <a:cubicBezTo>
                  <a:pt x="243" y="44"/>
                  <a:pt x="243" y="44"/>
                  <a:pt x="243" y="44"/>
                </a:cubicBezTo>
                <a:cubicBezTo>
                  <a:pt x="245" y="43"/>
                  <a:pt x="246" y="43"/>
                  <a:pt x="248" y="43"/>
                </a:cubicBezTo>
                <a:cubicBezTo>
                  <a:pt x="249" y="44"/>
                  <a:pt x="251" y="45"/>
                  <a:pt x="252" y="46"/>
                </a:cubicBezTo>
                <a:cubicBezTo>
                  <a:pt x="282" y="98"/>
                  <a:pt x="282" y="98"/>
                  <a:pt x="282" y="98"/>
                </a:cubicBezTo>
                <a:cubicBezTo>
                  <a:pt x="283" y="101"/>
                  <a:pt x="282" y="105"/>
                  <a:pt x="279" y="106"/>
                </a:cubicBezTo>
                <a:cubicBezTo>
                  <a:pt x="214" y="144"/>
                  <a:pt x="214" y="144"/>
                  <a:pt x="214" y="144"/>
                </a:cubicBezTo>
                <a:cubicBezTo>
                  <a:pt x="279" y="182"/>
                  <a:pt x="279" y="182"/>
                  <a:pt x="279" y="182"/>
                </a:cubicBezTo>
                <a:cubicBezTo>
                  <a:pt x="281" y="183"/>
                  <a:pt x="282" y="184"/>
                  <a:pt x="282" y="186"/>
                </a:cubicBezTo>
                <a:cubicBezTo>
                  <a:pt x="283" y="187"/>
                  <a:pt x="282" y="189"/>
                  <a:pt x="282" y="190"/>
                </a:cubicBezTo>
                <a:cubicBezTo>
                  <a:pt x="252" y="242"/>
                  <a:pt x="252" y="242"/>
                  <a:pt x="252" y="242"/>
                </a:cubicBezTo>
                <a:cubicBezTo>
                  <a:pt x="251" y="244"/>
                  <a:pt x="249" y="245"/>
                  <a:pt x="248" y="245"/>
                </a:cubicBezTo>
                <a:cubicBezTo>
                  <a:pt x="246" y="245"/>
                  <a:pt x="245" y="245"/>
                  <a:pt x="243" y="244"/>
                </a:cubicBezTo>
                <a:cubicBezTo>
                  <a:pt x="178" y="207"/>
                  <a:pt x="178" y="207"/>
                  <a:pt x="178" y="207"/>
                </a:cubicBezTo>
                <a:cubicBezTo>
                  <a:pt x="178" y="282"/>
                  <a:pt x="178" y="282"/>
                  <a:pt x="178" y="282"/>
                </a:cubicBezTo>
                <a:cubicBezTo>
                  <a:pt x="178" y="286"/>
                  <a:pt x="175" y="288"/>
                  <a:pt x="172" y="288"/>
                </a:cubicBezTo>
                <a:close/>
                <a:moveTo>
                  <a:pt x="118" y="276"/>
                </a:moveTo>
                <a:cubicBezTo>
                  <a:pt x="166" y="276"/>
                  <a:pt x="166" y="276"/>
                  <a:pt x="166" y="276"/>
                </a:cubicBezTo>
                <a:cubicBezTo>
                  <a:pt x="166" y="196"/>
                  <a:pt x="166" y="196"/>
                  <a:pt x="166" y="196"/>
                </a:cubicBezTo>
                <a:cubicBezTo>
                  <a:pt x="166" y="194"/>
                  <a:pt x="167" y="192"/>
                  <a:pt x="169" y="191"/>
                </a:cubicBezTo>
                <a:cubicBezTo>
                  <a:pt x="171" y="190"/>
                  <a:pt x="173" y="190"/>
                  <a:pt x="175" y="191"/>
                </a:cubicBezTo>
                <a:cubicBezTo>
                  <a:pt x="244" y="231"/>
                  <a:pt x="244" y="231"/>
                  <a:pt x="244" y="231"/>
                </a:cubicBezTo>
                <a:cubicBezTo>
                  <a:pt x="268" y="189"/>
                  <a:pt x="268" y="189"/>
                  <a:pt x="268" y="189"/>
                </a:cubicBezTo>
                <a:cubicBezTo>
                  <a:pt x="199" y="149"/>
                  <a:pt x="199" y="149"/>
                  <a:pt x="199" y="149"/>
                </a:cubicBezTo>
                <a:cubicBezTo>
                  <a:pt x="197" y="148"/>
                  <a:pt x="196" y="146"/>
                  <a:pt x="196" y="144"/>
                </a:cubicBezTo>
                <a:cubicBezTo>
                  <a:pt x="196" y="142"/>
                  <a:pt x="197" y="140"/>
                  <a:pt x="199" y="139"/>
                </a:cubicBezTo>
                <a:cubicBezTo>
                  <a:pt x="268" y="99"/>
                  <a:pt x="268" y="99"/>
                  <a:pt x="268" y="99"/>
                </a:cubicBezTo>
                <a:cubicBezTo>
                  <a:pt x="244" y="57"/>
                  <a:pt x="244" y="57"/>
                  <a:pt x="244" y="57"/>
                </a:cubicBezTo>
                <a:cubicBezTo>
                  <a:pt x="175" y="97"/>
                  <a:pt x="175" y="97"/>
                  <a:pt x="175" y="97"/>
                </a:cubicBezTo>
                <a:cubicBezTo>
                  <a:pt x="173" y="99"/>
                  <a:pt x="171" y="99"/>
                  <a:pt x="169" y="97"/>
                </a:cubicBezTo>
                <a:cubicBezTo>
                  <a:pt x="167" y="96"/>
                  <a:pt x="166" y="94"/>
                  <a:pt x="166" y="92"/>
                </a:cubicBezTo>
                <a:cubicBezTo>
                  <a:pt x="166" y="12"/>
                  <a:pt x="166" y="12"/>
                  <a:pt x="166" y="12"/>
                </a:cubicBezTo>
                <a:cubicBezTo>
                  <a:pt x="118" y="12"/>
                  <a:pt x="118" y="12"/>
                  <a:pt x="118" y="12"/>
                </a:cubicBezTo>
                <a:cubicBezTo>
                  <a:pt x="118" y="92"/>
                  <a:pt x="118" y="92"/>
                  <a:pt x="118" y="92"/>
                </a:cubicBezTo>
                <a:cubicBezTo>
                  <a:pt x="118" y="94"/>
                  <a:pt x="117" y="96"/>
                  <a:pt x="115" y="97"/>
                </a:cubicBezTo>
                <a:cubicBezTo>
                  <a:pt x="113" y="99"/>
                  <a:pt x="111" y="99"/>
                  <a:pt x="109" y="97"/>
                </a:cubicBezTo>
                <a:cubicBezTo>
                  <a:pt x="40" y="57"/>
                  <a:pt x="40" y="57"/>
                  <a:pt x="40" y="57"/>
                </a:cubicBezTo>
                <a:cubicBezTo>
                  <a:pt x="16" y="99"/>
                  <a:pt x="16" y="99"/>
                  <a:pt x="16" y="99"/>
                </a:cubicBezTo>
                <a:cubicBezTo>
                  <a:pt x="85" y="139"/>
                  <a:pt x="85" y="139"/>
                  <a:pt x="85" y="139"/>
                </a:cubicBezTo>
                <a:cubicBezTo>
                  <a:pt x="87" y="140"/>
                  <a:pt x="88" y="142"/>
                  <a:pt x="88" y="144"/>
                </a:cubicBezTo>
                <a:cubicBezTo>
                  <a:pt x="88" y="146"/>
                  <a:pt x="87" y="148"/>
                  <a:pt x="85" y="149"/>
                </a:cubicBezTo>
                <a:cubicBezTo>
                  <a:pt x="16" y="189"/>
                  <a:pt x="16" y="189"/>
                  <a:pt x="16" y="189"/>
                </a:cubicBezTo>
                <a:cubicBezTo>
                  <a:pt x="40" y="231"/>
                  <a:pt x="40" y="231"/>
                  <a:pt x="40" y="231"/>
                </a:cubicBezTo>
                <a:cubicBezTo>
                  <a:pt x="109" y="191"/>
                  <a:pt x="109" y="191"/>
                  <a:pt x="109" y="191"/>
                </a:cubicBezTo>
                <a:cubicBezTo>
                  <a:pt x="111" y="190"/>
                  <a:pt x="113" y="190"/>
                  <a:pt x="115" y="191"/>
                </a:cubicBezTo>
                <a:cubicBezTo>
                  <a:pt x="117" y="192"/>
                  <a:pt x="118" y="194"/>
                  <a:pt x="118" y="196"/>
                </a:cubicBezTo>
                <a:lnTo>
                  <a:pt x="118" y="276"/>
                </a:lnTo>
                <a:close/>
              </a:path>
            </a:pathLst>
          </a:custGeom>
          <a:solidFill>
            <a:srgbClr val="00B050"/>
          </a:solidFill>
          <a:ln>
            <a:noFill/>
          </a:ln>
        </p:spPr>
        <p:txBody>
          <a:bodyPr vert="horz" wrap="square" lIns="68580" tIns="34290" rIns="68580" bIns="34290" numCol="1" anchor="t" anchorCtr="0" compatLnSpc="1">
            <a:prstTxWarp prst="textNoShape">
              <a:avLst/>
            </a:prstTxWarp>
          </a:bodyPr>
          <a:lstStyle/>
          <a:p>
            <a:endParaRPr lang="fr-FR" sz="1350"/>
          </a:p>
        </p:txBody>
      </p:sp>
      <p:pic>
        <p:nvPicPr>
          <p:cNvPr id="43010" name="Picture 2" descr="Santé.fr, le moteur de recherche dédié à notre santé se déploie en  Occitanie | Agence régionale de santé Occitanie">
            <a:extLst>
              <a:ext uri="{FF2B5EF4-FFF2-40B4-BE49-F238E27FC236}">
                <a16:creationId xmlns:a16="http://schemas.microsoft.com/office/drawing/2014/main" id="{CF0D0588-A975-441B-917A-490A3D1F7F0D}"/>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7082333" y="1755915"/>
            <a:ext cx="915444" cy="612997"/>
          </a:xfrm>
          <a:prstGeom prst="rect">
            <a:avLst/>
          </a:prstGeom>
          <a:noFill/>
          <a:extLst>
            <a:ext uri="{909E8E84-426E-40DD-AFC4-6F175D3DCCD1}">
              <a14:hiddenFill xmlns:a14="http://schemas.microsoft.com/office/drawing/2010/main">
                <a:solidFill>
                  <a:srgbClr val="FFFFFF"/>
                </a:solidFill>
              </a14:hiddenFill>
            </a:ext>
          </a:extLst>
        </p:spPr>
      </p:pic>
      <p:sp>
        <p:nvSpPr>
          <p:cNvPr id="89" name="Rectangle 88">
            <a:extLst>
              <a:ext uri="{FF2B5EF4-FFF2-40B4-BE49-F238E27FC236}">
                <a16:creationId xmlns:a16="http://schemas.microsoft.com/office/drawing/2014/main" id="{4B136DCA-139E-4250-A129-E733BB0CC33B}"/>
              </a:ext>
            </a:extLst>
          </p:cNvPr>
          <p:cNvSpPr/>
          <p:nvPr/>
        </p:nvSpPr>
        <p:spPr>
          <a:xfrm>
            <a:off x="3221426" y="3056156"/>
            <a:ext cx="2699999" cy="39896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750">
                <a:solidFill>
                  <a:schemeClr val="tx1"/>
                </a:solidFill>
              </a:rPr>
              <a:t>Montée en qualité et mise à jour des données des professionnels de santé</a:t>
            </a:r>
          </a:p>
        </p:txBody>
      </p:sp>
      <p:sp>
        <p:nvSpPr>
          <p:cNvPr id="92" name="Rectangle 91">
            <a:extLst>
              <a:ext uri="{FF2B5EF4-FFF2-40B4-BE49-F238E27FC236}">
                <a16:creationId xmlns:a16="http://schemas.microsoft.com/office/drawing/2014/main" id="{C3921CC5-288C-41BE-8064-849F21684B2A}"/>
              </a:ext>
            </a:extLst>
          </p:cNvPr>
          <p:cNvSpPr/>
          <p:nvPr/>
        </p:nvSpPr>
        <p:spPr>
          <a:xfrm>
            <a:off x="6195534" y="3056156"/>
            <a:ext cx="2699999" cy="39896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750">
                <a:solidFill>
                  <a:schemeClr val="tx1"/>
                </a:solidFill>
              </a:rPr>
              <a:t>Travaux sur les offres non encore recensées dans les référentiels et bases de données nationales</a:t>
            </a:r>
          </a:p>
        </p:txBody>
      </p:sp>
      <p:sp>
        <p:nvSpPr>
          <p:cNvPr id="87" name="Oval 86">
            <a:extLst>
              <a:ext uri="{FF2B5EF4-FFF2-40B4-BE49-F238E27FC236}">
                <a16:creationId xmlns:a16="http://schemas.microsoft.com/office/drawing/2014/main" id="{7F5F0F50-2CEE-4CCF-8031-2256900C5E48}"/>
              </a:ext>
            </a:extLst>
          </p:cNvPr>
          <p:cNvSpPr/>
          <p:nvPr/>
        </p:nvSpPr>
        <p:spPr>
          <a:xfrm>
            <a:off x="1441438" y="1209766"/>
            <a:ext cx="270000" cy="27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fr-FR" sz="1500" b="1">
                <a:solidFill>
                  <a:prstClr val="white"/>
                </a:solidFill>
                <a:latin typeface="Arial"/>
              </a:rPr>
              <a:t>1</a:t>
            </a:r>
          </a:p>
        </p:txBody>
      </p:sp>
      <p:sp>
        <p:nvSpPr>
          <p:cNvPr id="88" name="Oval 87">
            <a:extLst>
              <a:ext uri="{FF2B5EF4-FFF2-40B4-BE49-F238E27FC236}">
                <a16:creationId xmlns:a16="http://schemas.microsoft.com/office/drawing/2014/main" id="{FE14C59A-F29F-4C23-92DC-6EACDCC951A3}"/>
              </a:ext>
            </a:extLst>
          </p:cNvPr>
          <p:cNvSpPr/>
          <p:nvPr/>
        </p:nvSpPr>
        <p:spPr>
          <a:xfrm>
            <a:off x="4433072" y="1209766"/>
            <a:ext cx="270000" cy="270000"/>
          </a:xfrm>
          <a:prstGeom prst="ellipse">
            <a:avLst/>
          </a:prstGeom>
          <a:solidFill>
            <a:srgbClr val="6F6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fr-FR" sz="1500" b="1">
                <a:solidFill>
                  <a:prstClr val="white"/>
                </a:solidFill>
                <a:latin typeface="Arial"/>
              </a:rPr>
              <a:t>2</a:t>
            </a:r>
          </a:p>
        </p:txBody>
      </p:sp>
      <p:sp>
        <p:nvSpPr>
          <p:cNvPr id="90" name="Oval 89">
            <a:extLst>
              <a:ext uri="{FF2B5EF4-FFF2-40B4-BE49-F238E27FC236}">
                <a16:creationId xmlns:a16="http://schemas.microsoft.com/office/drawing/2014/main" id="{CA3AC26F-2C00-4F98-A519-4833AC24F58F}"/>
              </a:ext>
            </a:extLst>
          </p:cNvPr>
          <p:cNvSpPr/>
          <p:nvPr/>
        </p:nvSpPr>
        <p:spPr>
          <a:xfrm>
            <a:off x="7405055" y="1209766"/>
            <a:ext cx="270000" cy="27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fr-FR" sz="1500" b="1">
                <a:solidFill>
                  <a:prstClr val="white"/>
                </a:solidFill>
                <a:latin typeface="Arial"/>
              </a:rPr>
              <a:t>3</a:t>
            </a:r>
          </a:p>
        </p:txBody>
      </p:sp>
      <p:sp>
        <p:nvSpPr>
          <p:cNvPr id="91" name="Rectangle 90">
            <a:extLst>
              <a:ext uri="{FF2B5EF4-FFF2-40B4-BE49-F238E27FC236}">
                <a16:creationId xmlns:a16="http://schemas.microsoft.com/office/drawing/2014/main" id="{09516937-F152-45DC-8B03-CCB5A80659D2}"/>
              </a:ext>
            </a:extLst>
          </p:cNvPr>
          <p:cNvSpPr/>
          <p:nvPr/>
        </p:nvSpPr>
        <p:spPr>
          <a:xfrm>
            <a:off x="1576438" y="701808"/>
            <a:ext cx="5983269" cy="27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fr-FR" sz="1200" b="1" i="1">
                <a:solidFill>
                  <a:schemeClr val="tx1"/>
                </a:solidFill>
                <a:latin typeface="Arial"/>
              </a:rPr>
              <a:t>3 Chantiers données clés</a:t>
            </a:r>
          </a:p>
        </p:txBody>
      </p:sp>
      <p:cxnSp>
        <p:nvCxnSpPr>
          <p:cNvPr id="10" name="Connector: Elbow 9">
            <a:extLst>
              <a:ext uri="{FF2B5EF4-FFF2-40B4-BE49-F238E27FC236}">
                <a16:creationId xmlns:a16="http://schemas.microsoft.com/office/drawing/2014/main" id="{1307DBCC-E2F9-4A80-9F24-8253EFB88F9B}"/>
              </a:ext>
            </a:extLst>
          </p:cNvPr>
          <p:cNvCxnSpPr>
            <a:cxnSpLocks/>
            <a:stCxn id="87" idx="0"/>
          </p:cNvCxnSpPr>
          <p:nvPr/>
        </p:nvCxnSpPr>
        <p:spPr>
          <a:xfrm rot="5400000" flipH="1" flipV="1">
            <a:off x="3027540" y="-330767"/>
            <a:ext cx="89430" cy="2991635"/>
          </a:xfrm>
          <a:prstGeom prst="bentConnector3">
            <a:avLst>
              <a:gd name="adj1" fmla="val 165920"/>
            </a:avLst>
          </a:prstGeom>
          <a:ln>
            <a:solidFill>
              <a:schemeClr val="bg2">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93" name="Connector: Elbow 92">
            <a:extLst>
              <a:ext uri="{FF2B5EF4-FFF2-40B4-BE49-F238E27FC236}">
                <a16:creationId xmlns:a16="http://schemas.microsoft.com/office/drawing/2014/main" id="{56922FD8-3F81-4C0C-A4A3-21CF3755A48F}"/>
              </a:ext>
            </a:extLst>
          </p:cNvPr>
          <p:cNvCxnSpPr>
            <a:cxnSpLocks/>
          </p:cNvCxnSpPr>
          <p:nvPr/>
        </p:nvCxnSpPr>
        <p:spPr>
          <a:xfrm rot="16200000" flipV="1">
            <a:off x="6009350" y="-320942"/>
            <a:ext cx="89430" cy="2971983"/>
          </a:xfrm>
          <a:prstGeom prst="bentConnector3">
            <a:avLst>
              <a:gd name="adj1" fmla="val 165920"/>
            </a:avLst>
          </a:prstGeom>
          <a:ln>
            <a:solidFill>
              <a:schemeClr val="bg2">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D68316C-DACB-4FE8-94C5-BE7750DD5BC4}"/>
              </a:ext>
            </a:extLst>
          </p:cNvPr>
          <p:cNvCxnSpPr>
            <a:cxnSpLocks/>
            <a:stCxn id="88" idx="0"/>
            <a:endCxn id="91" idx="2"/>
          </p:cNvCxnSpPr>
          <p:nvPr/>
        </p:nvCxnSpPr>
        <p:spPr>
          <a:xfrm flipV="1">
            <a:off x="4568072" y="971808"/>
            <a:ext cx="1" cy="237958"/>
          </a:xfrm>
          <a:prstGeom prst="line">
            <a:avLst/>
          </a:prstGeom>
          <a:ln>
            <a:solidFill>
              <a:schemeClr val="bg2">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DBC82A50-DBD8-47D1-854E-7F7838B4F578}"/>
              </a:ext>
            </a:extLst>
          </p:cNvPr>
          <p:cNvSpPr/>
          <p:nvPr/>
        </p:nvSpPr>
        <p:spPr>
          <a:xfrm>
            <a:off x="267076" y="3704661"/>
            <a:ext cx="4211498" cy="1021134"/>
          </a:xfrm>
          <a:prstGeom prst="rect">
            <a:avLst/>
          </a:prstGeom>
          <a:ln w="6350">
            <a:noFill/>
          </a:ln>
        </p:spPr>
        <p:style>
          <a:lnRef idx="2">
            <a:schemeClr val="accent2"/>
          </a:lnRef>
          <a:fillRef idx="1">
            <a:schemeClr val="lt1"/>
          </a:fillRef>
          <a:effectRef idx="0">
            <a:schemeClr val="accent2"/>
          </a:effectRef>
          <a:fontRef idx="minor">
            <a:schemeClr val="dk1"/>
          </a:fontRef>
        </p:style>
        <p:txBody>
          <a:bodyPr rtlCol="0" anchor="t"/>
          <a:lstStyle/>
          <a:p>
            <a:pPr algn="just"/>
            <a:endParaRPr lang="fr-FR" sz="1100" b="1">
              <a:solidFill>
                <a:schemeClr val="tx2"/>
              </a:solidFill>
              <a:latin typeface="+mj-lt"/>
              <a:cs typeface="Segoe UI Light" panose="020B0502040204020203" pitchFamily="34" charset="0"/>
            </a:endParaRPr>
          </a:p>
          <a:p>
            <a:pPr marL="171450" indent="-171450" algn="just">
              <a:buFont typeface="Arial" panose="020B0604020202020204" pitchFamily="34" charset="0"/>
              <a:buChar char="•"/>
            </a:pPr>
            <a:r>
              <a:rPr kumimoji="0" lang="fr-FR" sz="1100" b="0" i="0" u="none" strike="noStrike" kern="1200" cap="none" spc="0" normalizeH="0" baseline="0" noProof="0">
                <a:ln>
                  <a:noFill/>
                </a:ln>
                <a:solidFill>
                  <a:prstClr val="black"/>
                </a:solidFill>
                <a:effectLst/>
                <a:uLnTx/>
                <a:uFillTx/>
                <a:latin typeface="+mj-lt"/>
                <a:cs typeface="Segoe UI Light" panose="020B0502040204020203" pitchFamily="34" charset="0"/>
              </a:rPr>
              <a:t>Assurer la mise à disposition de l’offre de soins la plus complète et à jour possible sur le périmètre retenu pour les utilisateurs de la plateforme SAS</a:t>
            </a:r>
          </a:p>
          <a:p>
            <a:pPr marL="171450" indent="-171450" algn="just">
              <a:buFont typeface="Arial" panose="020B0604020202020204" pitchFamily="34" charset="0"/>
              <a:buChar char="•"/>
            </a:pPr>
            <a:r>
              <a:rPr lang="fr-FR" sz="1100">
                <a:solidFill>
                  <a:schemeClr val="tx1"/>
                </a:solidFill>
                <a:latin typeface="+mj-lt"/>
                <a:cs typeface="Segoe UI Light" panose="020B0502040204020203" pitchFamily="34" charset="0"/>
              </a:rPr>
              <a:t>Définir des processus qualité </a:t>
            </a:r>
          </a:p>
          <a:p>
            <a:pPr marL="171450" indent="-171450" algn="just">
              <a:buFont typeface="Arial" panose="020B0604020202020204" pitchFamily="34" charset="0"/>
              <a:buChar char="•"/>
            </a:pPr>
            <a:r>
              <a:rPr lang="fr-FR" sz="1100">
                <a:solidFill>
                  <a:schemeClr val="tx1"/>
                </a:solidFill>
                <a:latin typeface="+mj-lt"/>
                <a:cs typeface="Segoe UI Light" panose="020B0502040204020203" pitchFamily="34" charset="0"/>
              </a:rPr>
              <a:t>Piloter l’extension à d’autres territoires </a:t>
            </a:r>
          </a:p>
        </p:txBody>
      </p:sp>
      <p:sp>
        <p:nvSpPr>
          <p:cNvPr id="94" name="Rectangle : coins arrondis 93">
            <a:extLst>
              <a:ext uri="{FF2B5EF4-FFF2-40B4-BE49-F238E27FC236}">
                <a16:creationId xmlns:a16="http://schemas.microsoft.com/office/drawing/2014/main" id="{671BCF3C-90E3-4FD7-8C45-177C0C5ACACC}"/>
              </a:ext>
            </a:extLst>
          </p:cNvPr>
          <p:cNvSpPr/>
          <p:nvPr/>
        </p:nvSpPr>
        <p:spPr>
          <a:xfrm>
            <a:off x="225187" y="3594913"/>
            <a:ext cx="1265259" cy="289441"/>
          </a:xfrm>
          <a:prstGeom prst="roundRect">
            <a:avLst/>
          </a:prstGeom>
          <a:solidFill>
            <a:schemeClr val="tx2"/>
          </a:solidFill>
        </p:spPr>
        <p:txBody>
          <a:bodyPr wrap="square">
            <a:spAutoFit/>
          </a:bodyPr>
          <a:lstStyle/>
          <a:p>
            <a:r>
              <a:rPr lang="fr-FR" sz="1100" b="1">
                <a:solidFill>
                  <a:schemeClr val="bg1"/>
                </a:solidFill>
              </a:rPr>
              <a:t>Objectifs</a:t>
            </a:r>
          </a:p>
        </p:txBody>
      </p:sp>
      <p:sp>
        <p:nvSpPr>
          <p:cNvPr id="3" name="Espace réservé du pied de page 2">
            <a:extLst>
              <a:ext uri="{FF2B5EF4-FFF2-40B4-BE49-F238E27FC236}">
                <a16:creationId xmlns:a16="http://schemas.microsoft.com/office/drawing/2014/main" id="{03D3A869-FCD4-4AA8-B870-2BBB6ACEB95D}"/>
              </a:ext>
            </a:extLst>
          </p:cNvPr>
          <p:cNvSpPr>
            <a:spLocks noGrp="1"/>
          </p:cNvSpPr>
          <p:nvPr>
            <p:ph type="ftr" sz="quarter" idx="13"/>
          </p:nvPr>
        </p:nvSpPr>
        <p:spPr>
          <a:xfrm>
            <a:off x="6360340" y="195486"/>
            <a:ext cx="2388373" cy="360000"/>
          </a:xfrm>
        </p:spPr>
        <p:txBody>
          <a:bodyPr/>
          <a:lstStyle/>
          <a:p>
            <a:r>
              <a:rPr lang="fr-FR">
                <a:latin typeface="Arial"/>
                <a:ea typeface="+mn-ea"/>
              </a:rPr>
              <a:t>Direction Générale de l'Offre de Soins</a:t>
            </a:r>
          </a:p>
        </p:txBody>
      </p:sp>
      <p:sp>
        <p:nvSpPr>
          <p:cNvPr id="4" name="Rectangle 3">
            <a:extLst>
              <a:ext uri="{FF2B5EF4-FFF2-40B4-BE49-F238E27FC236}">
                <a16:creationId xmlns:a16="http://schemas.microsoft.com/office/drawing/2014/main" id="{FF96F983-AC65-4884-91F0-11AD17ECFB61}"/>
              </a:ext>
            </a:extLst>
          </p:cNvPr>
          <p:cNvSpPr/>
          <p:nvPr/>
        </p:nvSpPr>
        <p:spPr>
          <a:xfrm>
            <a:off x="5243696" y="3884354"/>
            <a:ext cx="3633227" cy="671393"/>
          </a:xfrm>
          <a:prstGeom prst="rect">
            <a:avLst/>
          </a:prstGeom>
          <a:ln>
            <a:solidFill>
              <a:schemeClr val="bg2"/>
            </a:solidFill>
          </a:ln>
        </p:spPr>
        <p:style>
          <a:lnRef idx="2">
            <a:schemeClr val="accent4"/>
          </a:lnRef>
          <a:fillRef idx="1">
            <a:schemeClr val="lt1"/>
          </a:fillRef>
          <a:effectRef idx="0">
            <a:schemeClr val="accent4"/>
          </a:effectRef>
          <a:fontRef idx="minor">
            <a:schemeClr val="dk1"/>
          </a:fontRef>
        </p:style>
        <p:txBody>
          <a:bodyPr rtlCol="0" anchor="ctr"/>
          <a:lstStyle/>
          <a:p>
            <a:pPr marL="171450" indent="-171450" algn="just">
              <a:buFont typeface="Wingdings" panose="05000000000000000000" pitchFamily="2" charset="2"/>
              <a:buChar char="Ø"/>
            </a:pPr>
            <a:r>
              <a:rPr lang="fr-FR" sz="1100"/>
              <a:t>Réunion de présentation aux ARS réalisée le 13/01 </a:t>
            </a:r>
          </a:p>
          <a:p>
            <a:pPr marL="171450" indent="-171450" algn="just">
              <a:buFont typeface="Wingdings" panose="05000000000000000000" pitchFamily="2" charset="2"/>
              <a:buChar char="Ø"/>
            </a:pPr>
            <a:r>
              <a:rPr lang="fr-FR" sz="1100"/>
              <a:t>Un </a:t>
            </a:r>
            <a:r>
              <a:rPr lang="fr-FR" sz="1100" err="1"/>
              <a:t>reporting</a:t>
            </a:r>
            <a:r>
              <a:rPr lang="fr-FR" sz="1100"/>
              <a:t> mensuel qui va être mis en place</a:t>
            </a:r>
          </a:p>
        </p:txBody>
      </p:sp>
    </p:spTree>
    <p:extLst>
      <p:ext uri="{BB962C8B-B14F-4D97-AF65-F5344CB8AC3E}">
        <p14:creationId xmlns:p14="http://schemas.microsoft.com/office/powerpoint/2010/main" val="88061472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0A03CDC7-64E7-4ACC-8EAC-FF83EA04A0B1}"/>
              </a:ext>
            </a:extLst>
          </p:cNvPr>
          <p:cNvGraphicFramePr>
            <a:graphicFrameLocks noChangeAspect="1"/>
          </p:cNvGraphicFramePr>
          <p:nvPr>
            <p:custDataLst>
              <p:tags r:id="rId2"/>
            </p:custDataLst>
            <p:extLst>
              <p:ext uri="{D42A27DB-BD31-4B8C-83A1-F6EECF244321}">
                <p14:modId xmlns:p14="http://schemas.microsoft.com/office/powerpoint/2010/main" val="1159481587"/>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10259" name="Diapositive think-cell" r:id="rId4" imgW="360" imgH="360" progId="TCLayout.ActiveDocument.1">
                  <p:embed/>
                </p:oleObj>
              </mc:Choice>
              <mc:Fallback>
                <p:oleObj name="Diapositive think-cell" r:id="rId4" imgW="360" imgH="360" progId="TCLayout.ActiveDocument.1">
                  <p:embed/>
                  <p:pic>
                    <p:nvPicPr>
                      <p:cNvPr id="14" name="Object 13" hidden="1">
                        <a:extLst>
                          <a:ext uri="{FF2B5EF4-FFF2-40B4-BE49-F238E27FC236}">
                            <a16:creationId xmlns:a16="http://schemas.microsoft.com/office/drawing/2014/main" id="{0A03CDC7-64E7-4ACC-8EAC-FF83EA04A0B1}"/>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38" name="Slide Number Placeholder 1">
            <a:extLst>
              <a:ext uri="{FF2B5EF4-FFF2-40B4-BE49-F238E27FC236}">
                <a16:creationId xmlns:a16="http://schemas.microsoft.com/office/drawing/2014/main" id="{FB2053D6-0342-4ABB-8A28-1376F6834920}"/>
              </a:ext>
            </a:extLst>
          </p:cNvPr>
          <p:cNvSpPr>
            <a:spLocks noGrp="1"/>
          </p:cNvSpPr>
          <p:nvPr>
            <p:ph type="sldNum" sz="quarter" idx="12"/>
          </p:nvPr>
        </p:nvSpPr>
        <p:spPr/>
        <p:txBody>
          <a:bodyPr/>
          <a:lstStyle/>
          <a:p>
            <a:pPr defTabSz="685800"/>
            <a:fld id="{646E7B68-C406-4B5C-B79D-A1CDE10CB85D}" type="slidenum">
              <a:rPr lang="fr-FR"/>
              <a:pPr defTabSz="685800"/>
              <a:t>14</a:t>
            </a:fld>
            <a:endParaRPr lang="fr-FR"/>
          </a:p>
        </p:txBody>
      </p:sp>
      <p:sp>
        <p:nvSpPr>
          <p:cNvPr id="37" name="Footer Placeholder 3">
            <a:extLst>
              <a:ext uri="{FF2B5EF4-FFF2-40B4-BE49-F238E27FC236}">
                <a16:creationId xmlns:a16="http://schemas.microsoft.com/office/drawing/2014/main" id="{BBF8867B-DB1B-41B6-BC54-24592999BD4B}"/>
              </a:ext>
            </a:extLst>
          </p:cNvPr>
          <p:cNvSpPr>
            <a:spLocks noGrp="1"/>
          </p:cNvSpPr>
          <p:nvPr>
            <p:ph type="ftr" sz="quarter" idx="3"/>
          </p:nvPr>
        </p:nvSpPr>
        <p:spPr/>
        <p:txBody>
          <a:bodyPr/>
          <a:lstStyle/>
          <a:p>
            <a:r>
              <a:rPr lang="fr-FR">
                <a:latin typeface="Arial"/>
              </a:rPr>
              <a:t>Direction Générale de l'Offre de Soins</a:t>
            </a:r>
          </a:p>
        </p:txBody>
      </p:sp>
      <p:sp>
        <p:nvSpPr>
          <p:cNvPr id="106" name="Rectangle 105">
            <a:extLst>
              <a:ext uri="{FF2B5EF4-FFF2-40B4-BE49-F238E27FC236}">
                <a16:creationId xmlns:a16="http://schemas.microsoft.com/office/drawing/2014/main" id="{3F90DAAC-9C20-44C1-8F59-9C598140ECB0}"/>
              </a:ext>
            </a:extLst>
          </p:cNvPr>
          <p:cNvSpPr>
            <a:spLocks noChangeArrowheads="1"/>
          </p:cNvSpPr>
          <p:nvPr/>
        </p:nvSpPr>
        <p:spPr bwMode="auto">
          <a:xfrm>
            <a:off x="430726" y="1239583"/>
            <a:ext cx="1203515" cy="209825"/>
          </a:xfrm>
          <a:prstGeom prst="rect">
            <a:avLst/>
          </a:prstGeom>
          <a:solidFill>
            <a:schemeClr val="bg1">
              <a:lumMod val="75000"/>
            </a:schemeClr>
          </a:solidFill>
          <a:ln w="6350">
            <a:noFill/>
            <a:miter lim="800000"/>
            <a:headEnd/>
            <a:tailEnd/>
          </a:ln>
          <a:effectLst/>
        </p:spPr>
        <p:txBody>
          <a:bodyPr lIns="34290" rIns="34290" anchor="ctr"/>
          <a:lstStyle/>
          <a:p>
            <a:pPr algn="ctr" defTabSz="685800" eaLnBrk="0" fontAlgn="base" hangingPunct="0">
              <a:spcBef>
                <a:spcPct val="50000"/>
              </a:spcBef>
              <a:spcAft>
                <a:spcPct val="0"/>
              </a:spcAft>
              <a:defRPr/>
            </a:pPr>
            <a:r>
              <a:rPr lang="en-US" sz="825" kern="0">
                <a:solidFill>
                  <a:prstClr val="black"/>
                </a:solidFill>
                <a:latin typeface="Arial"/>
                <a:cs typeface="Arial" charset="0"/>
              </a:rPr>
              <a:t>JANV 21</a:t>
            </a:r>
          </a:p>
        </p:txBody>
      </p:sp>
      <p:sp>
        <p:nvSpPr>
          <p:cNvPr id="139" name="Rectangle 138">
            <a:extLst>
              <a:ext uri="{FF2B5EF4-FFF2-40B4-BE49-F238E27FC236}">
                <a16:creationId xmlns:a16="http://schemas.microsoft.com/office/drawing/2014/main" id="{8304BEA2-DBE8-4B3B-B926-175D9A6F982F}"/>
              </a:ext>
            </a:extLst>
          </p:cNvPr>
          <p:cNvSpPr>
            <a:spLocks noChangeArrowheads="1"/>
          </p:cNvSpPr>
          <p:nvPr/>
        </p:nvSpPr>
        <p:spPr bwMode="auto">
          <a:xfrm>
            <a:off x="1630396" y="1239583"/>
            <a:ext cx="1203515" cy="209825"/>
          </a:xfrm>
          <a:prstGeom prst="rect">
            <a:avLst/>
          </a:prstGeom>
          <a:solidFill>
            <a:schemeClr val="bg1">
              <a:lumMod val="95000"/>
            </a:schemeClr>
          </a:solidFill>
          <a:ln w="6350">
            <a:noFill/>
            <a:miter lim="800000"/>
            <a:headEnd/>
            <a:tailEnd/>
          </a:ln>
          <a:effectLst/>
        </p:spPr>
        <p:txBody>
          <a:bodyPr lIns="34290" rIns="34290" anchor="ctr"/>
          <a:lstStyle/>
          <a:p>
            <a:pPr algn="ctr" defTabSz="685800" eaLnBrk="0" fontAlgn="base" hangingPunct="0">
              <a:spcBef>
                <a:spcPct val="50000"/>
              </a:spcBef>
              <a:spcAft>
                <a:spcPct val="0"/>
              </a:spcAft>
              <a:defRPr/>
            </a:pPr>
            <a:r>
              <a:rPr lang="en-US" sz="825" kern="0">
                <a:solidFill>
                  <a:prstClr val="black"/>
                </a:solidFill>
                <a:latin typeface="Arial"/>
                <a:cs typeface="Arial" charset="0"/>
              </a:rPr>
              <a:t>FEVR 21</a:t>
            </a:r>
          </a:p>
        </p:txBody>
      </p:sp>
      <p:sp>
        <p:nvSpPr>
          <p:cNvPr id="141" name="Rectangle 140">
            <a:extLst>
              <a:ext uri="{FF2B5EF4-FFF2-40B4-BE49-F238E27FC236}">
                <a16:creationId xmlns:a16="http://schemas.microsoft.com/office/drawing/2014/main" id="{A7CF6A96-2A63-4F0F-A10C-DA71582A8A3B}"/>
              </a:ext>
            </a:extLst>
          </p:cNvPr>
          <p:cNvSpPr>
            <a:spLocks noChangeArrowheads="1"/>
          </p:cNvSpPr>
          <p:nvPr/>
        </p:nvSpPr>
        <p:spPr bwMode="auto">
          <a:xfrm>
            <a:off x="2830065" y="1239583"/>
            <a:ext cx="1203515" cy="209825"/>
          </a:xfrm>
          <a:prstGeom prst="rect">
            <a:avLst/>
          </a:prstGeom>
          <a:solidFill>
            <a:schemeClr val="bg1">
              <a:lumMod val="75000"/>
            </a:schemeClr>
          </a:solidFill>
          <a:ln w="6350">
            <a:noFill/>
            <a:miter lim="800000"/>
            <a:headEnd/>
            <a:tailEnd/>
          </a:ln>
          <a:effectLst/>
        </p:spPr>
        <p:txBody>
          <a:bodyPr lIns="34290" rIns="34290" anchor="ctr"/>
          <a:lstStyle/>
          <a:p>
            <a:pPr algn="ctr" defTabSz="685800" eaLnBrk="0" fontAlgn="base" hangingPunct="0">
              <a:spcBef>
                <a:spcPct val="50000"/>
              </a:spcBef>
              <a:spcAft>
                <a:spcPct val="0"/>
              </a:spcAft>
              <a:defRPr/>
            </a:pPr>
            <a:r>
              <a:rPr lang="en-US" sz="825" kern="0">
                <a:solidFill>
                  <a:prstClr val="black"/>
                </a:solidFill>
                <a:latin typeface="Arial"/>
                <a:cs typeface="Arial" charset="0"/>
              </a:rPr>
              <a:t>MARS 21</a:t>
            </a:r>
          </a:p>
        </p:txBody>
      </p:sp>
      <p:sp>
        <p:nvSpPr>
          <p:cNvPr id="142" name="Rectangle 141">
            <a:extLst>
              <a:ext uri="{FF2B5EF4-FFF2-40B4-BE49-F238E27FC236}">
                <a16:creationId xmlns:a16="http://schemas.microsoft.com/office/drawing/2014/main" id="{A5153C70-17B5-48C2-A8BC-88ED5FAB6A65}"/>
              </a:ext>
            </a:extLst>
          </p:cNvPr>
          <p:cNvSpPr>
            <a:spLocks noChangeArrowheads="1"/>
          </p:cNvSpPr>
          <p:nvPr/>
        </p:nvSpPr>
        <p:spPr bwMode="auto">
          <a:xfrm>
            <a:off x="5229403" y="1239583"/>
            <a:ext cx="1203515" cy="209825"/>
          </a:xfrm>
          <a:prstGeom prst="rect">
            <a:avLst/>
          </a:prstGeom>
          <a:solidFill>
            <a:schemeClr val="bg1">
              <a:lumMod val="75000"/>
            </a:schemeClr>
          </a:solidFill>
          <a:ln w="6350">
            <a:noFill/>
            <a:miter lim="800000"/>
            <a:headEnd/>
            <a:tailEnd/>
          </a:ln>
          <a:effectLst/>
        </p:spPr>
        <p:txBody>
          <a:bodyPr lIns="34290" rIns="34290" anchor="ctr"/>
          <a:lstStyle/>
          <a:p>
            <a:pPr algn="ctr" defTabSz="685800" eaLnBrk="0" fontAlgn="base" hangingPunct="0">
              <a:spcBef>
                <a:spcPct val="50000"/>
              </a:spcBef>
              <a:spcAft>
                <a:spcPct val="0"/>
              </a:spcAft>
              <a:defRPr/>
            </a:pPr>
            <a:r>
              <a:rPr lang="en-US" sz="825" kern="0">
                <a:solidFill>
                  <a:prstClr val="black"/>
                </a:solidFill>
                <a:latin typeface="Arial"/>
                <a:cs typeface="Arial" charset="0"/>
              </a:rPr>
              <a:t>MAI 21</a:t>
            </a:r>
          </a:p>
        </p:txBody>
      </p:sp>
      <p:sp>
        <p:nvSpPr>
          <p:cNvPr id="146" name="Rectangle 145">
            <a:extLst>
              <a:ext uri="{FF2B5EF4-FFF2-40B4-BE49-F238E27FC236}">
                <a16:creationId xmlns:a16="http://schemas.microsoft.com/office/drawing/2014/main" id="{AFAF10A9-4D0F-48F0-A55D-1B12D696C631}"/>
              </a:ext>
            </a:extLst>
          </p:cNvPr>
          <p:cNvSpPr>
            <a:spLocks noChangeArrowheads="1"/>
          </p:cNvSpPr>
          <p:nvPr/>
        </p:nvSpPr>
        <p:spPr bwMode="auto">
          <a:xfrm>
            <a:off x="4029734" y="1239583"/>
            <a:ext cx="1203515" cy="209825"/>
          </a:xfrm>
          <a:prstGeom prst="rect">
            <a:avLst/>
          </a:prstGeom>
          <a:solidFill>
            <a:schemeClr val="bg1">
              <a:lumMod val="95000"/>
            </a:schemeClr>
          </a:solidFill>
          <a:ln w="6350">
            <a:noFill/>
            <a:miter lim="800000"/>
            <a:headEnd/>
            <a:tailEnd/>
          </a:ln>
          <a:effectLst/>
        </p:spPr>
        <p:txBody>
          <a:bodyPr lIns="34290" rIns="34290" anchor="ctr"/>
          <a:lstStyle/>
          <a:p>
            <a:pPr algn="ctr" defTabSz="685800" eaLnBrk="0" fontAlgn="base" hangingPunct="0">
              <a:spcBef>
                <a:spcPct val="50000"/>
              </a:spcBef>
              <a:spcAft>
                <a:spcPct val="0"/>
              </a:spcAft>
              <a:defRPr/>
            </a:pPr>
            <a:r>
              <a:rPr lang="en-US" sz="825" kern="0">
                <a:solidFill>
                  <a:prstClr val="black"/>
                </a:solidFill>
                <a:latin typeface="Arial"/>
                <a:cs typeface="Arial" charset="0"/>
              </a:rPr>
              <a:t>AVR 21</a:t>
            </a:r>
          </a:p>
        </p:txBody>
      </p:sp>
      <p:sp>
        <p:nvSpPr>
          <p:cNvPr id="147" name="Rectangle 146">
            <a:extLst>
              <a:ext uri="{FF2B5EF4-FFF2-40B4-BE49-F238E27FC236}">
                <a16:creationId xmlns:a16="http://schemas.microsoft.com/office/drawing/2014/main" id="{02F72D56-66AC-449A-93A0-D3051C2AEDB1}"/>
              </a:ext>
            </a:extLst>
          </p:cNvPr>
          <p:cNvSpPr>
            <a:spLocks noChangeArrowheads="1"/>
          </p:cNvSpPr>
          <p:nvPr/>
        </p:nvSpPr>
        <p:spPr bwMode="auto">
          <a:xfrm>
            <a:off x="6429074" y="1239584"/>
            <a:ext cx="1122998" cy="194008"/>
          </a:xfrm>
          <a:prstGeom prst="rect">
            <a:avLst/>
          </a:prstGeom>
          <a:solidFill>
            <a:schemeClr val="bg1">
              <a:lumMod val="95000"/>
            </a:schemeClr>
          </a:solidFill>
          <a:ln w="6350">
            <a:noFill/>
            <a:miter lim="800000"/>
            <a:headEnd/>
            <a:tailEnd/>
          </a:ln>
          <a:effectLst/>
        </p:spPr>
        <p:txBody>
          <a:bodyPr lIns="34290" rIns="34290" anchor="ctr"/>
          <a:lstStyle/>
          <a:p>
            <a:pPr algn="ctr" defTabSz="685800" eaLnBrk="0" fontAlgn="base" hangingPunct="0">
              <a:spcBef>
                <a:spcPct val="50000"/>
              </a:spcBef>
              <a:spcAft>
                <a:spcPct val="0"/>
              </a:spcAft>
              <a:defRPr/>
            </a:pPr>
            <a:r>
              <a:rPr lang="en-US" sz="825" kern="0">
                <a:solidFill>
                  <a:prstClr val="black"/>
                </a:solidFill>
                <a:latin typeface="Arial"/>
                <a:cs typeface="Arial" charset="0"/>
              </a:rPr>
              <a:t>JUIN 21</a:t>
            </a:r>
          </a:p>
        </p:txBody>
      </p:sp>
      <p:sp>
        <p:nvSpPr>
          <p:cNvPr id="21" name="Arrow: Pentagon 20">
            <a:extLst>
              <a:ext uri="{FF2B5EF4-FFF2-40B4-BE49-F238E27FC236}">
                <a16:creationId xmlns:a16="http://schemas.microsoft.com/office/drawing/2014/main" id="{CFC90CC3-4F21-415A-A0AF-903CA573F943}"/>
              </a:ext>
            </a:extLst>
          </p:cNvPr>
          <p:cNvSpPr/>
          <p:nvPr/>
        </p:nvSpPr>
        <p:spPr>
          <a:xfrm>
            <a:off x="440698" y="1519378"/>
            <a:ext cx="7112466" cy="216000"/>
          </a:xfrm>
          <a:prstGeom prst="homePlate">
            <a:avLst>
              <a:gd name="adj" fmla="val 0"/>
            </a:avLst>
          </a:prstGeom>
          <a:solidFill>
            <a:srgbClr val="006A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fr-FR" sz="900" b="1">
                <a:solidFill>
                  <a:prstClr val="white"/>
                </a:solidFill>
                <a:latin typeface="Arial"/>
              </a:rPr>
              <a:t>Contrôle des données clés des établissements de santé </a:t>
            </a:r>
          </a:p>
        </p:txBody>
      </p:sp>
      <p:sp>
        <p:nvSpPr>
          <p:cNvPr id="22" name="Rectangle 21">
            <a:extLst>
              <a:ext uri="{FF2B5EF4-FFF2-40B4-BE49-F238E27FC236}">
                <a16:creationId xmlns:a16="http://schemas.microsoft.com/office/drawing/2014/main" id="{F0B12A59-ED06-4CB8-8E84-229951B009A4}"/>
              </a:ext>
            </a:extLst>
          </p:cNvPr>
          <p:cNvSpPr/>
          <p:nvPr/>
        </p:nvSpPr>
        <p:spPr>
          <a:xfrm>
            <a:off x="439612" y="1781242"/>
            <a:ext cx="2344589" cy="675000"/>
          </a:xfrm>
          <a:prstGeom prst="rect">
            <a:avLst/>
          </a:prstGeom>
          <a:solidFill>
            <a:srgbClr val="0064A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indent="-128588" defTabSz="685800">
              <a:buFont typeface="Arial" panose="020B0604020202020204" pitchFamily="34" charset="0"/>
              <a:buChar char="•"/>
            </a:pPr>
            <a:r>
              <a:rPr lang="fr-FR" sz="825" dirty="0">
                <a:solidFill>
                  <a:prstClr val="black"/>
                </a:solidFill>
                <a:latin typeface="Arial"/>
              </a:rPr>
              <a:t>26 départements pilotes répartis sur </a:t>
            </a:r>
            <a:r>
              <a:rPr lang="fr-FR" sz="825" dirty="0" smtClean="0">
                <a:solidFill>
                  <a:prstClr val="black"/>
                </a:solidFill>
                <a:latin typeface="Arial"/>
              </a:rPr>
              <a:t>13 </a:t>
            </a:r>
            <a:r>
              <a:rPr lang="fr-FR" sz="825" dirty="0">
                <a:solidFill>
                  <a:prstClr val="black"/>
                </a:solidFill>
                <a:latin typeface="Arial"/>
              </a:rPr>
              <a:t>régions</a:t>
            </a:r>
          </a:p>
          <a:p>
            <a:pPr marL="128588" indent="-128588" defTabSz="685800">
              <a:buFont typeface="Arial" panose="020B0604020202020204" pitchFamily="34" charset="0"/>
              <a:buChar char="•"/>
            </a:pPr>
            <a:r>
              <a:rPr lang="fr-FR" sz="825" dirty="0">
                <a:solidFill>
                  <a:prstClr val="black"/>
                </a:solidFill>
                <a:latin typeface="Arial"/>
              </a:rPr>
              <a:t>Contrôle de la cible de peuplement ROR</a:t>
            </a:r>
          </a:p>
          <a:p>
            <a:pPr marL="128588" indent="-128588" defTabSz="685800">
              <a:buFont typeface="Arial" panose="020B0604020202020204" pitchFamily="34" charset="0"/>
              <a:buChar char="•"/>
            </a:pPr>
            <a:r>
              <a:rPr lang="fr-FR" sz="825" dirty="0">
                <a:solidFill>
                  <a:prstClr val="black"/>
                </a:solidFill>
                <a:latin typeface="Arial"/>
              </a:rPr>
              <a:t>Contrôle des 6 données clés des services de soins identifiés comme prioritaires</a:t>
            </a:r>
          </a:p>
        </p:txBody>
      </p:sp>
      <p:sp>
        <p:nvSpPr>
          <p:cNvPr id="23" name="Rectangle 22">
            <a:extLst>
              <a:ext uri="{FF2B5EF4-FFF2-40B4-BE49-F238E27FC236}">
                <a16:creationId xmlns:a16="http://schemas.microsoft.com/office/drawing/2014/main" id="{64BCFEE2-DA0F-4572-BBBF-C2C86CBB4C65}"/>
              </a:ext>
            </a:extLst>
          </p:cNvPr>
          <p:cNvSpPr/>
          <p:nvPr/>
        </p:nvSpPr>
        <p:spPr>
          <a:xfrm>
            <a:off x="2919554" y="1781241"/>
            <a:ext cx="4633610" cy="675001"/>
          </a:xfrm>
          <a:prstGeom prst="rect">
            <a:avLst/>
          </a:prstGeom>
          <a:solidFill>
            <a:srgbClr val="0064A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indent="-128588" defTabSz="685800">
              <a:buFont typeface="Arial" panose="020B0604020202020204" pitchFamily="34" charset="0"/>
              <a:buChar char="•"/>
            </a:pPr>
            <a:r>
              <a:rPr lang="fr-FR" sz="825">
                <a:solidFill>
                  <a:prstClr val="black"/>
                </a:solidFill>
                <a:latin typeface="Arial"/>
              </a:rPr>
              <a:t>Extension du périmètre de la phase 1 aux autres départements des 14 régions pilotes</a:t>
            </a:r>
          </a:p>
          <a:p>
            <a:pPr marL="128588" indent="-128588" defTabSz="685800">
              <a:buFont typeface="Arial" panose="020B0604020202020204" pitchFamily="34" charset="0"/>
              <a:buChar char="•"/>
            </a:pPr>
            <a:r>
              <a:rPr lang="fr-FR" sz="825">
                <a:solidFill>
                  <a:prstClr val="black"/>
                </a:solidFill>
                <a:latin typeface="Arial"/>
              </a:rPr>
              <a:t>Contrôle de la cible de peuplement ROR</a:t>
            </a:r>
          </a:p>
          <a:p>
            <a:pPr marL="128588" indent="-128588" defTabSz="685800">
              <a:buFont typeface="Arial" panose="020B0604020202020204" pitchFamily="34" charset="0"/>
              <a:buChar char="•"/>
            </a:pPr>
            <a:r>
              <a:rPr lang="fr-FR" sz="825">
                <a:solidFill>
                  <a:prstClr val="black"/>
                </a:solidFill>
                <a:latin typeface="Arial"/>
              </a:rPr>
              <a:t>Contrôle des 6 données clés des services de soins identifiés comme prioritaires</a:t>
            </a:r>
          </a:p>
        </p:txBody>
      </p:sp>
      <p:sp>
        <p:nvSpPr>
          <p:cNvPr id="29" name="Rectangle 28">
            <a:extLst>
              <a:ext uri="{FF2B5EF4-FFF2-40B4-BE49-F238E27FC236}">
                <a16:creationId xmlns:a16="http://schemas.microsoft.com/office/drawing/2014/main" id="{8BDF2A4A-1A7C-4F07-AA24-FFCC4E3D7595}"/>
              </a:ext>
            </a:extLst>
          </p:cNvPr>
          <p:cNvSpPr/>
          <p:nvPr/>
        </p:nvSpPr>
        <p:spPr>
          <a:xfrm>
            <a:off x="439612" y="4395876"/>
            <a:ext cx="7112459" cy="324691"/>
          </a:xfrm>
          <a:prstGeom prst="rect">
            <a:avLst/>
          </a:prstGeom>
          <a:solidFill>
            <a:srgbClr val="00B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indent="-128588" defTabSz="685800">
              <a:buFont typeface="Arial" panose="020B0604020202020204" pitchFamily="34" charset="0"/>
              <a:buChar char="•"/>
            </a:pPr>
            <a:r>
              <a:rPr lang="fr-FR" sz="825">
                <a:solidFill>
                  <a:prstClr val="black"/>
                </a:solidFill>
                <a:latin typeface="Arial"/>
              </a:rPr>
              <a:t>Recensement et import des offres non référencées dans les bases de données et référentiels (rattachement des sites annexes à leur MSP principales, MMG, CCNP et autres offres non référencées dans le FINESS, le ROR et le RPPS)</a:t>
            </a:r>
          </a:p>
        </p:txBody>
      </p:sp>
      <p:sp>
        <p:nvSpPr>
          <p:cNvPr id="43" name="Rectangle 42">
            <a:extLst>
              <a:ext uri="{FF2B5EF4-FFF2-40B4-BE49-F238E27FC236}">
                <a16:creationId xmlns:a16="http://schemas.microsoft.com/office/drawing/2014/main" id="{6D40497D-C7D8-4EEF-8C01-4DF706CA29C4}"/>
              </a:ext>
            </a:extLst>
          </p:cNvPr>
          <p:cNvSpPr/>
          <p:nvPr/>
        </p:nvSpPr>
        <p:spPr>
          <a:xfrm>
            <a:off x="439612" y="3260353"/>
            <a:ext cx="7112465" cy="314948"/>
          </a:xfrm>
          <a:prstGeom prst="rect">
            <a:avLst/>
          </a:prstGeom>
          <a:solidFill>
            <a:srgbClr val="7F7F7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indent="-128588" defTabSz="685800">
              <a:buFont typeface="Arial" panose="020B0604020202020204" pitchFamily="34" charset="0"/>
              <a:buChar char="•"/>
            </a:pPr>
            <a:r>
              <a:rPr lang="fr-FR" sz="825">
                <a:solidFill>
                  <a:prstClr val="black"/>
                </a:solidFill>
                <a:latin typeface="Arial"/>
              </a:rPr>
              <a:t>Travaux nationaux de montée en qualité des données clés des professionnels de santé : sécurisation de la réception des flux AMELI, résorption des anomalies ADELI/CPS</a:t>
            </a:r>
          </a:p>
        </p:txBody>
      </p:sp>
      <p:sp>
        <p:nvSpPr>
          <p:cNvPr id="47" name="Arrow: Chevron 46">
            <a:extLst>
              <a:ext uri="{FF2B5EF4-FFF2-40B4-BE49-F238E27FC236}">
                <a16:creationId xmlns:a16="http://schemas.microsoft.com/office/drawing/2014/main" id="{490041BF-6F33-4311-AC5A-557BCAC3458B}"/>
              </a:ext>
            </a:extLst>
          </p:cNvPr>
          <p:cNvSpPr/>
          <p:nvPr/>
        </p:nvSpPr>
        <p:spPr>
          <a:xfrm>
            <a:off x="211296" y="890638"/>
            <a:ext cx="2670328" cy="230832"/>
          </a:xfrm>
          <a:prstGeom prst="chevron">
            <a:avLst/>
          </a:prstGeom>
          <a:solidFill>
            <a:schemeClr val="accent1"/>
          </a:solidFill>
        </p:spPr>
        <p:txBody>
          <a:bodyPr wrap="square" anchor="ctr">
            <a:spAutoFit/>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458624" fontAlgn="auto">
              <a:spcBef>
                <a:spcPts val="0"/>
              </a:spcBef>
              <a:spcAft>
                <a:spcPts val="0"/>
              </a:spcAft>
            </a:pPr>
            <a:r>
              <a:rPr lang="fr-FR" sz="900" b="1">
                <a:solidFill>
                  <a:prstClr val="white"/>
                </a:solidFill>
                <a:latin typeface="Arial"/>
              </a:rPr>
              <a:t>PHASE 1</a:t>
            </a:r>
            <a:endParaRPr lang="fr-FR" sz="900" i="1">
              <a:solidFill>
                <a:prstClr val="white"/>
              </a:solidFill>
              <a:latin typeface="Arial"/>
            </a:endParaRPr>
          </a:p>
        </p:txBody>
      </p:sp>
      <p:sp>
        <p:nvSpPr>
          <p:cNvPr id="48" name="Arrow: Chevron 47">
            <a:extLst>
              <a:ext uri="{FF2B5EF4-FFF2-40B4-BE49-F238E27FC236}">
                <a16:creationId xmlns:a16="http://schemas.microsoft.com/office/drawing/2014/main" id="{10AD2FCD-7DE5-40DB-8B80-3E7CA60BF5CE}"/>
              </a:ext>
            </a:extLst>
          </p:cNvPr>
          <p:cNvSpPr/>
          <p:nvPr/>
        </p:nvSpPr>
        <p:spPr>
          <a:xfrm>
            <a:off x="2881626" y="890638"/>
            <a:ext cx="4552307" cy="230832"/>
          </a:xfrm>
          <a:prstGeom prst="chevron">
            <a:avLst/>
          </a:prstGeom>
          <a:solidFill>
            <a:srgbClr val="006AB2"/>
          </a:solidFill>
        </p:spPr>
        <p:txBody>
          <a:bodyPr wrap="square" anchor="ctr">
            <a:spAutoFit/>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458624" fontAlgn="auto">
              <a:spcBef>
                <a:spcPts val="0"/>
              </a:spcBef>
              <a:spcAft>
                <a:spcPts val="0"/>
              </a:spcAft>
            </a:pPr>
            <a:r>
              <a:rPr lang="fr-FR" sz="900" b="1">
                <a:solidFill>
                  <a:prstClr val="white"/>
                </a:solidFill>
                <a:latin typeface="Arial"/>
              </a:rPr>
              <a:t>PHASE 2</a:t>
            </a:r>
          </a:p>
        </p:txBody>
      </p:sp>
      <p:sp>
        <p:nvSpPr>
          <p:cNvPr id="49" name="Oval 48">
            <a:extLst>
              <a:ext uri="{FF2B5EF4-FFF2-40B4-BE49-F238E27FC236}">
                <a16:creationId xmlns:a16="http://schemas.microsoft.com/office/drawing/2014/main" id="{352B30C7-D53B-485F-AFC6-C4C41CF8896D}"/>
              </a:ext>
            </a:extLst>
          </p:cNvPr>
          <p:cNvSpPr/>
          <p:nvPr/>
        </p:nvSpPr>
        <p:spPr>
          <a:xfrm>
            <a:off x="167036" y="1519378"/>
            <a:ext cx="216000" cy="216000"/>
          </a:xfrm>
          <a:prstGeom prst="ellipse">
            <a:avLst/>
          </a:prstGeom>
          <a:noFill/>
          <a:ln>
            <a:solidFill>
              <a:srgbClr val="006A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fr-FR" sz="1500" b="1">
                <a:solidFill>
                  <a:srgbClr val="006AB2"/>
                </a:solidFill>
                <a:latin typeface="Arial"/>
              </a:rPr>
              <a:t>1</a:t>
            </a:r>
          </a:p>
        </p:txBody>
      </p:sp>
      <p:sp>
        <p:nvSpPr>
          <p:cNvPr id="51" name="Arrow: Pentagon 50">
            <a:extLst>
              <a:ext uri="{FF2B5EF4-FFF2-40B4-BE49-F238E27FC236}">
                <a16:creationId xmlns:a16="http://schemas.microsoft.com/office/drawing/2014/main" id="{AB17643C-F324-4E26-BCBD-1E9F96169A75}"/>
              </a:ext>
            </a:extLst>
          </p:cNvPr>
          <p:cNvSpPr/>
          <p:nvPr/>
        </p:nvSpPr>
        <p:spPr>
          <a:xfrm>
            <a:off x="440698" y="2954075"/>
            <a:ext cx="7112466" cy="216000"/>
          </a:xfrm>
          <a:prstGeom prst="homePlate">
            <a:avLst>
              <a:gd name="adj" fmla="val 0"/>
            </a:avLst>
          </a:prstGeom>
          <a:solidFill>
            <a:srgbClr val="6F6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fr-FR" sz="900" b="1">
                <a:solidFill>
                  <a:prstClr val="white"/>
                </a:solidFill>
                <a:latin typeface="Arial"/>
              </a:rPr>
              <a:t>Contrôle des données clés des professionnels de santé </a:t>
            </a:r>
          </a:p>
        </p:txBody>
      </p:sp>
      <p:sp>
        <p:nvSpPr>
          <p:cNvPr id="52" name="Oval 51">
            <a:extLst>
              <a:ext uri="{FF2B5EF4-FFF2-40B4-BE49-F238E27FC236}">
                <a16:creationId xmlns:a16="http://schemas.microsoft.com/office/drawing/2014/main" id="{2091F46C-9CED-4A31-8E9D-3195589E5931}"/>
              </a:ext>
            </a:extLst>
          </p:cNvPr>
          <p:cNvSpPr/>
          <p:nvPr/>
        </p:nvSpPr>
        <p:spPr>
          <a:xfrm>
            <a:off x="167036" y="2954075"/>
            <a:ext cx="216000" cy="216000"/>
          </a:xfrm>
          <a:prstGeom prst="ellipse">
            <a:avLst/>
          </a:prstGeom>
          <a:noFill/>
          <a:ln>
            <a:solidFill>
              <a:srgbClr val="6F6F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fr-FR" sz="1500" b="1">
                <a:solidFill>
                  <a:srgbClr val="6F6F6F"/>
                </a:solidFill>
                <a:latin typeface="Arial"/>
              </a:rPr>
              <a:t>2</a:t>
            </a:r>
          </a:p>
        </p:txBody>
      </p:sp>
      <p:sp>
        <p:nvSpPr>
          <p:cNvPr id="53" name="Arrow: Pentagon 52">
            <a:extLst>
              <a:ext uri="{FF2B5EF4-FFF2-40B4-BE49-F238E27FC236}">
                <a16:creationId xmlns:a16="http://schemas.microsoft.com/office/drawing/2014/main" id="{85EDADAC-9973-4803-B490-781233C00349}"/>
              </a:ext>
            </a:extLst>
          </p:cNvPr>
          <p:cNvSpPr/>
          <p:nvPr/>
        </p:nvSpPr>
        <p:spPr>
          <a:xfrm>
            <a:off x="440698" y="3790228"/>
            <a:ext cx="7112466" cy="216000"/>
          </a:xfrm>
          <a:prstGeom prst="homePlate">
            <a:avLst>
              <a:gd name="adj" fmla="val 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fr-FR" sz="900" b="1">
                <a:solidFill>
                  <a:prstClr val="white"/>
                </a:solidFill>
                <a:latin typeface="Arial"/>
              </a:rPr>
              <a:t>Enrichissement de la base de données de Santé.fr à destination du SAS</a:t>
            </a:r>
          </a:p>
        </p:txBody>
      </p:sp>
      <p:sp>
        <p:nvSpPr>
          <p:cNvPr id="54" name="Oval 53">
            <a:extLst>
              <a:ext uri="{FF2B5EF4-FFF2-40B4-BE49-F238E27FC236}">
                <a16:creationId xmlns:a16="http://schemas.microsoft.com/office/drawing/2014/main" id="{B5B8C007-B16A-4827-A600-6CA58FE5D841}"/>
              </a:ext>
            </a:extLst>
          </p:cNvPr>
          <p:cNvSpPr/>
          <p:nvPr/>
        </p:nvSpPr>
        <p:spPr>
          <a:xfrm>
            <a:off x="167036" y="3790228"/>
            <a:ext cx="216000" cy="2160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fr-FR" sz="1500" b="1">
                <a:solidFill>
                  <a:srgbClr val="00B050"/>
                </a:solidFill>
                <a:latin typeface="Arial"/>
              </a:rPr>
              <a:t>3</a:t>
            </a:r>
          </a:p>
        </p:txBody>
      </p:sp>
      <p:sp>
        <p:nvSpPr>
          <p:cNvPr id="55" name="Rectangle 54">
            <a:extLst>
              <a:ext uri="{FF2B5EF4-FFF2-40B4-BE49-F238E27FC236}">
                <a16:creationId xmlns:a16="http://schemas.microsoft.com/office/drawing/2014/main" id="{E8BFA2D0-A7E4-4908-85C1-C493FB716323}"/>
              </a:ext>
            </a:extLst>
          </p:cNvPr>
          <p:cNvSpPr/>
          <p:nvPr/>
        </p:nvSpPr>
        <p:spPr>
          <a:xfrm>
            <a:off x="7632306" y="1239584"/>
            <a:ext cx="1292467" cy="3510407"/>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FR" sz="825" i="1">
                <a:solidFill>
                  <a:prstClr val="black"/>
                </a:solidFill>
                <a:latin typeface="Arial"/>
              </a:rPr>
              <a:t>Bilan des deux premières phases, puis généralisation </a:t>
            </a:r>
          </a:p>
        </p:txBody>
      </p:sp>
      <p:sp>
        <p:nvSpPr>
          <p:cNvPr id="60" name="Arrow: Chevron 59">
            <a:extLst>
              <a:ext uri="{FF2B5EF4-FFF2-40B4-BE49-F238E27FC236}">
                <a16:creationId xmlns:a16="http://schemas.microsoft.com/office/drawing/2014/main" id="{BD0871D3-2249-472A-925C-9CFFFBA75C00}"/>
              </a:ext>
            </a:extLst>
          </p:cNvPr>
          <p:cNvSpPr/>
          <p:nvPr/>
        </p:nvSpPr>
        <p:spPr>
          <a:xfrm>
            <a:off x="7433934" y="890638"/>
            <a:ext cx="1568896" cy="230832"/>
          </a:xfrm>
          <a:prstGeom prst="chevron">
            <a:avLst/>
          </a:prstGeom>
          <a:solidFill>
            <a:srgbClr val="EB5B65"/>
          </a:solidFill>
        </p:spPr>
        <p:txBody>
          <a:bodyPr wrap="square" anchor="ctr">
            <a:spAutoFit/>
          </a:bodyPr>
          <a:lstStyle>
            <a:defPPr>
              <a:defRPr lang="fr-FR"/>
            </a:defPPr>
            <a:lvl1pPr algn="l" rtl="0" fontAlgn="base">
              <a:spcBef>
                <a:spcPct val="0"/>
              </a:spcBef>
              <a:spcAft>
                <a:spcPct val="0"/>
              </a:spcAft>
              <a:defRPr sz="2400" kern="1200">
                <a:solidFill>
                  <a:schemeClr val="tx1"/>
                </a:solidFill>
                <a:latin typeface="Arial" charset="0"/>
                <a:ea typeface="Geneva" charset="-128"/>
                <a:cs typeface="+mn-cs"/>
              </a:defRPr>
            </a:lvl1pPr>
            <a:lvl2pPr marL="457200" algn="l" rtl="0" fontAlgn="base">
              <a:spcBef>
                <a:spcPct val="0"/>
              </a:spcBef>
              <a:spcAft>
                <a:spcPct val="0"/>
              </a:spcAft>
              <a:defRPr sz="2400" kern="1200">
                <a:solidFill>
                  <a:schemeClr val="tx1"/>
                </a:solidFill>
                <a:latin typeface="Arial" charset="0"/>
                <a:ea typeface="Geneva" charset="-128"/>
                <a:cs typeface="+mn-cs"/>
              </a:defRPr>
            </a:lvl2pPr>
            <a:lvl3pPr marL="914400" algn="l" rtl="0" fontAlgn="base">
              <a:spcBef>
                <a:spcPct val="0"/>
              </a:spcBef>
              <a:spcAft>
                <a:spcPct val="0"/>
              </a:spcAft>
              <a:defRPr sz="2400" kern="1200">
                <a:solidFill>
                  <a:schemeClr val="tx1"/>
                </a:solidFill>
                <a:latin typeface="Arial" charset="0"/>
                <a:ea typeface="Geneva" charset="-128"/>
                <a:cs typeface="+mn-cs"/>
              </a:defRPr>
            </a:lvl3pPr>
            <a:lvl4pPr marL="1371600" algn="l" rtl="0" fontAlgn="base">
              <a:spcBef>
                <a:spcPct val="0"/>
              </a:spcBef>
              <a:spcAft>
                <a:spcPct val="0"/>
              </a:spcAft>
              <a:defRPr sz="2400" kern="1200">
                <a:solidFill>
                  <a:schemeClr val="tx1"/>
                </a:solidFill>
                <a:latin typeface="Arial" charset="0"/>
                <a:ea typeface="Geneva" charset="-128"/>
                <a:cs typeface="+mn-cs"/>
              </a:defRPr>
            </a:lvl4pPr>
            <a:lvl5pPr marL="1828800" algn="l" rtl="0" fontAlgn="base">
              <a:spcBef>
                <a:spcPct val="0"/>
              </a:spcBef>
              <a:spcAft>
                <a:spcPct val="0"/>
              </a:spcAft>
              <a:defRPr sz="2400" kern="1200">
                <a:solidFill>
                  <a:schemeClr val="tx1"/>
                </a:solidFill>
                <a:latin typeface="Arial" charset="0"/>
                <a:ea typeface="Geneva" charset="-128"/>
                <a:cs typeface="+mn-cs"/>
              </a:defRPr>
            </a:lvl5pPr>
            <a:lvl6pPr marL="2286000" algn="l" defTabSz="914400" rtl="0" eaLnBrk="1" latinLnBrk="0" hangingPunct="1">
              <a:defRPr sz="2400" kern="1200">
                <a:solidFill>
                  <a:schemeClr val="tx1"/>
                </a:solidFill>
                <a:latin typeface="Arial" charset="0"/>
                <a:ea typeface="Geneva" charset="-128"/>
                <a:cs typeface="+mn-cs"/>
              </a:defRPr>
            </a:lvl6pPr>
            <a:lvl7pPr marL="2743200" algn="l" defTabSz="914400" rtl="0" eaLnBrk="1" latinLnBrk="0" hangingPunct="1">
              <a:defRPr sz="2400" kern="1200">
                <a:solidFill>
                  <a:schemeClr val="tx1"/>
                </a:solidFill>
                <a:latin typeface="Arial" charset="0"/>
                <a:ea typeface="Geneva" charset="-128"/>
                <a:cs typeface="+mn-cs"/>
              </a:defRPr>
            </a:lvl7pPr>
            <a:lvl8pPr marL="3200400" algn="l" defTabSz="914400" rtl="0" eaLnBrk="1" latinLnBrk="0" hangingPunct="1">
              <a:defRPr sz="2400" kern="1200">
                <a:solidFill>
                  <a:schemeClr val="tx1"/>
                </a:solidFill>
                <a:latin typeface="Arial" charset="0"/>
                <a:ea typeface="Geneva" charset="-128"/>
                <a:cs typeface="+mn-cs"/>
              </a:defRPr>
            </a:lvl8pPr>
            <a:lvl9pPr marL="3657600" algn="l" defTabSz="914400" rtl="0" eaLnBrk="1" latinLnBrk="0" hangingPunct="1">
              <a:defRPr sz="2400" kern="1200">
                <a:solidFill>
                  <a:schemeClr val="tx1"/>
                </a:solidFill>
                <a:latin typeface="Arial" charset="0"/>
                <a:ea typeface="Geneva" charset="-128"/>
                <a:cs typeface="+mn-cs"/>
              </a:defRPr>
            </a:lvl9pPr>
          </a:lstStyle>
          <a:p>
            <a:pPr algn="ctr" defTabSz="458624" fontAlgn="auto">
              <a:spcBef>
                <a:spcPts val="0"/>
              </a:spcBef>
              <a:spcAft>
                <a:spcPts val="0"/>
              </a:spcAft>
            </a:pPr>
            <a:r>
              <a:rPr lang="fr-FR" sz="900" b="1">
                <a:solidFill>
                  <a:prstClr val="white"/>
                </a:solidFill>
              </a:rPr>
              <a:t>BILAN</a:t>
            </a:r>
          </a:p>
        </p:txBody>
      </p:sp>
      <p:pic>
        <p:nvPicPr>
          <p:cNvPr id="56" name="Picture 5" descr="Agence du numérique en santé | LinkedIn">
            <a:extLst>
              <a:ext uri="{FF2B5EF4-FFF2-40B4-BE49-F238E27FC236}">
                <a16:creationId xmlns:a16="http://schemas.microsoft.com/office/drawing/2014/main" id="{911409B3-7978-4C91-82A4-B55098C9FE9B}"/>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67036" y="3279442"/>
            <a:ext cx="290903" cy="290903"/>
          </a:xfrm>
          <a:prstGeom prst="rect">
            <a:avLst/>
          </a:prstGeom>
          <a:noFill/>
          <a:extLst>
            <a:ext uri="{909E8E84-426E-40DD-AFC4-6F175D3DCCD1}">
              <a14:hiddenFill xmlns:a14="http://schemas.microsoft.com/office/drawing/2010/main">
                <a:solidFill>
                  <a:srgbClr val="FFFFFF"/>
                </a:solidFill>
              </a14:hiddenFill>
            </a:ext>
          </a:extLst>
        </p:spPr>
      </p:pic>
      <p:sp>
        <p:nvSpPr>
          <p:cNvPr id="63" name="Rectangle 62">
            <a:extLst>
              <a:ext uri="{FF2B5EF4-FFF2-40B4-BE49-F238E27FC236}">
                <a16:creationId xmlns:a16="http://schemas.microsoft.com/office/drawing/2014/main" id="{DB2C75E4-37B8-4BEA-9054-2DEC19318254}"/>
              </a:ext>
            </a:extLst>
          </p:cNvPr>
          <p:cNvSpPr/>
          <p:nvPr/>
        </p:nvSpPr>
        <p:spPr>
          <a:xfrm>
            <a:off x="439612" y="2593082"/>
            <a:ext cx="3590123" cy="308885"/>
          </a:xfrm>
          <a:prstGeom prst="rect">
            <a:avLst/>
          </a:prstGeom>
          <a:solidFill>
            <a:srgbClr val="0064A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indent="-128588" defTabSz="685800">
              <a:buFont typeface="Arial" panose="020B0604020202020204" pitchFamily="34" charset="0"/>
              <a:buChar char="•"/>
            </a:pPr>
            <a:r>
              <a:rPr lang="fr-FR" sz="825">
                <a:solidFill>
                  <a:prstClr val="black"/>
                </a:solidFill>
                <a:latin typeface="Arial"/>
              </a:rPr>
              <a:t>Cadrage des travaux et élaboration du plan d’action liés à la PDSES</a:t>
            </a:r>
          </a:p>
        </p:txBody>
      </p:sp>
      <p:pic>
        <p:nvPicPr>
          <p:cNvPr id="64" name="Picture 5" descr="Agence du numérique en santé | LinkedIn">
            <a:extLst>
              <a:ext uri="{FF2B5EF4-FFF2-40B4-BE49-F238E27FC236}">
                <a16:creationId xmlns:a16="http://schemas.microsoft.com/office/drawing/2014/main" id="{3696737E-9431-40BD-9AD9-46779A5E6E63}"/>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67036" y="2623030"/>
            <a:ext cx="290903" cy="290903"/>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a:extLst>
              <a:ext uri="{FF2B5EF4-FFF2-40B4-BE49-F238E27FC236}">
                <a16:creationId xmlns:a16="http://schemas.microsoft.com/office/drawing/2014/main" id="{0AB1D43A-526D-4735-83D7-0A7A38F086FE}"/>
              </a:ext>
            </a:extLst>
          </p:cNvPr>
          <p:cNvSpPr/>
          <p:nvPr/>
        </p:nvSpPr>
        <p:spPr>
          <a:xfrm>
            <a:off x="439612" y="4041657"/>
            <a:ext cx="7112459" cy="268432"/>
          </a:xfrm>
          <a:prstGeom prst="rect">
            <a:avLst/>
          </a:prstGeom>
          <a:solidFill>
            <a:srgbClr val="00B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indent="-128588" defTabSz="685800">
              <a:buFont typeface="Arial" panose="020B0604020202020204" pitchFamily="34" charset="0"/>
              <a:buChar char="•"/>
            </a:pPr>
            <a:r>
              <a:rPr lang="fr-FR" sz="825">
                <a:solidFill>
                  <a:prstClr val="black"/>
                </a:solidFill>
                <a:latin typeface="Arial"/>
              </a:rPr>
              <a:t>Intégration des flux Monpharmacien</a:t>
            </a:r>
          </a:p>
          <a:p>
            <a:pPr marL="128588" indent="-128588" defTabSz="685800">
              <a:buFont typeface="Arial" panose="020B0604020202020204" pitchFamily="34" charset="0"/>
              <a:buChar char="•"/>
            </a:pPr>
            <a:r>
              <a:rPr lang="fr-FR" sz="825">
                <a:solidFill>
                  <a:prstClr val="black"/>
                </a:solidFill>
                <a:latin typeface="Arial"/>
              </a:rPr>
              <a:t>Amélioration de l’intégration des flux Pharmacies et Laboratoires (FINESS)</a:t>
            </a:r>
          </a:p>
        </p:txBody>
      </p:sp>
      <p:pic>
        <p:nvPicPr>
          <p:cNvPr id="66" name="Picture 5" descr="Agence du numérique en santé | LinkedIn">
            <a:extLst>
              <a:ext uri="{FF2B5EF4-FFF2-40B4-BE49-F238E27FC236}">
                <a16:creationId xmlns:a16="http://schemas.microsoft.com/office/drawing/2014/main" id="{C0926A56-958C-47DC-BEDD-C1CD7B39F32C}"/>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67036" y="4030421"/>
            <a:ext cx="290903" cy="29090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E91A1EAF-D7F9-4C61-9D8F-6D56E9154145}"/>
              </a:ext>
            </a:extLst>
          </p:cNvPr>
          <p:cNvGrpSpPr/>
          <p:nvPr/>
        </p:nvGrpSpPr>
        <p:grpSpPr>
          <a:xfrm>
            <a:off x="57678" y="4384444"/>
            <a:ext cx="499482" cy="432407"/>
            <a:chOff x="76904" y="5845925"/>
            <a:chExt cx="665976" cy="576543"/>
          </a:xfrm>
        </p:grpSpPr>
        <p:pic>
          <p:nvPicPr>
            <p:cNvPr id="68" name="Picture 5" descr="Agence du numérique en santé | LinkedIn">
              <a:extLst>
                <a:ext uri="{FF2B5EF4-FFF2-40B4-BE49-F238E27FC236}">
                  <a16:creationId xmlns:a16="http://schemas.microsoft.com/office/drawing/2014/main" id="{2334A8B5-3C19-4454-B434-A42BE2F35899}"/>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76904" y="5845925"/>
              <a:ext cx="387870" cy="387870"/>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7" descr="Le contrat local de santé - Pays Nivernais Morvan - Site officiel">
              <a:extLst>
                <a:ext uri="{FF2B5EF4-FFF2-40B4-BE49-F238E27FC236}">
                  <a16:creationId xmlns:a16="http://schemas.microsoft.com/office/drawing/2014/main" id="{AFF3BE25-D2EF-459A-979D-C097E93A6BA8}"/>
                </a:ext>
              </a:extLst>
            </p:cNvPr>
            <p:cNvPicPr>
              <a:picLocks noChangeAspect="1" noChangeArrowheads="1"/>
            </p:cNvPicPr>
            <p:nvPr/>
          </p:nvPicPr>
          <p:blipFill rotWithShape="1">
            <a:blip r:embed="rId7" cstate="hqprint">
              <a:extLst>
                <a:ext uri="{28A0092B-C50C-407E-A947-70E740481C1C}">
                  <a14:useLocalDpi xmlns:a14="http://schemas.microsoft.com/office/drawing/2010/main" val="0"/>
                </a:ext>
              </a:extLst>
            </a:blip>
            <a:srcRect l="30017" t="23778" r="54782" b="20947"/>
            <a:stretch/>
          </p:blipFill>
          <p:spPr bwMode="auto">
            <a:xfrm>
              <a:off x="223764" y="6099011"/>
              <a:ext cx="519116" cy="32345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9" name="Group 68">
            <a:extLst>
              <a:ext uri="{FF2B5EF4-FFF2-40B4-BE49-F238E27FC236}">
                <a16:creationId xmlns:a16="http://schemas.microsoft.com/office/drawing/2014/main" id="{8CFA5364-36EA-4F39-852F-CCEE0650B051}"/>
              </a:ext>
            </a:extLst>
          </p:cNvPr>
          <p:cNvGrpSpPr/>
          <p:nvPr/>
        </p:nvGrpSpPr>
        <p:grpSpPr>
          <a:xfrm>
            <a:off x="90956" y="1978756"/>
            <a:ext cx="499482" cy="432407"/>
            <a:chOff x="76904" y="5845925"/>
            <a:chExt cx="665976" cy="576543"/>
          </a:xfrm>
        </p:grpSpPr>
        <p:pic>
          <p:nvPicPr>
            <p:cNvPr id="70" name="Picture 5" descr="Agence du numérique en santé | LinkedIn">
              <a:extLst>
                <a:ext uri="{FF2B5EF4-FFF2-40B4-BE49-F238E27FC236}">
                  <a16:creationId xmlns:a16="http://schemas.microsoft.com/office/drawing/2014/main" id="{05BA4B27-BBE8-49E4-9B72-80BB60630422}"/>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76904" y="5845925"/>
              <a:ext cx="387870" cy="38787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7" descr="Le contrat local de santé - Pays Nivernais Morvan - Site officiel">
              <a:extLst>
                <a:ext uri="{FF2B5EF4-FFF2-40B4-BE49-F238E27FC236}">
                  <a16:creationId xmlns:a16="http://schemas.microsoft.com/office/drawing/2014/main" id="{39454D4F-5F1E-458E-A4F3-DC9747849EC6}"/>
                </a:ext>
              </a:extLst>
            </p:cNvPr>
            <p:cNvPicPr>
              <a:picLocks noChangeAspect="1" noChangeArrowheads="1"/>
            </p:cNvPicPr>
            <p:nvPr/>
          </p:nvPicPr>
          <p:blipFill rotWithShape="1">
            <a:blip r:embed="rId7" cstate="hqprint">
              <a:extLst>
                <a:ext uri="{28A0092B-C50C-407E-A947-70E740481C1C}">
                  <a14:useLocalDpi xmlns:a14="http://schemas.microsoft.com/office/drawing/2010/main" val="0"/>
                </a:ext>
              </a:extLst>
            </a:blip>
            <a:srcRect l="30017" t="23778" r="54782" b="20947"/>
            <a:stretch/>
          </p:blipFill>
          <p:spPr bwMode="auto">
            <a:xfrm>
              <a:off x="223764" y="6099011"/>
              <a:ext cx="519116" cy="323457"/>
            </a:xfrm>
            <a:prstGeom prst="rect">
              <a:avLst/>
            </a:prstGeom>
            <a:noFill/>
            <a:extLst>
              <a:ext uri="{909E8E84-426E-40DD-AFC4-6F175D3DCCD1}">
                <a14:hiddenFill xmlns:a14="http://schemas.microsoft.com/office/drawing/2010/main">
                  <a:solidFill>
                    <a:srgbClr val="FFFFFF"/>
                  </a:solidFill>
                </a14:hiddenFill>
              </a:ext>
            </a:extLst>
          </p:spPr>
        </p:pic>
      </p:grpSp>
      <p:sp>
        <p:nvSpPr>
          <p:cNvPr id="74" name="Rectangle 73">
            <a:extLst>
              <a:ext uri="{FF2B5EF4-FFF2-40B4-BE49-F238E27FC236}">
                <a16:creationId xmlns:a16="http://schemas.microsoft.com/office/drawing/2014/main" id="{26D23528-28FD-4B38-BDF0-E21DC9A86EFC}"/>
              </a:ext>
            </a:extLst>
          </p:cNvPr>
          <p:cNvSpPr/>
          <p:nvPr/>
        </p:nvSpPr>
        <p:spPr>
          <a:xfrm>
            <a:off x="4302311" y="2593082"/>
            <a:ext cx="3249760" cy="308885"/>
          </a:xfrm>
          <a:prstGeom prst="rect">
            <a:avLst/>
          </a:prstGeom>
          <a:solidFill>
            <a:srgbClr val="0064A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indent="-128588" defTabSz="685800">
              <a:buFont typeface="Arial" panose="020B0604020202020204" pitchFamily="34" charset="0"/>
              <a:buChar char="•"/>
            </a:pPr>
            <a:r>
              <a:rPr lang="fr-FR" sz="825">
                <a:solidFill>
                  <a:prstClr val="black"/>
                </a:solidFill>
                <a:latin typeface="Arial"/>
              </a:rPr>
              <a:t>Mise en œuvre du plan d’action PDSES</a:t>
            </a:r>
          </a:p>
        </p:txBody>
      </p:sp>
      <p:pic>
        <p:nvPicPr>
          <p:cNvPr id="75" name="Picture 7" descr="Le contrat local de santé - Pays Nivernais Morvan - Site officiel">
            <a:extLst>
              <a:ext uri="{FF2B5EF4-FFF2-40B4-BE49-F238E27FC236}">
                <a16:creationId xmlns:a16="http://schemas.microsoft.com/office/drawing/2014/main" id="{A1A1EA9C-469D-41AA-8939-ED3A14588526}"/>
              </a:ext>
            </a:extLst>
          </p:cNvPr>
          <p:cNvPicPr>
            <a:picLocks noChangeAspect="1" noChangeArrowheads="1"/>
          </p:cNvPicPr>
          <p:nvPr/>
        </p:nvPicPr>
        <p:blipFill rotWithShape="1">
          <a:blip r:embed="rId7" cstate="hqprint">
            <a:extLst>
              <a:ext uri="{28A0092B-C50C-407E-A947-70E740481C1C}">
                <a14:useLocalDpi xmlns:a14="http://schemas.microsoft.com/office/drawing/2010/main" val="0"/>
              </a:ext>
            </a:extLst>
          </a:blip>
          <a:srcRect l="30017" t="23778" r="54782" b="20947"/>
          <a:stretch/>
        </p:blipFill>
        <p:spPr bwMode="auto">
          <a:xfrm>
            <a:off x="4056730" y="2643819"/>
            <a:ext cx="332870" cy="207409"/>
          </a:xfrm>
          <a:prstGeom prst="rect">
            <a:avLst/>
          </a:prstGeom>
          <a:noFill/>
          <a:extLst>
            <a:ext uri="{909E8E84-426E-40DD-AFC4-6F175D3DCCD1}">
              <a14:hiddenFill xmlns:a14="http://schemas.microsoft.com/office/drawing/2010/main">
                <a:solidFill>
                  <a:srgbClr val="FFFFFF"/>
                </a:solidFill>
              </a14:hiddenFill>
            </a:ext>
          </a:extLst>
        </p:spPr>
      </p:pic>
      <p:sp>
        <p:nvSpPr>
          <p:cNvPr id="50" name="Title 1">
            <a:extLst>
              <a:ext uri="{FF2B5EF4-FFF2-40B4-BE49-F238E27FC236}">
                <a16:creationId xmlns:a16="http://schemas.microsoft.com/office/drawing/2014/main" id="{2DA42E13-BF3A-49C7-9F72-3756CB1D4823}"/>
              </a:ext>
            </a:extLst>
          </p:cNvPr>
          <p:cNvSpPr>
            <a:spLocks noGrp="1"/>
          </p:cNvSpPr>
          <p:nvPr>
            <p:ph type="title"/>
          </p:nvPr>
        </p:nvSpPr>
        <p:spPr>
          <a:xfrm>
            <a:off x="1103078" y="119663"/>
            <a:ext cx="6009821" cy="539991"/>
          </a:xfrm>
        </p:spPr>
        <p:txBody>
          <a:bodyPr vert="horz">
            <a:normAutofit/>
          </a:bodyPr>
          <a:lstStyle/>
          <a:p>
            <a:r>
              <a:rPr lang="fr-FR" sz="1400"/>
              <a:t>Données : 3 sous-chantiers en 2 grandes phases de travail en vue de la généralisation</a:t>
            </a:r>
          </a:p>
        </p:txBody>
      </p:sp>
    </p:spTree>
    <p:extLst>
      <p:ext uri="{BB962C8B-B14F-4D97-AF65-F5344CB8AC3E}">
        <p14:creationId xmlns:p14="http://schemas.microsoft.com/office/powerpoint/2010/main" val="42496514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103106-2570-4BDA-8CA6-E479B969E6A0}"/>
              </a:ext>
            </a:extLst>
          </p:cNvPr>
          <p:cNvSpPr>
            <a:spLocks noGrp="1"/>
          </p:cNvSpPr>
          <p:nvPr>
            <p:ph type="sldNum" sz="quarter" idx="12"/>
          </p:nvPr>
        </p:nvSpPr>
        <p:spPr/>
        <p:txBody>
          <a:bodyPr/>
          <a:lstStyle/>
          <a:p>
            <a:fld id="{733122C9-A0B9-462F-8757-0847AD287B63}" type="slidenum">
              <a:rPr lang="fr-FR" smtClean="0"/>
              <a:pPr/>
              <a:t>15</a:t>
            </a:fld>
            <a:endParaRPr lang="fr-FR"/>
          </a:p>
        </p:txBody>
      </p:sp>
      <p:sp>
        <p:nvSpPr>
          <p:cNvPr id="3" name="Date Placeholder 2">
            <a:extLst>
              <a:ext uri="{FF2B5EF4-FFF2-40B4-BE49-F238E27FC236}">
                <a16:creationId xmlns:a16="http://schemas.microsoft.com/office/drawing/2014/main" id="{337FF558-9B7B-4ECA-B857-C5F7953D3A93}"/>
              </a:ext>
            </a:extLst>
          </p:cNvPr>
          <p:cNvSpPr>
            <a:spLocks noGrp="1"/>
          </p:cNvSpPr>
          <p:nvPr>
            <p:ph type="dt" sz="half" idx="2"/>
          </p:nvPr>
        </p:nvSpPr>
        <p:spPr/>
        <p:txBody>
          <a:bodyPr/>
          <a:lstStyle/>
          <a:p>
            <a:r>
              <a:rPr lang="fr-FR" cap="all"/>
              <a:t>04/02/21</a:t>
            </a:r>
          </a:p>
        </p:txBody>
      </p:sp>
      <p:sp>
        <p:nvSpPr>
          <p:cNvPr id="5" name="Title 4">
            <a:extLst>
              <a:ext uri="{FF2B5EF4-FFF2-40B4-BE49-F238E27FC236}">
                <a16:creationId xmlns:a16="http://schemas.microsoft.com/office/drawing/2014/main" id="{BC1D4043-29D6-40A1-B875-F2F369971597}"/>
              </a:ext>
            </a:extLst>
          </p:cNvPr>
          <p:cNvSpPr>
            <a:spLocks noGrp="1"/>
          </p:cNvSpPr>
          <p:nvPr>
            <p:ph type="title"/>
          </p:nvPr>
        </p:nvSpPr>
        <p:spPr>
          <a:xfrm>
            <a:off x="908851" y="105490"/>
            <a:ext cx="6128054" cy="539991"/>
          </a:xfrm>
        </p:spPr>
        <p:txBody>
          <a:bodyPr>
            <a:noAutofit/>
          </a:bodyPr>
          <a:lstStyle/>
          <a:p>
            <a:r>
              <a:rPr lang="fr-FR" sz="1400"/>
              <a:t>Une stratégie déploiement de la plateforme digitale SAS outillée par le niveau national et qui s’appuie sur les ARS/</a:t>
            </a:r>
            <a:r>
              <a:rPr lang="fr-FR" sz="1400" err="1"/>
              <a:t>GRADeS</a:t>
            </a:r>
            <a:endParaRPr lang="fr-FR" sz="1400"/>
          </a:p>
        </p:txBody>
      </p:sp>
      <p:sp>
        <p:nvSpPr>
          <p:cNvPr id="7" name="Footer Placeholder 6">
            <a:extLst>
              <a:ext uri="{FF2B5EF4-FFF2-40B4-BE49-F238E27FC236}">
                <a16:creationId xmlns:a16="http://schemas.microsoft.com/office/drawing/2014/main" id="{8A8CAA41-A214-4D71-820D-6868D6D559F6}"/>
              </a:ext>
            </a:extLst>
          </p:cNvPr>
          <p:cNvSpPr>
            <a:spLocks noGrp="1"/>
          </p:cNvSpPr>
          <p:nvPr>
            <p:ph type="ftr" sz="quarter" idx="3"/>
          </p:nvPr>
        </p:nvSpPr>
        <p:spPr>
          <a:xfrm>
            <a:off x="6781126" y="290696"/>
            <a:ext cx="1967587" cy="240514"/>
          </a:xfrm>
        </p:spPr>
        <p:txBody>
          <a:bodyPr/>
          <a:lstStyle/>
          <a:p>
            <a:r>
              <a:rPr lang="fr-FR"/>
              <a:t> Direction Générale de l'Offre de Soins</a:t>
            </a:r>
          </a:p>
        </p:txBody>
      </p:sp>
      <p:sp>
        <p:nvSpPr>
          <p:cNvPr id="27" name="Text Placeholder 5">
            <a:extLst>
              <a:ext uri="{FF2B5EF4-FFF2-40B4-BE49-F238E27FC236}">
                <a16:creationId xmlns:a16="http://schemas.microsoft.com/office/drawing/2014/main" id="{F088C457-51BE-4E92-B458-45BFC151DA21}"/>
              </a:ext>
            </a:extLst>
          </p:cNvPr>
          <p:cNvSpPr txBox="1">
            <a:spLocks/>
          </p:cNvSpPr>
          <p:nvPr/>
        </p:nvSpPr>
        <p:spPr bwMode="gray">
          <a:xfrm>
            <a:off x="4635248" y="2415531"/>
            <a:ext cx="4058696" cy="2089564"/>
          </a:xfrm>
          <a:prstGeom prst="rect">
            <a:avLst/>
          </a:prstGeom>
          <a:ln>
            <a:solidFill>
              <a:schemeClr val="tx2">
                <a:lumMod val="60000"/>
                <a:lumOff val="40000"/>
              </a:schemeClr>
            </a:solidFill>
          </a:ln>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1100" dirty="0"/>
          </a:p>
          <a:p>
            <a:r>
              <a:rPr lang="fr-FR" sz="1100" dirty="0"/>
              <a:t>Soutien au déploiement : </a:t>
            </a:r>
          </a:p>
          <a:p>
            <a:pPr marL="263525" indent="-171450">
              <a:buFont typeface="Arial" panose="020B0604020202020204" pitchFamily="34" charset="0"/>
              <a:buChar char="•"/>
            </a:pPr>
            <a:r>
              <a:rPr lang="fr-FR" sz="1100" dirty="0"/>
              <a:t>Mise à disposition d’un </a:t>
            </a:r>
            <a:r>
              <a:rPr lang="fr-FR" sz="1100" b="1" dirty="0"/>
              <a:t>kit de déploiement </a:t>
            </a:r>
          </a:p>
          <a:p>
            <a:pPr marL="263525" indent="-171450">
              <a:buFont typeface="Arial" panose="020B0604020202020204" pitchFamily="34" charset="0"/>
              <a:buChar char="•"/>
            </a:pPr>
            <a:r>
              <a:rPr lang="fr-FR" sz="1100" dirty="0"/>
              <a:t>Organisation des </a:t>
            </a:r>
            <a:r>
              <a:rPr lang="fr-FR" sz="1100" b="1" dirty="0"/>
              <a:t>sessions de formation aux </a:t>
            </a:r>
            <a:r>
              <a:rPr lang="fr-FR" sz="1100" b="1" dirty="0" smtClean="0"/>
              <a:t>ARS / </a:t>
            </a:r>
            <a:r>
              <a:rPr lang="fr-FR" sz="1100" b="1" dirty="0"/>
              <a:t>Grades </a:t>
            </a:r>
            <a:r>
              <a:rPr lang="fr-FR" sz="1100" dirty="0"/>
              <a:t>et fourniture des supports (e-learning, …)</a:t>
            </a:r>
          </a:p>
          <a:p>
            <a:pPr marL="263525" indent="-171450">
              <a:buFont typeface="Arial" panose="020B0604020202020204" pitchFamily="34" charset="0"/>
              <a:buChar char="•"/>
            </a:pPr>
            <a:r>
              <a:rPr lang="fr-FR" sz="1100" dirty="0"/>
              <a:t>Mise en place </a:t>
            </a:r>
            <a:r>
              <a:rPr lang="fr-FR" sz="1100" b="1" dirty="0"/>
              <a:t>d’échanges réguliers </a:t>
            </a:r>
            <a:r>
              <a:rPr lang="fr-FR" sz="1100" dirty="0"/>
              <a:t>(FAQ, partage de bonnes pratiques, information sur la roadmap, …)</a:t>
            </a:r>
          </a:p>
          <a:p>
            <a:pPr marL="263525" indent="-171450">
              <a:buFont typeface="Arial" panose="020B0604020202020204" pitchFamily="34" charset="0"/>
              <a:buChar char="•"/>
            </a:pPr>
            <a:r>
              <a:rPr lang="fr-FR" sz="1100" b="1" dirty="0"/>
              <a:t>Administration nationale </a:t>
            </a:r>
            <a:r>
              <a:rPr lang="fr-FR" sz="1100" dirty="0"/>
              <a:t>(production d’indicateurs, …)</a:t>
            </a:r>
          </a:p>
          <a:p>
            <a:pPr marL="263525" indent="-171450">
              <a:buFont typeface="Arial" panose="020B0604020202020204" pitchFamily="34" charset="0"/>
              <a:buChar char="•"/>
            </a:pPr>
            <a:r>
              <a:rPr lang="fr-FR" sz="1100" dirty="0"/>
              <a:t>Appui de second niveau aux utilisateurs </a:t>
            </a:r>
          </a:p>
        </p:txBody>
      </p:sp>
      <p:sp>
        <p:nvSpPr>
          <p:cNvPr id="12" name="Rectangle 11">
            <a:extLst>
              <a:ext uri="{FF2B5EF4-FFF2-40B4-BE49-F238E27FC236}">
                <a16:creationId xmlns:a16="http://schemas.microsoft.com/office/drawing/2014/main" id="{1D54E81F-103B-4C34-9C52-6CD627D4129C}"/>
              </a:ext>
            </a:extLst>
          </p:cNvPr>
          <p:cNvSpPr/>
          <p:nvPr/>
        </p:nvSpPr>
        <p:spPr>
          <a:xfrm>
            <a:off x="406771" y="977771"/>
            <a:ext cx="8330458" cy="1073029"/>
          </a:xfrm>
          <a:prstGeom prst="rect">
            <a:avLst/>
          </a:prstGeom>
          <a:ln w="6350">
            <a:solidFill>
              <a:schemeClr val="tx2"/>
            </a:solidFill>
          </a:ln>
        </p:spPr>
        <p:style>
          <a:lnRef idx="2">
            <a:schemeClr val="accent2"/>
          </a:lnRef>
          <a:fillRef idx="1">
            <a:schemeClr val="lt1"/>
          </a:fillRef>
          <a:effectRef idx="0">
            <a:schemeClr val="accent2"/>
          </a:effectRef>
          <a:fontRef idx="minor">
            <a:schemeClr val="dk1"/>
          </a:fontRef>
        </p:style>
        <p:txBody>
          <a:bodyPr rtlCol="0" anchor="t"/>
          <a:lstStyle/>
          <a:p>
            <a:pPr marL="171450" indent="-171450" algn="just">
              <a:buFont typeface="Arial" panose="020B0604020202020204" pitchFamily="34" charset="0"/>
              <a:buChar char="•"/>
            </a:pPr>
            <a:endParaRPr lang="fr-FR" sz="1100">
              <a:solidFill>
                <a:schemeClr val="tx1"/>
              </a:solidFill>
              <a:cs typeface="Segoe UI Light" panose="020B0502040204020203" pitchFamily="34" charset="0"/>
            </a:endParaRPr>
          </a:p>
          <a:p>
            <a:pPr marL="171450" indent="-171450" algn="just">
              <a:spcAft>
                <a:spcPts val="600"/>
              </a:spcAft>
              <a:buFont typeface="Arial" panose="020B0604020202020204" pitchFamily="34" charset="0"/>
              <a:buChar char="•"/>
            </a:pPr>
            <a:r>
              <a:rPr lang="fr-FR" sz="1100">
                <a:solidFill>
                  <a:schemeClr val="tx1"/>
                </a:solidFill>
                <a:cs typeface="Segoe UI Light" panose="020B0502040204020203" pitchFamily="34" charset="0"/>
              </a:rPr>
              <a:t>S’assurer que les régulateurs, professionnels de santé et délégataires connaissent et utilisent correctement la plateforme </a:t>
            </a:r>
          </a:p>
          <a:p>
            <a:pPr marL="171450" indent="-171450" algn="just">
              <a:spcAft>
                <a:spcPts val="600"/>
              </a:spcAft>
              <a:buFont typeface="Arial" panose="020B0604020202020204" pitchFamily="34" charset="0"/>
              <a:buChar char="•"/>
            </a:pPr>
            <a:r>
              <a:rPr lang="fr-FR" sz="1100">
                <a:solidFill>
                  <a:schemeClr val="tx1"/>
                </a:solidFill>
                <a:cs typeface="Segoe UI Light" panose="020B0502040204020203" pitchFamily="34" charset="0"/>
              </a:rPr>
              <a:t>Donner aux utilisateurs des droits d’accès à cette dernière</a:t>
            </a:r>
          </a:p>
          <a:p>
            <a:pPr marL="171450" indent="-171450" algn="just">
              <a:spcAft>
                <a:spcPts val="600"/>
              </a:spcAft>
              <a:buFont typeface="Arial" panose="020B0604020202020204" pitchFamily="34" charset="0"/>
              <a:buChar char="•"/>
            </a:pPr>
            <a:r>
              <a:rPr lang="fr-FR" sz="1100">
                <a:solidFill>
                  <a:schemeClr val="tx1"/>
                </a:solidFill>
                <a:latin typeface="+mj-lt"/>
                <a:cs typeface="Segoe UI Light" panose="020B0502040204020203" pitchFamily="34" charset="0"/>
              </a:rPr>
              <a:t>S’assurer que la plateforme digitale soit peuplée de créneaux de SNP</a:t>
            </a:r>
            <a:endParaRPr lang="fr-FR" sz="1100">
              <a:solidFill>
                <a:schemeClr val="bg2"/>
              </a:solidFill>
              <a:latin typeface="+mj-lt"/>
              <a:cs typeface="Segoe UI Light" panose="020B0502040204020203" pitchFamily="34" charset="0"/>
            </a:endParaRPr>
          </a:p>
        </p:txBody>
      </p:sp>
      <p:sp>
        <p:nvSpPr>
          <p:cNvPr id="14" name="Rectangle 13">
            <a:extLst>
              <a:ext uri="{FF2B5EF4-FFF2-40B4-BE49-F238E27FC236}">
                <a16:creationId xmlns:a16="http://schemas.microsoft.com/office/drawing/2014/main" id="{B3FD0809-D7F0-41EE-A9F0-46EF06C5B5AA}"/>
              </a:ext>
            </a:extLst>
          </p:cNvPr>
          <p:cNvSpPr/>
          <p:nvPr/>
        </p:nvSpPr>
        <p:spPr>
          <a:xfrm>
            <a:off x="413468" y="2394556"/>
            <a:ext cx="3927967" cy="2110538"/>
          </a:xfrm>
          <a:prstGeom prst="rect">
            <a:avLst/>
          </a:prstGeom>
          <a:ln w="6350">
            <a:solidFill>
              <a:srgbClr val="92D050"/>
            </a:solidFill>
          </a:ln>
        </p:spPr>
        <p:style>
          <a:lnRef idx="2">
            <a:schemeClr val="accent2"/>
          </a:lnRef>
          <a:fillRef idx="1">
            <a:schemeClr val="lt1"/>
          </a:fillRef>
          <a:effectRef idx="0">
            <a:schemeClr val="accent2"/>
          </a:effectRef>
          <a:fontRef idx="minor">
            <a:schemeClr val="dk1"/>
          </a:fontRef>
        </p:style>
        <p:txBody>
          <a:bodyPr rtlCol="0" anchor="t"/>
          <a:lstStyle/>
          <a:p>
            <a:pPr>
              <a:spcAft>
                <a:spcPts val="600"/>
              </a:spcAft>
            </a:pPr>
            <a:endParaRPr lang="fr-FR" sz="1100" dirty="0">
              <a:solidFill>
                <a:schemeClr val="tx1"/>
              </a:solidFill>
              <a:cs typeface="Segoe UI Light" panose="020B0502040204020203" pitchFamily="34" charset="0"/>
            </a:endParaRPr>
          </a:p>
          <a:p>
            <a:pPr marL="171450" indent="-171450">
              <a:spcAft>
                <a:spcPts val="600"/>
              </a:spcAft>
              <a:buFont typeface="Arial" panose="020B0604020202020204" pitchFamily="34" charset="0"/>
              <a:buChar char="•"/>
            </a:pPr>
            <a:r>
              <a:rPr lang="fr-FR" sz="1100" dirty="0">
                <a:solidFill>
                  <a:schemeClr val="tx1"/>
                </a:solidFill>
                <a:cs typeface="Segoe UI Light" panose="020B0502040204020203" pitchFamily="34" charset="0"/>
              </a:rPr>
              <a:t>Suivi et accompagnements des professionnels dans l</a:t>
            </a:r>
            <a:r>
              <a:rPr lang="fr-FR" sz="1100" b="1" dirty="0">
                <a:solidFill>
                  <a:schemeClr val="tx1"/>
                </a:solidFill>
                <a:cs typeface="Segoe UI Light" panose="020B0502040204020203" pitchFamily="34" charset="0"/>
              </a:rPr>
              <a:t>’enrôlement</a:t>
            </a:r>
            <a:r>
              <a:rPr lang="fr-FR" sz="1100" dirty="0">
                <a:solidFill>
                  <a:schemeClr val="tx1"/>
                </a:solidFill>
                <a:cs typeface="Segoe UI Light" panose="020B0502040204020203" pitchFamily="34" charset="0"/>
              </a:rPr>
              <a:t> sur la plateforme</a:t>
            </a:r>
          </a:p>
          <a:p>
            <a:pPr marL="171450" indent="-171450">
              <a:spcAft>
                <a:spcPts val="600"/>
              </a:spcAft>
              <a:buFont typeface="Arial" panose="020B0604020202020204" pitchFamily="34" charset="0"/>
              <a:buChar char="•"/>
            </a:pPr>
            <a:r>
              <a:rPr lang="fr-FR" sz="1100" b="1" dirty="0">
                <a:solidFill>
                  <a:schemeClr val="tx1"/>
                </a:solidFill>
                <a:cs typeface="Segoe UI Light" panose="020B0502040204020203" pitchFamily="34" charset="0"/>
              </a:rPr>
              <a:t>Administration des comptes </a:t>
            </a:r>
            <a:r>
              <a:rPr lang="fr-FR" sz="1100" dirty="0">
                <a:solidFill>
                  <a:schemeClr val="tx1"/>
                </a:solidFill>
                <a:cs typeface="Segoe UI Light" panose="020B0502040204020203" pitchFamily="34" charset="0"/>
              </a:rPr>
              <a:t>et </a:t>
            </a:r>
            <a:r>
              <a:rPr lang="fr-FR" sz="1100" b="1" dirty="0">
                <a:solidFill>
                  <a:schemeClr val="tx1"/>
                </a:solidFill>
                <a:cs typeface="Segoe UI Light" panose="020B0502040204020203" pitchFamily="34" charset="0"/>
              </a:rPr>
              <a:t>appui de premier niveau </a:t>
            </a:r>
            <a:r>
              <a:rPr lang="fr-FR" sz="1100" dirty="0">
                <a:solidFill>
                  <a:schemeClr val="tx1"/>
                </a:solidFill>
                <a:cs typeface="Segoe UI Light" panose="020B0502040204020203" pitchFamily="34" charset="0"/>
              </a:rPr>
              <a:t>aux utilisateurs </a:t>
            </a:r>
          </a:p>
          <a:p>
            <a:pPr marL="171450" indent="-171450">
              <a:spcAft>
                <a:spcPts val="600"/>
              </a:spcAft>
              <a:buFont typeface="Arial" panose="020B0604020202020204" pitchFamily="34" charset="0"/>
              <a:buChar char="•"/>
            </a:pPr>
            <a:r>
              <a:rPr lang="fr-FR" sz="1100" dirty="0">
                <a:solidFill>
                  <a:schemeClr val="tx1"/>
                </a:solidFill>
                <a:cs typeface="Segoe UI Light" panose="020B0502040204020203" pitchFamily="34" charset="0"/>
              </a:rPr>
              <a:t>Organisation de la </a:t>
            </a:r>
            <a:r>
              <a:rPr lang="fr-FR" sz="1100" b="1" dirty="0">
                <a:solidFill>
                  <a:schemeClr val="tx1"/>
                </a:solidFill>
                <a:cs typeface="Segoe UI Light" panose="020B0502040204020203" pitchFamily="34" charset="0"/>
              </a:rPr>
              <a:t>formation aux utilisateurs </a:t>
            </a:r>
            <a:r>
              <a:rPr lang="fr-FR" sz="1100" dirty="0">
                <a:solidFill>
                  <a:schemeClr val="tx1"/>
                </a:solidFill>
                <a:cs typeface="Segoe UI Light" panose="020B0502040204020203" pitchFamily="34" charset="0"/>
              </a:rPr>
              <a:t>de la plateforme digitale SAS </a:t>
            </a:r>
          </a:p>
          <a:p>
            <a:pPr marL="171450" indent="-171450">
              <a:spcAft>
                <a:spcPts val="600"/>
              </a:spcAft>
              <a:buFont typeface="Arial" panose="020B0604020202020204" pitchFamily="34" charset="0"/>
              <a:buChar char="•"/>
            </a:pPr>
            <a:r>
              <a:rPr lang="fr-FR" sz="1100" dirty="0">
                <a:solidFill>
                  <a:schemeClr val="tx1"/>
                </a:solidFill>
                <a:cs typeface="Segoe UI Light" panose="020B0502040204020203" pitchFamily="34" charset="0"/>
              </a:rPr>
              <a:t>Appui à l’organisation du </a:t>
            </a:r>
            <a:r>
              <a:rPr lang="fr-FR" sz="1100" b="1" dirty="0">
                <a:solidFill>
                  <a:schemeClr val="tx1"/>
                </a:solidFill>
                <a:cs typeface="Segoe UI Light" panose="020B0502040204020203" pitchFamily="34" charset="0"/>
              </a:rPr>
              <a:t>peuplement des créneaux de Soins Non Programmés </a:t>
            </a:r>
            <a:r>
              <a:rPr lang="fr-FR" sz="1100" dirty="0">
                <a:solidFill>
                  <a:schemeClr val="tx1"/>
                </a:solidFill>
                <a:cs typeface="Segoe UI Light" panose="020B0502040204020203" pitchFamily="34" charset="0"/>
              </a:rPr>
              <a:t>en lien avec les CPTS du territoire et avec les organisations professionnelles </a:t>
            </a:r>
          </a:p>
          <a:p>
            <a:pPr>
              <a:spcAft>
                <a:spcPts val="600"/>
              </a:spcAft>
            </a:pPr>
            <a:endParaRPr lang="fr-FR" sz="1100" dirty="0">
              <a:solidFill>
                <a:schemeClr val="tx1"/>
              </a:solidFill>
              <a:cs typeface="Segoe UI Light" panose="020B0502040204020203" pitchFamily="34" charset="0"/>
            </a:endParaRPr>
          </a:p>
        </p:txBody>
      </p:sp>
      <p:sp>
        <p:nvSpPr>
          <p:cNvPr id="17" name="Rectangle : coins arrondis 16">
            <a:extLst>
              <a:ext uri="{FF2B5EF4-FFF2-40B4-BE49-F238E27FC236}">
                <a16:creationId xmlns:a16="http://schemas.microsoft.com/office/drawing/2014/main" id="{6F3A87BC-96C2-4E97-B3F1-29E51E8E143A}"/>
              </a:ext>
            </a:extLst>
          </p:cNvPr>
          <p:cNvSpPr/>
          <p:nvPr/>
        </p:nvSpPr>
        <p:spPr>
          <a:xfrm>
            <a:off x="523049" y="863190"/>
            <a:ext cx="2578604" cy="289441"/>
          </a:xfrm>
          <a:prstGeom prst="roundRect">
            <a:avLst/>
          </a:prstGeom>
          <a:solidFill>
            <a:schemeClr val="tx2"/>
          </a:solidFill>
        </p:spPr>
        <p:txBody>
          <a:bodyPr wrap="none">
            <a:spAutoFit/>
          </a:bodyPr>
          <a:lstStyle/>
          <a:p>
            <a:r>
              <a:rPr lang="fr-FR" sz="1100" b="1">
                <a:solidFill>
                  <a:schemeClr val="bg1"/>
                </a:solidFill>
              </a:rPr>
              <a:t>Objectifs et enjeux du déploiement </a:t>
            </a:r>
          </a:p>
        </p:txBody>
      </p:sp>
      <p:sp>
        <p:nvSpPr>
          <p:cNvPr id="18" name="Rectangle : coins arrondis 17">
            <a:extLst>
              <a:ext uri="{FF2B5EF4-FFF2-40B4-BE49-F238E27FC236}">
                <a16:creationId xmlns:a16="http://schemas.microsoft.com/office/drawing/2014/main" id="{7A15F6EB-2315-4F7D-B0E0-9467D6CE1443}"/>
              </a:ext>
            </a:extLst>
          </p:cNvPr>
          <p:cNvSpPr/>
          <p:nvPr/>
        </p:nvSpPr>
        <p:spPr>
          <a:xfrm>
            <a:off x="504503" y="2203139"/>
            <a:ext cx="2597150" cy="289441"/>
          </a:xfrm>
          <a:prstGeom prst="roundRect">
            <a:avLst/>
          </a:prstGeom>
          <a:solidFill>
            <a:srgbClr val="92D050"/>
          </a:solidFill>
          <a:ln>
            <a:solidFill>
              <a:srgbClr val="92D050"/>
            </a:solidFill>
          </a:ln>
        </p:spPr>
        <p:txBody>
          <a:bodyPr wrap="square">
            <a:spAutoFit/>
          </a:bodyPr>
          <a:lstStyle/>
          <a:p>
            <a:r>
              <a:rPr lang="fr-FR" sz="1100" b="1">
                <a:solidFill>
                  <a:schemeClr val="bg1"/>
                </a:solidFill>
              </a:rPr>
              <a:t>Rôle des ARS / </a:t>
            </a:r>
            <a:r>
              <a:rPr lang="fr-FR" sz="1100" b="1" err="1">
                <a:solidFill>
                  <a:schemeClr val="bg1"/>
                </a:solidFill>
              </a:rPr>
              <a:t>GRADeS</a:t>
            </a:r>
            <a:endParaRPr lang="fr-FR" sz="1100" b="1">
              <a:solidFill>
                <a:schemeClr val="bg1"/>
              </a:solidFill>
            </a:endParaRPr>
          </a:p>
        </p:txBody>
      </p:sp>
      <p:grpSp>
        <p:nvGrpSpPr>
          <p:cNvPr id="19" name="Group 88">
            <a:extLst>
              <a:ext uri="{FF2B5EF4-FFF2-40B4-BE49-F238E27FC236}">
                <a16:creationId xmlns:a16="http://schemas.microsoft.com/office/drawing/2014/main" id="{7D1E2843-DDCA-4570-9FEA-84AC2E1845D3}"/>
              </a:ext>
            </a:extLst>
          </p:cNvPr>
          <p:cNvGrpSpPr/>
          <p:nvPr/>
        </p:nvGrpSpPr>
        <p:grpSpPr>
          <a:xfrm>
            <a:off x="7794056" y="2383090"/>
            <a:ext cx="866028" cy="764463"/>
            <a:chOff x="44051" y="1852044"/>
            <a:chExt cx="602192" cy="673789"/>
          </a:xfrm>
        </p:grpSpPr>
        <p:grpSp>
          <p:nvGrpSpPr>
            <p:cNvPr id="20" name="Group 89">
              <a:extLst>
                <a:ext uri="{FF2B5EF4-FFF2-40B4-BE49-F238E27FC236}">
                  <a16:creationId xmlns:a16="http://schemas.microsoft.com/office/drawing/2014/main" id="{4AD71E2D-0F77-4F15-9F7B-DE33B31B80E7}"/>
                </a:ext>
              </a:extLst>
            </p:cNvPr>
            <p:cNvGrpSpPr/>
            <p:nvPr/>
          </p:nvGrpSpPr>
          <p:grpSpPr>
            <a:xfrm>
              <a:off x="81618" y="1921154"/>
              <a:ext cx="525676" cy="536605"/>
              <a:chOff x="178956" y="1902095"/>
              <a:chExt cx="886456" cy="904885"/>
            </a:xfrm>
          </p:grpSpPr>
          <p:pic>
            <p:nvPicPr>
              <p:cNvPr id="22" name="Picture 2" descr="Agence du numérique en santé | LinkedIn">
                <a:extLst>
                  <a:ext uri="{FF2B5EF4-FFF2-40B4-BE49-F238E27FC236}">
                    <a16:creationId xmlns:a16="http://schemas.microsoft.com/office/drawing/2014/main" id="{51EA4066-A687-4E84-80DE-FCF09CF662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358058"/>
                <a:ext cx="448922" cy="44892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14" descr="Rencontre AFDS/DGOS - Association Française des Directeurs des Soins">
                <a:extLst>
                  <a:ext uri="{FF2B5EF4-FFF2-40B4-BE49-F238E27FC236}">
                    <a16:creationId xmlns:a16="http://schemas.microsoft.com/office/drawing/2014/main" id="{94E3B5CA-93FF-4CF6-82A0-3C6EE89FF4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787"/>
              <a:stretch/>
            </p:blipFill>
            <p:spPr bwMode="auto">
              <a:xfrm>
                <a:off x="178956" y="1902095"/>
                <a:ext cx="886456" cy="434426"/>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21" name="Rectangle 20">
              <a:extLst>
                <a:ext uri="{FF2B5EF4-FFF2-40B4-BE49-F238E27FC236}">
                  <a16:creationId xmlns:a16="http://schemas.microsoft.com/office/drawing/2014/main" id="{5A6252CF-EF73-4CA0-8DFD-8414DA4ECB23}"/>
                </a:ext>
              </a:extLst>
            </p:cNvPr>
            <p:cNvSpPr/>
            <p:nvPr/>
          </p:nvSpPr>
          <p:spPr>
            <a:xfrm>
              <a:off x="44051" y="1852044"/>
              <a:ext cx="602192" cy="673789"/>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 name="Triangle isocèle 3">
            <a:extLst>
              <a:ext uri="{FF2B5EF4-FFF2-40B4-BE49-F238E27FC236}">
                <a16:creationId xmlns:a16="http://schemas.microsoft.com/office/drawing/2014/main" id="{89C73B18-0B9A-419B-A9DB-19C0C7AB8929}"/>
              </a:ext>
            </a:extLst>
          </p:cNvPr>
          <p:cNvSpPr/>
          <p:nvPr/>
        </p:nvSpPr>
        <p:spPr>
          <a:xfrm rot="16200000">
            <a:off x="3898018" y="3307693"/>
            <a:ext cx="1160890" cy="213541"/>
          </a:xfrm>
          <a:prstGeom prst="triangle">
            <a:avLst/>
          </a:prstGeom>
          <a:solidFill>
            <a:srgbClr val="BDD7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chevron 7">
            <a:extLst>
              <a:ext uri="{FF2B5EF4-FFF2-40B4-BE49-F238E27FC236}">
                <a16:creationId xmlns:a16="http://schemas.microsoft.com/office/drawing/2014/main" id="{D7FDE20D-D919-47E2-98CE-E43B6FB662EE}"/>
              </a:ext>
            </a:extLst>
          </p:cNvPr>
          <p:cNvSpPr/>
          <p:nvPr/>
        </p:nvSpPr>
        <p:spPr>
          <a:xfrm rot="10800000" flipH="1">
            <a:off x="5059992" y="1660461"/>
            <a:ext cx="136607" cy="291296"/>
          </a:xfrm>
          <a:prstGeom prst="chevron">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Rectangle : coins arrondis 17">
            <a:extLst>
              <a:ext uri="{FF2B5EF4-FFF2-40B4-BE49-F238E27FC236}">
                <a16:creationId xmlns:a16="http://schemas.microsoft.com/office/drawing/2014/main" id="{7A15F6EB-2315-4F7D-B0E0-9467D6CE1443}"/>
              </a:ext>
            </a:extLst>
          </p:cNvPr>
          <p:cNvSpPr/>
          <p:nvPr/>
        </p:nvSpPr>
        <p:spPr>
          <a:xfrm>
            <a:off x="4709608" y="2253175"/>
            <a:ext cx="2597150" cy="289441"/>
          </a:xfrm>
          <a:prstGeom prst="roundRect">
            <a:avLst/>
          </a:prstGeom>
          <a:solidFill>
            <a:schemeClr val="tx2">
              <a:lumMod val="40000"/>
              <a:lumOff val="60000"/>
            </a:schemeClr>
          </a:solidFill>
          <a:ln>
            <a:noFill/>
          </a:ln>
        </p:spPr>
        <p:txBody>
          <a:bodyPr wrap="square">
            <a:spAutoFit/>
          </a:bodyPr>
          <a:lstStyle/>
          <a:p>
            <a:r>
              <a:rPr lang="fr-FR" sz="1100" b="1">
                <a:solidFill>
                  <a:schemeClr val="bg1"/>
                </a:solidFill>
              </a:rPr>
              <a:t>Rôle de la DGOS et l’ANS</a:t>
            </a:r>
          </a:p>
        </p:txBody>
      </p:sp>
      <p:sp>
        <p:nvSpPr>
          <p:cNvPr id="24" name="ZoneTexte 23">
            <a:extLst>
              <a:ext uri="{FF2B5EF4-FFF2-40B4-BE49-F238E27FC236}">
                <a16:creationId xmlns:a16="http://schemas.microsoft.com/office/drawing/2014/main" id="{4AC302EE-1C44-4A32-9E5F-8B22BB99D516}"/>
              </a:ext>
            </a:extLst>
          </p:cNvPr>
          <p:cNvSpPr txBox="1"/>
          <p:nvPr/>
        </p:nvSpPr>
        <p:spPr>
          <a:xfrm>
            <a:off x="5128295" y="1693756"/>
            <a:ext cx="2357998" cy="230832"/>
          </a:xfrm>
          <a:prstGeom prst="rect">
            <a:avLst/>
          </a:prstGeom>
          <a:noFill/>
        </p:spPr>
        <p:txBody>
          <a:bodyPr wrap="square">
            <a:spAutoFit/>
          </a:bodyPr>
          <a:lstStyle/>
          <a:p>
            <a:pPr algn="ctr"/>
            <a:r>
              <a:rPr lang="fr-FR" sz="900" b="1">
                <a:solidFill>
                  <a:schemeClr val="bg2">
                    <a:lumMod val="60000"/>
                    <a:lumOff val="40000"/>
                  </a:schemeClr>
                </a:solidFill>
              </a:rPr>
              <a:t>Condition majeure de réussite du SAS</a:t>
            </a:r>
          </a:p>
        </p:txBody>
      </p:sp>
    </p:spTree>
    <p:extLst>
      <p:ext uri="{BB962C8B-B14F-4D97-AF65-F5344CB8AC3E}">
        <p14:creationId xmlns:p14="http://schemas.microsoft.com/office/powerpoint/2010/main" val="1568635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rrow: Chevron 9">
            <a:extLst>
              <a:ext uri="{FF2B5EF4-FFF2-40B4-BE49-F238E27FC236}">
                <a16:creationId xmlns:a16="http://schemas.microsoft.com/office/drawing/2014/main" id="{50685EC4-B733-4FD5-A67C-47E7539CA995}"/>
              </a:ext>
            </a:extLst>
          </p:cNvPr>
          <p:cNvSpPr/>
          <p:nvPr/>
        </p:nvSpPr>
        <p:spPr>
          <a:xfrm>
            <a:off x="6061664" y="1003440"/>
            <a:ext cx="2911642" cy="733926"/>
          </a:xfrm>
          <a:prstGeom prst="chevr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rPr>
              <a:t>3. Suivi de l’usage et des évolutions </a:t>
            </a:r>
          </a:p>
        </p:txBody>
      </p:sp>
      <p:sp>
        <p:nvSpPr>
          <p:cNvPr id="2" name="Slide Number Placeholder 1">
            <a:extLst>
              <a:ext uri="{FF2B5EF4-FFF2-40B4-BE49-F238E27FC236}">
                <a16:creationId xmlns:a16="http://schemas.microsoft.com/office/drawing/2014/main" id="{57CD9F66-B994-468C-B634-29F2C5497229}"/>
              </a:ext>
            </a:extLst>
          </p:cNvPr>
          <p:cNvSpPr>
            <a:spLocks noGrp="1"/>
          </p:cNvSpPr>
          <p:nvPr>
            <p:ph type="sldNum" sz="quarter" idx="12"/>
          </p:nvPr>
        </p:nvSpPr>
        <p:spPr/>
        <p:txBody>
          <a:bodyPr/>
          <a:lstStyle/>
          <a:p>
            <a:fld id="{733122C9-A0B9-462F-8757-0847AD287B63}" type="slidenum">
              <a:rPr lang="fr-FR" smtClean="0"/>
              <a:pPr/>
              <a:t>16</a:t>
            </a:fld>
            <a:endParaRPr lang="fr-FR"/>
          </a:p>
        </p:txBody>
      </p:sp>
      <p:sp>
        <p:nvSpPr>
          <p:cNvPr id="3" name="Date Placeholder 2">
            <a:extLst>
              <a:ext uri="{FF2B5EF4-FFF2-40B4-BE49-F238E27FC236}">
                <a16:creationId xmlns:a16="http://schemas.microsoft.com/office/drawing/2014/main" id="{465C86A3-8839-47E8-BE44-FFDEC3E09184}"/>
              </a:ext>
            </a:extLst>
          </p:cNvPr>
          <p:cNvSpPr>
            <a:spLocks noGrp="1"/>
          </p:cNvSpPr>
          <p:nvPr>
            <p:ph type="dt" sz="half" idx="2"/>
          </p:nvPr>
        </p:nvSpPr>
        <p:spPr/>
        <p:txBody>
          <a:bodyPr/>
          <a:lstStyle/>
          <a:p>
            <a:r>
              <a:rPr lang="fr-FR" cap="all"/>
              <a:t>04/02/21</a:t>
            </a:r>
          </a:p>
        </p:txBody>
      </p:sp>
      <p:sp>
        <p:nvSpPr>
          <p:cNvPr id="5" name="Title 4">
            <a:extLst>
              <a:ext uri="{FF2B5EF4-FFF2-40B4-BE49-F238E27FC236}">
                <a16:creationId xmlns:a16="http://schemas.microsoft.com/office/drawing/2014/main" id="{3B0776A0-42E7-4D41-BBE0-4F8F3D4DD903}"/>
              </a:ext>
            </a:extLst>
          </p:cNvPr>
          <p:cNvSpPr>
            <a:spLocks noGrp="1"/>
          </p:cNvSpPr>
          <p:nvPr>
            <p:ph type="title"/>
          </p:nvPr>
        </p:nvSpPr>
        <p:spPr>
          <a:xfrm>
            <a:off x="1050876" y="102552"/>
            <a:ext cx="6037747" cy="539991"/>
          </a:xfrm>
        </p:spPr>
        <p:txBody>
          <a:bodyPr>
            <a:normAutofit/>
          </a:bodyPr>
          <a:lstStyle/>
          <a:p>
            <a:r>
              <a:rPr lang="fr-FR" sz="1400"/>
              <a:t>Une stratégie de déploiement dans les territoires pilotes articulée en 3 phases</a:t>
            </a:r>
          </a:p>
        </p:txBody>
      </p:sp>
      <p:sp>
        <p:nvSpPr>
          <p:cNvPr id="7" name="Footer Placeholder 6">
            <a:extLst>
              <a:ext uri="{FF2B5EF4-FFF2-40B4-BE49-F238E27FC236}">
                <a16:creationId xmlns:a16="http://schemas.microsoft.com/office/drawing/2014/main" id="{398AC7AB-17FD-49B7-AEEE-CB8BFE93E7F8}"/>
              </a:ext>
            </a:extLst>
          </p:cNvPr>
          <p:cNvSpPr>
            <a:spLocks noGrp="1"/>
          </p:cNvSpPr>
          <p:nvPr>
            <p:ph type="ftr" sz="quarter" idx="3"/>
          </p:nvPr>
        </p:nvSpPr>
        <p:spPr/>
        <p:txBody>
          <a:bodyPr/>
          <a:lstStyle/>
          <a:p>
            <a:r>
              <a:rPr lang="fr-FR"/>
              <a:t>Direction Générale de l'Offre de Soins</a:t>
            </a:r>
          </a:p>
        </p:txBody>
      </p:sp>
      <p:sp>
        <p:nvSpPr>
          <p:cNvPr id="8" name="Arrow: Chevron 7">
            <a:extLst>
              <a:ext uri="{FF2B5EF4-FFF2-40B4-BE49-F238E27FC236}">
                <a16:creationId xmlns:a16="http://schemas.microsoft.com/office/drawing/2014/main" id="{B80E3EFF-DEFD-4BC5-B181-32BF21523E05}"/>
              </a:ext>
            </a:extLst>
          </p:cNvPr>
          <p:cNvSpPr/>
          <p:nvPr/>
        </p:nvSpPr>
        <p:spPr>
          <a:xfrm>
            <a:off x="443121" y="1003440"/>
            <a:ext cx="2911642" cy="733926"/>
          </a:xfrm>
          <a:prstGeom prst="chevron">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a:solidFill>
                  <a:schemeClr val="bg1"/>
                </a:solidFill>
              </a:rPr>
              <a:t>1. Préparation à l’ouverture de la plateforme SAS aux utilisateurs </a:t>
            </a:r>
          </a:p>
        </p:txBody>
      </p:sp>
      <p:sp>
        <p:nvSpPr>
          <p:cNvPr id="9" name="Arrow: Chevron 8">
            <a:extLst>
              <a:ext uri="{FF2B5EF4-FFF2-40B4-BE49-F238E27FC236}">
                <a16:creationId xmlns:a16="http://schemas.microsoft.com/office/drawing/2014/main" id="{2F0D29C2-37AB-4E05-AB5F-FD7A931F0FEA}"/>
              </a:ext>
            </a:extLst>
          </p:cNvPr>
          <p:cNvSpPr/>
          <p:nvPr/>
        </p:nvSpPr>
        <p:spPr>
          <a:xfrm>
            <a:off x="3252641" y="1003440"/>
            <a:ext cx="2911642" cy="733926"/>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a:solidFill>
                  <a:schemeClr val="bg1"/>
                </a:solidFill>
              </a:rPr>
              <a:t>2. Déploiement de la plateforme SAS dans un territoire</a:t>
            </a:r>
          </a:p>
        </p:txBody>
      </p:sp>
      <p:sp>
        <p:nvSpPr>
          <p:cNvPr id="14" name="Text Placeholder 5">
            <a:extLst>
              <a:ext uri="{FF2B5EF4-FFF2-40B4-BE49-F238E27FC236}">
                <a16:creationId xmlns:a16="http://schemas.microsoft.com/office/drawing/2014/main" id="{9041B13D-4270-45AA-9B4E-B8C19B1602DC}"/>
              </a:ext>
            </a:extLst>
          </p:cNvPr>
          <p:cNvSpPr txBox="1">
            <a:spLocks/>
          </p:cNvSpPr>
          <p:nvPr/>
        </p:nvSpPr>
        <p:spPr bwMode="gray">
          <a:xfrm>
            <a:off x="443121" y="1889655"/>
            <a:ext cx="2911642" cy="1565508"/>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200" b="1"/>
              <a:t>Prérequis au déploiement :</a:t>
            </a:r>
          </a:p>
          <a:p>
            <a:pPr marL="377825" indent="-285750">
              <a:buFont typeface="Arial" pitchFamily="34" charset="0"/>
              <a:buChar char="•"/>
            </a:pPr>
            <a:r>
              <a:rPr lang="fr-FR" sz="1200"/>
              <a:t>Éléments volumétriques et techniques : référent(s) projet, administrateur(s) territorial(</a:t>
            </a:r>
            <a:r>
              <a:rPr lang="fr-FR" sz="1200" err="1"/>
              <a:t>ux</a:t>
            </a:r>
            <a:r>
              <a:rPr lang="fr-FR" sz="1200"/>
              <a:t>)</a:t>
            </a:r>
          </a:p>
          <a:p>
            <a:pPr marL="377825" indent="-285750">
              <a:buFont typeface="Arial" pitchFamily="34" charset="0"/>
              <a:buChar char="•"/>
            </a:pPr>
            <a:r>
              <a:rPr lang="fr-FR" sz="1200"/>
              <a:t>Formation des utilisateurs</a:t>
            </a:r>
          </a:p>
          <a:p>
            <a:pPr marL="377825" indent="-285750">
              <a:buFont typeface="Arial" pitchFamily="34" charset="0"/>
              <a:buChar char="•"/>
            </a:pPr>
            <a:r>
              <a:rPr lang="fr-FR" sz="1200"/>
              <a:t>Enrôlement / Création des comptes</a:t>
            </a:r>
          </a:p>
          <a:p>
            <a:pPr marL="377825" indent="-285750">
              <a:buFont typeface="Arial" pitchFamily="34" charset="0"/>
              <a:buChar char="•"/>
            </a:pPr>
            <a:r>
              <a:rPr lang="fr-FR" sz="1200"/>
              <a:t>Saisie des SNP </a:t>
            </a:r>
          </a:p>
        </p:txBody>
      </p:sp>
      <p:sp>
        <p:nvSpPr>
          <p:cNvPr id="15" name="Text Placeholder 5">
            <a:extLst>
              <a:ext uri="{FF2B5EF4-FFF2-40B4-BE49-F238E27FC236}">
                <a16:creationId xmlns:a16="http://schemas.microsoft.com/office/drawing/2014/main" id="{603EBDCD-A44C-4EEE-BC8C-9476EEA0D636}"/>
              </a:ext>
            </a:extLst>
          </p:cNvPr>
          <p:cNvSpPr txBox="1">
            <a:spLocks/>
          </p:cNvSpPr>
          <p:nvPr/>
        </p:nvSpPr>
        <p:spPr bwMode="gray">
          <a:xfrm>
            <a:off x="3252641" y="1881703"/>
            <a:ext cx="2911642" cy="562962"/>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200" b="1"/>
              <a:t>Déploiement de la plateforme :</a:t>
            </a:r>
          </a:p>
          <a:p>
            <a:pPr marL="377825" indent="-285750">
              <a:buFont typeface="Arial" panose="020B0604020202020204" pitchFamily="34" charset="0"/>
              <a:buChar char="•"/>
            </a:pPr>
            <a:r>
              <a:rPr lang="fr-FR" sz="1200"/>
              <a:t>Support aux utilisateurs</a:t>
            </a:r>
          </a:p>
          <a:p>
            <a:pPr marL="377825" indent="-285750">
              <a:buFont typeface="Arial" panose="020B0604020202020204" pitchFamily="34" charset="0"/>
              <a:buChar char="•"/>
            </a:pPr>
            <a:endParaRPr lang="fr-FR" sz="1200"/>
          </a:p>
        </p:txBody>
      </p:sp>
      <p:sp>
        <p:nvSpPr>
          <p:cNvPr id="16" name="Text Placeholder 5">
            <a:extLst>
              <a:ext uri="{FF2B5EF4-FFF2-40B4-BE49-F238E27FC236}">
                <a16:creationId xmlns:a16="http://schemas.microsoft.com/office/drawing/2014/main" id="{931E11AA-EF97-4D35-939D-0C0DA6EA44F5}"/>
              </a:ext>
            </a:extLst>
          </p:cNvPr>
          <p:cNvSpPr txBox="1">
            <a:spLocks/>
          </p:cNvSpPr>
          <p:nvPr/>
        </p:nvSpPr>
        <p:spPr bwMode="gray">
          <a:xfrm>
            <a:off x="6061664" y="1881703"/>
            <a:ext cx="2911642" cy="1299133"/>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200" b="1"/>
              <a:t>Organisation de la routine : </a:t>
            </a:r>
          </a:p>
          <a:p>
            <a:pPr marL="377825" indent="-285750">
              <a:buFont typeface="Arial" panose="020B0604020202020204" pitchFamily="34" charset="0"/>
              <a:buChar char="•"/>
            </a:pPr>
            <a:r>
              <a:rPr lang="fr-FR" sz="1200"/>
              <a:t>Points mensuels entre DGOS/ANS et ARS/GRADeS (jeudi/mardi)</a:t>
            </a:r>
          </a:p>
          <a:p>
            <a:pPr marL="377825" indent="-285750">
              <a:buFont typeface="Arial" panose="020B0604020202020204" pitchFamily="34" charset="0"/>
              <a:buChar char="•"/>
            </a:pPr>
            <a:r>
              <a:rPr lang="fr-FR" sz="1200"/>
              <a:t>Animation de la communauté (partage des indicateurs clés)</a:t>
            </a:r>
          </a:p>
        </p:txBody>
      </p:sp>
      <p:sp>
        <p:nvSpPr>
          <p:cNvPr id="17" name="Rectangle : coins arrondis 16">
            <a:extLst>
              <a:ext uri="{FF2B5EF4-FFF2-40B4-BE49-F238E27FC236}">
                <a16:creationId xmlns:a16="http://schemas.microsoft.com/office/drawing/2014/main" id="{CFCF1D1F-A995-4EF6-9617-2913E2E1C0E0}"/>
              </a:ext>
            </a:extLst>
          </p:cNvPr>
          <p:cNvSpPr/>
          <p:nvPr/>
        </p:nvSpPr>
        <p:spPr>
          <a:xfrm rot="16200000">
            <a:off x="-568225" y="2507427"/>
            <a:ext cx="1573456" cy="32201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t>Actions clés </a:t>
            </a:r>
          </a:p>
        </p:txBody>
      </p:sp>
      <p:sp>
        <p:nvSpPr>
          <p:cNvPr id="19" name="Rectangle : coins arrondis 18">
            <a:extLst>
              <a:ext uri="{FF2B5EF4-FFF2-40B4-BE49-F238E27FC236}">
                <a16:creationId xmlns:a16="http://schemas.microsoft.com/office/drawing/2014/main" id="{880BBAA2-3690-4007-8B7A-3D7132A17AE4}"/>
              </a:ext>
            </a:extLst>
          </p:cNvPr>
          <p:cNvSpPr/>
          <p:nvPr/>
        </p:nvSpPr>
        <p:spPr>
          <a:xfrm rot="16200000">
            <a:off x="-143382" y="1200242"/>
            <a:ext cx="739471" cy="34587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t>Phases</a:t>
            </a:r>
          </a:p>
        </p:txBody>
      </p:sp>
      <p:sp>
        <p:nvSpPr>
          <p:cNvPr id="4" name="Rectangle 3"/>
          <p:cNvSpPr/>
          <p:nvPr/>
        </p:nvSpPr>
        <p:spPr>
          <a:xfrm>
            <a:off x="549791" y="3770593"/>
            <a:ext cx="2868581" cy="7025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fr-FR" sz="1100" b="1" u="sng" dirty="0">
                <a:solidFill>
                  <a:schemeClr val="tx1"/>
                </a:solidFill>
              </a:rPr>
              <a:t>Arbitrage 1</a:t>
            </a:r>
            <a:r>
              <a:rPr lang="fr-FR" sz="1100" b="1" dirty="0">
                <a:solidFill>
                  <a:schemeClr val="tx1"/>
                </a:solidFill>
              </a:rPr>
              <a:t> : GO au déploiement de la plateforme. </a:t>
            </a:r>
          </a:p>
          <a:p>
            <a:pPr algn="just"/>
            <a:r>
              <a:rPr lang="fr-FR" sz="1100" i="1" dirty="0">
                <a:solidFill>
                  <a:schemeClr val="tx1"/>
                </a:solidFill>
              </a:rPr>
              <a:t>Si usage de solutions déjà déployées sur le territoire, orientation vers les GT éditeurs pour la stratégie d’interopérabilité</a:t>
            </a:r>
          </a:p>
          <a:p>
            <a:pPr algn="just"/>
            <a:endParaRPr lang="fr-FR" sz="1100" dirty="0">
              <a:solidFill>
                <a:schemeClr val="tx1"/>
              </a:solidFill>
            </a:endParaRPr>
          </a:p>
        </p:txBody>
      </p:sp>
      <p:sp>
        <p:nvSpPr>
          <p:cNvPr id="18" name="Rectangle 17"/>
          <p:cNvSpPr/>
          <p:nvPr/>
        </p:nvSpPr>
        <p:spPr>
          <a:xfrm>
            <a:off x="3510277" y="3538770"/>
            <a:ext cx="3033349" cy="8372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fr-FR" sz="1100" b="1" u="sng" dirty="0">
                <a:solidFill>
                  <a:schemeClr val="tx1"/>
                </a:solidFill>
              </a:rPr>
              <a:t>Arbitrage 2</a:t>
            </a:r>
            <a:r>
              <a:rPr lang="fr-FR" sz="1100" b="1" dirty="0">
                <a:solidFill>
                  <a:schemeClr val="tx1"/>
                </a:solidFill>
              </a:rPr>
              <a:t> : Validation de la mise en service avant tout déploiement </a:t>
            </a:r>
          </a:p>
          <a:p>
            <a:pPr algn="just"/>
            <a:r>
              <a:rPr lang="fr-FR" sz="1100" i="1" dirty="0">
                <a:solidFill>
                  <a:schemeClr val="tx1"/>
                </a:solidFill>
              </a:rPr>
              <a:t>(Respect des prérequis au déploiement (dont saisie des SNP à vérifier))</a:t>
            </a:r>
          </a:p>
        </p:txBody>
      </p:sp>
      <p:sp>
        <p:nvSpPr>
          <p:cNvPr id="21" name="Rectangle : coins arrondis 16">
            <a:extLst>
              <a:ext uri="{FF2B5EF4-FFF2-40B4-BE49-F238E27FC236}">
                <a16:creationId xmlns:a16="http://schemas.microsoft.com/office/drawing/2014/main" id="{CFCF1D1F-A995-4EF6-9617-2913E2E1C0E0}"/>
              </a:ext>
            </a:extLst>
          </p:cNvPr>
          <p:cNvSpPr/>
          <p:nvPr/>
        </p:nvSpPr>
        <p:spPr>
          <a:xfrm rot="16200000">
            <a:off x="-233905" y="3844937"/>
            <a:ext cx="934349" cy="32201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t>Arbitrages</a:t>
            </a:r>
          </a:p>
        </p:txBody>
      </p:sp>
    </p:spTree>
    <p:extLst>
      <p:ext uri="{BB962C8B-B14F-4D97-AF65-F5344CB8AC3E}">
        <p14:creationId xmlns:p14="http://schemas.microsoft.com/office/powerpoint/2010/main" val="3781750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28820AF-16E0-4B52-ADE6-90088CA71F69}"/>
              </a:ext>
            </a:extLst>
          </p:cNvPr>
          <p:cNvSpPr/>
          <p:nvPr/>
        </p:nvSpPr>
        <p:spPr>
          <a:xfrm>
            <a:off x="3858809" y="1346937"/>
            <a:ext cx="1370521" cy="334538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1100">
              <a:solidFill>
                <a:schemeClr val="tx1"/>
              </a:solidFill>
            </a:endParaRPr>
          </a:p>
        </p:txBody>
      </p:sp>
      <p:sp>
        <p:nvSpPr>
          <p:cNvPr id="96" name="Rectangle 95">
            <a:extLst>
              <a:ext uri="{FF2B5EF4-FFF2-40B4-BE49-F238E27FC236}">
                <a16:creationId xmlns:a16="http://schemas.microsoft.com/office/drawing/2014/main" id="{B738C83A-CFA7-4D39-A70C-A74F81C7B448}"/>
              </a:ext>
            </a:extLst>
          </p:cNvPr>
          <p:cNvSpPr/>
          <p:nvPr/>
        </p:nvSpPr>
        <p:spPr>
          <a:xfrm>
            <a:off x="5203005" y="1346937"/>
            <a:ext cx="1350000" cy="334538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1000">
              <a:solidFill>
                <a:schemeClr val="tx1"/>
              </a:solidFill>
            </a:endParaRPr>
          </a:p>
        </p:txBody>
      </p:sp>
      <p:sp>
        <p:nvSpPr>
          <p:cNvPr id="97" name="Rectangle 96">
            <a:extLst>
              <a:ext uri="{FF2B5EF4-FFF2-40B4-BE49-F238E27FC236}">
                <a16:creationId xmlns:a16="http://schemas.microsoft.com/office/drawing/2014/main" id="{79BEE5F6-ECB2-4276-8A7F-A2B886318321}"/>
              </a:ext>
            </a:extLst>
          </p:cNvPr>
          <p:cNvSpPr/>
          <p:nvPr/>
        </p:nvSpPr>
        <p:spPr>
          <a:xfrm>
            <a:off x="6554166" y="1346937"/>
            <a:ext cx="1350000" cy="334538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1000">
              <a:solidFill>
                <a:schemeClr val="tx1"/>
              </a:solidFill>
            </a:endParaRPr>
          </a:p>
        </p:txBody>
      </p:sp>
      <p:sp>
        <p:nvSpPr>
          <p:cNvPr id="48" name="Rectangle 47">
            <a:extLst>
              <a:ext uri="{FF2B5EF4-FFF2-40B4-BE49-F238E27FC236}">
                <a16:creationId xmlns:a16="http://schemas.microsoft.com/office/drawing/2014/main" id="{E26A1FF6-9FFC-4FB1-9117-23A141DDC16F}"/>
              </a:ext>
            </a:extLst>
          </p:cNvPr>
          <p:cNvSpPr/>
          <p:nvPr/>
        </p:nvSpPr>
        <p:spPr>
          <a:xfrm>
            <a:off x="1163508" y="1346937"/>
            <a:ext cx="1350000" cy="334538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1100">
              <a:solidFill>
                <a:schemeClr val="tx1"/>
              </a:solidFill>
            </a:endParaRPr>
          </a:p>
        </p:txBody>
      </p:sp>
      <p:sp>
        <p:nvSpPr>
          <p:cNvPr id="49" name="Rectangle 48">
            <a:extLst>
              <a:ext uri="{FF2B5EF4-FFF2-40B4-BE49-F238E27FC236}">
                <a16:creationId xmlns:a16="http://schemas.microsoft.com/office/drawing/2014/main" id="{D57D0D27-0B6D-4A84-8A20-E3B882465FDD}"/>
              </a:ext>
            </a:extLst>
          </p:cNvPr>
          <p:cNvSpPr/>
          <p:nvPr/>
        </p:nvSpPr>
        <p:spPr>
          <a:xfrm>
            <a:off x="2507703" y="1346937"/>
            <a:ext cx="1350000" cy="334538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1000">
              <a:solidFill>
                <a:schemeClr val="tx1"/>
              </a:solidFill>
            </a:endParaRPr>
          </a:p>
        </p:txBody>
      </p:sp>
      <p:sp>
        <p:nvSpPr>
          <p:cNvPr id="2" name="Slide Number Placeholder 1">
            <a:extLst>
              <a:ext uri="{FF2B5EF4-FFF2-40B4-BE49-F238E27FC236}">
                <a16:creationId xmlns:a16="http://schemas.microsoft.com/office/drawing/2014/main" id="{66EEB575-A8D6-4574-B471-46452D3583DF}"/>
              </a:ext>
            </a:extLst>
          </p:cNvPr>
          <p:cNvSpPr>
            <a:spLocks noGrp="1"/>
          </p:cNvSpPr>
          <p:nvPr>
            <p:ph type="sldNum" sz="quarter" idx="12"/>
          </p:nvPr>
        </p:nvSpPr>
        <p:spPr/>
        <p:txBody>
          <a:bodyPr/>
          <a:lstStyle/>
          <a:p>
            <a:fld id="{733122C9-A0B9-462F-8757-0847AD287B63}" type="slidenum">
              <a:rPr lang="fr-FR" smtClean="0"/>
              <a:pPr/>
              <a:t>17</a:t>
            </a:fld>
            <a:endParaRPr lang="fr-FR"/>
          </a:p>
        </p:txBody>
      </p:sp>
      <p:sp>
        <p:nvSpPr>
          <p:cNvPr id="3" name="Date Placeholder 2">
            <a:extLst>
              <a:ext uri="{FF2B5EF4-FFF2-40B4-BE49-F238E27FC236}">
                <a16:creationId xmlns:a16="http://schemas.microsoft.com/office/drawing/2014/main" id="{6E8F3E4E-210C-4A7E-98D4-B7D5B528A7B7}"/>
              </a:ext>
            </a:extLst>
          </p:cNvPr>
          <p:cNvSpPr>
            <a:spLocks noGrp="1"/>
          </p:cNvSpPr>
          <p:nvPr>
            <p:ph type="dt" sz="half" idx="2"/>
          </p:nvPr>
        </p:nvSpPr>
        <p:spPr/>
        <p:txBody>
          <a:bodyPr/>
          <a:lstStyle/>
          <a:p>
            <a:r>
              <a:rPr lang="fr-FR" cap="all"/>
              <a:t>04/02/21</a:t>
            </a:r>
          </a:p>
        </p:txBody>
      </p:sp>
      <p:sp>
        <p:nvSpPr>
          <p:cNvPr id="7" name="Footer Placeholder 6">
            <a:extLst>
              <a:ext uri="{FF2B5EF4-FFF2-40B4-BE49-F238E27FC236}">
                <a16:creationId xmlns:a16="http://schemas.microsoft.com/office/drawing/2014/main" id="{937BE35D-BCAA-43E5-AE06-5909E9FFC8E0}"/>
              </a:ext>
            </a:extLst>
          </p:cNvPr>
          <p:cNvSpPr>
            <a:spLocks noGrp="1"/>
          </p:cNvSpPr>
          <p:nvPr>
            <p:ph type="ftr" sz="quarter" idx="3"/>
          </p:nvPr>
        </p:nvSpPr>
        <p:spPr/>
        <p:txBody>
          <a:bodyPr/>
          <a:lstStyle/>
          <a:p>
            <a:r>
              <a:rPr lang="fr-FR"/>
              <a:t>Direction Générale de l'Offre de Soins</a:t>
            </a:r>
          </a:p>
        </p:txBody>
      </p:sp>
      <p:cxnSp>
        <p:nvCxnSpPr>
          <p:cNvPr id="56" name="Straight Connector 55">
            <a:extLst>
              <a:ext uri="{FF2B5EF4-FFF2-40B4-BE49-F238E27FC236}">
                <a16:creationId xmlns:a16="http://schemas.microsoft.com/office/drawing/2014/main" id="{67ADB3EB-53B6-4AA2-9286-DB93F54E5667}"/>
              </a:ext>
            </a:extLst>
          </p:cNvPr>
          <p:cNvCxnSpPr/>
          <p:nvPr/>
        </p:nvCxnSpPr>
        <p:spPr>
          <a:xfrm>
            <a:off x="306107" y="3037090"/>
            <a:ext cx="8569757" cy="0"/>
          </a:xfrm>
          <a:prstGeom prst="line">
            <a:avLst/>
          </a:prstGeom>
          <a:noFill/>
          <a:ln w="3175" cap="flat" cmpd="sng" algn="ctr">
            <a:solidFill>
              <a:schemeClr val="tx1">
                <a:lumMod val="75000"/>
                <a:lumOff val="25000"/>
              </a:schemeClr>
            </a:solidFill>
            <a:prstDash val="dash"/>
          </a:ln>
          <a:effectLst/>
        </p:spPr>
      </p:cxnSp>
      <p:sp>
        <p:nvSpPr>
          <p:cNvPr id="57" name="TextBox 56">
            <a:extLst>
              <a:ext uri="{FF2B5EF4-FFF2-40B4-BE49-F238E27FC236}">
                <a16:creationId xmlns:a16="http://schemas.microsoft.com/office/drawing/2014/main" id="{1764E615-E645-40A0-934A-BAB01BB314FC}"/>
              </a:ext>
            </a:extLst>
          </p:cNvPr>
          <p:cNvSpPr txBox="1"/>
          <p:nvPr/>
        </p:nvSpPr>
        <p:spPr>
          <a:xfrm>
            <a:off x="1317460" y="3093108"/>
            <a:ext cx="1298611" cy="691846"/>
          </a:xfrm>
          <a:prstGeom prst="rect">
            <a:avLst/>
          </a:prstGeom>
          <a:noFill/>
        </p:spPr>
        <p:txBody>
          <a:bodyPr wrap="square" lIns="54000" tIns="81000" rIns="54000" bIns="81000" rtlCol="0" anchor="ctr" anchorCtr="0">
            <a:noAutofit/>
          </a:bodyPr>
          <a:lstStyle/>
          <a:p>
            <a:r>
              <a:rPr lang="fr-FR" sz="900" b="1"/>
              <a:t>Retour du questionnaire </a:t>
            </a:r>
            <a:r>
              <a:rPr lang="fr-FR" sz="900"/>
              <a:t>(référents projets, administrateurs territoriaux)</a:t>
            </a:r>
          </a:p>
        </p:txBody>
      </p:sp>
      <p:sp>
        <p:nvSpPr>
          <p:cNvPr id="60" name="Arrow: Chevron 59">
            <a:extLst>
              <a:ext uri="{FF2B5EF4-FFF2-40B4-BE49-F238E27FC236}">
                <a16:creationId xmlns:a16="http://schemas.microsoft.com/office/drawing/2014/main" id="{A37A4786-1EFC-4E2A-8077-95829724A9EE}"/>
              </a:ext>
            </a:extLst>
          </p:cNvPr>
          <p:cNvSpPr/>
          <p:nvPr/>
        </p:nvSpPr>
        <p:spPr>
          <a:xfrm rot="10800000">
            <a:off x="1180944" y="3093108"/>
            <a:ext cx="120430" cy="178532"/>
          </a:xfrm>
          <a:prstGeom prst="chevron">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nvGrpSpPr>
          <p:cNvPr id="84" name="Group 83">
            <a:extLst>
              <a:ext uri="{FF2B5EF4-FFF2-40B4-BE49-F238E27FC236}">
                <a16:creationId xmlns:a16="http://schemas.microsoft.com/office/drawing/2014/main" id="{8F78ACC6-E214-45FB-B505-ED43D67EFE9B}"/>
              </a:ext>
            </a:extLst>
          </p:cNvPr>
          <p:cNvGrpSpPr/>
          <p:nvPr/>
        </p:nvGrpSpPr>
        <p:grpSpPr>
          <a:xfrm>
            <a:off x="714033" y="3110932"/>
            <a:ext cx="373233" cy="427355"/>
            <a:chOff x="65317" y="3050099"/>
            <a:chExt cx="618278" cy="707934"/>
          </a:xfrm>
        </p:grpSpPr>
        <p:grpSp>
          <p:nvGrpSpPr>
            <p:cNvPr id="85" name="Group 84">
              <a:extLst>
                <a:ext uri="{FF2B5EF4-FFF2-40B4-BE49-F238E27FC236}">
                  <a16:creationId xmlns:a16="http://schemas.microsoft.com/office/drawing/2014/main" id="{B50AB00A-E5C4-4800-9120-87A262E3EEE8}"/>
                </a:ext>
              </a:extLst>
            </p:cNvPr>
            <p:cNvGrpSpPr/>
            <p:nvPr/>
          </p:nvGrpSpPr>
          <p:grpSpPr>
            <a:xfrm>
              <a:off x="81403" y="3084244"/>
              <a:ext cx="602192" cy="673789"/>
              <a:chOff x="545004" y="3427057"/>
              <a:chExt cx="1469190" cy="1643868"/>
            </a:xfrm>
          </p:grpSpPr>
          <p:pic>
            <p:nvPicPr>
              <p:cNvPr id="87" name="Picture 4" descr="Actualité GIP e-Santé Centre-Val de Loire : Création du collège des GRADeS !">
                <a:extLst>
                  <a:ext uri="{FF2B5EF4-FFF2-40B4-BE49-F238E27FC236}">
                    <a16:creationId xmlns:a16="http://schemas.microsoft.com/office/drawing/2014/main" id="{62F088CC-15C2-4F33-8F62-1866225E14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61" y="4342497"/>
                <a:ext cx="1294982" cy="728428"/>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7" descr="Le contrat local de santé - Pays Nivernais Morvan - Site officiel">
                <a:extLst>
                  <a:ext uri="{FF2B5EF4-FFF2-40B4-BE49-F238E27FC236}">
                    <a16:creationId xmlns:a16="http://schemas.microsoft.com/office/drawing/2014/main" id="{0F4ADADB-CB32-42E0-AD70-51F135CCF7A1}"/>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30017" t="23778" r="54782" b="20947"/>
              <a:stretch/>
            </p:blipFill>
            <p:spPr bwMode="auto">
              <a:xfrm>
                <a:off x="545004" y="3427057"/>
                <a:ext cx="1469190" cy="915440"/>
              </a:xfrm>
              <a:prstGeom prst="rect">
                <a:avLst/>
              </a:prstGeom>
              <a:solidFill>
                <a:srgbClr val="FFFFFF"/>
              </a:solidFill>
            </p:spPr>
          </p:pic>
        </p:grpSp>
        <p:sp>
          <p:nvSpPr>
            <p:cNvPr id="86" name="Rectangle 85">
              <a:extLst>
                <a:ext uri="{FF2B5EF4-FFF2-40B4-BE49-F238E27FC236}">
                  <a16:creationId xmlns:a16="http://schemas.microsoft.com/office/drawing/2014/main" id="{5EB736D6-123D-4E66-912E-184C58315044}"/>
                </a:ext>
              </a:extLst>
            </p:cNvPr>
            <p:cNvSpPr/>
            <p:nvPr/>
          </p:nvSpPr>
          <p:spPr>
            <a:xfrm>
              <a:off x="65317" y="3050099"/>
              <a:ext cx="602192" cy="673789"/>
            </a:xfrm>
            <a:prstGeom prst="rect">
              <a:avLst/>
            </a:prstGeom>
            <a:no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9" name="Group 88">
            <a:extLst>
              <a:ext uri="{FF2B5EF4-FFF2-40B4-BE49-F238E27FC236}">
                <a16:creationId xmlns:a16="http://schemas.microsoft.com/office/drawing/2014/main" id="{474E3245-8576-46FB-9796-1455CA37C265}"/>
              </a:ext>
            </a:extLst>
          </p:cNvPr>
          <p:cNvGrpSpPr/>
          <p:nvPr/>
        </p:nvGrpSpPr>
        <p:grpSpPr>
          <a:xfrm>
            <a:off x="690663" y="1733664"/>
            <a:ext cx="396603" cy="443757"/>
            <a:chOff x="44051" y="1852044"/>
            <a:chExt cx="602192" cy="673789"/>
          </a:xfrm>
        </p:grpSpPr>
        <p:grpSp>
          <p:nvGrpSpPr>
            <p:cNvPr id="90" name="Group 89">
              <a:extLst>
                <a:ext uri="{FF2B5EF4-FFF2-40B4-BE49-F238E27FC236}">
                  <a16:creationId xmlns:a16="http://schemas.microsoft.com/office/drawing/2014/main" id="{654B3828-437D-403E-8175-31369D898F9C}"/>
                </a:ext>
              </a:extLst>
            </p:cNvPr>
            <p:cNvGrpSpPr/>
            <p:nvPr/>
          </p:nvGrpSpPr>
          <p:grpSpPr>
            <a:xfrm>
              <a:off x="81618" y="1921154"/>
              <a:ext cx="525676" cy="536605"/>
              <a:chOff x="178956" y="1902095"/>
              <a:chExt cx="886456" cy="904885"/>
            </a:xfrm>
          </p:grpSpPr>
          <p:pic>
            <p:nvPicPr>
              <p:cNvPr id="92" name="Picture 2" descr="Agence du numérique en santé | LinkedIn">
                <a:extLst>
                  <a:ext uri="{FF2B5EF4-FFF2-40B4-BE49-F238E27FC236}">
                    <a16:creationId xmlns:a16="http://schemas.microsoft.com/office/drawing/2014/main" id="{AB4AAC90-2B8C-4A68-BD0A-0504732F89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2358058"/>
                <a:ext cx="448922" cy="448922"/>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14" descr="Rencontre AFDS/DGOS - Association Française des Directeurs des Soins">
                <a:extLst>
                  <a:ext uri="{FF2B5EF4-FFF2-40B4-BE49-F238E27FC236}">
                    <a16:creationId xmlns:a16="http://schemas.microsoft.com/office/drawing/2014/main" id="{13E937BE-1516-424E-AB55-121F7FF48A6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1787"/>
              <a:stretch/>
            </p:blipFill>
            <p:spPr bwMode="auto">
              <a:xfrm>
                <a:off x="178956" y="1902095"/>
                <a:ext cx="886456" cy="434426"/>
              </a:xfrm>
              <a:prstGeom prst="rect">
                <a:avLst/>
              </a:prstGeom>
              <a:noFill/>
              <a:extLst>
                <a:ext uri="{909E8E84-426E-40DD-AFC4-6F175D3DCCD1}">
                  <a14:hiddenFill xmlns:a14="http://schemas.microsoft.com/office/drawing/2010/main">
                    <a:solidFill>
                      <a:srgbClr val="FFFFFF"/>
                    </a:solidFill>
                  </a14:hiddenFill>
                </a:ext>
              </a:extLst>
            </p:spPr>
          </p:pic>
        </p:grpSp>
        <p:sp>
          <p:nvSpPr>
            <p:cNvPr id="91" name="Rectangle 90">
              <a:extLst>
                <a:ext uri="{FF2B5EF4-FFF2-40B4-BE49-F238E27FC236}">
                  <a16:creationId xmlns:a16="http://schemas.microsoft.com/office/drawing/2014/main" id="{E568BB71-1BD8-4A66-A991-1587458457AA}"/>
                </a:ext>
              </a:extLst>
            </p:cNvPr>
            <p:cNvSpPr/>
            <p:nvPr/>
          </p:nvSpPr>
          <p:spPr>
            <a:xfrm>
              <a:off x="44051" y="1852044"/>
              <a:ext cx="602192" cy="673789"/>
            </a:xfrm>
            <a:prstGeom prst="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1" name="Star: 5 Points 40">
            <a:extLst>
              <a:ext uri="{FF2B5EF4-FFF2-40B4-BE49-F238E27FC236}">
                <a16:creationId xmlns:a16="http://schemas.microsoft.com/office/drawing/2014/main" id="{70193F14-2BA2-4D28-902E-FB25CDC08D32}"/>
              </a:ext>
            </a:extLst>
          </p:cNvPr>
          <p:cNvSpPr/>
          <p:nvPr/>
        </p:nvSpPr>
        <p:spPr>
          <a:xfrm>
            <a:off x="5095127" y="1264650"/>
            <a:ext cx="185704" cy="185704"/>
          </a:xfrm>
          <a:prstGeom prst="star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cxnSp>
        <p:nvCxnSpPr>
          <p:cNvPr id="43" name="Straight Connector 42">
            <a:extLst>
              <a:ext uri="{FF2B5EF4-FFF2-40B4-BE49-F238E27FC236}">
                <a16:creationId xmlns:a16="http://schemas.microsoft.com/office/drawing/2014/main" id="{F437F2D5-F203-418D-A38C-65C904245A75}"/>
              </a:ext>
            </a:extLst>
          </p:cNvPr>
          <p:cNvCxnSpPr/>
          <p:nvPr/>
        </p:nvCxnSpPr>
        <p:spPr>
          <a:xfrm>
            <a:off x="5193184" y="1346936"/>
            <a:ext cx="0" cy="343656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2" name="Arrow: Chevron 51">
            <a:extLst>
              <a:ext uri="{FF2B5EF4-FFF2-40B4-BE49-F238E27FC236}">
                <a16:creationId xmlns:a16="http://schemas.microsoft.com/office/drawing/2014/main" id="{71D8BB11-6BBA-4F75-8BCC-621071DCC369}"/>
              </a:ext>
            </a:extLst>
          </p:cNvPr>
          <p:cNvSpPr/>
          <p:nvPr/>
        </p:nvSpPr>
        <p:spPr>
          <a:xfrm>
            <a:off x="1159213" y="2167447"/>
            <a:ext cx="1372240" cy="415358"/>
          </a:xfrm>
          <a:prstGeom prst="chevron">
            <a:avLst>
              <a:gd name="adj" fmla="val 22791"/>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tx1"/>
                </a:solidFill>
              </a:rPr>
              <a:t>Formation des ARS/GRADeS </a:t>
            </a:r>
            <a:r>
              <a:rPr lang="fr-FR" sz="900">
                <a:solidFill>
                  <a:schemeClr val="tx1"/>
                </a:solidFill>
              </a:rPr>
              <a:t>(</a:t>
            </a:r>
            <a:r>
              <a:rPr lang="fr-FR" sz="900" err="1">
                <a:solidFill>
                  <a:schemeClr val="tx1"/>
                </a:solidFill>
              </a:rPr>
              <a:t>webconf</a:t>
            </a:r>
            <a:r>
              <a:rPr lang="fr-FR" sz="900">
                <a:solidFill>
                  <a:schemeClr val="tx1"/>
                </a:solidFill>
              </a:rPr>
              <a:t>, support)</a:t>
            </a:r>
          </a:p>
        </p:txBody>
      </p:sp>
      <p:sp>
        <p:nvSpPr>
          <p:cNvPr id="53" name="TextBox 52">
            <a:extLst>
              <a:ext uri="{FF2B5EF4-FFF2-40B4-BE49-F238E27FC236}">
                <a16:creationId xmlns:a16="http://schemas.microsoft.com/office/drawing/2014/main" id="{B172AEF7-B55A-4715-9973-58486F00C9BB}"/>
              </a:ext>
            </a:extLst>
          </p:cNvPr>
          <p:cNvSpPr txBox="1"/>
          <p:nvPr/>
        </p:nvSpPr>
        <p:spPr>
          <a:xfrm>
            <a:off x="1334504" y="2740830"/>
            <a:ext cx="3565727" cy="222339"/>
          </a:xfrm>
          <a:prstGeom prst="rect">
            <a:avLst/>
          </a:prstGeom>
          <a:noFill/>
        </p:spPr>
        <p:txBody>
          <a:bodyPr wrap="square" lIns="54000" tIns="81000" rIns="54000" bIns="81000" rtlCol="0" anchor="ctr" anchorCtr="0">
            <a:noAutofit/>
          </a:bodyPr>
          <a:lstStyle/>
          <a:p>
            <a:r>
              <a:rPr lang="fr-FR" sz="900" b="1"/>
              <a:t>Transmission du kit de déploiement </a:t>
            </a:r>
            <a:r>
              <a:rPr lang="fr-FR" sz="900"/>
              <a:t>(guides utilisateurs, supports de formation)</a:t>
            </a:r>
            <a:endParaRPr lang="fr-FR" sz="900" i="1"/>
          </a:p>
        </p:txBody>
      </p:sp>
      <p:sp>
        <p:nvSpPr>
          <p:cNvPr id="58" name="Arrow: Chevron 57">
            <a:extLst>
              <a:ext uri="{FF2B5EF4-FFF2-40B4-BE49-F238E27FC236}">
                <a16:creationId xmlns:a16="http://schemas.microsoft.com/office/drawing/2014/main" id="{EEE49C0A-3803-4AE4-9224-C71DA79FCC96}"/>
              </a:ext>
            </a:extLst>
          </p:cNvPr>
          <p:cNvSpPr/>
          <p:nvPr/>
        </p:nvSpPr>
        <p:spPr>
          <a:xfrm>
            <a:off x="1197989" y="2736786"/>
            <a:ext cx="120430" cy="178532"/>
          </a:xfrm>
          <a:prstGeom prst="chevron">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2" name="TextBox 61">
            <a:extLst>
              <a:ext uri="{FF2B5EF4-FFF2-40B4-BE49-F238E27FC236}">
                <a16:creationId xmlns:a16="http://schemas.microsoft.com/office/drawing/2014/main" id="{E94A23A7-A40B-456A-954E-7A35E3C57C55}"/>
              </a:ext>
            </a:extLst>
          </p:cNvPr>
          <p:cNvSpPr txBox="1"/>
          <p:nvPr/>
        </p:nvSpPr>
        <p:spPr>
          <a:xfrm>
            <a:off x="2698079" y="4224363"/>
            <a:ext cx="2708927" cy="229515"/>
          </a:xfrm>
          <a:prstGeom prst="rect">
            <a:avLst/>
          </a:prstGeom>
          <a:noFill/>
        </p:spPr>
        <p:txBody>
          <a:bodyPr wrap="square" lIns="54000" tIns="81000" rIns="54000" bIns="81000" rtlCol="0" anchor="ctr" anchorCtr="0">
            <a:noAutofit/>
          </a:bodyPr>
          <a:lstStyle/>
          <a:p>
            <a:endParaRPr lang="fr-FR" sz="900" b="1"/>
          </a:p>
        </p:txBody>
      </p:sp>
      <p:sp>
        <p:nvSpPr>
          <p:cNvPr id="65" name="Arrow: Chevron 64">
            <a:extLst>
              <a:ext uri="{FF2B5EF4-FFF2-40B4-BE49-F238E27FC236}">
                <a16:creationId xmlns:a16="http://schemas.microsoft.com/office/drawing/2014/main" id="{524ECCA2-0DC3-4494-AD37-91921B9CEFE7}"/>
              </a:ext>
            </a:extLst>
          </p:cNvPr>
          <p:cNvSpPr/>
          <p:nvPr/>
        </p:nvSpPr>
        <p:spPr>
          <a:xfrm>
            <a:off x="2589750" y="4318081"/>
            <a:ext cx="2581492" cy="366653"/>
          </a:xfrm>
          <a:prstGeom prst="chevron">
            <a:avLst/>
          </a:prstGeom>
          <a:solidFill>
            <a:srgbClr val="A8D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solidFill>
                  <a:schemeClr val="tx1"/>
                </a:solidFill>
              </a:rPr>
              <a:t>Animation de </a:t>
            </a:r>
            <a:r>
              <a:rPr lang="fr-FR" sz="900" b="1">
                <a:solidFill>
                  <a:schemeClr val="tx1"/>
                </a:solidFill>
              </a:rPr>
              <a:t>la saisie des créneaux SNP</a:t>
            </a:r>
          </a:p>
        </p:txBody>
      </p:sp>
      <p:sp>
        <p:nvSpPr>
          <p:cNvPr id="72" name="Arrow: Chevron 71">
            <a:extLst>
              <a:ext uri="{FF2B5EF4-FFF2-40B4-BE49-F238E27FC236}">
                <a16:creationId xmlns:a16="http://schemas.microsoft.com/office/drawing/2014/main" id="{AC2F6546-B565-4286-AF57-46D34F954A5C}"/>
              </a:ext>
            </a:extLst>
          </p:cNvPr>
          <p:cNvSpPr/>
          <p:nvPr/>
        </p:nvSpPr>
        <p:spPr>
          <a:xfrm>
            <a:off x="2543666" y="3188633"/>
            <a:ext cx="2627576" cy="816989"/>
          </a:xfrm>
          <a:prstGeom prst="chevron">
            <a:avLst>
              <a:gd name="adj" fmla="val 36746"/>
            </a:avLst>
          </a:prstGeom>
          <a:solidFill>
            <a:srgbClr val="A8D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tx1"/>
                </a:solidFill>
              </a:rPr>
              <a:t>Formation des utilisateurs du SAS (guides utilisateurs) :</a:t>
            </a:r>
          </a:p>
          <a:p>
            <a:pPr marL="171450" indent="-171450" algn="ctr">
              <a:buFont typeface="Arial" panose="020B0604020202020204" pitchFamily="34" charset="0"/>
              <a:buChar char="•"/>
            </a:pPr>
            <a:r>
              <a:rPr lang="fr-FR" sz="900">
                <a:solidFill>
                  <a:schemeClr val="tx1"/>
                </a:solidFill>
              </a:rPr>
              <a:t>Priorité aux Professionnels de Santé et délégataires </a:t>
            </a:r>
          </a:p>
          <a:p>
            <a:pPr marL="171450" indent="-171450" algn="ctr">
              <a:buFont typeface="Arial" panose="020B0604020202020204" pitchFamily="34" charset="0"/>
              <a:buChar char="•"/>
            </a:pPr>
            <a:r>
              <a:rPr lang="fr-FR" sz="900">
                <a:solidFill>
                  <a:schemeClr val="tx1"/>
                </a:solidFill>
              </a:rPr>
              <a:t>Formation des régulateurs</a:t>
            </a:r>
          </a:p>
        </p:txBody>
      </p:sp>
      <p:sp>
        <p:nvSpPr>
          <p:cNvPr id="73" name="Arrow: Chevron 72">
            <a:extLst>
              <a:ext uri="{FF2B5EF4-FFF2-40B4-BE49-F238E27FC236}">
                <a16:creationId xmlns:a16="http://schemas.microsoft.com/office/drawing/2014/main" id="{922B9576-7643-4EC5-8546-34A982BCC74E}"/>
              </a:ext>
            </a:extLst>
          </p:cNvPr>
          <p:cNvSpPr/>
          <p:nvPr/>
        </p:nvSpPr>
        <p:spPr>
          <a:xfrm>
            <a:off x="1367867" y="3987376"/>
            <a:ext cx="1372240" cy="401997"/>
          </a:xfrm>
          <a:prstGeom prst="chevron">
            <a:avLst/>
          </a:prstGeom>
          <a:solidFill>
            <a:srgbClr val="A8D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solidFill>
                  <a:schemeClr val="tx1"/>
                </a:solidFill>
              </a:rPr>
              <a:t>Création des </a:t>
            </a:r>
            <a:r>
              <a:rPr lang="fr-FR" sz="900" b="1">
                <a:solidFill>
                  <a:schemeClr val="tx1"/>
                </a:solidFill>
              </a:rPr>
              <a:t>comptes utilisateurs </a:t>
            </a:r>
            <a:endParaRPr lang="fr-FR" sz="900">
              <a:solidFill>
                <a:schemeClr val="tx1"/>
              </a:solidFill>
            </a:endParaRPr>
          </a:p>
        </p:txBody>
      </p:sp>
      <p:sp>
        <p:nvSpPr>
          <p:cNvPr id="74" name="Arrow: Chevron 73">
            <a:extLst>
              <a:ext uri="{FF2B5EF4-FFF2-40B4-BE49-F238E27FC236}">
                <a16:creationId xmlns:a16="http://schemas.microsoft.com/office/drawing/2014/main" id="{4B97AC6E-4D14-4173-A543-08D4FDA207A7}"/>
              </a:ext>
            </a:extLst>
          </p:cNvPr>
          <p:cNvSpPr/>
          <p:nvPr/>
        </p:nvSpPr>
        <p:spPr>
          <a:xfrm>
            <a:off x="1159213" y="1639642"/>
            <a:ext cx="1372240" cy="415358"/>
          </a:xfrm>
          <a:prstGeom prst="chevron">
            <a:avLst>
              <a:gd name="adj" fmla="val 22791"/>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solidFill>
                  <a:schemeClr val="tx1"/>
                </a:solidFill>
              </a:rPr>
              <a:t>Création des </a:t>
            </a:r>
            <a:r>
              <a:rPr lang="fr-FR" sz="900" b="1">
                <a:solidFill>
                  <a:schemeClr val="tx1"/>
                </a:solidFill>
              </a:rPr>
              <a:t>comptes admin territoriaux</a:t>
            </a:r>
          </a:p>
        </p:txBody>
      </p:sp>
      <p:sp>
        <p:nvSpPr>
          <p:cNvPr id="75" name="Arrow: Chevron 74">
            <a:extLst>
              <a:ext uri="{FF2B5EF4-FFF2-40B4-BE49-F238E27FC236}">
                <a16:creationId xmlns:a16="http://schemas.microsoft.com/office/drawing/2014/main" id="{C99E2F60-A4D5-4111-A2AC-EB8B10CAA051}"/>
              </a:ext>
            </a:extLst>
          </p:cNvPr>
          <p:cNvSpPr/>
          <p:nvPr/>
        </p:nvSpPr>
        <p:spPr>
          <a:xfrm>
            <a:off x="2503408" y="2167447"/>
            <a:ext cx="5397101" cy="415358"/>
          </a:xfrm>
          <a:prstGeom prst="chevron">
            <a:avLst>
              <a:gd name="adj" fmla="val 22791"/>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b="1">
                <a:solidFill>
                  <a:schemeClr val="tx1"/>
                </a:solidFill>
              </a:rPr>
              <a:t>Soutien aux ARS/GRADeS</a:t>
            </a:r>
          </a:p>
        </p:txBody>
      </p:sp>
      <p:sp>
        <p:nvSpPr>
          <p:cNvPr id="42" name="TextBox 41">
            <a:extLst>
              <a:ext uri="{FF2B5EF4-FFF2-40B4-BE49-F238E27FC236}">
                <a16:creationId xmlns:a16="http://schemas.microsoft.com/office/drawing/2014/main" id="{73FE61D5-933A-4FDE-BE92-AC33E41E2E41}"/>
              </a:ext>
            </a:extLst>
          </p:cNvPr>
          <p:cNvSpPr txBox="1"/>
          <p:nvPr/>
        </p:nvSpPr>
        <p:spPr>
          <a:xfrm rot="16200000">
            <a:off x="4103443" y="2477476"/>
            <a:ext cx="2363847" cy="181145"/>
          </a:xfrm>
          <a:prstGeom prst="rect">
            <a:avLst/>
          </a:prstGeom>
          <a:noFill/>
        </p:spPr>
        <p:txBody>
          <a:bodyPr wrap="square" lIns="54000" tIns="81000" rIns="54000" bIns="81000" rtlCol="0" anchor="ctr" anchorCtr="0">
            <a:noAutofit/>
          </a:bodyPr>
          <a:lstStyle/>
          <a:p>
            <a:r>
              <a:rPr lang="fr-FR" sz="900">
                <a:solidFill>
                  <a:schemeClr val="bg2"/>
                </a:solidFill>
              </a:rPr>
              <a:t>Ouverture du service aux PS/D/régulateurs </a:t>
            </a:r>
            <a:endParaRPr lang="fr-FR" sz="900" b="1">
              <a:solidFill>
                <a:schemeClr val="bg2"/>
              </a:solidFill>
            </a:endParaRPr>
          </a:p>
        </p:txBody>
      </p:sp>
      <p:sp>
        <p:nvSpPr>
          <p:cNvPr id="78" name="Arrow: Chevron 77">
            <a:extLst>
              <a:ext uri="{FF2B5EF4-FFF2-40B4-BE49-F238E27FC236}">
                <a16:creationId xmlns:a16="http://schemas.microsoft.com/office/drawing/2014/main" id="{56DF95EA-989E-4D77-8FF1-382ECCF8F18B}"/>
              </a:ext>
            </a:extLst>
          </p:cNvPr>
          <p:cNvSpPr/>
          <p:nvPr/>
        </p:nvSpPr>
        <p:spPr>
          <a:xfrm>
            <a:off x="5200994" y="4318081"/>
            <a:ext cx="2724063" cy="360516"/>
          </a:xfrm>
          <a:prstGeom prst="chevron">
            <a:avLst/>
          </a:prstGeom>
          <a:solidFill>
            <a:srgbClr val="A8D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rPr>
              <a:t>Suivi, contrôle et relance de la saisie des créneaux de Soins Non Programmés par les professionnels de santé/délégataires</a:t>
            </a:r>
          </a:p>
        </p:txBody>
      </p:sp>
      <p:sp>
        <p:nvSpPr>
          <p:cNvPr id="17" name="Title 16">
            <a:extLst>
              <a:ext uri="{FF2B5EF4-FFF2-40B4-BE49-F238E27FC236}">
                <a16:creationId xmlns:a16="http://schemas.microsoft.com/office/drawing/2014/main" id="{5262CFD3-9250-49F3-9DC0-281C71C5D1EA}"/>
              </a:ext>
            </a:extLst>
          </p:cNvPr>
          <p:cNvSpPr>
            <a:spLocks noGrp="1"/>
          </p:cNvSpPr>
          <p:nvPr>
            <p:ph type="title"/>
          </p:nvPr>
        </p:nvSpPr>
        <p:spPr>
          <a:xfrm>
            <a:off x="1029519" y="110719"/>
            <a:ext cx="6023786" cy="539991"/>
          </a:xfrm>
        </p:spPr>
        <p:txBody>
          <a:bodyPr>
            <a:noAutofit/>
          </a:bodyPr>
          <a:lstStyle/>
          <a:p>
            <a:r>
              <a:rPr lang="fr-FR" sz="1400"/>
              <a:t>Un rétroplanning type pour la phase 1 du déploiement à tester et à ajuster avec les premiers pilotes</a:t>
            </a:r>
          </a:p>
        </p:txBody>
      </p:sp>
      <p:pic>
        <p:nvPicPr>
          <p:cNvPr id="5" name="Image 4">
            <a:extLst>
              <a:ext uri="{FF2B5EF4-FFF2-40B4-BE49-F238E27FC236}">
                <a16:creationId xmlns:a16="http://schemas.microsoft.com/office/drawing/2014/main" id="{143D4D11-BB4E-4D85-BC12-07068038FD6F}"/>
              </a:ext>
            </a:extLst>
          </p:cNvPr>
          <p:cNvPicPr>
            <a:picLocks noChangeAspect="1"/>
          </p:cNvPicPr>
          <p:nvPr/>
        </p:nvPicPr>
        <p:blipFill>
          <a:blip r:embed="rId6"/>
          <a:stretch>
            <a:fillRect/>
          </a:stretch>
        </p:blipFill>
        <p:spPr>
          <a:xfrm>
            <a:off x="323850" y="724552"/>
            <a:ext cx="3230137" cy="279376"/>
          </a:xfrm>
          <a:prstGeom prst="rect">
            <a:avLst/>
          </a:prstGeom>
        </p:spPr>
      </p:pic>
      <p:sp>
        <p:nvSpPr>
          <p:cNvPr id="67" name="ZoneTexte 66">
            <a:extLst>
              <a:ext uri="{FF2B5EF4-FFF2-40B4-BE49-F238E27FC236}">
                <a16:creationId xmlns:a16="http://schemas.microsoft.com/office/drawing/2014/main" id="{8287D8C4-B95A-42D2-AC47-3D7122A0A3FA}"/>
              </a:ext>
            </a:extLst>
          </p:cNvPr>
          <p:cNvSpPr txBox="1"/>
          <p:nvPr/>
        </p:nvSpPr>
        <p:spPr>
          <a:xfrm>
            <a:off x="3686708" y="1161953"/>
            <a:ext cx="495292" cy="215444"/>
          </a:xfrm>
          <a:prstGeom prst="rect">
            <a:avLst/>
          </a:prstGeom>
          <a:noFill/>
        </p:spPr>
        <p:txBody>
          <a:bodyPr wrap="square" rtlCol="0">
            <a:spAutoFit/>
          </a:bodyPr>
          <a:lstStyle/>
          <a:p>
            <a:r>
              <a:rPr lang="fr-FR" sz="800" b="1">
                <a:solidFill>
                  <a:schemeClr val="tx1">
                    <a:lumMod val="85000"/>
                    <a:lumOff val="15000"/>
                  </a:schemeClr>
                </a:solidFill>
              </a:rPr>
              <a:t>J-7</a:t>
            </a:r>
          </a:p>
        </p:txBody>
      </p:sp>
      <p:sp>
        <p:nvSpPr>
          <p:cNvPr id="68" name="ZoneTexte 67">
            <a:extLst>
              <a:ext uri="{FF2B5EF4-FFF2-40B4-BE49-F238E27FC236}">
                <a16:creationId xmlns:a16="http://schemas.microsoft.com/office/drawing/2014/main" id="{244AB228-2BCB-43C3-93AE-884514E4DFBE}"/>
              </a:ext>
            </a:extLst>
          </p:cNvPr>
          <p:cNvSpPr txBox="1"/>
          <p:nvPr/>
        </p:nvSpPr>
        <p:spPr>
          <a:xfrm>
            <a:off x="2302405" y="1153570"/>
            <a:ext cx="537782" cy="215444"/>
          </a:xfrm>
          <a:prstGeom prst="rect">
            <a:avLst/>
          </a:prstGeom>
          <a:noFill/>
        </p:spPr>
        <p:txBody>
          <a:bodyPr wrap="square" rtlCol="0">
            <a:spAutoFit/>
          </a:bodyPr>
          <a:lstStyle/>
          <a:p>
            <a:r>
              <a:rPr lang="fr-FR" sz="800" b="1">
                <a:solidFill>
                  <a:schemeClr val="tx1">
                    <a:lumMod val="85000"/>
                    <a:lumOff val="15000"/>
                  </a:schemeClr>
                </a:solidFill>
              </a:rPr>
              <a:t>J-14</a:t>
            </a:r>
          </a:p>
        </p:txBody>
      </p:sp>
      <p:sp>
        <p:nvSpPr>
          <p:cNvPr id="59" name="ZoneTexte 58">
            <a:extLst>
              <a:ext uri="{FF2B5EF4-FFF2-40B4-BE49-F238E27FC236}">
                <a16:creationId xmlns:a16="http://schemas.microsoft.com/office/drawing/2014/main" id="{3B4FB07F-11E0-458A-B0FB-4F14AC849A91}"/>
              </a:ext>
            </a:extLst>
          </p:cNvPr>
          <p:cNvSpPr txBox="1"/>
          <p:nvPr/>
        </p:nvSpPr>
        <p:spPr>
          <a:xfrm>
            <a:off x="6400501" y="1129192"/>
            <a:ext cx="460571" cy="215444"/>
          </a:xfrm>
          <a:prstGeom prst="rect">
            <a:avLst/>
          </a:prstGeom>
          <a:noFill/>
        </p:spPr>
        <p:txBody>
          <a:bodyPr wrap="square" rtlCol="0">
            <a:spAutoFit/>
          </a:bodyPr>
          <a:lstStyle/>
          <a:p>
            <a:r>
              <a:rPr lang="fr-FR" sz="800" b="1">
                <a:solidFill>
                  <a:schemeClr val="tx1">
                    <a:lumMod val="85000"/>
                    <a:lumOff val="15000"/>
                  </a:schemeClr>
                </a:solidFill>
              </a:rPr>
              <a:t>J+7</a:t>
            </a:r>
          </a:p>
        </p:txBody>
      </p:sp>
      <p:sp>
        <p:nvSpPr>
          <p:cNvPr id="61" name="ZoneTexte 60">
            <a:extLst>
              <a:ext uri="{FF2B5EF4-FFF2-40B4-BE49-F238E27FC236}">
                <a16:creationId xmlns:a16="http://schemas.microsoft.com/office/drawing/2014/main" id="{4D690AC9-A15C-4BF4-BFFD-C70EC7F0D67B}"/>
              </a:ext>
            </a:extLst>
          </p:cNvPr>
          <p:cNvSpPr txBox="1"/>
          <p:nvPr/>
        </p:nvSpPr>
        <p:spPr>
          <a:xfrm>
            <a:off x="7699531" y="1128149"/>
            <a:ext cx="460571" cy="215444"/>
          </a:xfrm>
          <a:prstGeom prst="rect">
            <a:avLst/>
          </a:prstGeom>
          <a:noFill/>
        </p:spPr>
        <p:txBody>
          <a:bodyPr wrap="square" rtlCol="0">
            <a:spAutoFit/>
          </a:bodyPr>
          <a:lstStyle/>
          <a:p>
            <a:r>
              <a:rPr lang="fr-FR" sz="800" b="1">
                <a:solidFill>
                  <a:schemeClr val="tx1">
                    <a:lumMod val="85000"/>
                    <a:lumOff val="15000"/>
                  </a:schemeClr>
                </a:solidFill>
              </a:rPr>
              <a:t>J+14</a:t>
            </a:r>
          </a:p>
        </p:txBody>
      </p:sp>
      <p:sp>
        <p:nvSpPr>
          <p:cNvPr id="70" name="ZoneTexte 69">
            <a:extLst>
              <a:ext uri="{FF2B5EF4-FFF2-40B4-BE49-F238E27FC236}">
                <a16:creationId xmlns:a16="http://schemas.microsoft.com/office/drawing/2014/main" id="{8E35331C-8BC6-4B4A-A389-D21B31221EF0}"/>
              </a:ext>
            </a:extLst>
          </p:cNvPr>
          <p:cNvSpPr txBox="1"/>
          <p:nvPr/>
        </p:nvSpPr>
        <p:spPr>
          <a:xfrm>
            <a:off x="999117" y="1153260"/>
            <a:ext cx="537782" cy="215444"/>
          </a:xfrm>
          <a:prstGeom prst="rect">
            <a:avLst/>
          </a:prstGeom>
          <a:noFill/>
        </p:spPr>
        <p:txBody>
          <a:bodyPr wrap="square" rtlCol="0">
            <a:spAutoFit/>
          </a:bodyPr>
          <a:lstStyle/>
          <a:p>
            <a:r>
              <a:rPr lang="fr-FR" sz="800" b="1">
                <a:solidFill>
                  <a:schemeClr val="tx1">
                    <a:lumMod val="85000"/>
                    <a:lumOff val="15000"/>
                  </a:schemeClr>
                </a:solidFill>
              </a:rPr>
              <a:t>J-21</a:t>
            </a:r>
          </a:p>
        </p:txBody>
      </p:sp>
      <p:sp>
        <p:nvSpPr>
          <p:cNvPr id="8" name="ZoneTexte 7">
            <a:extLst>
              <a:ext uri="{FF2B5EF4-FFF2-40B4-BE49-F238E27FC236}">
                <a16:creationId xmlns:a16="http://schemas.microsoft.com/office/drawing/2014/main" id="{C4CC0BA2-8D89-4290-B71D-ACD8C8D4C24E}"/>
              </a:ext>
            </a:extLst>
          </p:cNvPr>
          <p:cNvSpPr txBox="1"/>
          <p:nvPr/>
        </p:nvSpPr>
        <p:spPr>
          <a:xfrm>
            <a:off x="5486139" y="1469370"/>
            <a:ext cx="2209514" cy="246221"/>
          </a:xfrm>
          <a:prstGeom prst="rect">
            <a:avLst/>
          </a:prstGeom>
          <a:noFill/>
        </p:spPr>
        <p:txBody>
          <a:bodyPr wrap="square" rtlCol="0">
            <a:spAutoFit/>
          </a:bodyPr>
          <a:lstStyle/>
          <a:p>
            <a:pPr algn="ctr"/>
            <a:r>
              <a:rPr lang="fr-FR" sz="1000" b="1" i="1">
                <a:solidFill>
                  <a:schemeClr val="tx1">
                    <a:lumMod val="50000"/>
                    <a:lumOff val="50000"/>
                  </a:schemeClr>
                </a:solidFill>
              </a:rPr>
              <a:t>Phase de prise en main et de test</a:t>
            </a:r>
          </a:p>
        </p:txBody>
      </p:sp>
    </p:spTree>
    <p:extLst>
      <p:ext uri="{BB962C8B-B14F-4D97-AF65-F5344CB8AC3E}">
        <p14:creationId xmlns:p14="http://schemas.microsoft.com/office/powerpoint/2010/main" val="1539257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t 7" hidden="1">
            <a:extLst>
              <a:ext uri="{FF2B5EF4-FFF2-40B4-BE49-F238E27FC236}">
                <a16:creationId xmlns:a16="http://schemas.microsoft.com/office/drawing/2014/main" id="{05480C04-979D-4A04-8375-3B82BC302B88}"/>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82" name="Diapositive think-cell" r:id="rId5" imgW="473" imgH="473" progId="TCLayout.ActiveDocument.1">
                  <p:embed/>
                </p:oleObj>
              </mc:Choice>
              <mc:Fallback>
                <p:oleObj name="Diapositive think-cell" r:id="rId5" imgW="473" imgH="473" progId="TCLayout.ActiveDocument.1">
                  <p:embed/>
                  <p:pic>
                    <p:nvPicPr>
                      <p:cNvPr id="8" name="Objet 7" hidden="1">
                        <a:extLst>
                          <a:ext uri="{FF2B5EF4-FFF2-40B4-BE49-F238E27FC236}">
                            <a16:creationId xmlns:a16="http://schemas.microsoft.com/office/drawing/2014/main" id="{05480C04-979D-4A04-8375-3B82BC302B8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EFA941C-936E-4302-9CCB-77AEFA963FA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fr-FR" sz="3250" b="1">
              <a:latin typeface="Arial" panose="020B0604020202020204" pitchFamily="34" charset="0"/>
              <a:ea typeface="+mj-ea"/>
              <a:cs typeface="+mj-cs"/>
              <a:sym typeface="Arial" panose="020B0604020202020204" pitchFamily="34" charset="0"/>
            </a:endParaRPr>
          </a:p>
        </p:txBody>
      </p:sp>
      <p:sp>
        <p:nvSpPr>
          <p:cNvPr id="7" name="Rectangle 6">
            <a:extLst>
              <a:ext uri="{FF2B5EF4-FFF2-40B4-BE49-F238E27FC236}">
                <a16:creationId xmlns:a16="http://schemas.microsoft.com/office/drawing/2014/main" id="{2EBEEA1C-9953-45E2-832C-6D46131D5902}"/>
              </a:ext>
            </a:extLst>
          </p:cNvPr>
          <p:cNvSpPr/>
          <p:nvPr/>
        </p:nvSpPr>
        <p:spPr>
          <a:xfrm>
            <a:off x="0" y="758368"/>
            <a:ext cx="9144000" cy="4443958"/>
          </a:xfrm>
          <a:prstGeom prst="rect">
            <a:avLst/>
          </a:prstGeom>
          <a:solidFill>
            <a:schemeClr val="tx2"/>
          </a:solidFill>
        </p:spPr>
        <p:txBody>
          <a:bodyPr rtlCol="0" anchor="ctr"/>
          <a:lstStyle/>
          <a:p>
            <a:pPr algn="ctr"/>
            <a:endParaRPr lang="fr-FR"/>
          </a:p>
        </p:txBody>
      </p:sp>
      <p:sp>
        <p:nvSpPr>
          <p:cNvPr id="4" name="Titre 3"/>
          <p:cNvSpPr>
            <a:spLocks noGrp="1"/>
          </p:cNvSpPr>
          <p:nvPr>
            <p:ph type="title"/>
          </p:nvPr>
        </p:nvSpPr>
        <p:spPr>
          <a:xfrm>
            <a:off x="359997" y="738000"/>
            <a:ext cx="8388715" cy="4046400"/>
          </a:xfrm>
        </p:spPr>
        <p:txBody>
          <a:bodyPr>
            <a:normAutofit/>
          </a:bodyPr>
          <a:lstStyle/>
          <a:p>
            <a:pPr marL="0" indent="0">
              <a:buNone/>
            </a:pPr>
            <a:r>
              <a:rPr lang="fr-FR"/>
              <a:t>2. Préparation des pilotes</a:t>
            </a:r>
            <a:br>
              <a:rPr lang="fr-FR"/>
            </a:br>
            <a:endParaRPr lang="fr-FR"/>
          </a:p>
        </p:txBody>
      </p:sp>
      <p:sp>
        <p:nvSpPr>
          <p:cNvPr id="5" name="Espace réservé du numéro de diapositive 4"/>
          <p:cNvSpPr>
            <a:spLocks noGrp="1"/>
          </p:cNvSpPr>
          <p:nvPr>
            <p:ph type="sldNum" sz="quarter" idx="4"/>
          </p:nvPr>
        </p:nvSpPr>
        <p:spPr/>
        <p:txBody>
          <a:bodyPr/>
          <a:lstStyle/>
          <a:p>
            <a:fld id="{733122C9-A0B9-462F-8757-0847AD287B63}" type="slidenum">
              <a:rPr lang="fr-FR" smtClean="0"/>
              <a:pPr/>
              <a:t>18</a:t>
            </a:fld>
            <a:endParaRPr lang="fr-FR"/>
          </a:p>
        </p:txBody>
      </p:sp>
      <p:sp>
        <p:nvSpPr>
          <p:cNvPr id="6" name="Espace réservé du pied de page 5"/>
          <p:cNvSpPr>
            <a:spLocks noGrp="1"/>
          </p:cNvSpPr>
          <p:nvPr>
            <p:ph type="ftr" sz="quarter" idx="3"/>
          </p:nvPr>
        </p:nvSpPr>
        <p:spPr/>
        <p:txBody>
          <a:bodyPr/>
          <a:lstStyle/>
          <a:p>
            <a:r>
              <a:rPr lang="fr-FR"/>
              <a:t>Direction générale de l’offre de soins</a:t>
            </a:r>
          </a:p>
        </p:txBody>
      </p:sp>
      <p:sp>
        <p:nvSpPr>
          <p:cNvPr id="9" name="Espace réservé de la date 5">
            <a:extLst>
              <a:ext uri="{FF2B5EF4-FFF2-40B4-BE49-F238E27FC236}">
                <a16:creationId xmlns:a16="http://schemas.microsoft.com/office/drawing/2014/main" id="{FBA16CAB-9230-46F5-833A-EA740738EF57}"/>
              </a:ext>
            </a:extLst>
          </p:cNvPr>
          <p:cNvSpPr>
            <a:spLocks noGrp="1"/>
          </p:cNvSpPr>
          <p:nvPr>
            <p:ph type="dt" sz="half" idx="2"/>
          </p:nvPr>
        </p:nvSpPr>
        <p:spPr>
          <a:xfrm>
            <a:off x="323850" y="4797631"/>
            <a:ext cx="1210435" cy="345869"/>
          </a:xfrm>
        </p:spPr>
        <p:txBody>
          <a:bodyPr/>
          <a:lstStyle/>
          <a:p>
            <a:r>
              <a:rPr lang="fr-FR" cap="all"/>
              <a:t>9 FEVRIER 2021</a:t>
            </a:r>
          </a:p>
        </p:txBody>
      </p:sp>
    </p:spTree>
    <p:extLst>
      <p:ext uri="{BB962C8B-B14F-4D97-AF65-F5344CB8AC3E}">
        <p14:creationId xmlns:p14="http://schemas.microsoft.com/office/powerpoint/2010/main" val="3102061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06" name="Diapositive think-cell" r:id="rId5" imgW="473" imgH="473" progId="TCLayout.ActiveDocument.1">
                  <p:embed/>
                </p:oleObj>
              </mc:Choice>
              <mc:Fallback>
                <p:oleObj name="Diapositive think-cell" r:id="rId5"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2" name="Titre 5">
            <a:extLst>
              <a:ext uri="{FF2B5EF4-FFF2-40B4-BE49-F238E27FC236}">
                <a16:creationId xmlns:a16="http://schemas.microsoft.com/office/drawing/2014/main" id="{B125D730-ACA5-4F3A-BC59-1CC8FDFB467A}"/>
              </a:ext>
            </a:extLst>
          </p:cNvPr>
          <p:cNvSpPr txBox="1">
            <a:spLocks/>
          </p:cNvSpPr>
          <p:nvPr/>
        </p:nvSpPr>
        <p:spPr>
          <a:xfrm>
            <a:off x="930556" y="87543"/>
            <a:ext cx="6005504" cy="539991"/>
          </a:xfrm>
          <a:prstGeom prst="rect">
            <a:avLst/>
          </a:prstGeom>
        </p:spPr>
        <p:txBody>
          <a:bodyPr vert="horz" lIns="91440" tIns="45720" rIns="91440" bIns="45720" rtlCol="0" anchor="ctr">
            <a:normAutofit fontScale="92500" lnSpcReduction="20000"/>
          </a:bodyPr>
          <a:lstStyle>
            <a:lvl1pPr marL="14288" indent="0">
              <a:lnSpc>
                <a:spcPct val="90000"/>
              </a:lnSpc>
              <a:spcBef>
                <a:spcPct val="0"/>
              </a:spcBef>
              <a:buNone/>
              <a:tabLst/>
              <a:defRPr b="1">
                <a:latin typeface="+mj-lt"/>
                <a:ea typeface="+mj-ea"/>
                <a:cs typeface="+mj-cs"/>
              </a:defRPr>
            </a:lvl1pPr>
          </a:lstStyle>
          <a:p>
            <a:pPr lvl="0">
              <a:defRPr/>
            </a:pPr>
            <a:r>
              <a:rPr kumimoji="0" lang="fr-FR" sz="1400" b="1" i="0" u="none" strike="noStrike" kern="1200" cap="none" spc="0" normalizeH="0" baseline="0" noProof="0" dirty="0">
                <a:ln>
                  <a:noFill/>
                </a:ln>
                <a:effectLst/>
                <a:uLnTx/>
                <a:uFillTx/>
                <a:latin typeface="Arial"/>
                <a:ea typeface="+mj-ea"/>
                <a:cs typeface="+mj-cs"/>
              </a:rPr>
              <a:t>Des pilotes qui, bien que ralentis par le </a:t>
            </a:r>
            <a:r>
              <a:rPr kumimoji="0" lang="fr-FR" sz="1400" b="1" i="0" u="none" strike="noStrike" kern="1200" cap="none" spc="0" normalizeH="0" baseline="0" noProof="0" dirty="0" smtClean="0">
                <a:ln>
                  <a:noFill/>
                </a:ln>
                <a:effectLst/>
                <a:uLnTx/>
                <a:uFillTx/>
                <a:latin typeface="Arial"/>
                <a:ea typeface="+mj-ea"/>
                <a:cs typeface="+mj-cs"/>
              </a:rPr>
              <a:t>contexte épidémique, </a:t>
            </a:r>
            <a:r>
              <a:rPr kumimoji="0" lang="fr-FR" sz="1400" b="1" i="0" u="none" strike="noStrike" kern="1200" cap="none" spc="0" normalizeH="0" baseline="0" noProof="0" dirty="0">
                <a:ln>
                  <a:noFill/>
                </a:ln>
                <a:effectLst/>
                <a:uLnTx/>
                <a:uFillTx/>
                <a:latin typeface="Arial"/>
                <a:ea typeface="+mj-ea"/>
                <a:cs typeface="+mj-cs"/>
              </a:rPr>
              <a:t>avancent et se concrétisent </a:t>
            </a:r>
            <a:r>
              <a:rPr lang="fr-FR" sz="1400" dirty="0">
                <a:latin typeface="Arial"/>
              </a:rPr>
              <a:t>en février </a:t>
            </a:r>
            <a:r>
              <a:rPr kumimoji="0" lang="fr-FR" sz="1400" b="1" i="0" u="none" strike="noStrike" kern="1200" cap="none" spc="0" normalizeH="0" baseline="0" noProof="0" dirty="0">
                <a:ln>
                  <a:noFill/>
                </a:ln>
                <a:effectLst/>
                <a:uLnTx/>
                <a:uFillTx/>
                <a:latin typeface="Arial"/>
                <a:ea typeface="+mj-ea"/>
                <a:cs typeface="+mj-cs"/>
              </a:rPr>
              <a:t>avec le lancement du SAS 33 et le fonctionnement en préfiguration </a:t>
            </a:r>
            <a:r>
              <a:rPr kumimoji="0" lang="fr-FR" sz="1400" b="1" i="0" u="none" strike="noStrike" kern="1200" cap="none" spc="0" normalizeH="0" baseline="0" noProof="0" dirty="0" smtClean="0">
                <a:ln>
                  <a:noFill/>
                </a:ln>
                <a:effectLst/>
                <a:uLnTx/>
                <a:uFillTx/>
                <a:latin typeface="Arial"/>
                <a:ea typeface="+mj-ea"/>
                <a:cs typeface="+mj-cs"/>
              </a:rPr>
              <a:t>de quatre </a:t>
            </a:r>
            <a:r>
              <a:rPr kumimoji="0" lang="fr-FR" sz="1400" b="1" i="0" u="none" strike="noStrike" kern="1200" cap="none" spc="0" normalizeH="0" baseline="0" noProof="0" dirty="0">
                <a:ln>
                  <a:noFill/>
                </a:ln>
                <a:effectLst/>
                <a:uLnTx/>
                <a:uFillTx/>
                <a:latin typeface="Arial"/>
                <a:ea typeface="+mj-ea"/>
                <a:cs typeface="+mj-cs"/>
              </a:rPr>
              <a:t>autres </a:t>
            </a:r>
            <a:r>
              <a:rPr lang="fr-FR" sz="1400" dirty="0"/>
              <a:t>SAS</a:t>
            </a:r>
            <a:endParaRPr kumimoji="0" lang="fr-FR" sz="1400" b="1" i="0" u="none" strike="noStrike" kern="1200" cap="none" spc="0" normalizeH="0" baseline="0" noProof="0" dirty="0">
              <a:ln>
                <a:noFill/>
              </a:ln>
              <a:effectLst/>
              <a:uLnTx/>
              <a:uFillTx/>
              <a:latin typeface="Arial"/>
              <a:ea typeface="+mj-ea"/>
              <a:cs typeface="+mj-cs"/>
            </a:endParaRPr>
          </a:p>
        </p:txBody>
      </p:sp>
      <p:sp>
        <p:nvSpPr>
          <p:cNvPr id="38" name="Espace réservé du numéro de diapositive 1">
            <a:extLst>
              <a:ext uri="{FF2B5EF4-FFF2-40B4-BE49-F238E27FC236}">
                <a16:creationId xmlns:a16="http://schemas.microsoft.com/office/drawing/2014/main" id="{DF5CF692-75AD-4951-9990-75EA204DD631}"/>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126" name="Espace réservé de la date 5">
            <a:extLst>
              <a:ext uri="{FF2B5EF4-FFF2-40B4-BE49-F238E27FC236}">
                <a16:creationId xmlns:a16="http://schemas.microsoft.com/office/drawing/2014/main" id="{FF65968C-06F3-47D2-93F8-488B35A068C4}"/>
              </a:ext>
            </a:extLst>
          </p:cNvPr>
          <p:cNvSpPr>
            <a:spLocks noGrp="1"/>
          </p:cNvSpPr>
          <p:nvPr>
            <p:ph type="dt" sz="half" idx="2"/>
          </p:nvPr>
        </p:nvSpPr>
        <p:spPr>
          <a:xfrm>
            <a:off x="323850" y="4797631"/>
            <a:ext cx="1210435" cy="345869"/>
          </a:xfrm>
        </p:spPr>
        <p:txBody>
          <a:bodyPr/>
          <a:lstStyle/>
          <a:p>
            <a:r>
              <a:rPr lang="fr-FR" cap="all"/>
              <a:t>9 FEVRIER 2021</a:t>
            </a:r>
          </a:p>
        </p:txBody>
      </p:sp>
      <p:sp>
        <p:nvSpPr>
          <p:cNvPr id="9" name="Rectangle 8">
            <a:extLst>
              <a:ext uri="{FF2B5EF4-FFF2-40B4-BE49-F238E27FC236}">
                <a16:creationId xmlns:a16="http://schemas.microsoft.com/office/drawing/2014/main" id="{AE38854F-C9A2-4906-B654-1DAD2ACA836F}"/>
              </a:ext>
            </a:extLst>
          </p:cNvPr>
          <p:cNvSpPr/>
          <p:nvPr/>
        </p:nvSpPr>
        <p:spPr>
          <a:xfrm>
            <a:off x="357901" y="1082920"/>
            <a:ext cx="2749831" cy="3419230"/>
          </a:xfrm>
          <a:prstGeom prst="rect">
            <a:avLst/>
          </a:prstGeom>
          <a:solidFill>
            <a:schemeClr val="bg1"/>
          </a:solidFill>
          <a:ln>
            <a:solidFill>
              <a:srgbClr val="C59EE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93663"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a:ln>
                  <a:noFill/>
                </a:ln>
                <a:solidFill>
                  <a:srgbClr val="000091"/>
                </a:solidFill>
                <a:effectLst/>
                <a:uLnTx/>
                <a:uFillTx/>
                <a:latin typeface="Arial"/>
                <a:ea typeface="+mn-ea"/>
                <a:cs typeface="+mn-cs"/>
              </a:rPr>
              <a:t>AVANCEMENT </a:t>
            </a:r>
            <a:r>
              <a:rPr lang="fr-FR" sz="1100" b="1">
                <a:solidFill>
                  <a:srgbClr val="000091"/>
                </a:solidFill>
                <a:latin typeface="Arial"/>
              </a:rPr>
              <a:t>EN COURS</a:t>
            </a:r>
            <a:endParaRPr kumimoji="0" lang="fr-FR" sz="1100" b="1" i="0" u="none" strike="noStrike" kern="1200" cap="none" spc="0" normalizeH="0" baseline="0" noProof="0">
              <a:ln>
                <a:noFill/>
              </a:ln>
              <a:solidFill>
                <a:srgbClr val="000091"/>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9F4C1639-72D8-4F3B-A70F-23A66AC8A4C5}"/>
              </a:ext>
            </a:extLst>
          </p:cNvPr>
          <p:cNvSpPr/>
          <p:nvPr/>
        </p:nvSpPr>
        <p:spPr>
          <a:xfrm>
            <a:off x="403757" y="1463896"/>
            <a:ext cx="2664000" cy="2995692"/>
          </a:xfrm>
          <a:prstGeom prst="rect">
            <a:avLst/>
          </a:prstGeom>
          <a:solidFill>
            <a:srgbClr val="CAC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chemeClr val="tx1"/>
                </a:solidFill>
                <a:effectLst/>
                <a:uLnTx/>
                <a:uFillTx/>
                <a:latin typeface="Arial"/>
                <a:ea typeface="+mn-ea"/>
                <a:cs typeface="+mn-cs"/>
              </a:rPr>
              <a:t>Les travaux </a:t>
            </a:r>
            <a:r>
              <a:rPr kumimoji="0" lang="fr-FR" sz="1100" b="1" i="0" u="none" strike="noStrike" kern="1200" cap="none" spc="0" normalizeH="0" baseline="0" noProof="0" dirty="0">
                <a:ln>
                  <a:noFill/>
                </a:ln>
                <a:solidFill>
                  <a:srgbClr val="000091"/>
                </a:solidFill>
                <a:effectLst/>
                <a:uLnTx/>
                <a:uFillTx/>
                <a:latin typeface="Arial"/>
                <a:ea typeface="+mn-ea"/>
                <a:cs typeface="+mn-cs"/>
              </a:rPr>
              <a:t>suivent </a:t>
            </a:r>
            <a:r>
              <a:rPr kumimoji="0" lang="fr-FR" sz="1100" b="1" i="0" u="none" strike="noStrike" kern="1200" cap="none" spc="0" normalizeH="0" baseline="0" noProof="0" dirty="0" smtClean="0">
                <a:ln>
                  <a:noFill/>
                </a:ln>
                <a:solidFill>
                  <a:srgbClr val="000091"/>
                </a:solidFill>
                <a:effectLst/>
                <a:uLnTx/>
                <a:uFillTx/>
                <a:latin typeface="Arial"/>
                <a:ea typeface="+mn-ea"/>
                <a:cs typeface="+mn-cs"/>
              </a:rPr>
              <a:t>leur </a:t>
            </a:r>
            <a:r>
              <a:rPr kumimoji="0" lang="fr-FR" sz="1100" b="1" i="0" u="none" strike="noStrike" kern="1200" cap="none" spc="0" normalizeH="0" baseline="0" noProof="0" dirty="0">
                <a:ln>
                  <a:noFill/>
                </a:ln>
                <a:solidFill>
                  <a:srgbClr val="000091"/>
                </a:solidFill>
                <a:effectLst/>
                <a:uLnTx/>
                <a:uFillTx/>
                <a:latin typeface="Arial"/>
                <a:ea typeface="+mn-ea"/>
                <a:cs typeface="+mn-cs"/>
              </a:rPr>
              <a:t>cours</a:t>
            </a:r>
            <a:r>
              <a:rPr kumimoji="0" lang="fr-FR" sz="1100" b="1" i="0" u="none" strike="noStrike" kern="1200" cap="none" spc="0" normalizeH="0" baseline="0" noProof="0" dirty="0">
                <a:ln>
                  <a:noFill/>
                </a:ln>
                <a:solidFill>
                  <a:schemeClr val="tx1"/>
                </a:solidFill>
                <a:effectLst/>
                <a:uLnTx/>
                <a:uFillTx/>
                <a:latin typeface="Arial"/>
                <a:ea typeface="+mn-ea"/>
                <a:cs typeface="+mn-cs"/>
              </a:rPr>
              <a:t> </a:t>
            </a:r>
            <a:r>
              <a:rPr kumimoji="0" lang="fr-FR" sz="1100" b="0" i="0" u="none" strike="noStrike" kern="1200" cap="none" spc="0" normalizeH="0" baseline="0" noProof="0" dirty="0">
                <a:ln>
                  <a:noFill/>
                </a:ln>
                <a:solidFill>
                  <a:schemeClr val="tx1"/>
                </a:solidFill>
                <a:effectLst/>
                <a:uLnTx/>
                <a:uFillTx/>
                <a:latin typeface="Arial"/>
                <a:ea typeface="+mn-ea"/>
                <a:cs typeface="+mn-cs"/>
              </a:rPr>
              <a:t>au sein de chaque territoire pilote.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100" b="1" dirty="0">
                <a:solidFill>
                  <a:srgbClr val="000091"/>
                </a:solidFill>
                <a:latin typeface="Arial"/>
              </a:rPr>
              <a:t>Point d’attention </a:t>
            </a:r>
            <a:r>
              <a:rPr kumimoji="0" lang="fr-FR" sz="1100" b="0" i="0" u="none" strike="noStrike" kern="1200" cap="none" spc="0" normalizeH="0" baseline="0" noProof="0" dirty="0">
                <a:ln>
                  <a:noFill/>
                </a:ln>
                <a:solidFill>
                  <a:schemeClr val="tx1"/>
                </a:solidFill>
                <a:effectLst/>
                <a:uLnTx/>
                <a:uFillTx/>
                <a:latin typeface="Arial"/>
                <a:ea typeface="+mn-ea"/>
                <a:cs typeface="+mn-cs"/>
              </a:rPr>
              <a:t>: les ARS </a:t>
            </a:r>
            <a:r>
              <a:rPr lang="fr-FR" sz="1100" dirty="0">
                <a:solidFill>
                  <a:schemeClr val="tx1"/>
                </a:solidFill>
                <a:latin typeface="Arial"/>
              </a:rPr>
              <a:t>et porteurs de projets pilotes </a:t>
            </a:r>
            <a:r>
              <a:rPr kumimoji="0" lang="fr-FR" sz="1100" b="0" i="0" u="none" strike="noStrike" kern="1200" cap="none" spc="0" normalizeH="0" baseline="0" noProof="0" dirty="0">
                <a:ln>
                  <a:noFill/>
                </a:ln>
                <a:solidFill>
                  <a:schemeClr val="tx1"/>
                </a:solidFill>
                <a:effectLst/>
                <a:uLnTx/>
                <a:uFillTx/>
                <a:latin typeface="Arial"/>
                <a:ea typeface="+mn-ea"/>
                <a:cs typeface="+mn-cs"/>
              </a:rPr>
              <a:t>sont actuellement fortement </a:t>
            </a:r>
            <a:r>
              <a:rPr lang="fr-FR" sz="1100" b="1" dirty="0">
                <a:solidFill>
                  <a:srgbClr val="000091"/>
                </a:solidFill>
                <a:latin typeface="Arial"/>
              </a:rPr>
              <a:t>mobilisés par la vaccination</a:t>
            </a:r>
            <a:r>
              <a:rPr kumimoji="0" lang="fr-FR" sz="1100" b="0" i="0" u="none" strike="noStrike" kern="1200" cap="none" spc="0" normalizeH="0" baseline="0" noProof="0" dirty="0">
                <a:ln>
                  <a:noFill/>
                </a:ln>
                <a:solidFill>
                  <a:schemeClr val="tx1"/>
                </a:solidFill>
                <a:effectLst/>
                <a:uLnTx/>
                <a:uFillTx/>
                <a:latin typeface="Arial"/>
                <a:ea typeface="+mn-ea"/>
                <a:cs typeface="+mn-cs"/>
              </a:rPr>
              <a:t> contre la Covid-19, ce qui engendre un avancement modéré du projet SAS sur certains territoires depuis le début de </a:t>
            </a:r>
            <a:r>
              <a:rPr kumimoji="0" lang="fr-FR" sz="1100" b="0" i="0" u="none" strike="noStrike" kern="1200" cap="none" spc="0" normalizeH="0" baseline="0" noProof="0" dirty="0" smtClean="0">
                <a:ln>
                  <a:noFill/>
                </a:ln>
                <a:solidFill>
                  <a:schemeClr val="tx1"/>
                </a:solidFill>
                <a:effectLst/>
                <a:uLnTx/>
                <a:uFillTx/>
                <a:latin typeface="Arial"/>
                <a:ea typeface="+mn-ea"/>
                <a:cs typeface="+mn-cs"/>
              </a:rPr>
              <a:t>l’année </a:t>
            </a:r>
            <a:r>
              <a:rPr kumimoji="0" lang="fr-FR" sz="1100" b="0" i="0" u="none" strike="noStrike" kern="1200" cap="none" spc="0" normalizeH="0" baseline="0" noProof="0" dirty="0">
                <a:ln>
                  <a:noFill/>
                </a:ln>
                <a:solidFill>
                  <a:schemeClr val="tx1"/>
                </a:solidFill>
                <a:effectLst/>
                <a:uLnTx/>
                <a:uFillTx/>
                <a:latin typeface="Arial"/>
                <a:ea typeface="+mn-ea"/>
                <a:cs typeface="+mn-cs"/>
              </a:rPr>
              <a:t>et certains retards de lancement par rapport aux dates initialement estimées.</a:t>
            </a:r>
          </a:p>
        </p:txBody>
      </p:sp>
      <p:sp>
        <p:nvSpPr>
          <p:cNvPr id="12" name="Rectangle 11">
            <a:extLst>
              <a:ext uri="{FF2B5EF4-FFF2-40B4-BE49-F238E27FC236}">
                <a16:creationId xmlns:a16="http://schemas.microsoft.com/office/drawing/2014/main" id="{E9FCC683-231F-4DE2-966C-6242788CE83F}"/>
              </a:ext>
            </a:extLst>
          </p:cNvPr>
          <p:cNvSpPr/>
          <p:nvPr/>
        </p:nvSpPr>
        <p:spPr>
          <a:xfrm>
            <a:off x="3197493" y="1078297"/>
            <a:ext cx="2749831" cy="3419230"/>
          </a:xfrm>
          <a:prstGeom prst="rect">
            <a:avLst/>
          </a:prstGeom>
          <a:solidFill>
            <a:schemeClr val="bg1"/>
          </a:solidFill>
          <a:ln>
            <a:solidFill>
              <a:srgbClr val="BDD7E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a:solidFill>
                  <a:srgbClr val="000091"/>
                </a:solidFill>
                <a:latin typeface="Arial"/>
              </a:rPr>
              <a:t>PREMIERS LANCEMENTS</a:t>
            </a:r>
          </a:p>
        </p:txBody>
      </p:sp>
      <p:sp>
        <p:nvSpPr>
          <p:cNvPr id="14" name="Rectangle 13">
            <a:extLst>
              <a:ext uri="{FF2B5EF4-FFF2-40B4-BE49-F238E27FC236}">
                <a16:creationId xmlns:a16="http://schemas.microsoft.com/office/drawing/2014/main" id="{7C4D0BCC-E3BB-4F7F-8CD3-579E64238FB3}"/>
              </a:ext>
            </a:extLst>
          </p:cNvPr>
          <p:cNvSpPr/>
          <p:nvPr/>
        </p:nvSpPr>
        <p:spPr>
          <a:xfrm>
            <a:off x="3236582" y="1466240"/>
            <a:ext cx="2664000" cy="2993347"/>
          </a:xfrm>
          <a:prstGeom prst="rect">
            <a:avLst/>
          </a:prstGeom>
          <a:solidFill>
            <a:srgbClr val="BDD7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latin typeface="Arial"/>
              </a:rPr>
              <a:t>Le pilote </a:t>
            </a:r>
            <a:r>
              <a:rPr lang="fr-FR" sz="1100" b="1" dirty="0">
                <a:solidFill>
                  <a:srgbClr val="000091"/>
                </a:solidFill>
                <a:latin typeface="Arial"/>
              </a:rPr>
              <a:t>SAS 33 </a:t>
            </a:r>
            <a:r>
              <a:rPr lang="fr-FR" sz="1100" dirty="0">
                <a:solidFill>
                  <a:schemeClr val="tx1"/>
                </a:solidFill>
                <a:latin typeface="Arial"/>
              </a:rPr>
              <a:t>sera lancé </a:t>
            </a:r>
            <a:r>
              <a:rPr lang="fr-FR" sz="1100" b="1" dirty="0">
                <a:solidFill>
                  <a:schemeClr val="tx1"/>
                </a:solidFill>
                <a:latin typeface="Arial"/>
              </a:rPr>
              <a:t>mi-février, </a:t>
            </a:r>
            <a:r>
              <a:rPr lang="fr-FR" sz="1100" dirty="0">
                <a:solidFill>
                  <a:schemeClr val="tx1"/>
                </a:solidFill>
                <a:latin typeface="Arial"/>
              </a:rPr>
              <a:t>il s’agira du premier pilote officiellement en fonctionnement.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latin typeface="Arial"/>
              </a:rPr>
              <a:t>Les pilotes 57, 59, </a:t>
            </a:r>
            <a:r>
              <a:rPr lang="fr-FR" sz="1100" dirty="0" smtClean="0">
                <a:solidFill>
                  <a:schemeClr val="tx1"/>
                </a:solidFill>
                <a:latin typeface="Arial"/>
              </a:rPr>
              <a:t>69 et 80 </a:t>
            </a:r>
            <a:r>
              <a:rPr lang="fr-FR" sz="1100" dirty="0">
                <a:solidFill>
                  <a:schemeClr val="tx1"/>
                </a:solidFill>
                <a:latin typeface="Arial"/>
              </a:rPr>
              <a:t>sont d’ores et déjà </a:t>
            </a:r>
            <a:r>
              <a:rPr lang="fr-FR" sz="1100" b="1" dirty="0">
                <a:solidFill>
                  <a:srgbClr val="000091"/>
                </a:solidFill>
                <a:latin typeface="Arial"/>
              </a:rPr>
              <a:t>en préfiguration</a:t>
            </a:r>
            <a:r>
              <a:rPr lang="fr-FR" sz="1100" dirty="0">
                <a:solidFill>
                  <a:schemeClr val="tx1"/>
                </a:solidFill>
                <a:latin typeface="Arial"/>
              </a:rPr>
              <a:t> </a:t>
            </a:r>
            <a:r>
              <a:rPr lang="fr-FR" sz="1100" b="1" dirty="0">
                <a:solidFill>
                  <a:srgbClr val="000091"/>
                </a:solidFill>
                <a:latin typeface="Arial"/>
              </a:rPr>
              <a:t>SAS</a:t>
            </a:r>
            <a:r>
              <a:rPr lang="fr-FR" sz="1100" dirty="0">
                <a:solidFill>
                  <a:schemeClr val="tx1"/>
                </a:solidFill>
                <a:latin typeface="Arial"/>
              </a:rPr>
              <a:t> </a:t>
            </a:r>
            <a:r>
              <a:rPr lang="fr-FR" sz="1100" i="1" dirty="0">
                <a:solidFill>
                  <a:schemeClr val="tx1"/>
                </a:solidFill>
                <a:latin typeface="Arial"/>
              </a:rPr>
              <a:t>(premier décroché et régulation libérale en journée assurés</a:t>
            </a:r>
            <a:r>
              <a:rPr lang="fr-FR" sz="1100" i="1" dirty="0" smtClean="0">
                <a:solidFill>
                  <a:schemeClr val="tx1"/>
                </a:solidFill>
                <a:latin typeface="Arial"/>
              </a:rPr>
              <a:t>)</a:t>
            </a:r>
            <a:r>
              <a:rPr lang="fr-FR" sz="1100" dirty="0" smtClean="0">
                <a:solidFill>
                  <a:schemeClr val="tx1"/>
                </a:solidFill>
                <a:latin typeface="Arial"/>
              </a:rPr>
              <a:t> et poursuivent leurs travaux </a:t>
            </a:r>
            <a:r>
              <a:rPr lang="fr-FR" sz="1100" dirty="0">
                <a:solidFill>
                  <a:schemeClr val="tx1"/>
                </a:solidFill>
                <a:latin typeface="Arial"/>
              </a:rPr>
              <a:t>pour s’organiser avec les effecteurs et stabiliser les statuts juridiques et procédures. Leur </a:t>
            </a:r>
            <a:r>
              <a:rPr lang="fr-FR" sz="1100" b="1" dirty="0">
                <a:solidFill>
                  <a:schemeClr val="tx1"/>
                </a:solidFill>
                <a:latin typeface="Arial"/>
              </a:rPr>
              <a:t>lancement</a:t>
            </a:r>
            <a:r>
              <a:rPr lang="fr-FR" sz="1100" dirty="0">
                <a:solidFill>
                  <a:schemeClr val="tx1"/>
                </a:solidFill>
                <a:latin typeface="Arial"/>
              </a:rPr>
              <a:t> en mode nominal est prévu en mars.</a:t>
            </a:r>
          </a:p>
        </p:txBody>
      </p:sp>
      <p:sp>
        <p:nvSpPr>
          <p:cNvPr id="13" name="Rectangle 12">
            <a:extLst>
              <a:ext uri="{FF2B5EF4-FFF2-40B4-BE49-F238E27FC236}">
                <a16:creationId xmlns:a16="http://schemas.microsoft.com/office/drawing/2014/main" id="{7EABA5C2-C634-4892-91B8-2E3F6C28CBB7}"/>
              </a:ext>
            </a:extLst>
          </p:cNvPr>
          <p:cNvSpPr/>
          <p:nvPr/>
        </p:nvSpPr>
        <p:spPr>
          <a:xfrm>
            <a:off x="6033293" y="1078297"/>
            <a:ext cx="2749831" cy="3419230"/>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a:solidFill>
                  <a:srgbClr val="000091"/>
                </a:solidFill>
                <a:latin typeface="Arial"/>
              </a:rPr>
              <a:t>HÉTÉROGÉNÉITÉ DE MATURITE</a:t>
            </a:r>
            <a:endParaRPr kumimoji="0" lang="fr-FR" sz="1100" b="1" i="0" u="none" strike="noStrike" kern="1200" cap="none" spc="0" normalizeH="0" baseline="0" noProof="0">
              <a:ln>
                <a:noFill/>
              </a:ln>
              <a:solidFill>
                <a:srgbClr val="000091"/>
              </a:solidFill>
              <a:effectLst/>
              <a:uLnTx/>
              <a:uFillTx/>
              <a:latin typeface="Arial"/>
            </a:endParaRPr>
          </a:p>
        </p:txBody>
      </p:sp>
      <p:sp>
        <p:nvSpPr>
          <p:cNvPr id="17" name="Rectangle 16">
            <a:extLst>
              <a:ext uri="{FF2B5EF4-FFF2-40B4-BE49-F238E27FC236}">
                <a16:creationId xmlns:a16="http://schemas.microsoft.com/office/drawing/2014/main" id="{FF978DCD-5D7A-4013-8BEB-B29F54208844}"/>
              </a:ext>
            </a:extLst>
          </p:cNvPr>
          <p:cNvSpPr/>
          <p:nvPr/>
        </p:nvSpPr>
        <p:spPr>
          <a:xfrm>
            <a:off x="6071881" y="1467266"/>
            <a:ext cx="2664000" cy="2992321"/>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latin typeface="Arial"/>
              </a:rPr>
              <a:t>Les bilatérales avec les ARS révèlent une </a:t>
            </a:r>
            <a:r>
              <a:rPr lang="fr-FR" sz="1100" b="1" dirty="0">
                <a:solidFill>
                  <a:srgbClr val="000091"/>
                </a:solidFill>
                <a:latin typeface="Arial"/>
              </a:rPr>
              <a:t>hétérogénéité de maturité </a:t>
            </a:r>
            <a:r>
              <a:rPr lang="fr-FR" sz="1100" dirty="0">
                <a:solidFill>
                  <a:schemeClr val="tx1"/>
                </a:solidFill>
                <a:latin typeface="Arial"/>
              </a:rPr>
              <a:t>entre les projets SAS, ainsi que dans la </a:t>
            </a:r>
            <a:r>
              <a:rPr lang="fr-FR" sz="1100" b="1" dirty="0">
                <a:solidFill>
                  <a:srgbClr val="000091"/>
                </a:solidFill>
                <a:latin typeface="Arial"/>
              </a:rPr>
              <a:t>perception</a:t>
            </a:r>
            <a:r>
              <a:rPr lang="fr-FR" sz="1100" dirty="0">
                <a:solidFill>
                  <a:srgbClr val="000091"/>
                </a:solidFill>
                <a:latin typeface="Arial"/>
              </a:rPr>
              <a:t> </a:t>
            </a:r>
            <a:r>
              <a:rPr lang="fr-FR" sz="1100" dirty="0">
                <a:solidFill>
                  <a:schemeClr val="tx1"/>
                </a:solidFill>
                <a:latin typeface="Arial"/>
              </a:rPr>
              <a:t>de cette maturité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fr-FR" sz="1100" b="0" u="none" strike="noStrike" kern="1200" cap="none" spc="0" normalizeH="0" baseline="0" noProof="0" dirty="0">
                <a:ln>
                  <a:noFill/>
                </a:ln>
                <a:solidFill>
                  <a:schemeClr val="tx1"/>
                </a:solidFill>
                <a:effectLst/>
                <a:uLnTx/>
                <a:uFillTx/>
                <a:latin typeface="Arial"/>
                <a:ea typeface="+mn-ea"/>
                <a:cs typeface="+mn-cs"/>
              </a:rPr>
              <a:t>Des </a:t>
            </a:r>
            <a:r>
              <a:rPr lang="fr-FR" sz="1100" dirty="0">
                <a:solidFill>
                  <a:schemeClr val="tx1"/>
                </a:solidFill>
                <a:latin typeface="Arial"/>
              </a:rPr>
              <a:t>territoires sont en </a:t>
            </a:r>
            <a:r>
              <a:rPr lang="fr-FR" sz="1100" dirty="0">
                <a:solidFill>
                  <a:srgbClr val="000091"/>
                </a:solidFill>
                <a:latin typeface="Arial"/>
              </a:rPr>
              <a:t>préfiguration SAS </a:t>
            </a:r>
            <a:r>
              <a:rPr lang="fr-FR" sz="1100" i="1" dirty="0">
                <a:solidFill>
                  <a:schemeClr val="tx1"/>
                </a:solidFill>
                <a:latin typeface="Arial"/>
              </a:rPr>
              <a:t>(premier décroché et régulation libérale</a:t>
            </a:r>
            <a:r>
              <a:rPr lang="fr-FR" sz="1100" i="1" dirty="0" smtClean="0">
                <a:solidFill>
                  <a:schemeClr val="tx1"/>
                </a:solidFill>
                <a:latin typeface="Arial"/>
              </a:rPr>
              <a:t>) </a:t>
            </a:r>
            <a:r>
              <a:rPr lang="fr-FR" sz="1100" dirty="0">
                <a:solidFill>
                  <a:schemeClr val="tx1"/>
                </a:solidFill>
                <a:latin typeface="Arial"/>
              </a:rPr>
              <a:t>et lanceront leur pilote </a:t>
            </a:r>
            <a:r>
              <a:rPr lang="fr-FR" sz="1100" b="1" dirty="0">
                <a:solidFill>
                  <a:srgbClr val="000091"/>
                </a:solidFill>
                <a:latin typeface="Arial"/>
              </a:rPr>
              <a:t>en mars </a:t>
            </a:r>
            <a:r>
              <a:rPr lang="fr-FR" sz="1100" dirty="0">
                <a:solidFill>
                  <a:schemeClr val="tx1"/>
                </a:solidFill>
                <a:latin typeface="Arial"/>
              </a:rPr>
              <a:t>une fois l’effection organisée en aval ;</a:t>
            </a:r>
            <a:endParaRPr lang="fr-FR" sz="1100" i="1" dirty="0">
              <a:solidFill>
                <a:schemeClr val="tx1"/>
              </a:solidFill>
              <a:latin typeface="Arial"/>
            </a:endParaRPr>
          </a:p>
          <a:p>
            <a:pPr marL="171450" lvl="0" indent="-171450" algn="just">
              <a:buFontTx/>
              <a:buChar char="-"/>
              <a:defRPr/>
            </a:pPr>
            <a:r>
              <a:rPr kumimoji="0" lang="fr-FR" sz="1100" b="0" u="none" strike="noStrike" kern="1200" cap="none" spc="0" normalizeH="0" baseline="0" noProof="0" dirty="0">
                <a:ln>
                  <a:noFill/>
                </a:ln>
                <a:solidFill>
                  <a:schemeClr val="tx1"/>
                </a:solidFill>
                <a:effectLst/>
                <a:uLnTx/>
                <a:uFillTx/>
                <a:latin typeface="Arial"/>
                <a:ea typeface="+mn-ea"/>
                <a:cs typeface="+mn-cs"/>
              </a:rPr>
              <a:t>D’autres </a:t>
            </a:r>
            <a:r>
              <a:rPr kumimoji="0" lang="fr-FR" sz="1100" b="0" u="none" strike="noStrike" kern="1200" cap="none" spc="0" normalizeH="0" baseline="0" noProof="0" dirty="0" smtClean="0">
                <a:ln>
                  <a:noFill/>
                </a:ln>
                <a:solidFill>
                  <a:schemeClr val="tx1"/>
                </a:solidFill>
                <a:effectLst/>
                <a:uLnTx/>
                <a:uFillTx/>
                <a:latin typeface="Arial"/>
                <a:ea typeface="+mn-ea"/>
                <a:cs typeface="+mn-cs"/>
              </a:rPr>
              <a:t>territoires moins avancés </a:t>
            </a:r>
            <a:r>
              <a:rPr lang="fr-FR" sz="1100" dirty="0" smtClean="0">
                <a:solidFill>
                  <a:schemeClr val="tx1"/>
                </a:solidFill>
              </a:rPr>
              <a:t>à </a:t>
            </a:r>
            <a:r>
              <a:rPr lang="fr-FR" sz="1100" dirty="0">
                <a:solidFill>
                  <a:schemeClr val="tx1"/>
                </a:solidFill>
              </a:rPr>
              <a:t>ce </a:t>
            </a:r>
            <a:r>
              <a:rPr lang="fr-FR" sz="1100" dirty="0" smtClean="0">
                <a:solidFill>
                  <a:schemeClr val="tx1"/>
                </a:solidFill>
              </a:rPr>
              <a:t>stade </a:t>
            </a:r>
            <a:r>
              <a:rPr kumimoji="0" lang="fr-FR" sz="1100" b="0" u="none" strike="noStrike" kern="1200" cap="none" spc="0" normalizeH="0" baseline="0" noProof="0" dirty="0" smtClean="0">
                <a:ln>
                  <a:noFill/>
                </a:ln>
                <a:solidFill>
                  <a:schemeClr val="tx1"/>
                </a:solidFill>
                <a:effectLst/>
                <a:uLnTx/>
                <a:uFillTx/>
                <a:latin typeface="Arial"/>
                <a:ea typeface="+mn-ea"/>
                <a:cs typeface="+mn-cs"/>
              </a:rPr>
              <a:t>prévoient</a:t>
            </a:r>
            <a:r>
              <a:rPr lang="fr-FR" sz="1100" dirty="0" smtClean="0">
                <a:solidFill>
                  <a:schemeClr val="tx1"/>
                </a:solidFill>
                <a:latin typeface="Arial"/>
              </a:rPr>
              <a:t> de </a:t>
            </a:r>
            <a:r>
              <a:rPr lang="fr-FR" sz="1100" b="1" dirty="0">
                <a:solidFill>
                  <a:srgbClr val="000091"/>
                </a:solidFill>
                <a:latin typeface="Arial"/>
              </a:rPr>
              <a:t>lancer également leur pilote en </a:t>
            </a:r>
            <a:r>
              <a:rPr lang="fr-FR" sz="1100" b="1" dirty="0" smtClean="0">
                <a:solidFill>
                  <a:srgbClr val="000091"/>
                </a:solidFill>
                <a:latin typeface="Arial"/>
              </a:rPr>
              <a:t>mars</a:t>
            </a:r>
            <a:r>
              <a:rPr lang="fr-FR" sz="1100" dirty="0">
                <a:solidFill>
                  <a:srgbClr val="000091"/>
                </a:solidFill>
                <a:latin typeface="Arial"/>
              </a:rPr>
              <a:t>.</a:t>
            </a:r>
            <a:endParaRPr lang="fr-FR" sz="1100" dirty="0">
              <a:solidFill>
                <a:schemeClr val="tx1"/>
              </a:solidFill>
              <a:latin typeface="Arial"/>
            </a:endParaRPr>
          </a:p>
          <a:p>
            <a:pPr marR="0" lvl="0" algn="just" defTabSz="914400" rtl="0" eaLnBrk="1" fontAlgn="auto" latinLnBrk="0" hangingPunct="1">
              <a:lnSpc>
                <a:spcPct val="100000"/>
              </a:lnSpc>
              <a:spcBef>
                <a:spcPts val="0"/>
              </a:spcBef>
              <a:spcAft>
                <a:spcPts val="0"/>
              </a:spcAft>
              <a:buClrTx/>
              <a:buSzTx/>
              <a:tabLst/>
              <a:defRPr/>
            </a:pPr>
            <a:r>
              <a:rPr lang="fr-FR" sz="1100" dirty="0">
                <a:solidFill>
                  <a:schemeClr val="tx1"/>
                </a:solidFill>
                <a:latin typeface="Arial"/>
              </a:rPr>
              <a:t>Pour rappel, la </a:t>
            </a:r>
            <a:r>
              <a:rPr lang="fr-FR" sz="1100" b="1" dirty="0">
                <a:solidFill>
                  <a:srgbClr val="000091"/>
                </a:solidFill>
                <a:latin typeface="Arial"/>
              </a:rPr>
              <a:t>check-list</a:t>
            </a:r>
            <a:r>
              <a:rPr lang="fr-FR" sz="1100" dirty="0">
                <a:solidFill>
                  <a:schemeClr val="tx1"/>
                </a:solidFill>
                <a:latin typeface="Arial"/>
              </a:rPr>
              <a:t> présentée lors du dernier COMOP constitue le document de référence indiquant les conditions minimales requises pour </a:t>
            </a:r>
            <a:r>
              <a:rPr lang="fr-FR" sz="1100" dirty="0" smtClean="0">
                <a:solidFill>
                  <a:schemeClr val="tx1"/>
                </a:solidFill>
                <a:latin typeface="Arial"/>
              </a:rPr>
              <a:t>le démarrage d’un </a:t>
            </a:r>
            <a:r>
              <a:rPr lang="fr-FR" sz="1100" dirty="0">
                <a:solidFill>
                  <a:schemeClr val="tx1"/>
                </a:solidFill>
                <a:latin typeface="Arial"/>
              </a:rPr>
              <a:t>SAS.</a:t>
            </a:r>
          </a:p>
        </p:txBody>
      </p:sp>
    </p:spTree>
    <p:extLst>
      <p:ext uri="{BB962C8B-B14F-4D97-AF65-F5344CB8AC3E}">
        <p14:creationId xmlns:p14="http://schemas.microsoft.com/office/powerpoint/2010/main" val="1754165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extLst>
              <p:ext uri="{D42A27DB-BD31-4B8C-83A1-F6EECF244321}">
                <p14:modId xmlns:p14="http://schemas.microsoft.com/office/powerpoint/2010/main" val="1390326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30" name="Diapositive think-cell" r:id="rId5" imgW="473" imgH="473" progId="TCLayout.ActiveDocument.1">
                  <p:embed/>
                </p:oleObj>
              </mc:Choice>
              <mc:Fallback>
                <p:oleObj name="Diapositive think-cell" r:id="rId5"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tangle 14">
            <a:extLst>
              <a:ext uri="{FF2B5EF4-FFF2-40B4-BE49-F238E27FC236}">
                <a16:creationId xmlns:a16="http://schemas.microsoft.com/office/drawing/2014/main" id="{F87140C6-63B6-48F6-B144-D1DE07604892}"/>
              </a:ext>
            </a:extLst>
          </p:cNvPr>
          <p:cNvSpPr/>
          <p:nvPr/>
        </p:nvSpPr>
        <p:spPr>
          <a:xfrm>
            <a:off x="3198460" y="1061377"/>
            <a:ext cx="2749829" cy="3418548"/>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a:solidFill>
                  <a:srgbClr val="000091"/>
                </a:solidFill>
                <a:latin typeface="Arial"/>
              </a:rPr>
              <a:t>PARTAGE DOCUMENTAIRE</a:t>
            </a:r>
            <a:endParaRPr kumimoji="0" lang="fr-FR" sz="1100" b="1" i="0" u="none" strike="noStrike" kern="1200" cap="none" spc="0" normalizeH="0" baseline="0" noProof="0">
              <a:ln>
                <a:noFill/>
              </a:ln>
              <a:solidFill>
                <a:srgbClr val="000091"/>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EE9CFD79-70CD-4F90-84FD-A00E0B345D29}"/>
              </a:ext>
            </a:extLst>
          </p:cNvPr>
          <p:cNvSpPr/>
          <p:nvPr/>
        </p:nvSpPr>
        <p:spPr>
          <a:xfrm>
            <a:off x="3237048" y="1450344"/>
            <a:ext cx="2673856" cy="298518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latin typeface="Arial"/>
              </a:rPr>
              <a:t>Un</a:t>
            </a:r>
            <a:r>
              <a:rPr kumimoji="0" lang="fr-FR" sz="1100" b="0" i="0" u="none" strike="noStrike" kern="1200" cap="none" spc="0" normalizeH="0" baseline="0" noProof="0" dirty="0">
                <a:ln>
                  <a:noFill/>
                </a:ln>
                <a:solidFill>
                  <a:schemeClr val="tx1"/>
                </a:solidFill>
                <a:effectLst/>
                <a:uLnTx/>
                <a:uFillTx/>
                <a:latin typeface="Arial"/>
                <a:ea typeface="+mn-ea"/>
                <a:cs typeface="+mn-cs"/>
              </a:rPr>
              <a:t> </a:t>
            </a:r>
            <a:r>
              <a:rPr lang="fr-FR" sz="1100" b="1" dirty="0">
                <a:solidFill>
                  <a:srgbClr val="000091"/>
                </a:solidFill>
                <a:latin typeface="Arial"/>
              </a:rPr>
              <a:t>partage documentaire </a:t>
            </a:r>
            <a:r>
              <a:rPr kumimoji="0" lang="fr-FR" sz="1100" b="0" i="0" u="none" strike="noStrike" kern="1200" cap="none" spc="0" normalizeH="0" baseline="0" noProof="0" dirty="0">
                <a:ln>
                  <a:noFill/>
                </a:ln>
                <a:solidFill>
                  <a:schemeClr val="tx1"/>
                </a:solidFill>
                <a:effectLst/>
                <a:uLnTx/>
                <a:uFillTx/>
                <a:latin typeface="Arial"/>
                <a:ea typeface="+mn-ea"/>
                <a:cs typeface="+mn-cs"/>
              </a:rPr>
              <a:t>est organisé</a:t>
            </a:r>
            <a:r>
              <a:rPr lang="fr-FR" sz="1100" dirty="0">
                <a:solidFill>
                  <a:schemeClr val="tx1"/>
                </a:solidFill>
                <a:latin typeface="Arial"/>
              </a:rPr>
              <a:t> </a:t>
            </a:r>
            <a:r>
              <a:rPr kumimoji="0" lang="fr-FR" sz="1100" b="0" i="0" u="none" strike="noStrike" kern="1200" cap="none" spc="0" normalizeH="0" baseline="0" noProof="0" dirty="0">
                <a:ln>
                  <a:noFill/>
                </a:ln>
                <a:solidFill>
                  <a:schemeClr val="tx1"/>
                </a:solidFill>
                <a:effectLst/>
                <a:uLnTx/>
                <a:uFillTx/>
                <a:latin typeface="Arial"/>
                <a:ea typeface="+mn-ea"/>
                <a:cs typeface="+mn-cs"/>
              </a:rPr>
              <a:t>au niveau national pour favoriser la </a:t>
            </a:r>
            <a:r>
              <a:rPr kumimoji="0" lang="fr-FR" sz="1100" b="1" i="0" u="none" strike="noStrike" kern="1200" cap="none" spc="0" normalizeH="0" baseline="0" noProof="0" dirty="0">
                <a:ln>
                  <a:noFill/>
                </a:ln>
                <a:solidFill>
                  <a:schemeClr val="tx2"/>
                </a:solidFill>
                <a:effectLst/>
                <a:uLnTx/>
                <a:uFillTx/>
                <a:latin typeface="Arial"/>
                <a:ea typeface="+mn-ea"/>
                <a:cs typeface="+mn-cs"/>
              </a:rPr>
              <a:t>capitalisation et le partage </a:t>
            </a:r>
            <a:r>
              <a:rPr kumimoji="0" lang="fr-FR" sz="1100" b="0" i="0" u="none" strike="noStrike" kern="1200" cap="none" spc="0" normalizeH="0" baseline="0" noProof="0" dirty="0">
                <a:ln>
                  <a:noFill/>
                </a:ln>
                <a:solidFill>
                  <a:schemeClr val="tx1"/>
                </a:solidFill>
                <a:effectLst/>
                <a:uLnTx/>
                <a:uFillTx/>
                <a:latin typeface="Arial"/>
                <a:ea typeface="+mn-ea"/>
                <a:cs typeface="+mn-cs"/>
              </a:rPr>
              <a:t>de modèles entre les projets. Ce partage porte notamment sur :</a:t>
            </a:r>
          </a:p>
          <a:p>
            <a:pPr marL="171450" marR="0" lvl="0" indent="-1714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100" b="0" i="1" u="none" strike="noStrike" kern="1200" cap="none" spc="0" normalizeH="0" baseline="0" noProof="0" dirty="0">
                <a:ln>
                  <a:noFill/>
                </a:ln>
                <a:solidFill>
                  <a:schemeClr val="tx1"/>
                </a:solidFill>
                <a:effectLst/>
                <a:uLnTx/>
                <a:uFillTx/>
                <a:latin typeface="Arial"/>
                <a:ea typeface="+mn-ea"/>
                <a:cs typeface="+mn-cs"/>
              </a:rPr>
              <a:t>La formalisation de l’organisation du SAS </a:t>
            </a:r>
          </a:p>
          <a:p>
            <a:pPr marL="171450" marR="0" lvl="0" indent="-1714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100" b="0" i="1" u="none" strike="noStrike" kern="1200" cap="none" spc="0" normalizeH="0" baseline="0" noProof="0" dirty="0">
                <a:ln>
                  <a:noFill/>
                </a:ln>
                <a:solidFill>
                  <a:schemeClr val="tx1"/>
                </a:solidFill>
                <a:effectLst/>
                <a:uLnTx/>
                <a:uFillTx/>
                <a:latin typeface="Arial"/>
                <a:ea typeface="+mn-ea"/>
                <a:cs typeface="+mn-cs"/>
              </a:rPr>
              <a:t>Les outils de formalisation des processus internes</a:t>
            </a:r>
          </a:p>
          <a:p>
            <a:pPr marL="171450" marR="0" lvl="0" indent="-1714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100" b="0" i="1" u="none" strike="noStrike" kern="1200" cap="none" spc="0" normalizeH="0" baseline="0" noProof="0" dirty="0" smtClean="0">
                <a:ln>
                  <a:noFill/>
                </a:ln>
                <a:solidFill>
                  <a:schemeClr val="tx1"/>
                </a:solidFill>
                <a:effectLst/>
                <a:uLnTx/>
                <a:uFillTx/>
                <a:latin typeface="Arial"/>
                <a:ea typeface="+mn-ea"/>
                <a:cs typeface="+mn-cs"/>
              </a:rPr>
              <a:t>Le </a:t>
            </a:r>
            <a:r>
              <a:rPr kumimoji="0" lang="fr-FR" sz="1100" b="0" i="1" u="none" strike="noStrike" kern="1200" cap="none" spc="0" normalizeH="0" baseline="0" noProof="0" dirty="0">
                <a:ln>
                  <a:noFill/>
                </a:ln>
                <a:solidFill>
                  <a:schemeClr val="tx1"/>
                </a:solidFill>
                <a:effectLst/>
                <a:uLnTx/>
                <a:uFillTx/>
                <a:latin typeface="Arial"/>
                <a:ea typeface="+mn-ea"/>
                <a:cs typeface="+mn-cs"/>
              </a:rPr>
              <a:t>profil </a:t>
            </a:r>
            <a:r>
              <a:rPr kumimoji="0" lang="fr-FR" sz="1100" b="0" i="1" u="none" strike="noStrike" kern="1200" cap="none" spc="0" normalizeH="0" baseline="0" noProof="0" dirty="0" smtClean="0">
                <a:ln>
                  <a:noFill/>
                </a:ln>
                <a:solidFill>
                  <a:schemeClr val="tx1"/>
                </a:solidFill>
                <a:effectLst/>
                <a:uLnTx/>
                <a:uFillTx/>
                <a:latin typeface="Arial"/>
                <a:ea typeface="+mn-ea"/>
                <a:cs typeface="+mn-cs"/>
              </a:rPr>
              <a:t>et le</a:t>
            </a:r>
            <a:r>
              <a:rPr kumimoji="0" lang="fr-FR" sz="1100" b="0" i="1" u="none" strike="noStrike" kern="1200" cap="none" spc="0" normalizeH="0" noProof="0" dirty="0" smtClean="0">
                <a:ln>
                  <a:noFill/>
                </a:ln>
                <a:solidFill>
                  <a:schemeClr val="tx1"/>
                </a:solidFill>
                <a:effectLst/>
                <a:uLnTx/>
                <a:uFillTx/>
                <a:latin typeface="Arial"/>
                <a:ea typeface="+mn-ea"/>
                <a:cs typeface="+mn-cs"/>
              </a:rPr>
              <a:t> </a:t>
            </a:r>
            <a:r>
              <a:rPr kumimoji="0" lang="fr-FR" sz="1100" b="0" i="1" u="none" strike="noStrike" kern="1200" cap="none" spc="0" normalizeH="0" baseline="0" noProof="0" dirty="0" smtClean="0">
                <a:ln>
                  <a:noFill/>
                </a:ln>
                <a:solidFill>
                  <a:schemeClr val="tx1"/>
                </a:solidFill>
                <a:effectLst/>
                <a:uLnTx/>
                <a:uFillTx/>
                <a:latin typeface="Arial"/>
                <a:ea typeface="+mn-ea"/>
                <a:cs typeface="+mn-cs"/>
              </a:rPr>
              <a:t>rôle </a:t>
            </a:r>
            <a:r>
              <a:rPr kumimoji="0" lang="fr-FR" sz="1100" b="0" i="1" u="none" strike="noStrike" kern="1200" cap="none" spc="0" normalizeH="0" baseline="0" noProof="0" dirty="0">
                <a:ln>
                  <a:noFill/>
                </a:ln>
                <a:solidFill>
                  <a:schemeClr val="tx1"/>
                </a:solidFill>
                <a:effectLst/>
                <a:uLnTx/>
                <a:uFillTx/>
                <a:latin typeface="Arial"/>
                <a:ea typeface="+mn-ea"/>
                <a:cs typeface="+mn-cs"/>
              </a:rPr>
              <a:t>de l’opérateur SNP</a:t>
            </a:r>
          </a:p>
          <a:p>
            <a:pPr marL="171450" indent="-171450" algn="just">
              <a:buFont typeface="Courier New" panose="02070309020205020404" pitchFamily="49" charset="0"/>
              <a:buChar char="o"/>
              <a:defRPr/>
            </a:pPr>
            <a:r>
              <a:rPr kumimoji="0" lang="fr-FR" sz="1100" b="0" i="1" u="none" strike="noStrike" kern="1200" cap="none" spc="0" normalizeH="0" baseline="0" noProof="0" dirty="0">
                <a:ln>
                  <a:noFill/>
                </a:ln>
                <a:solidFill>
                  <a:schemeClr val="tx1"/>
                </a:solidFill>
                <a:effectLst/>
                <a:uLnTx/>
                <a:uFillTx/>
                <a:latin typeface="Arial"/>
                <a:ea typeface="+mn-ea"/>
                <a:cs typeface="+mn-cs"/>
              </a:rPr>
              <a:t>Les schémas d’organisation de la régulation médicale </a:t>
            </a:r>
            <a:r>
              <a:rPr lang="fr-FR" sz="1100" i="1" dirty="0" smtClean="0">
                <a:solidFill>
                  <a:schemeClr val="tx1"/>
                </a:solidFill>
              </a:rPr>
              <a:t>libérale</a:t>
            </a:r>
          </a:p>
          <a:p>
            <a:pPr marL="171450" indent="-171450" algn="just">
              <a:buFont typeface="Courier New" panose="02070309020205020404" pitchFamily="49" charset="0"/>
              <a:buChar char="o"/>
              <a:defRPr/>
            </a:pPr>
            <a:r>
              <a:rPr lang="fr-FR" sz="1100" i="1" dirty="0" smtClean="0">
                <a:solidFill>
                  <a:schemeClr val="tx1"/>
                </a:solidFill>
              </a:rPr>
              <a:t>Les </a:t>
            </a:r>
            <a:r>
              <a:rPr lang="fr-FR" sz="1100" i="1" dirty="0">
                <a:solidFill>
                  <a:schemeClr val="tx1"/>
                </a:solidFill>
              </a:rPr>
              <a:t>outils et modalités de suivi</a:t>
            </a:r>
          </a:p>
          <a:p>
            <a:pPr marL="171450" marR="0" lvl="0" indent="-1714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100" b="0" i="1" u="none" strike="noStrike" kern="1200" cap="none" spc="0" normalizeH="0" baseline="0" noProof="0" dirty="0">
              <a:ln>
                <a:noFill/>
              </a:ln>
              <a:solidFill>
                <a:schemeClr val="tx1"/>
              </a:solidFill>
              <a:effectLst/>
              <a:uLnTx/>
              <a:uFillTx/>
              <a:latin typeface="Arial"/>
              <a:ea typeface="+mn-ea"/>
              <a:cs typeface="+mn-cs"/>
            </a:endParaRPr>
          </a:p>
        </p:txBody>
      </p:sp>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2" name="Titre 5">
            <a:extLst>
              <a:ext uri="{FF2B5EF4-FFF2-40B4-BE49-F238E27FC236}">
                <a16:creationId xmlns:a16="http://schemas.microsoft.com/office/drawing/2014/main" id="{B125D730-ACA5-4F3A-BC59-1CC8FDFB467A}"/>
              </a:ext>
            </a:extLst>
          </p:cNvPr>
          <p:cNvSpPr txBox="1">
            <a:spLocks/>
          </p:cNvSpPr>
          <p:nvPr/>
        </p:nvSpPr>
        <p:spPr>
          <a:xfrm>
            <a:off x="930555" y="87543"/>
            <a:ext cx="6356069" cy="539991"/>
          </a:xfrm>
          <a:prstGeom prst="rect">
            <a:avLst/>
          </a:prstGeom>
        </p:spPr>
        <p:txBody>
          <a:bodyPr vert="horz" lIns="91440" tIns="45720" rIns="91440" bIns="45720" rtlCol="0" anchor="ctr">
            <a:norm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lang="fr-FR" sz="1400">
                <a:latin typeface="Arial"/>
              </a:rPr>
              <a:t>Des travaux sont en cours au niveau national pour appuyer la préparation des pilotes et anticiper la généralisation</a:t>
            </a:r>
            <a:endParaRPr kumimoji="0" lang="fr-FR" sz="1400" b="1" i="0" u="none" strike="noStrike" kern="1200" cap="none" spc="0" normalizeH="0" baseline="0" noProof="0">
              <a:ln>
                <a:noFill/>
              </a:ln>
              <a:effectLst/>
              <a:uLnTx/>
              <a:uFillTx/>
              <a:latin typeface="Arial"/>
            </a:endParaRPr>
          </a:p>
        </p:txBody>
      </p:sp>
      <p:sp>
        <p:nvSpPr>
          <p:cNvPr id="126" name="Espace réservé de la date 5">
            <a:extLst>
              <a:ext uri="{FF2B5EF4-FFF2-40B4-BE49-F238E27FC236}">
                <a16:creationId xmlns:a16="http://schemas.microsoft.com/office/drawing/2014/main" id="{FF65968C-06F3-47D2-93F8-488B35A068C4}"/>
              </a:ext>
            </a:extLst>
          </p:cNvPr>
          <p:cNvSpPr>
            <a:spLocks noGrp="1"/>
          </p:cNvSpPr>
          <p:nvPr>
            <p:ph type="dt" sz="half" idx="2"/>
          </p:nvPr>
        </p:nvSpPr>
        <p:spPr>
          <a:xfrm>
            <a:off x="323850" y="4797631"/>
            <a:ext cx="1210435" cy="345869"/>
          </a:xfrm>
        </p:spPr>
        <p:txBody>
          <a:bodyPr/>
          <a:lstStyle/>
          <a:p>
            <a:r>
              <a:rPr lang="fr-FR" cap="all"/>
              <a:t>9 FEVRIER 2021</a:t>
            </a:r>
          </a:p>
        </p:txBody>
      </p:sp>
      <p:sp>
        <p:nvSpPr>
          <p:cNvPr id="13" name="Rectangle 12">
            <a:extLst>
              <a:ext uri="{FF2B5EF4-FFF2-40B4-BE49-F238E27FC236}">
                <a16:creationId xmlns:a16="http://schemas.microsoft.com/office/drawing/2014/main" id="{1FC1FF09-A349-4716-B84C-EA84807CC8E4}"/>
              </a:ext>
            </a:extLst>
          </p:cNvPr>
          <p:cNvSpPr/>
          <p:nvPr/>
        </p:nvSpPr>
        <p:spPr>
          <a:xfrm>
            <a:off x="6025591" y="1061377"/>
            <a:ext cx="2749831" cy="3418548"/>
          </a:xfrm>
          <a:prstGeom prst="rect">
            <a:avLst/>
          </a:prstGeom>
          <a:solidFill>
            <a:schemeClr val="bg1"/>
          </a:solidFill>
          <a:ln>
            <a:solidFill>
              <a:srgbClr val="C59EE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93663"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a:ln>
                  <a:noFill/>
                </a:ln>
                <a:solidFill>
                  <a:srgbClr val="000091"/>
                </a:solidFill>
                <a:effectLst/>
                <a:uLnTx/>
                <a:uFillTx/>
                <a:latin typeface="Arial"/>
                <a:ea typeface="+mn-ea"/>
                <a:cs typeface="+mn-cs"/>
              </a:rPr>
              <a:t>INDICATEURS DE PILOTAGE ET MESURE DE LA SATISFACTION</a:t>
            </a:r>
          </a:p>
        </p:txBody>
      </p:sp>
      <p:sp>
        <p:nvSpPr>
          <p:cNvPr id="17" name="Rectangle 16">
            <a:extLst>
              <a:ext uri="{FF2B5EF4-FFF2-40B4-BE49-F238E27FC236}">
                <a16:creationId xmlns:a16="http://schemas.microsoft.com/office/drawing/2014/main" id="{A1A0695C-2818-42A6-89DB-A78C91F61D18}"/>
              </a:ext>
            </a:extLst>
          </p:cNvPr>
          <p:cNvSpPr/>
          <p:nvPr/>
        </p:nvSpPr>
        <p:spPr>
          <a:xfrm>
            <a:off x="6071447" y="1450344"/>
            <a:ext cx="2664000" cy="2988381"/>
          </a:xfrm>
          <a:prstGeom prst="rect">
            <a:avLst/>
          </a:prstGeom>
          <a:solidFill>
            <a:srgbClr val="CAC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latin typeface="Arial"/>
              </a:rPr>
              <a:t>Un travail est en cours sur la </a:t>
            </a:r>
            <a:r>
              <a:rPr lang="fr-FR" sz="1100" b="1" dirty="0">
                <a:solidFill>
                  <a:srgbClr val="000091"/>
                </a:solidFill>
                <a:latin typeface="Arial"/>
              </a:rPr>
              <a:t>définition des indicateurs de pilotage</a:t>
            </a:r>
            <a:r>
              <a:rPr lang="fr-FR" sz="1100" dirty="0">
                <a:solidFill>
                  <a:srgbClr val="000091"/>
                </a:solidFill>
                <a:latin typeface="Arial"/>
              </a:rPr>
              <a:t> </a:t>
            </a:r>
            <a:r>
              <a:rPr lang="fr-FR" sz="1100" dirty="0">
                <a:solidFill>
                  <a:schemeClr val="tx1"/>
                </a:solidFill>
                <a:latin typeface="Arial"/>
              </a:rPr>
              <a:t>à suivre par les </a:t>
            </a:r>
            <a:r>
              <a:rPr lang="fr-FR" sz="1100" dirty="0" smtClean="0">
                <a:solidFill>
                  <a:schemeClr val="tx1"/>
                </a:solidFill>
                <a:latin typeface="Arial"/>
              </a:rPr>
              <a:t>pilotes.</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tx1"/>
                </a:solidFill>
                <a:latin typeface="Arial"/>
              </a:rPr>
              <a:t>La </a:t>
            </a:r>
            <a:r>
              <a:rPr lang="fr-FR" sz="1100" dirty="0">
                <a:solidFill>
                  <a:schemeClr val="tx1"/>
                </a:solidFill>
                <a:latin typeface="Arial"/>
              </a:rPr>
              <a:t>première </a:t>
            </a:r>
            <a:r>
              <a:rPr lang="fr-FR" sz="1100" dirty="0" smtClean="0">
                <a:solidFill>
                  <a:schemeClr val="tx1"/>
                </a:solidFill>
                <a:latin typeface="Arial"/>
              </a:rPr>
              <a:t>liste, travaillée </a:t>
            </a:r>
            <a:r>
              <a:rPr lang="fr-FR" sz="1100" dirty="0">
                <a:solidFill>
                  <a:schemeClr val="tx1"/>
                </a:solidFill>
                <a:latin typeface="Arial"/>
              </a:rPr>
              <a:t>en interne </a:t>
            </a:r>
            <a:r>
              <a:rPr lang="fr-FR" sz="1100" dirty="0" smtClean="0">
                <a:solidFill>
                  <a:schemeClr val="tx1"/>
                </a:solidFill>
                <a:latin typeface="Arial"/>
              </a:rPr>
              <a:t>et qui a donné lieu à des échanges lors de la précédente réunion de suivi (20/01), </a:t>
            </a:r>
            <a:r>
              <a:rPr lang="fr-FR" sz="1100" dirty="0">
                <a:solidFill>
                  <a:schemeClr val="tx1"/>
                </a:solidFill>
                <a:latin typeface="Arial"/>
              </a:rPr>
              <a:t>va faire l’objet d’un travail croisé avec </a:t>
            </a:r>
            <a:r>
              <a:rPr lang="fr-FR" sz="1100" dirty="0" smtClean="0">
                <a:solidFill>
                  <a:schemeClr val="tx1"/>
                </a:solidFill>
                <a:latin typeface="Arial"/>
              </a:rPr>
              <a:t>des représentants urgentistes et libéraux.</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chemeClr val="tx1"/>
              </a:solidFill>
              <a:effectLst/>
              <a:uLnTx/>
              <a:uFillTx/>
              <a:latin typeface="Arial"/>
              <a:ea typeface="+mn-ea"/>
              <a:cs typeface="+mn-cs"/>
            </a:endParaRPr>
          </a:p>
          <a:p>
            <a:pPr algn="just">
              <a:defRPr/>
            </a:pPr>
            <a:r>
              <a:rPr kumimoji="0" lang="fr-FR" sz="1100" b="0" i="0" u="none" strike="noStrike" kern="1200" cap="none" spc="0" normalizeH="0" baseline="0" noProof="0" dirty="0">
                <a:ln>
                  <a:noFill/>
                </a:ln>
                <a:solidFill>
                  <a:schemeClr val="tx1"/>
                </a:solidFill>
                <a:effectLst/>
                <a:uLnTx/>
                <a:uFillTx/>
                <a:latin typeface="Arial"/>
                <a:ea typeface="+mn-ea"/>
                <a:cs typeface="+mn-cs"/>
              </a:rPr>
              <a:t>En parallèle, la définition </a:t>
            </a:r>
            <a:r>
              <a:rPr lang="fr-FR" sz="1100" dirty="0">
                <a:solidFill>
                  <a:schemeClr val="tx1"/>
                </a:solidFill>
                <a:latin typeface="Arial"/>
              </a:rPr>
              <a:t>d</a:t>
            </a:r>
            <a:r>
              <a:rPr kumimoji="0" lang="fr-FR" sz="1100" b="0" i="0" u="none" strike="noStrike" kern="1200" cap="none" spc="0" normalizeH="0" baseline="0" noProof="0" dirty="0">
                <a:ln>
                  <a:noFill/>
                </a:ln>
                <a:solidFill>
                  <a:schemeClr val="tx1"/>
                </a:solidFill>
                <a:effectLst/>
                <a:uLnTx/>
                <a:uFillTx/>
                <a:latin typeface="Arial"/>
                <a:ea typeface="+mn-ea"/>
                <a:cs typeface="+mn-cs"/>
              </a:rPr>
              <a:t>es </a:t>
            </a:r>
            <a:r>
              <a:rPr lang="fr-FR" sz="1100" b="1" dirty="0">
                <a:solidFill>
                  <a:srgbClr val="000091"/>
                </a:solidFill>
                <a:latin typeface="Arial"/>
              </a:rPr>
              <a:t>modalités d’évaluation de la satisfaction des professionnels </a:t>
            </a:r>
            <a:r>
              <a:rPr lang="fr-FR" sz="1100" i="1" dirty="0" smtClean="0">
                <a:solidFill>
                  <a:schemeClr val="tx1"/>
                </a:solidFill>
              </a:rPr>
              <a:t>(porteurs </a:t>
            </a:r>
            <a:r>
              <a:rPr lang="fr-FR" sz="1100" i="1" dirty="0">
                <a:solidFill>
                  <a:schemeClr val="tx1"/>
                </a:solidFill>
              </a:rPr>
              <a:t>de projet, régulateurs, effecteurs) </a:t>
            </a:r>
            <a:r>
              <a:rPr lang="fr-FR" sz="1100" dirty="0">
                <a:solidFill>
                  <a:schemeClr val="tx1"/>
                </a:solidFill>
              </a:rPr>
              <a:t>et des </a:t>
            </a:r>
            <a:r>
              <a:rPr lang="fr-FR" sz="1100" b="1" dirty="0">
                <a:solidFill>
                  <a:srgbClr val="000091"/>
                </a:solidFill>
              </a:rPr>
              <a:t>usagers</a:t>
            </a:r>
            <a:r>
              <a:rPr lang="fr-FR" sz="1100" dirty="0">
                <a:solidFill>
                  <a:schemeClr val="tx1"/>
                </a:solidFill>
              </a:rPr>
              <a:t> </a:t>
            </a:r>
            <a:r>
              <a:rPr lang="fr-FR" sz="1100" dirty="0" smtClean="0">
                <a:solidFill>
                  <a:schemeClr val="tx1"/>
                </a:solidFill>
                <a:latin typeface="Arial"/>
              </a:rPr>
              <a:t>est </a:t>
            </a:r>
            <a:r>
              <a:rPr lang="fr-FR" sz="1100" dirty="0">
                <a:solidFill>
                  <a:schemeClr val="tx1"/>
                </a:solidFill>
                <a:latin typeface="Arial"/>
              </a:rPr>
              <a:t>en cours</a:t>
            </a:r>
            <a:r>
              <a:rPr lang="fr-FR" sz="1100" b="1" dirty="0">
                <a:solidFill>
                  <a:srgbClr val="000091"/>
                </a:solidFill>
                <a:latin typeface="Arial"/>
              </a:rPr>
              <a:t>.</a:t>
            </a:r>
            <a:endParaRPr kumimoji="0" lang="fr-FR" sz="1100" b="0" i="0" u="none" strike="noStrike" kern="1200" cap="none" spc="0" normalizeH="0" baseline="0" noProof="0" dirty="0">
              <a:ln>
                <a:noFill/>
              </a:ln>
              <a:solidFill>
                <a:schemeClr val="tx1"/>
              </a:solidFill>
              <a:effectLst/>
              <a:uLnTx/>
              <a:uFillTx/>
              <a:latin typeface="Arial"/>
              <a:ea typeface="+mn-ea"/>
              <a:cs typeface="+mn-cs"/>
            </a:endParaRPr>
          </a:p>
        </p:txBody>
      </p:sp>
      <p:sp>
        <p:nvSpPr>
          <p:cNvPr id="18" name="Rectangle 17">
            <a:extLst>
              <a:ext uri="{FF2B5EF4-FFF2-40B4-BE49-F238E27FC236}">
                <a16:creationId xmlns:a16="http://schemas.microsoft.com/office/drawing/2014/main" id="{71EFD63A-F735-4992-B1D7-CCB1FF5406CA}"/>
              </a:ext>
            </a:extLst>
          </p:cNvPr>
          <p:cNvSpPr/>
          <p:nvPr/>
        </p:nvSpPr>
        <p:spPr>
          <a:xfrm>
            <a:off x="383332" y="1061377"/>
            <a:ext cx="2749831" cy="3418548"/>
          </a:xfrm>
          <a:prstGeom prst="rect">
            <a:avLst/>
          </a:prstGeom>
          <a:solidFill>
            <a:schemeClr val="bg1"/>
          </a:solidFill>
          <a:ln>
            <a:solidFill>
              <a:srgbClr val="BDD7E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1">
                <a:solidFill>
                  <a:srgbClr val="000091"/>
                </a:solidFill>
                <a:latin typeface="Arial"/>
              </a:rPr>
              <a:t>FINANCEMENT</a:t>
            </a:r>
          </a:p>
        </p:txBody>
      </p:sp>
      <p:sp>
        <p:nvSpPr>
          <p:cNvPr id="19" name="Rectangle 18">
            <a:extLst>
              <a:ext uri="{FF2B5EF4-FFF2-40B4-BE49-F238E27FC236}">
                <a16:creationId xmlns:a16="http://schemas.microsoft.com/office/drawing/2014/main" id="{75835AD3-80C4-429B-AA8B-71A30BEA142E}"/>
              </a:ext>
            </a:extLst>
          </p:cNvPr>
          <p:cNvSpPr/>
          <p:nvPr/>
        </p:nvSpPr>
        <p:spPr>
          <a:xfrm>
            <a:off x="422421" y="1449320"/>
            <a:ext cx="2664000" cy="2986156"/>
          </a:xfrm>
          <a:prstGeom prst="rect">
            <a:avLst/>
          </a:prstGeom>
          <a:solidFill>
            <a:srgbClr val="BDD7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latin typeface="Arial"/>
              </a:rPr>
              <a:t>Les </a:t>
            </a:r>
            <a:r>
              <a:rPr lang="fr-FR" sz="1100" b="1" dirty="0">
                <a:solidFill>
                  <a:srgbClr val="000091"/>
                </a:solidFill>
                <a:latin typeface="Arial"/>
              </a:rPr>
              <a:t>enveloppes de financement</a:t>
            </a:r>
            <a:r>
              <a:rPr lang="fr-FR" sz="1100" dirty="0">
                <a:solidFill>
                  <a:schemeClr val="tx1"/>
                </a:solidFill>
                <a:latin typeface="Arial"/>
              </a:rPr>
              <a:t> allouées pour 2021 ont été communiquées aux ARS.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tx1"/>
                </a:solidFill>
                <a:latin typeface="Arial"/>
              </a:rPr>
              <a:t>Par </a:t>
            </a:r>
            <a:r>
              <a:rPr lang="fr-FR" sz="1100" dirty="0">
                <a:solidFill>
                  <a:schemeClr val="tx1"/>
                </a:solidFill>
                <a:latin typeface="Arial"/>
              </a:rPr>
              <a:t>ailleurs, des travaux sont en cours avec la </a:t>
            </a:r>
            <a:r>
              <a:rPr lang="fr-FR" sz="1100" b="1" dirty="0">
                <a:solidFill>
                  <a:srgbClr val="000091"/>
                </a:solidFill>
                <a:latin typeface="Arial"/>
              </a:rPr>
              <a:t>CNAM</a:t>
            </a:r>
            <a:r>
              <a:rPr lang="fr-FR" sz="1100" dirty="0">
                <a:solidFill>
                  <a:schemeClr val="tx1"/>
                </a:solidFill>
                <a:latin typeface="Arial"/>
              </a:rPr>
              <a:t> pour définir le </a:t>
            </a:r>
            <a:r>
              <a:rPr lang="fr-FR" sz="1100" b="1" dirty="0">
                <a:solidFill>
                  <a:srgbClr val="000091"/>
                </a:solidFill>
                <a:latin typeface="Arial"/>
              </a:rPr>
              <a:t>circuit de </a:t>
            </a:r>
            <a:r>
              <a:rPr lang="fr-FR" sz="1100" b="1" dirty="0" smtClean="0">
                <a:solidFill>
                  <a:srgbClr val="000091"/>
                </a:solidFill>
                <a:latin typeface="Arial"/>
              </a:rPr>
              <a:t>versement des financements pour la régulation et l’effection des médecins libéraux</a:t>
            </a:r>
            <a:r>
              <a:rPr lang="fr-FR" sz="1100" dirty="0" smtClean="0">
                <a:solidFill>
                  <a:srgbClr val="000091"/>
                </a:solidFill>
                <a:latin typeface="Arial"/>
              </a:rPr>
              <a:t>, </a:t>
            </a:r>
            <a:r>
              <a:rPr lang="fr-FR" sz="1100" dirty="0">
                <a:solidFill>
                  <a:schemeClr val="tx1"/>
                </a:solidFill>
                <a:latin typeface="Arial"/>
              </a:rPr>
              <a:t>ainsi que les modalités de remontée du nombre de consultations </a:t>
            </a:r>
            <a:r>
              <a:rPr lang="fr-FR" sz="1100" dirty="0" smtClean="0">
                <a:solidFill>
                  <a:schemeClr val="tx1"/>
                </a:solidFill>
                <a:latin typeface="Arial"/>
              </a:rPr>
              <a:t>adressées </a:t>
            </a:r>
            <a:r>
              <a:rPr lang="fr-FR" sz="1100" dirty="0">
                <a:solidFill>
                  <a:schemeClr val="tx1"/>
                </a:solidFill>
                <a:latin typeface="Arial"/>
              </a:rPr>
              <a:t>aux médecins suite à </a:t>
            </a:r>
            <a:r>
              <a:rPr lang="fr-FR" sz="1100" dirty="0" smtClean="0">
                <a:solidFill>
                  <a:schemeClr val="tx1"/>
                </a:solidFill>
                <a:latin typeface="Arial"/>
              </a:rPr>
              <a:t>une régulation du SAS</a:t>
            </a:r>
            <a:r>
              <a:rPr lang="fr-FR" sz="1100" dirty="0">
                <a:solidFill>
                  <a:schemeClr val="tx1"/>
                </a:solidFill>
                <a:latin typeface="Arial"/>
              </a:rPr>
              <a:t>.</a:t>
            </a:r>
            <a:endParaRPr kumimoji="0" lang="fr-FR" sz="1100" i="0" u="none" strike="noStrike" kern="1200" cap="none" spc="0" normalizeH="0" baseline="0" noProof="0" dirty="0">
              <a:ln>
                <a:noFill/>
              </a:ln>
              <a:solidFill>
                <a:schemeClr val="tx1"/>
              </a:solidFill>
              <a:effectLst/>
              <a:uLnTx/>
              <a:uFillTx/>
              <a:latin typeface="Arial"/>
            </a:endParaRPr>
          </a:p>
        </p:txBody>
      </p:sp>
      <p:sp>
        <p:nvSpPr>
          <p:cNvPr id="14" name="Espace réservé du numéro de diapositive 1">
            <a:extLst>
              <a:ext uri="{FF2B5EF4-FFF2-40B4-BE49-F238E27FC236}">
                <a16:creationId xmlns:a16="http://schemas.microsoft.com/office/drawing/2014/main" id="{3CA40BFF-9F27-4E29-A4F4-29CD99B0C948}"/>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997532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t 7" hidden="1">
            <a:extLst>
              <a:ext uri="{FF2B5EF4-FFF2-40B4-BE49-F238E27FC236}">
                <a16:creationId xmlns:a16="http://schemas.microsoft.com/office/drawing/2014/main" id="{C792494B-FEA1-4513-948C-BE9AFDF71F10}"/>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54" name="Diapositive think-cell" r:id="rId5" imgW="473" imgH="473" progId="TCLayout.ActiveDocument.1">
                  <p:embed/>
                </p:oleObj>
              </mc:Choice>
              <mc:Fallback>
                <p:oleObj name="Diapositive think-cell" r:id="rId5" imgW="473" imgH="473" progId="TCLayout.ActiveDocument.1">
                  <p:embed/>
                  <p:pic>
                    <p:nvPicPr>
                      <p:cNvPr id="8" name="Objet 7" hidden="1">
                        <a:extLst>
                          <a:ext uri="{FF2B5EF4-FFF2-40B4-BE49-F238E27FC236}">
                            <a16:creationId xmlns:a16="http://schemas.microsoft.com/office/drawing/2014/main" id="{C792494B-FEA1-4513-948C-BE9AFDF71F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5A3C8F5-1C34-4EDB-9D1C-70C694E06E13}"/>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fr-FR" sz="3250" b="1">
              <a:latin typeface="Arial" panose="020B0604020202020204" pitchFamily="34" charset="0"/>
              <a:ea typeface="+mj-ea"/>
              <a:cs typeface="+mj-cs"/>
              <a:sym typeface="Arial" panose="020B0604020202020204" pitchFamily="34" charset="0"/>
            </a:endParaRPr>
          </a:p>
        </p:txBody>
      </p:sp>
      <p:sp>
        <p:nvSpPr>
          <p:cNvPr id="7" name="Rectangle 6">
            <a:extLst>
              <a:ext uri="{FF2B5EF4-FFF2-40B4-BE49-F238E27FC236}">
                <a16:creationId xmlns:a16="http://schemas.microsoft.com/office/drawing/2014/main" id="{2EBEEA1C-9953-45E2-832C-6D46131D5902}"/>
              </a:ext>
            </a:extLst>
          </p:cNvPr>
          <p:cNvSpPr/>
          <p:nvPr/>
        </p:nvSpPr>
        <p:spPr>
          <a:xfrm>
            <a:off x="0" y="758368"/>
            <a:ext cx="9144000" cy="4443958"/>
          </a:xfrm>
          <a:prstGeom prst="rect">
            <a:avLst/>
          </a:prstGeom>
          <a:solidFill>
            <a:schemeClr val="tx2"/>
          </a:solidFill>
        </p:spPr>
        <p:txBody>
          <a:bodyPr rtlCol="0" anchor="ctr"/>
          <a:lstStyle/>
          <a:p>
            <a:pPr algn="ctr"/>
            <a:endParaRPr lang="fr-FR"/>
          </a:p>
        </p:txBody>
      </p:sp>
      <p:sp>
        <p:nvSpPr>
          <p:cNvPr id="3" name="Espace réservé de la date 2"/>
          <p:cNvSpPr>
            <a:spLocks noGrp="1"/>
          </p:cNvSpPr>
          <p:nvPr>
            <p:ph type="dt" sz="half" idx="2"/>
          </p:nvPr>
        </p:nvSpPr>
        <p:spPr/>
        <p:txBody>
          <a:bodyPr/>
          <a:lstStyle/>
          <a:p>
            <a:r>
              <a:rPr lang="fr-FR" cap="all"/>
              <a:t>9 FEVRIER 2021</a:t>
            </a:r>
          </a:p>
        </p:txBody>
      </p:sp>
      <p:sp>
        <p:nvSpPr>
          <p:cNvPr id="4" name="Titre 3"/>
          <p:cNvSpPr>
            <a:spLocks noGrp="1"/>
          </p:cNvSpPr>
          <p:nvPr>
            <p:ph type="title"/>
          </p:nvPr>
        </p:nvSpPr>
        <p:spPr>
          <a:xfrm>
            <a:off x="359998" y="738000"/>
            <a:ext cx="8244450" cy="4046400"/>
          </a:xfrm>
        </p:spPr>
        <p:txBody>
          <a:bodyPr>
            <a:normAutofit/>
          </a:bodyPr>
          <a:lstStyle/>
          <a:p>
            <a:pPr marL="0" indent="0" algn="ctr">
              <a:buNone/>
            </a:pPr>
            <a:r>
              <a:rPr lang="fr-FR"/>
              <a:t>Merci pour votre participation !</a:t>
            </a:r>
          </a:p>
        </p:txBody>
      </p:sp>
      <p:sp>
        <p:nvSpPr>
          <p:cNvPr id="5" name="Espace réservé du numéro de diapositive 4"/>
          <p:cNvSpPr>
            <a:spLocks noGrp="1"/>
          </p:cNvSpPr>
          <p:nvPr>
            <p:ph type="sldNum" sz="quarter" idx="4"/>
          </p:nvPr>
        </p:nvSpPr>
        <p:spPr/>
        <p:txBody>
          <a:bodyPr/>
          <a:lstStyle/>
          <a:p>
            <a:fld id="{733122C9-A0B9-462F-8757-0847AD287B63}" type="slidenum">
              <a:rPr lang="fr-FR" smtClean="0"/>
              <a:pPr/>
              <a:t>21</a:t>
            </a:fld>
            <a:endParaRPr lang="fr-FR"/>
          </a:p>
        </p:txBody>
      </p:sp>
      <p:sp>
        <p:nvSpPr>
          <p:cNvPr id="6" name="Espace réservé du pied de page 5"/>
          <p:cNvSpPr>
            <a:spLocks noGrp="1"/>
          </p:cNvSpPr>
          <p:nvPr>
            <p:ph type="ftr" sz="quarter" idx="3"/>
          </p:nvPr>
        </p:nvSpPr>
        <p:spPr/>
        <p:txBody>
          <a:bodyPr/>
          <a:lstStyle/>
          <a:p>
            <a:r>
              <a:rPr lang="fr-FR"/>
              <a:t>Direction générale de l’offre de soins</a:t>
            </a:r>
          </a:p>
        </p:txBody>
      </p:sp>
    </p:spTree>
    <p:extLst>
      <p:ext uri="{BB962C8B-B14F-4D97-AF65-F5344CB8AC3E}">
        <p14:creationId xmlns:p14="http://schemas.microsoft.com/office/powerpoint/2010/main" val="3617025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8" name="Objet 7" hidden="1">
            <a:extLst>
              <a:ext uri="{FF2B5EF4-FFF2-40B4-BE49-F238E27FC236}">
                <a16:creationId xmlns:a16="http://schemas.microsoft.com/office/drawing/2014/main" id="{C792494B-FEA1-4513-948C-BE9AFDF71F10}"/>
              </a:ext>
            </a:extLst>
          </p:cNvPr>
          <p:cNvGraphicFramePr>
            <a:graphicFrameLocks noChangeAspect="1"/>
          </p:cNvGraphicFramePr>
          <p:nvPr>
            <p:custDataLst>
              <p:tags r:id="rId2"/>
            </p:custDataLst>
            <p:extLst>
              <p:ext uri="{D42A27DB-BD31-4B8C-83A1-F6EECF244321}">
                <p14:modId xmlns:p14="http://schemas.microsoft.com/office/powerpoint/2010/main" val="23306648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78" name="Diapositive think-cell" r:id="rId5" imgW="473" imgH="473" progId="TCLayout.ActiveDocument.1">
                  <p:embed/>
                </p:oleObj>
              </mc:Choice>
              <mc:Fallback>
                <p:oleObj name="Diapositive think-cell" r:id="rId5" imgW="473" imgH="473" progId="TCLayout.ActiveDocument.1">
                  <p:embed/>
                  <p:pic>
                    <p:nvPicPr>
                      <p:cNvPr id="8" name="Objet 7" hidden="1">
                        <a:extLst>
                          <a:ext uri="{FF2B5EF4-FFF2-40B4-BE49-F238E27FC236}">
                            <a16:creationId xmlns:a16="http://schemas.microsoft.com/office/drawing/2014/main" id="{C792494B-FEA1-4513-948C-BE9AFDF71F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5A3C8F5-1C34-4EDB-9D1C-70C694E06E13}"/>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fr-FR" sz="2000" i="1">
              <a:latin typeface="Arial" panose="020B0604020202020204" pitchFamily="34" charset="0"/>
              <a:ea typeface="+mj-ea"/>
              <a:cs typeface="+mj-cs"/>
              <a:sym typeface="Arial" panose="020B0604020202020204" pitchFamily="34" charset="0"/>
            </a:endParaRPr>
          </a:p>
        </p:txBody>
      </p:sp>
      <p:sp>
        <p:nvSpPr>
          <p:cNvPr id="7" name="Rectangle 6">
            <a:extLst>
              <a:ext uri="{FF2B5EF4-FFF2-40B4-BE49-F238E27FC236}">
                <a16:creationId xmlns:a16="http://schemas.microsoft.com/office/drawing/2014/main" id="{2EBEEA1C-9953-45E2-832C-6D46131D5902}"/>
              </a:ext>
            </a:extLst>
          </p:cNvPr>
          <p:cNvSpPr/>
          <p:nvPr/>
        </p:nvSpPr>
        <p:spPr>
          <a:xfrm>
            <a:off x="0" y="758368"/>
            <a:ext cx="9144000" cy="4443958"/>
          </a:xfrm>
          <a:prstGeom prst="rect">
            <a:avLst/>
          </a:prstGeom>
          <a:solidFill>
            <a:schemeClr val="tx2"/>
          </a:solidFill>
        </p:spPr>
        <p:txBody>
          <a:bodyPr rtlCol="0" anchor="ctr"/>
          <a:lstStyle/>
          <a:p>
            <a:pPr algn="ctr"/>
            <a:endParaRPr lang="fr-FR"/>
          </a:p>
        </p:txBody>
      </p:sp>
      <p:sp>
        <p:nvSpPr>
          <p:cNvPr id="3" name="Espace réservé de la date 2"/>
          <p:cNvSpPr>
            <a:spLocks noGrp="1"/>
          </p:cNvSpPr>
          <p:nvPr>
            <p:ph type="dt" sz="half" idx="2"/>
          </p:nvPr>
        </p:nvSpPr>
        <p:spPr/>
        <p:txBody>
          <a:bodyPr/>
          <a:lstStyle/>
          <a:p>
            <a:r>
              <a:rPr lang="fr-FR" cap="all"/>
              <a:t>9 FEVRIER 2021</a:t>
            </a:r>
          </a:p>
        </p:txBody>
      </p:sp>
      <p:sp>
        <p:nvSpPr>
          <p:cNvPr id="4" name="Titre 3"/>
          <p:cNvSpPr>
            <a:spLocks noGrp="1"/>
          </p:cNvSpPr>
          <p:nvPr>
            <p:ph type="title"/>
          </p:nvPr>
        </p:nvSpPr>
        <p:spPr>
          <a:xfrm>
            <a:off x="359998" y="738000"/>
            <a:ext cx="8244450" cy="4046400"/>
          </a:xfrm>
        </p:spPr>
        <p:txBody>
          <a:bodyPr>
            <a:normAutofit/>
          </a:bodyPr>
          <a:lstStyle/>
          <a:p>
            <a:pPr marL="0" indent="0" algn="ctr">
              <a:buNone/>
            </a:pPr>
            <a:r>
              <a:rPr lang="fr-FR"/>
              <a:t>Annexes</a:t>
            </a:r>
            <a:br>
              <a:rPr lang="fr-FR"/>
            </a:br>
            <a:endParaRPr lang="fr-FR"/>
          </a:p>
        </p:txBody>
      </p:sp>
      <p:sp>
        <p:nvSpPr>
          <p:cNvPr id="5" name="Espace réservé du numéro de diapositive 4"/>
          <p:cNvSpPr>
            <a:spLocks noGrp="1"/>
          </p:cNvSpPr>
          <p:nvPr>
            <p:ph type="sldNum" sz="quarter" idx="4"/>
          </p:nvPr>
        </p:nvSpPr>
        <p:spPr/>
        <p:txBody>
          <a:bodyPr/>
          <a:lstStyle/>
          <a:p>
            <a:fld id="{733122C9-A0B9-462F-8757-0847AD287B63}" type="slidenum">
              <a:rPr lang="fr-FR" smtClean="0"/>
              <a:pPr/>
              <a:t>22</a:t>
            </a:fld>
            <a:endParaRPr lang="fr-FR"/>
          </a:p>
        </p:txBody>
      </p:sp>
      <p:sp>
        <p:nvSpPr>
          <p:cNvPr id="6" name="Espace réservé du pied de page 5"/>
          <p:cNvSpPr>
            <a:spLocks noGrp="1"/>
          </p:cNvSpPr>
          <p:nvPr>
            <p:ph type="ftr" sz="quarter" idx="3"/>
          </p:nvPr>
        </p:nvSpPr>
        <p:spPr/>
        <p:txBody>
          <a:bodyPr/>
          <a:lstStyle/>
          <a:p>
            <a:r>
              <a:rPr lang="fr-FR"/>
              <a:t>Direction générale de l’offre de soins</a:t>
            </a:r>
          </a:p>
        </p:txBody>
      </p:sp>
    </p:spTree>
    <p:extLst>
      <p:ext uri="{BB962C8B-B14F-4D97-AF65-F5344CB8AC3E}">
        <p14:creationId xmlns:p14="http://schemas.microsoft.com/office/powerpoint/2010/main" val="4214001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ECCD2CC7-4123-45DC-B162-18A32A65BD8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02" name="Diapositive think-cell" r:id="rId5" imgW="473" imgH="473" progId="TCLayout.ActiveDocument.1">
                  <p:embed/>
                </p:oleObj>
              </mc:Choice>
              <mc:Fallback>
                <p:oleObj name="Diapositive think-cell" r:id="rId5" imgW="473" imgH="473" progId="TCLayout.ActiveDocument.1">
                  <p:embed/>
                  <p:pic>
                    <p:nvPicPr>
                      <p:cNvPr id="2" name="Objet 1" hidden="1">
                        <a:extLst>
                          <a:ext uri="{FF2B5EF4-FFF2-40B4-BE49-F238E27FC236}">
                            <a16:creationId xmlns:a16="http://schemas.microsoft.com/office/drawing/2014/main" id="{ECCD2CC7-4123-45DC-B162-18A32A65BD8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7E83DC9-450F-4FF7-AFAC-79137B63A5D3}"/>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panose="020B0604020202020204" pitchFamily="34" charset="0"/>
              <a:ea typeface="+mn-ea"/>
              <a:cs typeface="+mn-cs"/>
              <a:sym typeface="Arial" panose="020B0604020202020204" pitchFamily="34" charset="0"/>
            </a:endParaRPr>
          </a:p>
        </p:txBody>
      </p:sp>
      <p:sp>
        <p:nvSpPr>
          <p:cNvPr id="8" name="Espace réservé du pied de page 7"/>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6" name="Espace réservé du numéro de diapositive 1">
            <a:extLst>
              <a:ext uri="{FF2B5EF4-FFF2-40B4-BE49-F238E27FC236}">
                <a16:creationId xmlns:a16="http://schemas.microsoft.com/office/drawing/2014/main" id="{9DFC1188-360B-46BA-BF81-2FD95202F95C}"/>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30" name="Titre 5">
            <a:extLst>
              <a:ext uri="{FF2B5EF4-FFF2-40B4-BE49-F238E27FC236}">
                <a16:creationId xmlns:a16="http://schemas.microsoft.com/office/drawing/2014/main" id="{648FDC52-0288-4FDE-866E-1EA68FF87E9C}"/>
              </a:ext>
            </a:extLst>
          </p:cNvPr>
          <p:cNvSpPr txBox="1">
            <a:spLocks/>
          </p:cNvSpPr>
          <p:nvPr/>
        </p:nvSpPr>
        <p:spPr>
          <a:xfrm>
            <a:off x="930556" y="58033"/>
            <a:ext cx="6161724" cy="539991"/>
          </a:xfrm>
          <a:prstGeom prst="rect">
            <a:avLst/>
          </a:prstGeom>
        </p:spPr>
        <p:txBody>
          <a:bodyPr vert="horz" lIns="91440" tIns="45720" rIns="91440" bIns="45720" rtlCol="0" anchor="ctr">
            <a:no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a:ln>
                  <a:noFill/>
                </a:ln>
                <a:solidFill>
                  <a:srgbClr val="000000"/>
                </a:solidFill>
                <a:effectLst/>
                <a:uLnTx/>
                <a:uFillTx/>
                <a:latin typeface="Arial"/>
                <a:ea typeface="+mj-ea"/>
                <a:cs typeface="+mj-cs"/>
              </a:rPr>
              <a:t>Avancement de la préparation de chacun des 22 pilotes</a:t>
            </a:r>
          </a:p>
        </p:txBody>
      </p:sp>
      <p:sp>
        <p:nvSpPr>
          <p:cNvPr id="33" name="Espace réservé de la date 5">
            <a:extLst>
              <a:ext uri="{FF2B5EF4-FFF2-40B4-BE49-F238E27FC236}">
                <a16:creationId xmlns:a16="http://schemas.microsoft.com/office/drawing/2014/main" id="{3C4603F6-C3D7-466F-8432-E7C45200D842}"/>
              </a:ext>
            </a:extLst>
          </p:cNvPr>
          <p:cNvSpPr>
            <a:spLocks noGrp="1"/>
          </p:cNvSpPr>
          <p:nvPr>
            <p:ph type="dt" sz="half" idx="2"/>
          </p:nvPr>
        </p:nvSpPr>
        <p:spPr>
          <a:xfrm>
            <a:off x="323850" y="4797631"/>
            <a:ext cx="1210435" cy="345869"/>
          </a:xfrm>
        </p:spPr>
        <p:txBody>
          <a:bodyPr/>
          <a:lstStyle/>
          <a:p>
            <a:r>
              <a:rPr lang="fr-FR" cap="all"/>
              <a:t>10 FEVRIER 2021</a:t>
            </a:r>
          </a:p>
        </p:txBody>
      </p:sp>
      <p:cxnSp>
        <p:nvCxnSpPr>
          <p:cNvPr id="9" name="Connecteur droit 8">
            <a:extLst>
              <a:ext uri="{FF2B5EF4-FFF2-40B4-BE49-F238E27FC236}">
                <a16:creationId xmlns:a16="http://schemas.microsoft.com/office/drawing/2014/main" id="{726D02DB-8081-4E5D-B728-AB4D0DC6E06B}"/>
              </a:ext>
            </a:extLst>
          </p:cNvPr>
          <p:cNvCxnSpPr>
            <a:cxnSpLocks/>
          </p:cNvCxnSpPr>
          <p:nvPr/>
        </p:nvCxnSpPr>
        <p:spPr>
          <a:xfrm>
            <a:off x="1682043" y="870990"/>
            <a:ext cx="5559917" cy="0"/>
          </a:xfrm>
          <a:prstGeom prst="line">
            <a:avLst/>
          </a:prstGeom>
          <a:noFill/>
          <a:ln w="9525" cap="flat" cmpd="sng" algn="ctr">
            <a:solidFill>
              <a:srgbClr val="000091"/>
            </a:solidFill>
            <a:prstDash val="solid"/>
          </a:ln>
          <a:effectLst/>
        </p:spPr>
      </p:cxnSp>
      <p:sp>
        <p:nvSpPr>
          <p:cNvPr id="11" name="Rectangle 10">
            <a:extLst>
              <a:ext uri="{FF2B5EF4-FFF2-40B4-BE49-F238E27FC236}">
                <a16:creationId xmlns:a16="http://schemas.microsoft.com/office/drawing/2014/main" id="{0122F304-5891-4454-A02D-CD62E06FF4AD}"/>
              </a:ext>
            </a:extLst>
          </p:cNvPr>
          <p:cNvSpPr/>
          <p:nvPr/>
        </p:nvSpPr>
        <p:spPr>
          <a:xfrm>
            <a:off x="1460844" y="536474"/>
            <a:ext cx="6222311" cy="360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000091"/>
                </a:solidFill>
                <a:effectLst/>
                <a:uLnTx/>
                <a:uFillTx/>
                <a:latin typeface="Arial"/>
                <a:ea typeface="+mn-ea"/>
                <a:cs typeface="+mn-cs"/>
              </a:rPr>
              <a:t>CONSOLIDATION DES TABLEAUX DE BORD </a:t>
            </a:r>
            <a:r>
              <a:rPr lang="fr-FR" sz="800" b="1">
                <a:solidFill>
                  <a:srgbClr val="000091"/>
                </a:solidFill>
                <a:latin typeface="Arial"/>
              </a:rPr>
              <a:t>TELS QUE REMPLIS A LA DATE DU 08/02 PAR LES ARS</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b="1" i="1">
                <a:solidFill>
                  <a:srgbClr val="000091"/>
                </a:solidFill>
                <a:latin typeface="Arial"/>
              </a:rPr>
              <a:t>(ce tableau peut donc ne pas refléter la situation exacte à date de chaque projet)</a:t>
            </a:r>
            <a:endParaRPr kumimoji="0" lang="fr-FR" sz="800" b="1" i="1" u="none" strike="noStrike" kern="1200" cap="none" spc="0" normalizeH="0" baseline="0" noProof="0">
              <a:ln>
                <a:noFill/>
              </a:ln>
              <a:solidFill>
                <a:srgbClr val="000091"/>
              </a:solidFill>
              <a:effectLst/>
              <a:uLnTx/>
              <a:uFillTx/>
              <a:latin typeface="Arial"/>
              <a:ea typeface="+mn-ea"/>
              <a:cs typeface="+mn-cs"/>
            </a:endParaRPr>
          </a:p>
        </p:txBody>
      </p:sp>
      <p:pic>
        <p:nvPicPr>
          <p:cNvPr id="5" name="Image 4">
            <a:extLst>
              <a:ext uri="{FF2B5EF4-FFF2-40B4-BE49-F238E27FC236}">
                <a16:creationId xmlns:a16="http://schemas.microsoft.com/office/drawing/2014/main" id="{A5D98779-4BF8-4DB4-90BC-26CC7A6C695C}"/>
              </a:ext>
            </a:extLst>
          </p:cNvPr>
          <p:cNvPicPr>
            <a:picLocks noChangeAspect="1"/>
          </p:cNvPicPr>
          <p:nvPr/>
        </p:nvPicPr>
        <p:blipFill>
          <a:blip r:embed="rId7"/>
          <a:stretch>
            <a:fillRect/>
          </a:stretch>
        </p:blipFill>
        <p:spPr>
          <a:xfrm>
            <a:off x="1664356" y="902513"/>
            <a:ext cx="5577604" cy="3651681"/>
          </a:xfrm>
          <a:prstGeom prst="rect">
            <a:avLst/>
          </a:prstGeom>
        </p:spPr>
      </p:pic>
    </p:spTree>
    <p:extLst>
      <p:ext uri="{BB962C8B-B14F-4D97-AF65-F5344CB8AC3E}">
        <p14:creationId xmlns:p14="http://schemas.microsoft.com/office/powerpoint/2010/main" val="37714215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26" name="Diapositive think-cell" r:id="rId5" imgW="473" imgH="473" progId="TCLayout.ActiveDocument.1">
                  <p:embed/>
                </p:oleObj>
              </mc:Choice>
              <mc:Fallback>
                <p:oleObj name="Diapositive think-cell" r:id="rId5"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2" name="Titre 5">
            <a:extLst>
              <a:ext uri="{FF2B5EF4-FFF2-40B4-BE49-F238E27FC236}">
                <a16:creationId xmlns:a16="http://schemas.microsoft.com/office/drawing/2014/main" id="{B125D730-ACA5-4F3A-BC59-1CC8FDFB467A}"/>
              </a:ext>
            </a:extLst>
          </p:cNvPr>
          <p:cNvSpPr txBox="1">
            <a:spLocks/>
          </p:cNvSpPr>
          <p:nvPr/>
        </p:nvSpPr>
        <p:spPr>
          <a:xfrm>
            <a:off x="930555" y="87543"/>
            <a:ext cx="5871689" cy="539991"/>
          </a:xfrm>
          <a:prstGeom prst="rect">
            <a:avLst/>
          </a:prstGeom>
        </p:spPr>
        <p:txBody>
          <a:bodyPr vert="horz" lIns="91440" tIns="45720" rIns="91440" bIns="45720" rtlCol="0" anchor="ctr">
            <a:norm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a:ln>
                  <a:noFill/>
                </a:ln>
                <a:solidFill>
                  <a:srgbClr val="000000"/>
                </a:solidFill>
                <a:effectLst/>
                <a:uLnTx/>
                <a:uFillTx/>
                <a:latin typeface="Arial"/>
                <a:ea typeface="+mj-ea"/>
                <a:cs typeface="+mj-cs"/>
              </a:rPr>
              <a:t>Les indicateurs doivent permettre de suivre les pilotes sur 3 grandes dimensions</a:t>
            </a:r>
          </a:p>
        </p:txBody>
      </p:sp>
      <p:sp>
        <p:nvSpPr>
          <p:cNvPr id="38" name="Espace réservé du numéro de diapositive 1">
            <a:extLst>
              <a:ext uri="{FF2B5EF4-FFF2-40B4-BE49-F238E27FC236}">
                <a16:creationId xmlns:a16="http://schemas.microsoft.com/office/drawing/2014/main" id="{DF5CF692-75AD-4951-9990-75EA204DD631}"/>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126" name="Espace réservé de la date 5">
            <a:extLst>
              <a:ext uri="{FF2B5EF4-FFF2-40B4-BE49-F238E27FC236}">
                <a16:creationId xmlns:a16="http://schemas.microsoft.com/office/drawing/2014/main" id="{FF65968C-06F3-47D2-93F8-488B35A068C4}"/>
              </a:ext>
            </a:extLst>
          </p:cNvPr>
          <p:cNvSpPr>
            <a:spLocks noGrp="1"/>
          </p:cNvSpPr>
          <p:nvPr>
            <p:ph type="dt" sz="half" idx="2"/>
          </p:nvPr>
        </p:nvSpPr>
        <p:spPr>
          <a:xfrm>
            <a:off x="323850" y="4797631"/>
            <a:ext cx="1210435" cy="34586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all" spc="0" normalizeH="0" baseline="0" noProof="0">
                <a:ln>
                  <a:noFill/>
                </a:ln>
                <a:solidFill>
                  <a:srgbClr val="000000"/>
                </a:solidFill>
                <a:effectLst/>
                <a:uLnTx/>
                <a:uFillTx/>
                <a:latin typeface="Arial"/>
                <a:ea typeface="+mn-ea"/>
                <a:cs typeface="+mn-cs"/>
              </a:rPr>
              <a:t>19 janvier 2021</a:t>
            </a:r>
          </a:p>
        </p:txBody>
      </p:sp>
      <p:sp>
        <p:nvSpPr>
          <p:cNvPr id="37" name="Rectangle 36">
            <a:extLst>
              <a:ext uri="{FF2B5EF4-FFF2-40B4-BE49-F238E27FC236}">
                <a16:creationId xmlns:a16="http://schemas.microsoft.com/office/drawing/2014/main" id="{363B4911-8F5A-4A85-A0A7-4F27B4609705}"/>
              </a:ext>
            </a:extLst>
          </p:cNvPr>
          <p:cNvSpPr/>
          <p:nvPr/>
        </p:nvSpPr>
        <p:spPr>
          <a:xfrm>
            <a:off x="1338941" y="892626"/>
            <a:ext cx="2362202" cy="499681"/>
          </a:xfrm>
          <a:prstGeom prst="rect">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latin typeface="+mj-lt"/>
                <a:cs typeface="Segoe UI Light" panose="020B0502040204020203" pitchFamily="34" charset="0"/>
              </a:rPr>
              <a:t>Utilisation et fonctionnement des SAS</a:t>
            </a:r>
          </a:p>
        </p:txBody>
      </p:sp>
      <p:sp>
        <p:nvSpPr>
          <p:cNvPr id="39" name="Rectangle 38">
            <a:extLst>
              <a:ext uri="{FF2B5EF4-FFF2-40B4-BE49-F238E27FC236}">
                <a16:creationId xmlns:a16="http://schemas.microsoft.com/office/drawing/2014/main" id="{E34B5D93-4098-429E-92BB-1241387CBC63}"/>
              </a:ext>
            </a:extLst>
          </p:cNvPr>
          <p:cNvSpPr/>
          <p:nvPr/>
        </p:nvSpPr>
        <p:spPr>
          <a:xfrm>
            <a:off x="3826326" y="892626"/>
            <a:ext cx="2362202" cy="499681"/>
          </a:xfrm>
          <a:prstGeom prst="rect">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latin typeface="+mj-lt"/>
                <a:cs typeface="Segoe UI Light" panose="020B0502040204020203" pitchFamily="34" charset="0"/>
              </a:rPr>
              <a:t>Conditions opérationnelles de mise en œuvre des SAS</a:t>
            </a:r>
          </a:p>
        </p:txBody>
      </p:sp>
      <p:sp>
        <p:nvSpPr>
          <p:cNvPr id="40" name="Rectangle 39">
            <a:extLst>
              <a:ext uri="{FF2B5EF4-FFF2-40B4-BE49-F238E27FC236}">
                <a16:creationId xmlns:a16="http://schemas.microsoft.com/office/drawing/2014/main" id="{DC24F8E1-1BAE-4E78-8A28-4F2644DD1293}"/>
              </a:ext>
            </a:extLst>
          </p:cNvPr>
          <p:cNvSpPr/>
          <p:nvPr/>
        </p:nvSpPr>
        <p:spPr>
          <a:xfrm>
            <a:off x="6346370" y="892626"/>
            <a:ext cx="2362202" cy="499681"/>
          </a:xfrm>
          <a:prstGeom prst="rect">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latin typeface="+mj-lt"/>
                <a:cs typeface="Segoe UI Light" panose="020B0502040204020203" pitchFamily="34" charset="0"/>
              </a:rPr>
              <a:t>Efficacité du SAS sur la prise en charge des SNP et la santé publique</a:t>
            </a:r>
          </a:p>
        </p:txBody>
      </p:sp>
      <p:sp>
        <p:nvSpPr>
          <p:cNvPr id="41" name="Rectangle 40">
            <a:extLst>
              <a:ext uri="{FF2B5EF4-FFF2-40B4-BE49-F238E27FC236}">
                <a16:creationId xmlns:a16="http://schemas.microsoft.com/office/drawing/2014/main" id="{ED411CAB-4141-4C8A-BE53-F129CFA0EC7D}"/>
              </a:ext>
            </a:extLst>
          </p:cNvPr>
          <p:cNvSpPr/>
          <p:nvPr/>
        </p:nvSpPr>
        <p:spPr>
          <a:xfrm>
            <a:off x="1307773" y="1417595"/>
            <a:ext cx="2362202" cy="1076817"/>
          </a:xfrm>
          <a:prstGeom prst="rect">
            <a:avLst/>
          </a:prstGeom>
          <a:solidFill>
            <a:schemeClr val="accent2">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fr-FR" sz="800">
                <a:solidFill>
                  <a:schemeClr val="tx1"/>
                </a:solidFill>
                <a:latin typeface="+mj-lt"/>
              </a:rPr>
              <a:t>Suivre la mise en œuvre et la montée en puissance des SAS, leurs niveaux d’activité</a:t>
            </a:r>
          </a:p>
          <a:p>
            <a:pPr marL="171450" indent="-171450">
              <a:buFont typeface="Arial" panose="020B0604020202020204" pitchFamily="34" charset="0"/>
              <a:buChar char="•"/>
            </a:pPr>
            <a:r>
              <a:rPr lang="fr-FR" sz="800">
                <a:solidFill>
                  <a:schemeClr val="tx1"/>
                </a:solidFill>
                <a:latin typeface="+mj-lt"/>
              </a:rPr>
              <a:t>Quantifier le recours aux SAS par les usagers et leur niveau d’adhésion</a:t>
            </a:r>
          </a:p>
          <a:p>
            <a:pPr marL="171450" indent="-171450">
              <a:buFont typeface="Arial" panose="020B0604020202020204" pitchFamily="34" charset="0"/>
              <a:buChar char="•"/>
            </a:pPr>
            <a:r>
              <a:rPr lang="fr-FR" sz="800">
                <a:solidFill>
                  <a:schemeClr val="tx1"/>
                </a:solidFill>
                <a:latin typeface="+mj-lt"/>
              </a:rPr>
              <a:t>Évaluer l’adhésion des PS du territoire à la nouvelle organisation</a:t>
            </a:r>
          </a:p>
        </p:txBody>
      </p:sp>
      <p:sp>
        <p:nvSpPr>
          <p:cNvPr id="42" name="Rectangle 41">
            <a:extLst>
              <a:ext uri="{FF2B5EF4-FFF2-40B4-BE49-F238E27FC236}">
                <a16:creationId xmlns:a16="http://schemas.microsoft.com/office/drawing/2014/main" id="{FC4F85F2-8E7F-4511-B2F8-E3FC1882E4F1}"/>
              </a:ext>
            </a:extLst>
          </p:cNvPr>
          <p:cNvSpPr/>
          <p:nvPr/>
        </p:nvSpPr>
        <p:spPr>
          <a:xfrm>
            <a:off x="3822375" y="1402060"/>
            <a:ext cx="2362202" cy="1076817"/>
          </a:xfrm>
          <a:prstGeom prst="rect">
            <a:avLst/>
          </a:prstGeom>
          <a:solidFill>
            <a:schemeClr val="accent2">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fr-FR" sz="800">
                <a:solidFill>
                  <a:schemeClr val="tx1"/>
                </a:solidFill>
                <a:latin typeface="+mj-lt"/>
              </a:rPr>
              <a:t>Déterminer quelles sont les moyens et les conditions de mise en œuvre d’un SAS au niveau d’un territoire</a:t>
            </a:r>
          </a:p>
        </p:txBody>
      </p:sp>
      <p:sp>
        <p:nvSpPr>
          <p:cNvPr id="43" name="Rectangle 42">
            <a:extLst>
              <a:ext uri="{FF2B5EF4-FFF2-40B4-BE49-F238E27FC236}">
                <a16:creationId xmlns:a16="http://schemas.microsoft.com/office/drawing/2014/main" id="{5A78E042-84DF-4D91-8D5C-717F7D27D2A9}"/>
              </a:ext>
            </a:extLst>
          </p:cNvPr>
          <p:cNvSpPr/>
          <p:nvPr/>
        </p:nvSpPr>
        <p:spPr>
          <a:xfrm>
            <a:off x="6336977" y="1392762"/>
            <a:ext cx="2362202" cy="1076817"/>
          </a:xfrm>
          <a:prstGeom prst="rect">
            <a:avLst/>
          </a:prstGeom>
          <a:solidFill>
            <a:schemeClr val="accent2">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fr-FR" sz="800">
                <a:solidFill>
                  <a:schemeClr val="tx1"/>
                </a:solidFill>
                <a:latin typeface="+mj-lt"/>
              </a:rPr>
              <a:t>Mesurer les effets de la mise en place d’un projet SAS sur : </a:t>
            </a:r>
          </a:p>
          <a:p>
            <a:pPr marL="357188" lvl="1" indent="-179388">
              <a:buFont typeface="Courier New" panose="02070309020205020404" pitchFamily="49" charset="0"/>
              <a:buChar char="o"/>
            </a:pPr>
            <a:r>
              <a:rPr lang="fr-FR" sz="800">
                <a:solidFill>
                  <a:schemeClr val="tx1"/>
                </a:solidFill>
                <a:latin typeface="+mj-lt"/>
              </a:rPr>
              <a:t>L’accès aux soins et la prise en charge des SNP</a:t>
            </a:r>
          </a:p>
          <a:p>
            <a:pPr marL="357188" lvl="1" indent="-179388">
              <a:buFont typeface="Courier New" panose="02070309020205020404" pitchFamily="49" charset="0"/>
              <a:buChar char="o"/>
            </a:pPr>
            <a:r>
              <a:rPr lang="fr-FR" sz="800">
                <a:solidFill>
                  <a:schemeClr val="tx1"/>
                </a:solidFill>
                <a:latin typeface="+mj-lt"/>
              </a:rPr>
              <a:t>Le désengorgement des urgences</a:t>
            </a:r>
          </a:p>
          <a:p>
            <a:pPr marL="357188" lvl="1" indent="-179388">
              <a:buFont typeface="Courier New" panose="02070309020205020404" pitchFamily="49" charset="0"/>
              <a:buChar char="o"/>
            </a:pPr>
            <a:r>
              <a:rPr lang="fr-FR" sz="800">
                <a:solidFill>
                  <a:schemeClr val="tx1"/>
                </a:solidFill>
                <a:latin typeface="+mj-lt"/>
              </a:rPr>
              <a:t>Les dépenses de soins</a:t>
            </a:r>
          </a:p>
        </p:txBody>
      </p:sp>
      <p:sp>
        <p:nvSpPr>
          <p:cNvPr id="44" name="Rectangle 43">
            <a:extLst>
              <a:ext uri="{FF2B5EF4-FFF2-40B4-BE49-F238E27FC236}">
                <a16:creationId xmlns:a16="http://schemas.microsoft.com/office/drawing/2014/main" id="{E6C0AFB5-8397-4E3A-86FB-6183B4FC863F}"/>
              </a:ext>
            </a:extLst>
          </p:cNvPr>
          <p:cNvSpPr/>
          <p:nvPr/>
        </p:nvSpPr>
        <p:spPr>
          <a:xfrm>
            <a:off x="1338939" y="2575240"/>
            <a:ext cx="2362202" cy="28800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latin typeface="+mj-lt"/>
                <a:cs typeface="Segoe UI Light" panose="020B0502040204020203" pitchFamily="34" charset="0"/>
              </a:rPr>
              <a:t>Indicateurs de suivi du fonctionnement du SAS</a:t>
            </a:r>
          </a:p>
        </p:txBody>
      </p:sp>
      <p:sp>
        <p:nvSpPr>
          <p:cNvPr id="45" name="Rectangle 44">
            <a:extLst>
              <a:ext uri="{FF2B5EF4-FFF2-40B4-BE49-F238E27FC236}">
                <a16:creationId xmlns:a16="http://schemas.microsoft.com/office/drawing/2014/main" id="{0E5600E1-8AD2-4E23-AC19-577358E33266}"/>
              </a:ext>
            </a:extLst>
          </p:cNvPr>
          <p:cNvSpPr/>
          <p:nvPr/>
        </p:nvSpPr>
        <p:spPr>
          <a:xfrm>
            <a:off x="1338940" y="2961553"/>
            <a:ext cx="4838439" cy="2880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latin typeface="+mj-lt"/>
                <a:cs typeface="Segoe UI Light" panose="020B0502040204020203" pitchFamily="34" charset="0"/>
              </a:rPr>
              <a:t>Indicateurs de suivi de l’articulation du SAS avec les organisations de soins de ville</a:t>
            </a:r>
          </a:p>
        </p:txBody>
      </p:sp>
      <p:sp>
        <p:nvSpPr>
          <p:cNvPr id="46" name="Rectangle 45">
            <a:extLst>
              <a:ext uri="{FF2B5EF4-FFF2-40B4-BE49-F238E27FC236}">
                <a16:creationId xmlns:a16="http://schemas.microsoft.com/office/drawing/2014/main" id="{856844DC-7D82-44D3-AAC6-73F789B6DB0B}"/>
              </a:ext>
            </a:extLst>
          </p:cNvPr>
          <p:cNvSpPr/>
          <p:nvPr/>
        </p:nvSpPr>
        <p:spPr>
          <a:xfrm>
            <a:off x="1338939" y="3347866"/>
            <a:ext cx="4845637" cy="2880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latin typeface="+mj-lt"/>
                <a:cs typeface="Segoe UI Light" panose="020B0502040204020203" pitchFamily="34" charset="0"/>
              </a:rPr>
              <a:t>Indicateurs d’utilisation de la plateforme digitale</a:t>
            </a:r>
          </a:p>
        </p:txBody>
      </p:sp>
      <p:sp>
        <p:nvSpPr>
          <p:cNvPr id="57" name="Rectangle 56">
            <a:extLst>
              <a:ext uri="{FF2B5EF4-FFF2-40B4-BE49-F238E27FC236}">
                <a16:creationId xmlns:a16="http://schemas.microsoft.com/office/drawing/2014/main" id="{42B72132-054F-48A9-A46E-DD928B937928}"/>
              </a:ext>
            </a:extLst>
          </p:cNvPr>
          <p:cNvSpPr/>
          <p:nvPr/>
        </p:nvSpPr>
        <p:spPr>
          <a:xfrm>
            <a:off x="3822375" y="4120493"/>
            <a:ext cx="4844584" cy="288000"/>
          </a:xfrm>
          <a:prstGeom prst="rect">
            <a:avLst/>
          </a:prstGeom>
          <a:solidFill>
            <a:schemeClr val="bg1">
              <a:lumMod val="8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latin typeface="+mj-lt"/>
                <a:cs typeface="Segoe UI Light" panose="020B0502040204020203" pitchFamily="34" charset="0"/>
              </a:rPr>
              <a:t>Indicateurs financiers</a:t>
            </a:r>
          </a:p>
        </p:txBody>
      </p:sp>
      <p:sp>
        <p:nvSpPr>
          <p:cNvPr id="58" name="Rectangle 57">
            <a:extLst>
              <a:ext uri="{FF2B5EF4-FFF2-40B4-BE49-F238E27FC236}">
                <a16:creationId xmlns:a16="http://schemas.microsoft.com/office/drawing/2014/main" id="{D13F6F1F-7882-4D76-B166-A57E48ADCE1B}"/>
              </a:ext>
            </a:extLst>
          </p:cNvPr>
          <p:cNvSpPr/>
          <p:nvPr/>
        </p:nvSpPr>
        <p:spPr>
          <a:xfrm>
            <a:off x="6336978" y="2575241"/>
            <a:ext cx="2362202" cy="28800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latin typeface="+mj-lt"/>
                <a:cs typeface="Segoe UI Light" panose="020B0502040204020203" pitchFamily="34" charset="0"/>
              </a:rPr>
              <a:t>Indicateurs d’efficacité</a:t>
            </a:r>
          </a:p>
        </p:txBody>
      </p:sp>
      <p:sp>
        <p:nvSpPr>
          <p:cNvPr id="59" name="ZoneTexte 58">
            <a:extLst>
              <a:ext uri="{FF2B5EF4-FFF2-40B4-BE49-F238E27FC236}">
                <a16:creationId xmlns:a16="http://schemas.microsoft.com/office/drawing/2014/main" id="{582C55EF-309B-4832-A086-7DE7D174B5C1}"/>
              </a:ext>
            </a:extLst>
          </p:cNvPr>
          <p:cNvSpPr txBox="1"/>
          <p:nvPr/>
        </p:nvSpPr>
        <p:spPr>
          <a:xfrm>
            <a:off x="97972" y="1099454"/>
            <a:ext cx="1142998" cy="338554"/>
          </a:xfrm>
          <a:prstGeom prst="rect">
            <a:avLst/>
          </a:prstGeom>
          <a:noFill/>
          <a:ln>
            <a:noFill/>
          </a:ln>
        </p:spPr>
        <p:txBody>
          <a:bodyPr wrap="square" rtlCol="0">
            <a:spAutoFit/>
          </a:bodyPr>
          <a:lstStyle/>
          <a:p>
            <a:pPr algn="ctr"/>
            <a:r>
              <a:rPr lang="fr-FR" sz="800" b="1">
                <a:solidFill>
                  <a:schemeClr val="bg1">
                    <a:lumMod val="50000"/>
                  </a:schemeClr>
                </a:solidFill>
                <a:latin typeface="+mj-lt"/>
              </a:rPr>
              <a:t>DIMENSION DE L’ÉVALUATION</a:t>
            </a:r>
          </a:p>
        </p:txBody>
      </p:sp>
      <p:sp>
        <p:nvSpPr>
          <p:cNvPr id="60" name="ZoneTexte 59">
            <a:extLst>
              <a:ext uri="{FF2B5EF4-FFF2-40B4-BE49-F238E27FC236}">
                <a16:creationId xmlns:a16="http://schemas.microsoft.com/office/drawing/2014/main" id="{407A3086-DEC1-4AD5-A99A-7B4307F5CF65}"/>
              </a:ext>
            </a:extLst>
          </p:cNvPr>
          <p:cNvSpPr txBox="1"/>
          <p:nvPr/>
        </p:nvSpPr>
        <p:spPr>
          <a:xfrm>
            <a:off x="142747" y="1715290"/>
            <a:ext cx="1142998" cy="215444"/>
          </a:xfrm>
          <a:prstGeom prst="rect">
            <a:avLst/>
          </a:prstGeom>
          <a:noFill/>
        </p:spPr>
        <p:txBody>
          <a:bodyPr wrap="square" rtlCol="0">
            <a:spAutoFit/>
          </a:bodyPr>
          <a:lstStyle/>
          <a:p>
            <a:pPr algn="ctr"/>
            <a:r>
              <a:rPr lang="fr-FR" sz="800" b="1">
                <a:solidFill>
                  <a:schemeClr val="bg1">
                    <a:lumMod val="50000"/>
                  </a:schemeClr>
                </a:solidFill>
                <a:latin typeface="+mj-lt"/>
              </a:rPr>
              <a:t>OBJECTIFS</a:t>
            </a:r>
          </a:p>
        </p:txBody>
      </p:sp>
      <p:sp>
        <p:nvSpPr>
          <p:cNvPr id="61" name="ZoneTexte 60">
            <a:extLst>
              <a:ext uri="{FF2B5EF4-FFF2-40B4-BE49-F238E27FC236}">
                <a16:creationId xmlns:a16="http://schemas.microsoft.com/office/drawing/2014/main" id="{B8BF2161-25E6-4820-82B5-7BD9152526AE}"/>
              </a:ext>
            </a:extLst>
          </p:cNvPr>
          <p:cNvSpPr txBox="1"/>
          <p:nvPr/>
        </p:nvSpPr>
        <p:spPr>
          <a:xfrm>
            <a:off x="97972" y="2491945"/>
            <a:ext cx="1142998" cy="338554"/>
          </a:xfrm>
          <a:prstGeom prst="rect">
            <a:avLst/>
          </a:prstGeom>
          <a:noFill/>
        </p:spPr>
        <p:txBody>
          <a:bodyPr wrap="square" rtlCol="0">
            <a:spAutoFit/>
          </a:bodyPr>
          <a:lstStyle/>
          <a:p>
            <a:pPr algn="ctr"/>
            <a:r>
              <a:rPr lang="fr-FR" sz="800" b="1">
                <a:solidFill>
                  <a:schemeClr val="bg1">
                    <a:lumMod val="50000"/>
                  </a:schemeClr>
                </a:solidFill>
                <a:latin typeface="+mj-lt"/>
              </a:rPr>
              <a:t>CATÉGORIES D’INDICATEURS</a:t>
            </a:r>
          </a:p>
        </p:txBody>
      </p:sp>
      <p:sp>
        <p:nvSpPr>
          <p:cNvPr id="62" name="Rectangle 61">
            <a:extLst>
              <a:ext uri="{FF2B5EF4-FFF2-40B4-BE49-F238E27FC236}">
                <a16:creationId xmlns:a16="http://schemas.microsoft.com/office/drawing/2014/main" id="{4FB7140A-AB8F-49A8-954D-F1F583CA8518}"/>
              </a:ext>
            </a:extLst>
          </p:cNvPr>
          <p:cNvSpPr/>
          <p:nvPr/>
        </p:nvSpPr>
        <p:spPr>
          <a:xfrm>
            <a:off x="3822375" y="2575241"/>
            <a:ext cx="2362202" cy="2880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latin typeface="+mj-lt"/>
                <a:cs typeface="Segoe UI Light" panose="020B0502040204020203" pitchFamily="34" charset="0"/>
              </a:rPr>
              <a:t>Indicateurs de mise en œuvre du SAS</a:t>
            </a:r>
          </a:p>
        </p:txBody>
      </p:sp>
      <p:sp>
        <p:nvSpPr>
          <p:cNvPr id="63" name="Rectangle 62">
            <a:extLst>
              <a:ext uri="{FF2B5EF4-FFF2-40B4-BE49-F238E27FC236}">
                <a16:creationId xmlns:a16="http://schemas.microsoft.com/office/drawing/2014/main" id="{046731CE-F9F5-4BD0-9667-16E7E7C4421A}"/>
              </a:ext>
            </a:extLst>
          </p:cNvPr>
          <p:cNvSpPr/>
          <p:nvPr/>
        </p:nvSpPr>
        <p:spPr>
          <a:xfrm>
            <a:off x="1338940" y="3734179"/>
            <a:ext cx="7360239" cy="288000"/>
          </a:xfrm>
          <a:prstGeom prst="rect">
            <a:avLst/>
          </a:prstGeom>
          <a:solidFill>
            <a:schemeClr val="bg1">
              <a:lumMod val="8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latin typeface="+mj-lt"/>
                <a:cs typeface="Segoe UI Light" panose="020B0502040204020203" pitchFamily="34" charset="0"/>
              </a:rPr>
              <a:t>Indicateurs de satisfaction</a:t>
            </a:r>
          </a:p>
        </p:txBody>
      </p:sp>
    </p:spTree>
    <p:extLst>
      <p:ext uri="{BB962C8B-B14F-4D97-AF65-F5344CB8AC3E}">
        <p14:creationId xmlns:p14="http://schemas.microsoft.com/office/powerpoint/2010/main" val="4086063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50" name="Diapositive think-cell" r:id="rId5" imgW="473" imgH="473" progId="TCLayout.ActiveDocument.1">
                  <p:embed/>
                </p:oleObj>
              </mc:Choice>
              <mc:Fallback>
                <p:oleObj name="Diapositive think-cell" r:id="rId5"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2" name="Titre 5">
            <a:extLst>
              <a:ext uri="{FF2B5EF4-FFF2-40B4-BE49-F238E27FC236}">
                <a16:creationId xmlns:a16="http://schemas.microsoft.com/office/drawing/2014/main" id="{B125D730-ACA5-4F3A-BC59-1CC8FDFB467A}"/>
              </a:ext>
            </a:extLst>
          </p:cNvPr>
          <p:cNvSpPr txBox="1">
            <a:spLocks/>
          </p:cNvSpPr>
          <p:nvPr/>
        </p:nvSpPr>
        <p:spPr>
          <a:xfrm>
            <a:off x="930555" y="87543"/>
            <a:ext cx="6356069" cy="539991"/>
          </a:xfrm>
          <a:prstGeom prst="rect">
            <a:avLst/>
          </a:prstGeom>
        </p:spPr>
        <p:txBody>
          <a:bodyPr vert="horz" lIns="91440" tIns="45720" rIns="91440" bIns="45720" rtlCol="0" anchor="ctr">
            <a:norm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a:ln>
                  <a:noFill/>
                </a:ln>
                <a:solidFill>
                  <a:srgbClr val="000000"/>
                </a:solidFill>
                <a:effectLst/>
                <a:uLnTx/>
                <a:uFillTx/>
                <a:latin typeface="Arial"/>
                <a:ea typeface="+mj-ea"/>
                <a:cs typeface="+mj-cs"/>
              </a:rPr>
              <a:t>Dates de démarrage estimatives</a:t>
            </a:r>
          </a:p>
        </p:txBody>
      </p:sp>
      <p:sp>
        <p:nvSpPr>
          <p:cNvPr id="38" name="Espace réservé du numéro de diapositive 1">
            <a:extLst>
              <a:ext uri="{FF2B5EF4-FFF2-40B4-BE49-F238E27FC236}">
                <a16:creationId xmlns:a16="http://schemas.microsoft.com/office/drawing/2014/main" id="{DF5CF692-75AD-4951-9990-75EA204DD631}"/>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126" name="Espace réservé de la date 5">
            <a:extLst>
              <a:ext uri="{FF2B5EF4-FFF2-40B4-BE49-F238E27FC236}">
                <a16:creationId xmlns:a16="http://schemas.microsoft.com/office/drawing/2014/main" id="{FF65968C-06F3-47D2-93F8-488B35A068C4}"/>
              </a:ext>
            </a:extLst>
          </p:cNvPr>
          <p:cNvSpPr>
            <a:spLocks noGrp="1"/>
          </p:cNvSpPr>
          <p:nvPr>
            <p:ph type="dt" sz="half" idx="2"/>
          </p:nvPr>
        </p:nvSpPr>
        <p:spPr>
          <a:xfrm>
            <a:off x="323850" y="4797631"/>
            <a:ext cx="1210435" cy="34586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all" spc="0" normalizeH="0" baseline="0" noProof="0">
                <a:ln>
                  <a:noFill/>
                </a:ln>
                <a:solidFill>
                  <a:srgbClr val="000000"/>
                </a:solidFill>
                <a:effectLst/>
                <a:uLnTx/>
                <a:uFillTx/>
                <a:latin typeface="Arial"/>
                <a:ea typeface="+mn-ea"/>
                <a:cs typeface="+mn-cs"/>
              </a:rPr>
              <a:t>19 janvier 2021</a:t>
            </a:r>
          </a:p>
        </p:txBody>
      </p:sp>
      <p:graphicFrame>
        <p:nvGraphicFramePr>
          <p:cNvPr id="10" name="Tableau 4">
            <a:extLst>
              <a:ext uri="{FF2B5EF4-FFF2-40B4-BE49-F238E27FC236}">
                <a16:creationId xmlns:a16="http://schemas.microsoft.com/office/drawing/2014/main" id="{37B7FF57-5A75-46D0-BE09-3C1249E4E871}"/>
              </a:ext>
            </a:extLst>
          </p:cNvPr>
          <p:cNvGraphicFramePr>
            <a:graphicFrameLocks noGrp="1"/>
          </p:cNvGraphicFramePr>
          <p:nvPr/>
        </p:nvGraphicFramePr>
        <p:xfrm>
          <a:off x="514087" y="663429"/>
          <a:ext cx="3900257" cy="3945417"/>
        </p:xfrm>
        <a:graphic>
          <a:graphicData uri="http://schemas.openxmlformats.org/drawingml/2006/table">
            <a:tbl>
              <a:tblPr firstRow="1" bandRow="1"/>
              <a:tblGrid>
                <a:gridCol w="1324743">
                  <a:extLst>
                    <a:ext uri="{9D8B030D-6E8A-4147-A177-3AD203B41FA5}">
                      <a16:colId xmlns:a16="http://schemas.microsoft.com/office/drawing/2014/main" val="1096626428"/>
                    </a:ext>
                  </a:extLst>
                </a:gridCol>
                <a:gridCol w="2575514">
                  <a:extLst>
                    <a:ext uri="{9D8B030D-6E8A-4147-A177-3AD203B41FA5}">
                      <a16:colId xmlns:a16="http://schemas.microsoft.com/office/drawing/2014/main" val="2561253747"/>
                    </a:ext>
                  </a:extLst>
                </a:gridCol>
              </a:tblGrid>
              <a:tr h="31787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400">
                          <a:latin typeface="Segoe Condensed" panose="020B0606040200020203" pitchFamily="34" charset="0"/>
                        </a:rPr>
                        <a:t>Pilotes</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400">
                          <a:latin typeface="Segoe Condensed" panose="020B0606040200020203" pitchFamily="34" charset="0"/>
                        </a:rPr>
                        <a:t>Date de démarrage estimative</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67877225"/>
                  </a:ext>
                </a:extLst>
              </a:tr>
              <a:tr h="43919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57</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latin typeface="Segoe Condensed" panose="020B0606040200020203" pitchFamily="34" charset="0"/>
                        </a:rPr>
                        <a:t>Février</a:t>
                      </a:r>
                      <a:r>
                        <a:rPr lang="fr-FR" sz="1100" baseline="0">
                          <a:latin typeface="Segoe Condensed" panose="020B0606040200020203" pitchFamily="34" charset="0"/>
                        </a:rPr>
                        <a:t> 2021</a:t>
                      </a:r>
                      <a:r>
                        <a:rPr lang="fr-FR" sz="1100">
                          <a:latin typeface="Segoe Condensed" panose="020B0606040200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prstClr val="black"/>
                          </a:solidFill>
                          <a:effectLst/>
                          <a:uLnTx/>
                          <a:uFillTx/>
                          <a:latin typeface="Segoe Condensed"/>
                          <a:ea typeface="+mn-ea"/>
                          <a:cs typeface="+mn-cs"/>
                        </a:rPr>
                        <a:t>(en préfiguration depuis le 16/11)</a:t>
                      </a:r>
                      <a:endParaRPr kumimoji="0" lang="fr-FR" sz="1800" b="0" i="0" u="none" strike="noStrike" kern="1200" cap="none" spc="0" normalizeH="0" baseline="0" noProof="0">
                        <a:ln>
                          <a:noFill/>
                        </a:ln>
                        <a:solidFill>
                          <a:prstClr val="black"/>
                        </a:solidFill>
                        <a:effectLst/>
                        <a:uLnTx/>
                        <a:uFillTx/>
                        <a:latin typeface="+mn-lt"/>
                        <a:ea typeface="+mn-ea"/>
                        <a:cs typeface="+mn-cs"/>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574064554"/>
                  </a:ext>
                </a:extLst>
              </a:tr>
              <a:tr h="35810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33</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latin typeface="Segoe Condensed" panose="020B0606040200020203" pitchFamily="34" charset="0"/>
                        </a:rPr>
                        <a:t>Février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319544858"/>
                  </a:ext>
                </a:extLst>
              </a:tr>
              <a:tr h="35810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solidFill>
                            <a:schemeClr val="tx1"/>
                          </a:solidFill>
                          <a:latin typeface="Segoe Condensed" panose="020B0606040200020203" pitchFamily="34" charset="0"/>
                        </a:rPr>
                        <a:t>SAS 69</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a:solidFill>
                            <a:schemeClr val="tx1"/>
                          </a:solidFill>
                          <a:latin typeface="Segoe Condensed" panose="020B0606040200020203" pitchFamily="34" charset="0"/>
                        </a:rPr>
                        <a:t>Février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1503085257"/>
                  </a:ext>
                </a:extLst>
              </a:tr>
              <a:tr h="35810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solidFill>
                            <a:schemeClr val="tx1"/>
                          </a:solidFill>
                          <a:latin typeface="Segoe Condensed" panose="020B0606040200020203" pitchFamily="34" charset="0"/>
                        </a:rPr>
                        <a:t>SAS 972</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prstClr val="black"/>
                          </a:solidFill>
                          <a:effectLst/>
                          <a:uLnTx/>
                          <a:uFillTx/>
                          <a:latin typeface="Segoe Condensed" panose="020B0606040200020203" pitchFamily="34" charset="0"/>
                          <a:ea typeface="+mn-ea"/>
                          <a:cs typeface="+mn-cs"/>
                        </a:rPr>
                        <a:t>Février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2171644915"/>
                  </a:ext>
                </a:extLst>
              </a:tr>
              <a:tr h="35810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76B</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prstClr val="black"/>
                          </a:solidFill>
                          <a:effectLst/>
                          <a:uLnTx/>
                          <a:uFillTx/>
                          <a:latin typeface="Segoe Condensed"/>
                          <a:ea typeface="+mn-ea"/>
                          <a:cs typeface="+mn-cs"/>
                        </a:rPr>
                        <a:t>Mars 2021 </a:t>
                      </a:r>
                      <a:endParaRPr kumimoji="0" lang="fr-FR" sz="1100" b="0" i="0" u="none" strike="noStrike" kern="1200" cap="none" spc="0" normalizeH="0" baseline="0" noProof="0">
                        <a:ln>
                          <a:noFill/>
                        </a:ln>
                        <a:solidFill>
                          <a:prstClr val="black"/>
                        </a:solidFill>
                        <a:effectLst/>
                        <a:uLnTx/>
                        <a:uFillTx/>
                        <a:latin typeface="Calibri" panose="020F0502020204030204"/>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549000741"/>
                  </a:ext>
                </a:extLst>
              </a:tr>
              <a:tr h="35810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86</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rtl="0" eaLnBrk="1" fontAlgn="auto" latinLnBrk="0" hangingPunct="1">
                        <a:lnSpc>
                          <a:spcPct val="100000"/>
                        </a:lnSpc>
                        <a:spcBef>
                          <a:spcPts val="0"/>
                        </a:spcBef>
                        <a:spcAft>
                          <a:spcPts val="0"/>
                        </a:spcAft>
                        <a:buClrTx/>
                        <a:buSzTx/>
                        <a:buFontTx/>
                        <a:buNone/>
                      </a:pPr>
                      <a:r>
                        <a:rPr lang="fr-FR" sz="1100">
                          <a:latin typeface="Segoe Condensed"/>
                        </a:rPr>
                        <a:t>Mars 2021 </a:t>
                      </a:r>
                      <a:endParaRPr lang="fr-FR" sz="1100" b="0" i="0" u="none" strike="noStrike" noProof="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4264955737"/>
                  </a:ext>
                </a:extLst>
              </a:tr>
              <a:tr h="35810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80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latin typeface="Segoe Condensed" panose="020B0606040200020203" pitchFamily="34" charset="0"/>
                        </a:rPr>
                        <a:t>Mars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3519313212"/>
                  </a:ext>
                </a:extLst>
              </a:tr>
              <a:tr h="35810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59</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latin typeface="Segoe Condensed" panose="020B0606040200020203" pitchFamily="34" charset="0"/>
                        </a:rPr>
                        <a:t>Mars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1189487649"/>
                  </a:ext>
                </a:extLst>
              </a:tr>
              <a:tr h="35810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21-58</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i="0">
                          <a:solidFill>
                            <a:schemeClr val="tx1"/>
                          </a:solidFill>
                          <a:latin typeface="Segoe Condensed" panose="020B0606040200020203" pitchFamily="34" charset="0"/>
                        </a:rPr>
                        <a:t>Mars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4071846683"/>
                  </a:ext>
                </a:extLst>
              </a:tr>
              <a:tr h="32352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78</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i="0">
                          <a:solidFill>
                            <a:schemeClr val="tx1"/>
                          </a:solidFill>
                          <a:latin typeface="Segoe Condensed" panose="020B0606040200020203" pitchFamily="34" charset="0"/>
                        </a:rPr>
                        <a:t>Mars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293340052"/>
                  </a:ext>
                </a:extLst>
              </a:tr>
            </a:tbl>
          </a:graphicData>
        </a:graphic>
      </p:graphicFrame>
      <p:graphicFrame>
        <p:nvGraphicFramePr>
          <p:cNvPr id="12" name="Tableau 4">
            <a:extLst>
              <a:ext uri="{FF2B5EF4-FFF2-40B4-BE49-F238E27FC236}">
                <a16:creationId xmlns:a16="http://schemas.microsoft.com/office/drawing/2014/main" id="{9E4506C0-85D2-49F7-B280-DBA5B96B42D6}"/>
              </a:ext>
            </a:extLst>
          </p:cNvPr>
          <p:cNvGraphicFramePr>
            <a:graphicFrameLocks noGrp="1"/>
          </p:cNvGraphicFramePr>
          <p:nvPr/>
        </p:nvGraphicFramePr>
        <p:xfrm>
          <a:off x="4737276" y="679140"/>
          <a:ext cx="3778074" cy="3929704"/>
        </p:xfrm>
        <a:graphic>
          <a:graphicData uri="http://schemas.openxmlformats.org/drawingml/2006/table">
            <a:tbl>
              <a:tblPr firstRow="1" bandRow="1"/>
              <a:tblGrid>
                <a:gridCol w="1244331">
                  <a:extLst>
                    <a:ext uri="{9D8B030D-6E8A-4147-A177-3AD203B41FA5}">
                      <a16:colId xmlns:a16="http://schemas.microsoft.com/office/drawing/2014/main" val="1096626428"/>
                    </a:ext>
                  </a:extLst>
                </a:gridCol>
                <a:gridCol w="2533743">
                  <a:extLst>
                    <a:ext uri="{9D8B030D-6E8A-4147-A177-3AD203B41FA5}">
                      <a16:colId xmlns:a16="http://schemas.microsoft.com/office/drawing/2014/main" val="2561253747"/>
                    </a:ext>
                  </a:extLst>
                </a:gridCol>
              </a:tblGrid>
              <a:tr h="29446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400">
                          <a:latin typeface="Segoe Condensed" panose="020B0606040200020203" pitchFamily="34" charset="0"/>
                        </a:rPr>
                        <a:t>Pilotes</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400">
                          <a:latin typeface="Segoe Condensed" panose="020B0606040200020203" pitchFamily="34" charset="0"/>
                        </a:rPr>
                        <a:t>Date de démarrage estimative</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67877225"/>
                  </a:ext>
                </a:extLst>
              </a:tr>
              <a:tr h="2907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31</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a:latin typeface="Segoe Condensed" panose="020B0606040200020203" pitchFamily="34" charset="0"/>
                        </a:rPr>
                        <a:t>Avril</a:t>
                      </a:r>
                      <a:r>
                        <a:rPr lang="fr-FR" sz="1100" baseline="0">
                          <a:latin typeface="Segoe Condensed" panose="020B0606040200020203" pitchFamily="34" charset="0"/>
                        </a:rPr>
                        <a:t> 2021</a:t>
                      </a:r>
                      <a:endParaRPr lang="fr-FR" sz="1100">
                        <a:latin typeface="Segoe Condensed" panose="020B0606040200020203" pitchFamily="34"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611365066"/>
                  </a:ext>
                </a:extLst>
              </a:tr>
              <a:tr h="2907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16</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lvl="0" algn="l">
                        <a:buNone/>
                      </a:pPr>
                      <a:r>
                        <a:rPr lang="fr-FR" sz="1100" b="0" i="0" u="none" strike="noStrike" noProof="0">
                          <a:latin typeface="Segoe Condensed" panose="020B0606040200020203" pitchFamily="34" charset="0"/>
                        </a:rPr>
                        <a:t>Avril 2021 </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904377693"/>
                  </a:ext>
                </a:extLst>
              </a:tr>
              <a:tr h="2907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44</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a:latin typeface="Segoe Condensed" panose="020B0606040200020203" pitchFamily="34" charset="0"/>
                        </a:rPr>
                        <a:t>Avril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4167846745"/>
                  </a:ext>
                </a:extLst>
              </a:tr>
              <a:tr h="2907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38</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a:latin typeface="Segoe Condensed" panose="020B0606040200020203" pitchFamily="34" charset="0"/>
                        </a:rPr>
                        <a:t>Avril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2779346950"/>
                  </a:ext>
                </a:extLst>
              </a:tr>
              <a:tr h="2907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73</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a:latin typeface="Segoe Condensed" panose="020B0606040200020203" pitchFamily="34" charset="0"/>
                        </a:rPr>
                        <a:t>Avril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4272331567"/>
                  </a:ext>
                </a:extLst>
              </a:tr>
              <a:tr h="4122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75 et petite couronne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i="0">
                          <a:latin typeface="Segoe Condensed" panose="020B0606040200020203" pitchFamily="34" charset="0"/>
                        </a:rPr>
                        <a:t>Avril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858675264"/>
                  </a:ext>
                </a:extLst>
              </a:tr>
              <a:tr h="2907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solidFill>
                            <a:schemeClr val="tx1"/>
                          </a:solidFill>
                          <a:latin typeface="Segoe Condensed" panose="020B0606040200020203" pitchFamily="34" charset="0"/>
                        </a:rPr>
                        <a:t>SAS 29</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i="0">
                          <a:latin typeface="Segoe Condensed" panose="020B0606040200020203" pitchFamily="34" charset="0"/>
                        </a:rPr>
                        <a:t>Avril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1612106683"/>
                  </a:ext>
                </a:extLst>
              </a:tr>
              <a:tr h="2907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solidFill>
                            <a:schemeClr val="tx1"/>
                          </a:solidFill>
                          <a:latin typeface="Segoe Condensed" panose="020B0606040200020203" pitchFamily="34" charset="0"/>
                        </a:rPr>
                        <a:t>SAS 35</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i="0">
                          <a:latin typeface="Segoe Condensed" panose="020B0606040200020203" pitchFamily="34" charset="0"/>
                        </a:rPr>
                        <a:t>Avril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352843260"/>
                  </a:ext>
                </a:extLst>
              </a:tr>
              <a:tr h="2907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37</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a:latin typeface="Segoe Condensed" panose="020B0606040200020203" pitchFamily="34" charset="0"/>
                        </a:rPr>
                        <a:t>Mai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9F9F"/>
                    </a:solidFill>
                  </a:tcPr>
                </a:tc>
                <a:extLst>
                  <a:ext uri="{0D108BD9-81ED-4DB2-BD59-A6C34878D82A}">
                    <a16:rowId xmlns:a16="http://schemas.microsoft.com/office/drawing/2014/main" val="3022883900"/>
                  </a:ext>
                </a:extLst>
              </a:tr>
              <a:tr h="2907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36</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i="0">
                          <a:solidFill>
                            <a:schemeClr val="tx1"/>
                          </a:solidFill>
                          <a:latin typeface="Segoe Condensed" panose="020B0606040200020203" pitchFamily="34" charset="0"/>
                        </a:rPr>
                        <a:t>Juin 2021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2342600320"/>
                  </a:ext>
                </a:extLst>
              </a:tr>
              <a:tr h="2907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50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i="0">
                          <a:solidFill>
                            <a:schemeClr val="tx1"/>
                          </a:solidFill>
                          <a:latin typeface="Segoe Condensed" panose="020B0606040200020203" pitchFamily="34" charset="0"/>
                        </a:rPr>
                        <a:t>Juin </a:t>
                      </a:r>
                      <a:r>
                        <a:rPr lang="fr-FR" sz="1100" i="0" baseline="0">
                          <a:solidFill>
                            <a:schemeClr val="tx1"/>
                          </a:solidFill>
                          <a:latin typeface="Segoe Condensed" panose="020B0606040200020203" pitchFamily="34" charset="0"/>
                        </a:rPr>
                        <a:t>2021</a:t>
                      </a:r>
                      <a:endParaRPr lang="fr-FR" sz="1100" i="0">
                        <a:solidFill>
                          <a:schemeClr val="tx1"/>
                        </a:solidFill>
                        <a:latin typeface="Segoe Condensed" panose="020B0606040200020203"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3130549835"/>
                  </a:ext>
                </a:extLst>
              </a:tr>
              <a:tr h="2907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1">
                          <a:latin typeface="Segoe Condensed" panose="020B0606040200020203" pitchFamily="34" charset="0"/>
                        </a:rPr>
                        <a:t>SAS 974</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fr-FR" sz="1100" b="0" i="0" baseline="0">
                          <a:solidFill>
                            <a:schemeClr val="tx1"/>
                          </a:solidFill>
                          <a:latin typeface="Segoe Condensed" panose="020B0606040200020203" pitchFamily="34" charset="0"/>
                        </a:rPr>
                        <a:t>Juin 2021</a:t>
                      </a:r>
                      <a:endParaRPr lang="fr-FR" sz="1100" b="0" i="0">
                        <a:solidFill>
                          <a:schemeClr val="tx1"/>
                        </a:solidFill>
                        <a:latin typeface="Segoe Condensed" panose="020B0606040200020203"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lumMod val="40000"/>
                        <a:lumOff val="60000"/>
                      </a:srgbClr>
                    </a:solidFill>
                  </a:tcPr>
                </a:tc>
                <a:extLst>
                  <a:ext uri="{0D108BD9-81ED-4DB2-BD59-A6C34878D82A}">
                    <a16:rowId xmlns:a16="http://schemas.microsoft.com/office/drawing/2014/main" val="3590796508"/>
                  </a:ext>
                </a:extLst>
              </a:tr>
            </a:tbl>
          </a:graphicData>
        </a:graphic>
      </p:graphicFrame>
    </p:spTree>
    <p:extLst>
      <p:ext uri="{BB962C8B-B14F-4D97-AF65-F5344CB8AC3E}">
        <p14:creationId xmlns:p14="http://schemas.microsoft.com/office/powerpoint/2010/main" val="2649703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extLst>
              <p:ext uri="{D42A27DB-BD31-4B8C-83A1-F6EECF244321}">
                <p14:modId xmlns:p14="http://schemas.microsoft.com/office/powerpoint/2010/main" val="15861071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74" name="Diapositive think-cell" r:id="rId5" imgW="473" imgH="473" progId="TCLayout.ActiveDocument.1">
                  <p:embed/>
                </p:oleObj>
              </mc:Choice>
              <mc:Fallback>
                <p:oleObj name="Diapositive think-cell" r:id="rId5"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CDD053EF-EA03-4979-B64B-A8A328E32DC1}"/>
              </a:ext>
            </a:extLst>
          </p:cNvPr>
          <p:cNvSpPr/>
          <p:nvPr/>
        </p:nvSpPr>
        <p:spPr>
          <a:xfrm>
            <a:off x="0" y="593360"/>
            <a:ext cx="9144000" cy="53527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446087" marR="0" lvl="0" indent="0" algn="just" defTabSz="914400" rtl="0" eaLnBrk="1" fontAlgn="auto" latinLnBrk="0" hangingPunct="1">
              <a:lnSpc>
                <a:spcPct val="115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Calibri" panose="020F0502020204030204" pitchFamily="34" charset="0"/>
                <a:cs typeface="Segoe UI Light" panose="020B0502040204020203" pitchFamily="34" charset="0"/>
              </a:rPr>
              <a:t>Les échanges réguliers avec les ARS ont permis de définir le planning prévisionnel du lancement des pilotes du SAS au cours</a:t>
            </a:r>
          </a:p>
          <a:p>
            <a:pPr marL="446087" marR="0" lvl="0" indent="0" algn="just" defTabSz="914400" rtl="0" eaLnBrk="1" fontAlgn="auto" latinLnBrk="0" hangingPunct="1">
              <a:lnSpc>
                <a:spcPct val="115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Calibri" panose="020F0502020204030204" pitchFamily="34" charset="0"/>
                <a:cs typeface="Segoe UI Light" panose="020B0502040204020203" pitchFamily="34" charset="0"/>
              </a:rPr>
              <a:t>du premier semestre 2021.</a:t>
            </a:r>
          </a:p>
        </p:txBody>
      </p:sp>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2" name="Titre 5">
            <a:extLst>
              <a:ext uri="{FF2B5EF4-FFF2-40B4-BE49-F238E27FC236}">
                <a16:creationId xmlns:a16="http://schemas.microsoft.com/office/drawing/2014/main" id="{B125D730-ACA5-4F3A-BC59-1CC8FDFB467A}"/>
              </a:ext>
            </a:extLst>
          </p:cNvPr>
          <p:cNvSpPr txBox="1">
            <a:spLocks/>
          </p:cNvSpPr>
          <p:nvPr/>
        </p:nvSpPr>
        <p:spPr>
          <a:xfrm>
            <a:off x="930555" y="55793"/>
            <a:ext cx="6077464" cy="539991"/>
          </a:xfrm>
          <a:prstGeom prst="rect">
            <a:avLst/>
          </a:prstGeom>
        </p:spPr>
        <p:txBody>
          <a:bodyPr vert="horz" lIns="91440" tIns="45720" rIns="91440" bIns="45720" rtlCol="0" anchor="ctr">
            <a:norm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a:ln>
                  <a:noFill/>
                </a:ln>
                <a:solidFill>
                  <a:srgbClr val="000000"/>
                </a:solidFill>
                <a:effectLst/>
                <a:uLnTx/>
                <a:uFillTx/>
                <a:latin typeface="Arial"/>
                <a:ea typeface="+mj-ea"/>
                <a:cs typeface="+mj-cs"/>
              </a:rPr>
              <a:t>Les 22 pilotes vont débuter progressivement entre février et juin 2021</a:t>
            </a:r>
          </a:p>
        </p:txBody>
      </p:sp>
      <p:sp>
        <p:nvSpPr>
          <p:cNvPr id="38" name="Espace réservé du numéro de diapositive 1">
            <a:extLst>
              <a:ext uri="{FF2B5EF4-FFF2-40B4-BE49-F238E27FC236}">
                <a16:creationId xmlns:a16="http://schemas.microsoft.com/office/drawing/2014/main" id="{DF5CF692-75AD-4951-9990-75EA204DD631}"/>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126" name="Espace réservé de la date 5">
            <a:extLst>
              <a:ext uri="{FF2B5EF4-FFF2-40B4-BE49-F238E27FC236}">
                <a16:creationId xmlns:a16="http://schemas.microsoft.com/office/drawing/2014/main" id="{FF65968C-06F3-47D2-93F8-488B35A068C4}"/>
              </a:ext>
            </a:extLst>
          </p:cNvPr>
          <p:cNvSpPr>
            <a:spLocks noGrp="1"/>
          </p:cNvSpPr>
          <p:nvPr>
            <p:ph type="dt" sz="half" idx="2"/>
          </p:nvPr>
        </p:nvSpPr>
        <p:spPr>
          <a:xfrm>
            <a:off x="323850" y="4797631"/>
            <a:ext cx="1210435" cy="34586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all" spc="0" normalizeH="0" baseline="0" noProof="0">
                <a:ln>
                  <a:noFill/>
                </a:ln>
                <a:solidFill>
                  <a:srgbClr val="000000"/>
                </a:solidFill>
                <a:effectLst/>
                <a:uLnTx/>
                <a:uFillTx/>
                <a:latin typeface="Arial"/>
                <a:ea typeface="+mn-ea"/>
                <a:cs typeface="+mn-cs"/>
              </a:rPr>
              <a:t>19 janvier 2021</a:t>
            </a:r>
          </a:p>
        </p:txBody>
      </p:sp>
      <p:grpSp>
        <p:nvGrpSpPr>
          <p:cNvPr id="47" name="Groupe 46">
            <a:extLst>
              <a:ext uri="{FF2B5EF4-FFF2-40B4-BE49-F238E27FC236}">
                <a16:creationId xmlns:a16="http://schemas.microsoft.com/office/drawing/2014/main" id="{88264BAB-9DA9-4567-96C1-08A751C40287}"/>
              </a:ext>
            </a:extLst>
          </p:cNvPr>
          <p:cNvGrpSpPr/>
          <p:nvPr/>
        </p:nvGrpSpPr>
        <p:grpSpPr>
          <a:xfrm>
            <a:off x="185348" y="732434"/>
            <a:ext cx="277003" cy="257121"/>
            <a:chOff x="243031" y="1196242"/>
            <a:chExt cx="325319" cy="296329"/>
          </a:xfrm>
          <a:solidFill>
            <a:srgbClr val="000091"/>
          </a:solidFill>
        </p:grpSpPr>
        <p:sp>
          <p:nvSpPr>
            <p:cNvPr id="48" name="Freeform 335">
              <a:extLst>
                <a:ext uri="{FF2B5EF4-FFF2-40B4-BE49-F238E27FC236}">
                  <a16:creationId xmlns:a16="http://schemas.microsoft.com/office/drawing/2014/main" id="{072FC881-5912-42A7-8BDE-208711B0D652}"/>
                </a:ext>
              </a:extLst>
            </p:cNvPr>
            <p:cNvSpPr>
              <a:spLocks noEditPoints="1"/>
            </p:cNvSpPr>
            <p:nvPr/>
          </p:nvSpPr>
          <p:spPr bwMode="auto">
            <a:xfrm flipH="1">
              <a:off x="243031" y="1196242"/>
              <a:ext cx="325319" cy="296329"/>
            </a:xfrm>
            <a:custGeom>
              <a:avLst/>
              <a:gdLst>
                <a:gd name="T0" fmla="*/ 3 w 41"/>
                <a:gd name="T1" fmla="*/ 23 h 37"/>
                <a:gd name="T2" fmla="*/ 0 w 41"/>
                <a:gd name="T3" fmla="*/ 20 h 37"/>
                <a:gd name="T4" fmla="*/ 2 w 41"/>
                <a:gd name="T5" fmla="*/ 16 h 37"/>
                <a:gd name="T6" fmla="*/ 11 w 41"/>
                <a:gd name="T7" fmla="*/ 5 h 37"/>
                <a:gd name="T8" fmla="*/ 14 w 41"/>
                <a:gd name="T9" fmla="*/ 2 h 37"/>
                <a:gd name="T10" fmla="*/ 17 w 41"/>
                <a:gd name="T11" fmla="*/ 0 h 37"/>
                <a:gd name="T12" fmla="*/ 20 w 41"/>
                <a:gd name="T13" fmla="*/ 3 h 37"/>
                <a:gd name="T14" fmla="*/ 20 w 41"/>
                <a:gd name="T15" fmla="*/ 9 h 37"/>
                <a:gd name="T16" fmla="*/ 30 w 41"/>
                <a:gd name="T17" fmla="*/ 9 h 37"/>
                <a:gd name="T18" fmla="*/ 39 w 41"/>
                <a:gd name="T19" fmla="*/ 8 h 37"/>
                <a:gd name="T20" fmla="*/ 41 w 41"/>
                <a:gd name="T21" fmla="*/ 14 h 37"/>
                <a:gd name="T22" fmla="*/ 41 w 41"/>
                <a:gd name="T23" fmla="*/ 24 h 37"/>
                <a:gd name="T24" fmla="*/ 35 w 41"/>
                <a:gd name="T25" fmla="*/ 25 h 37"/>
                <a:gd name="T26" fmla="*/ 29 w 41"/>
                <a:gd name="T27" fmla="*/ 25 h 37"/>
                <a:gd name="T28" fmla="*/ 19 w 41"/>
                <a:gd name="T29" fmla="*/ 27 h 37"/>
                <a:gd name="T30" fmla="*/ 20 w 41"/>
                <a:gd name="T31" fmla="*/ 37 h 37"/>
                <a:gd name="T32" fmla="*/ 18 w 41"/>
                <a:gd name="T33" fmla="*/ 36 h 37"/>
                <a:gd name="T34" fmla="*/ 13 w 41"/>
                <a:gd name="T35" fmla="*/ 31 h 37"/>
                <a:gd name="T36" fmla="*/ 7 w 41"/>
                <a:gd name="T37" fmla="*/ 26 h 37"/>
                <a:gd name="T38" fmla="*/ 10 w 41"/>
                <a:gd name="T39" fmla="*/ 12 h 37"/>
                <a:gd name="T40" fmla="*/ 20 w 41"/>
                <a:gd name="T41" fmla="*/ 18 h 37"/>
                <a:gd name="T42" fmla="*/ 27 w 41"/>
                <a:gd name="T43" fmla="*/ 22 h 37"/>
                <a:gd name="T44" fmla="*/ 31 w 41"/>
                <a:gd name="T45" fmla="*/ 23 h 37"/>
                <a:gd name="T46" fmla="*/ 21 w 41"/>
                <a:gd name="T47" fmla="*/ 17 h 37"/>
                <a:gd name="T48" fmla="*/ 12 w 41"/>
                <a:gd name="T49" fmla="*/ 12 h 37"/>
                <a:gd name="T50" fmla="*/ 10 w 41"/>
                <a:gd name="T51" fmla="*/ 10 h 37"/>
                <a:gd name="T52" fmla="*/ 23 w 41"/>
                <a:gd name="T53" fmla="*/ 13 h 37"/>
                <a:gd name="T54" fmla="*/ 36 w 41"/>
                <a:gd name="T55" fmla="*/ 21 h 37"/>
                <a:gd name="T56" fmla="*/ 38 w 41"/>
                <a:gd name="T57" fmla="*/ 21 h 37"/>
                <a:gd name="T58" fmla="*/ 30 w 41"/>
                <a:gd name="T59" fmla="*/ 15 h 37"/>
                <a:gd name="T60" fmla="*/ 24 w 41"/>
                <a:gd name="T61" fmla="*/ 11 h 37"/>
                <a:gd name="T62" fmla="*/ 6 w 41"/>
                <a:gd name="T63" fmla="*/ 20 h 37"/>
                <a:gd name="T64" fmla="*/ 15 w 41"/>
                <a:gd name="T65" fmla="*/ 25 h 37"/>
                <a:gd name="T66" fmla="*/ 14 w 41"/>
                <a:gd name="T67" fmla="*/ 23 h 37"/>
                <a:gd name="T68" fmla="*/ 9 w 41"/>
                <a:gd name="T69" fmla="*/ 20 h 37"/>
                <a:gd name="T70" fmla="*/ 4 w 41"/>
                <a:gd name="T71" fmla="*/ 19 h 37"/>
                <a:gd name="T72" fmla="*/ 11 w 41"/>
                <a:gd name="T73" fmla="*/ 16 h 37"/>
                <a:gd name="T74" fmla="*/ 14 w 41"/>
                <a:gd name="T75" fmla="*/ 18 h 37"/>
                <a:gd name="T76" fmla="*/ 23 w 41"/>
                <a:gd name="T77" fmla="*/ 24 h 37"/>
                <a:gd name="T78" fmla="*/ 23 w 41"/>
                <a:gd name="T79" fmla="*/ 22 h 37"/>
                <a:gd name="T80" fmla="*/ 38 w 41"/>
                <a:gd name="T81" fmla="*/ 18 h 37"/>
                <a:gd name="T82" fmla="*/ 34 w 41"/>
                <a:gd name="T83" fmla="*/ 15 h 37"/>
                <a:gd name="T84" fmla="*/ 33 w 41"/>
                <a:gd name="T85" fmla="*/ 22 h 37"/>
                <a:gd name="T86" fmla="*/ 23 w 41"/>
                <a:gd name="T87" fmla="*/ 16 h 37"/>
                <a:gd name="T88" fmla="*/ 33 w 41"/>
                <a:gd name="T89" fmla="*/ 22 h 37"/>
                <a:gd name="T90" fmla="*/ 16 w 41"/>
                <a:gd name="T91" fmla="*/ 28 h 37"/>
                <a:gd name="T92" fmla="*/ 8 w 41"/>
                <a:gd name="T93" fmla="*/ 23 h 37"/>
                <a:gd name="T94" fmla="*/ 9 w 41"/>
                <a:gd name="T95" fmla="*/ 25 h 37"/>
                <a:gd name="T96" fmla="*/ 16 w 41"/>
                <a:gd name="T97" fmla="*/ 29 h 37"/>
                <a:gd name="T98" fmla="*/ 16 w 41"/>
                <a:gd name="T99" fmla="*/ 7 h 37"/>
                <a:gd name="T100" fmla="*/ 13 w 41"/>
                <a:gd name="T101" fmla="*/ 6 h 37"/>
                <a:gd name="T102" fmla="*/ 19 w 41"/>
                <a:gd name="T103" fmla="*/ 12 h 37"/>
                <a:gd name="T104" fmla="*/ 35 w 41"/>
                <a:gd name="T105" fmla="*/ 10 h 37"/>
                <a:gd name="T106" fmla="*/ 39 w 41"/>
                <a:gd name="T107" fmla="*/ 11 h 37"/>
                <a:gd name="T108" fmla="*/ 35 w 41"/>
                <a:gd name="T109" fmla="*/ 10 h 37"/>
                <a:gd name="T110" fmla="*/ 12 w 41"/>
                <a:gd name="T111" fmla="*/ 19 h 37"/>
                <a:gd name="T112" fmla="*/ 38 w 41"/>
                <a:gd name="T113" fmla="*/ 15 h 37"/>
                <a:gd name="T114" fmla="*/ 38 w 41"/>
                <a:gd name="T115" fmla="*/ 15 h 37"/>
                <a:gd name="T116" fmla="*/ 26 w 41"/>
                <a:gd name="T117" fmla="*/ 11 h 37"/>
                <a:gd name="T118" fmla="*/ 35 w 41"/>
                <a:gd name="T119" fmla="*/ 23 h 37"/>
                <a:gd name="T120" fmla="*/ 35 w 41"/>
                <a:gd name="T121"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 h="37">
                  <a:moveTo>
                    <a:pt x="7" y="26"/>
                  </a:moveTo>
                  <a:cubicBezTo>
                    <a:pt x="6" y="25"/>
                    <a:pt x="5" y="24"/>
                    <a:pt x="4" y="23"/>
                  </a:cubicBezTo>
                  <a:cubicBezTo>
                    <a:pt x="3" y="23"/>
                    <a:pt x="3" y="23"/>
                    <a:pt x="3" y="23"/>
                  </a:cubicBezTo>
                  <a:cubicBezTo>
                    <a:pt x="3" y="23"/>
                    <a:pt x="3" y="23"/>
                    <a:pt x="3" y="23"/>
                  </a:cubicBezTo>
                  <a:cubicBezTo>
                    <a:pt x="2" y="22"/>
                    <a:pt x="1" y="22"/>
                    <a:pt x="1" y="21"/>
                  </a:cubicBezTo>
                  <a:cubicBezTo>
                    <a:pt x="0" y="21"/>
                    <a:pt x="0" y="20"/>
                    <a:pt x="0" y="20"/>
                  </a:cubicBezTo>
                  <a:cubicBezTo>
                    <a:pt x="0" y="20"/>
                    <a:pt x="1" y="19"/>
                    <a:pt x="1" y="19"/>
                  </a:cubicBezTo>
                  <a:cubicBezTo>
                    <a:pt x="0" y="19"/>
                    <a:pt x="0" y="19"/>
                    <a:pt x="0" y="19"/>
                  </a:cubicBezTo>
                  <a:cubicBezTo>
                    <a:pt x="0" y="17"/>
                    <a:pt x="1" y="17"/>
                    <a:pt x="2" y="16"/>
                  </a:cubicBezTo>
                  <a:cubicBezTo>
                    <a:pt x="2" y="15"/>
                    <a:pt x="3" y="15"/>
                    <a:pt x="4" y="14"/>
                  </a:cubicBezTo>
                  <a:cubicBezTo>
                    <a:pt x="5" y="13"/>
                    <a:pt x="5" y="12"/>
                    <a:pt x="6" y="11"/>
                  </a:cubicBezTo>
                  <a:cubicBezTo>
                    <a:pt x="8" y="9"/>
                    <a:pt x="10" y="7"/>
                    <a:pt x="11" y="5"/>
                  </a:cubicBezTo>
                  <a:cubicBezTo>
                    <a:pt x="12" y="5"/>
                    <a:pt x="12" y="4"/>
                    <a:pt x="12" y="3"/>
                  </a:cubicBezTo>
                  <a:cubicBezTo>
                    <a:pt x="12" y="3"/>
                    <a:pt x="13" y="3"/>
                    <a:pt x="13" y="3"/>
                  </a:cubicBezTo>
                  <a:cubicBezTo>
                    <a:pt x="14" y="3"/>
                    <a:pt x="14" y="2"/>
                    <a:pt x="14" y="2"/>
                  </a:cubicBezTo>
                  <a:cubicBezTo>
                    <a:pt x="14" y="2"/>
                    <a:pt x="15" y="2"/>
                    <a:pt x="15" y="2"/>
                  </a:cubicBezTo>
                  <a:cubicBezTo>
                    <a:pt x="15" y="1"/>
                    <a:pt x="16" y="0"/>
                    <a:pt x="17" y="1"/>
                  </a:cubicBezTo>
                  <a:cubicBezTo>
                    <a:pt x="17" y="1"/>
                    <a:pt x="17" y="0"/>
                    <a:pt x="17" y="0"/>
                  </a:cubicBezTo>
                  <a:cubicBezTo>
                    <a:pt x="18" y="0"/>
                    <a:pt x="19" y="0"/>
                    <a:pt x="19" y="1"/>
                  </a:cubicBezTo>
                  <a:cubicBezTo>
                    <a:pt x="19" y="1"/>
                    <a:pt x="20" y="1"/>
                    <a:pt x="19" y="2"/>
                  </a:cubicBezTo>
                  <a:cubicBezTo>
                    <a:pt x="19" y="2"/>
                    <a:pt x="20" y="3"/>
                    <a:pt x="20" y="3"/>
                  </a:cubicBezTo>
                  <a:cubicBezTo>
                    <a:pt x="20" y="5"/>
                    <a:pt x="19" y="6"/>
                    <a:pt x="19" y="8"/>
                  </a:cubicBezTo>
                  <a:cubicBezTo>
                    <a:pt x="19" y="8"/>
                    <a:pt x="19" y="8"/>
                    <a:pt x="19" y="9"/>
                  </a:cubicBezTo>
                  <a:cubicBezTo>
                    <a:pt x="19" y="9"/>
                    <a:pt x="20" y="9"/>
                    <a:pt x="20" y="9"/>
                  </a:cubicBezTo>
                  <a:cubicBezTo>
                    <a:pt x="20" y="9"/>
                    <a:pt x="21" y="9"/>
                    <a:pt x="22" y="9"/>
                  </a:cubicBezTo>
                  <a:cubicBezTo>
                    <a:pt x="23" y="9"/>
                    <a:pt x="25" y="8"/>
                    <a:pt x="26" y="9"/>
                  </a:cubicBezTo>
                  <a:cubicBezTo>
                    <a:pt x="27" y="9"/>
                    <a:pt x="29" y="9"/>
                    <a:pt x="30" y="9"/>
                  </a:cubicBezTo>
                  <a:cubicBezTo>
                    <a:pt x="31" y="9"/>
                    <a:pt x="33" y="8"/>
                    <a:pt x="34" y="8"/>
                  </a:cubicBezTo>
                  <a:cubicBezTo>
                    <a:pt x="36" y="8"/>
                    <a:pt x="37" y="8"/>
                    <a:pt x="39" y="9"/>
                  </a:cubicBezTo>
                  <a:cubicBezTo>
                    <a:pt x="39" y="9"/>
                    <a:pt x="39" y="8"/>
                    <a:pt x="39" y="8"/>
                  </a:cubicBezTo>
                  <a:cubicBezTo>
                    <a:pt x="40" y="8"/>
                    <a:pt x="40" y="8"/>
                    <a:pt x="40" y="8"/>
                  </a:cubicBezTo>
                  <a:cubicBezTo>
                    <a:pt x="41" y="10"/>
                    <a:pt x="41" y="11"/>
                    <a:pt x="41" y="12"/>
                  </a:cubicBezTo>
                  <a:cubicBezTo>
                    <a:pt x="41" y="13"/>
                    <a:pt x="41" y="13"/>
                    <a:pt x="41" y="14"/>
                  </a:cubicBezTo>
                  <a:cubicBezTo>
                    <a:pt x="41" y="15"/>
                    <a:pt x="41" y="16"/>
                    <a:pt x="41" y="18"/>
                  </a:cubicBezTo>
                  <a:cubicBezTo>
                    <a:pt x="41" y="19"/>
                    <a:pt x="41" y="20"/>
                    <a:pt x="41" y="22"/>
                  </a:cubicBezTo>
                  <a:cubicBezTo>
                    <a:pt x="41" y="23"/>
                    <a:pt x="41" y="23"/>
                    <a:pt x="41" y="24"/>
                  </a:cubicBezTo>
                  <a:cubicBezTo>
                    <a:pt x="41" y="25"/>
                    <a:pt x="40" y="25"/>
                    <a:pt x="39" y="25"/>
                  </a:cubicBezTo>
                  <a:cubicBezTo>
                    <a:pt x="39" y="24"/>
                    <a:pt x="38" y="25"/>
                    <a:pt x="37" y="25"/>
                  </a:cubicBezTo>
                  <a:cubicBezTo>
                    <a:pt x="36" y="25"/>
                    <a:pt x="36" y="25"/>
                    <a:pt x="35" y="25"/>
                  </a:cubicBezTo>
                  <a:cubicBezTo>
                    <a:pt x="34" y="25"/>
                    <a:pt x="34" y="25"/>
                    <a:pt x="34" y="25"/>
                  </a:cubicBezTo>
                  <a:cubicBezTo>
                    <a:pt x="34" y="25"/>
                    <a:pt x="33" y="25"/>
                    <a:pt x="33" y="25"/>
                  </a:cubicBezTo>
                  <a:cubicBezTo>
                    <a:pt x="32" y="25"/>
                    <a:pt x="30" y="25"/>
                    <a:pt x="29" y="25"/>
                  </a:cubicBezTo>
                  <a:cubicBezTo>
                    <a:pt x="28" y="25"/>
                    <a:pt x="27" y="25"/>
                    <a:pt x="25" y="25"/>
                  </a:cubicBezTo>
                  <a:cubicBezTo>
                    <a:pt x="24" y="25"/>
                    <a:pt x="22" y="26"/>
                    <a:pt x="20" y="26"/>
                  </a:cubicBezTo>
                  <a:cubicBezTo>
                    <a:pt x="19" y="26"/>
                    <a:pt x="19" y="26"/>
                    <a:pt x="19" y="27"/>
                  </a:cubicBezTo>
                  <a:cubicBezTo>
                    <a:pt x="19" y="29"/>
                    <a:pt x="19" y="30"/>
                    <a:pt x="20" y="31"/>
                  </a:cubicBezTo>
                  <a:cubicBezTo>
                    <a:pt x="20" y="33"/>
                    <a:pt x="20" y="34"/>
                    <a:pt x="20" y="35"/>
                  </a:cubicBezTo>
                  <a:cubicBezTo>
                    <a:pt x="21" y="36"/>
                    <a:pt x="21" y="37"/>
                    <a:pt x="20" y="37"/>
                  </a:cubicBezTo>
                  <a:cubicBezTo>
                    <a:pt x="20" y="37"/>
                    <a:pt x="20" y="37"/>
                    <a:pt x="19" y="37"/>
                  </a:cubicBezTo>
                  <a:cubicBezTo>
                    <a:pt x="19" y="37"/>
                    <a:pt x="19" y="37"/>
                    <a:pt x="19" y="37"/>
                  </a:cubicBezTo>
                  <a:cubicBezTo>
                    <a:pt x="18" y="37"/>
                    <a:pt x="18" y="37"/>
                    <a:pt x="18" y="36"/>
                  </a:cubicBezTo>
                  <a:cubicBezTo>
                    <a:pt x="18" y="35"/>
                    <a:pt x="17" y="35"/>
                    <a:pt x="16" y="34"/>
                  </a:cubicBezTo>
                  <a:cubicBezTo>
                    <a:pt x="16" y="34"/>
                    <a:pt x="16" y="34"/>
                    <a:pt x="16" y="34"/>
                  </a:cubicBezTo>
                  <a:cubicBezTo>
                    <a:pt x="15" y="33"/>
                    <a:pt x="14" y="32"/>
                    <a:pt x="13" y="31"/>
                  </a:cubicBezTo>
                  <a:cubicBezTo>
                    <a:pt x="12" y="31"/>
                    <a:pt x="12" y="30"/>
                    <a:pt x="12" y="30"/>
                  </a:cubicBezTo>
                  <a:cubicBezTo>
                    <a:pt x="10" y="29"/>
                    <a:pt x="10" y="28"/>
                    <a:pt x="8" y="27"/>
                  </a:cubicBezTo>
                  <a:cubicBezTo>
                    <a:pt x="7" y="27"/>
                    <a:pt x="7" y="26"/>
                    <a:pt x="7" y="26"/>
                  </a:cubicBezTo>
                  <a:close/>
                  <a:moveTo>
                    <a:pt x="10" y="10"/>
                  </a:moveTo>
                  <a:cubicBezTo>
                    <a:pt x="10" y="11"/>
                    <a:pt x="10" y="11"/>
                    <a:pt x="10" y="11"/>
                  </a:cubicBezTo>
                  <a:cubicBezTo>
                    <a:pt x="10" y="12"/>
                    <a:pt x="10" y="12"/>
                    <a:pt x="10" y="12"/>
                  </a:cubicBezTo>
                  <a:cubicBezTo>
                    <a:pt x="11" y="13"/>
                    <a:pt x="12" y="13"/>
                    <a:pt x="13" y="14"/>
                  </a:cubicBezTo>
                  <a:cubicBezTo>
                    <a:pt x="15" y="15"/>
                    <a:pt x="16" y="16"/>
                    <a:pt x="18" y="17"/>
                  </a:cubicBezTo>
                  <a:cubicBezTo>
                    <a:pt x="18" y="17"/>
                    <a:pt x="19" y="18"/>
                    <a:pt x="20" y="18"/>
                  </a:cubicBezTo>
                  <a:cubicBezTo>
                    <a:pt x="21" y="19"/>
                    <a:pt x="23" y="20"/>
                    <a:pt x="25" y="21"/>
                  </a:cubicBezTo>
                  <a:cubicBezTo>
                    <a:pt x="26" y="21"/>
                    <a:pt x="26" y="22"/>
                    <a:pt x="27" y="22"/>
                  </a:cubicBezTo>
                  <a:cubicBezTo>
                    <a:pt x="27" y="22"/>
                    <a:pt x="27" y="22"/>
                    <a:pt x="27" y="22"/>
                  </a:cubicBezTo>
                  <a:cubicBezTo>
                    <a:pt x="27" y="23"/>
                    <a:pt x="28" y="23"/>
                    <a:pt x="28" y="23"/>
                  </a:cubicBezTo>
                  <a:cubicBezTo>
                    <a:pt x="29" y="23"/>
                    <a:pt x="29" y="23"/>
                    <a:pt x="30" y="23"/>
                  </a:cubicBezTo>
                  <a:cubicBezTo>
                    <a:pt x="30" y="23"/>
                    <a:pt x="30" y="23"/>
                    <a:pt x="31" y="23"/>
                  </a:cubicBezTo>
                  <a:cubicBezTo>
                    <a:pt x="30" y="23"/>
                    <a:pt x="30" y="22"/>
                    <a:pt x="29" y="22"/>
                  </a:cubicBezTo>
                  <a:cubicBezTo>
                    <a:pt x="28" y="21"/>
                    <a:pt x="26" y="21"/>
                    <a:pt x="25" y="20"/>
                  </a:cubicBezTo>
                  <a:cubicBezTo>
                    <a:pt x="24" y="19"/>
                    <a:pt x="23" y="18"/>
                    <a:pt x="21" y="17"/>
                  </a:cubicBezTo>
                  <a:cubicBezTo>
                    <a:pt x="20" y="17"/>
                    <a:pt x="19" y="16"/>
                    <a:pt x="18" y="15"/>
                  </a:cubicBezTo>
                  <a:cubicBezTo>
                    <a:pt x="17" y="14"/>
                    <a:pt x="16" y="14"/>
                    <a:pt x="15" y="13"/>
                  </a:cubicBezTo>
                  <a:cubicBezTo>
                    <a:pt x="14" y="13"/>
                    <a:pt x="13" y="12"/>
                    <a:pt x="12" y="12"/>
                  </a:cubicBezTo>
                  <a:cubicBezTo>
                    <a:pt x="11" y="11"/>
                    <a:pt x="10" y="11"/>
                    <a:pt x="10" y="10"/>
                  </a:cubicBezTo>
                  <a:cubicBezTo>
                    <a:pt x="10" y="10"/>
                    <a:pt x="10" y="10"/>
                    <a:pt x="10" y="10"/>
                  </a:cubicBezTo>
                  <a:cubicBezTo>
                    <a:pt x="10" y="10"/>
                    <a:pt x="10" y="10"/>
                    <a:pt x="10" y="10"/>
                  </a:cubicBezTo>
                  <a:close/>
                  <a:moveTo>
                    <a:pt x="20" y="12"/>
                  </a:moveTo>
                  <a:cubicBezTo>
                    <a:pt x="21" y="12"/>
                    <a:pt x="21" y="12"/>
                    <a:pt x="22" y="13"/>
                  </a:cubicBezTo>
                  <a:cubicBezTo>
                    <a:pt x="22" y="13"/>
                    <a:pt x="23" y="13"/>
                    <a:pt x="23" y="13"/>
                  </a:cubicBezTo>
                  <a:cubicBezTo>
                    <a:pt x="24" y="14"/>
                    <a:pt x="25" y="14"/>
                    <a:pt x="26" y="15"/>
                  </a:cubicBezTo>
                  <a:cubicBezTo>
                    <a:pt x="27" y="16"/>
                    <a:pt x="29" y="17"/>
                    <a:pt x="31" y="18"/>
                  </a:cubicBezTo>
                  <a:cubicBezTo>
                    <a:pt x="32" y="19"/>
                    <a:pt x="34" y="20"/>
                    <a:pt x="36" y="21"/>
                  </a:cubicBezTo>
                  <a:cubicBezTo>
                    <a:pt x="36" y="21"/>
                    <a:pt x="37" y="21"/>
                    <a:pt x="38" y="22"/>
                  </a:cubicBezTo>
                  <a:cubicBezTo>
                    <a:pt x="38" y="22"/>
                    <a:pt x="38" y="22"/>
                    <a:pt x="38" y="22"/>
                  </a:cubicBezTo>
                  <a:cubicBezTo>
                    <a:pt x="38" y="21"/>
                    <a:pt x="38" y="21"/>
                    <a:pt x="38" y="21"/>
                  </a:cubicBezTo>
                  <a:cubicBezTo>
                    <a:pt x="37" y="20"/>
                    <a:pt x="36" y="20"/>
                    <a:pt x="36" y="20"/>
                  </a:cubicBezTo>
                  <a:cubicBezTo>
                    <a:pt x="34" y="19"/>
                    <a:pt x="33" y="18"/>
                    <a:pt x="32" y="17"/>
                  </a:cubicBezTo>
                  <a:cubicBezTo>
                    <a:pt x="32" y="16"/>
                    <a:pt x="31" y="16"/>
                    <a:pt x="30" y="15"/>
                  </a:cubicBezTo>
                  <a:cubicBezTo>
                    <a:pt x="29" y="15"/>
                    <a:pt x="28" y="14"/>
                    <a:pt x="27" y="14"/>
                  </a:cubicBezTo>
                  <a:cubicBezTo>
                    <a:pt x="26" y="14"/>
                    <a:pt x="26" y="14"/>
                    <a:pt x="25" y="13"/>
                  </a:cubicBezTo>
                  <a:cubicBezTo>
                    <a:pt x="24" y="13"/>
                    <a:pt x="24" y="12"/>
                    <a:pt x="24" y="11"/>
                  </a:cubicBezTo>
                  <a:cubicBezTo>
                    <a:pt x="23" y="11"/>
                    <a:pt x="21" y="11"/>
                    <a:pt x="20" y="12"/>
                  </a:cubicBezTo>
                  <a:close/>
                  <a:moveTo>
                    <a:pt x="4" y="19"/>
                  </a:moveTo>
                  <a:cubicBezTo>
                    <a:pt x="5" y="19"/>
                    <a:pt x="5" y="20"/>
                    <a:pt x="6" y="20"/>
                  </a:cubicBezTo>
                  <a:cubicBezTo>
                    <a:pt x="7" y="21"/>
                    <a:pt x="8" y="21"/>
                    <a:pt x="10" y="22"/>
                  </a:cubicBezTo>
                  <a:cubicBezTo>
                    <a:pt x="10" y="22"/>
                    <a:pt x="11" y="23"/>
                    <a:pt x="12" y="23"/>
                  </a:cubicBezTo>
                  <a:cubicBezTo>
                    <a:pt x="13" y="24"/>
                    <a:pt x="14" y="25"/>
                    <a:pt x="15" y="25"/>
                  </a:cubicBezTo>
                  <a:cubicBezTo>
                    <a:pt x="16" y="26"/>
                    <a:pt x="16" y="26"/>
                    <a:pt x="17" y="26"/>
                  </a:cubicBezTo>
                  <a:cubicBezTo>
                    <a:pt x="17" y="26"/>
                    <a:pt x="17" y="25"/>
                    <a:pt x="16" y="25"/>
                  </a:cubicBezTo>
                  <a:cubicBezTo>
                    <a:pt x="16" y="24"/>
                    <a:pt x="15" y="24"/>
                    <a:pt x="14" y="23"/>
                  </a:cubicBezTo>
                  <a:cubicBezTo>
                    <a:pt x="14" y="23"/>
                    <a:pt x="13" y="22"/>
                    <a:pt x="13" y="22"/>
                  </a:cubicBezTo>
                  <a:cubicBezTo>
                    <a:pt x="12" y="22"/>
                    <a:pt x="12" y="22"/>
                    <a:pt x="11" y="21"/>
                  </a:cubicBezTo>
                  <a:cubicBezTo>
                    <a:pt x="10" y="21"/>
                    <a:pt x="10" y="20"/>
                    <a:pt x="9" y="20"/>
                  </a:cubicBezTo>
                  <a:cubicBezTo>
                    <a:pt x="8" y="19"/>
                    <a:pt x="6" y="19"/>
                    <a:pt x="4" y="18"/>
                  </a:cubicBezTo>
                  <a:cubicBezTo>
                    <a:pt x="4" y="18"/>
                    <a:pt x="4" y="18"/>
                    <a:pt x="4" y="18"/>
                  </a:cubicBezTo>
                  <a:cubicBezTo>
                    <a:pt x="4" y="18"/>
                    <a:pt x="4" y="18"/>
                    <a:pt x="4" y="19"/>
                  </a:cubicBezTo>
                  <a:close/>
                  <a:moveTo>
                    <a:pt x="9" y="14"/>
                  </a:moveTo>
                  <a:cubicBezTo>
                    <a:pt x="9" y="14"/>
                    <a:pt x="9" y="15"/>
                    <a:pt x="9" y="15"/>
                  </a:cubicBezTo>
                  <a:cubicBezTo>
                    <a:pt x="10" y="15"/>
                    <a:pt x="10" y="16"/>
                    <a:pt x="11" y="16"/>
                  </a:cubicBezTo>
                  <a:cubicBezTo>
                    <a:pt x="11" y="16"/>
                    <a:pt x="11" y="16"/>
                    <a:pt x="12" y="16"/>
                  </a:cubicBezTo>
                  <a:cubicBezTo>
                    <a:pt x="12" y="17"/>
                    <a:pt x="12" y="17"/>
                    <a:pt x="13" y="17"/>
                  </a:cubicBezTo>
                  <a:cubicBezTo>
                    <a:pt x="13" y="18"/>
                    <a:pt x="14" y="18"/>
                    <a:pt x="14" y="18"/>
                  </a:cubicBezTo>
                  <a:cubicBezTo>
                    <a:pt x="16" y="19"/>
                    <a:pt x="17" y="20"/>
                    <a:pt x="19" y="21"/>
                  </a:cubicBezTo>
                  <a:cubicBezTo>
                    <a:pt x="19" y="21"/>
                    <a:pt x="20" y="21"/>
                    <a:pt x="20" y="21"/>
                  </a:cubicBezTo>
                  <a:cubicBezTo>
                    <a:pt x="21" y="22"/>
                    <a:pt x="22" y="23"/>
                    <a:pt x="23" y="24"/>
                  </a:cubicBezTo>
                  <a:cubicBezTo>
                    <a:pt x="23" y="24"/>
                    <a:pt x="23" y="24"/>
                    <a:pt x="23" y="24"/>
                  </a:cubicBezTo>
                  <a:cubicBezTo>
                    <a:pt x="23" y="24"/>
                    <a:pt x="24" y="23"/>
                    <a:pt x="25" y="23"/>
                  </a:cubicBezTo>
                  <a:cubicBezTo>
                    <a:pt x="24" y="23"/>
                    <a:pt x="23" y="22"/>
                    <a:pt x="23" y="22"/>
                  </a:cubicBezTo>
                  <a:cubicBezTo>
                    <a:pt x="18" y="19"/>
                    <a:pt x="14" y="16"/>
                    <a:pt x="9" y="14"/>
                  </a:cubicBezTo>
                  <a:close/>
                  <a:moveTo>
                    <a:pt x="29" y="12"/>
                  </a:moveTo>
                  <a:cubicBezTo>
                    <a:pt x="32" y="15"/>
                    <a:pt x="35" y="17"/>
                    <a:pt x="38" y="18"/>
                  </a:cubicBezTo>
                  <a:cubicBezTo>
                    <a:pt x="39" y="18"/>
                    <a:pt x="38" y="18"/>
                    <a:pt x="38" y="17"/>
                  </a:cubicBezTo>
                  <a:cubicBezTo>
                    <a:pt x="38" y="17"/>
                    <a:pt x="37" y="16"/>
                    <a:pt x="36" y="16"/>
                  </a:cubicBezTo>
                  <a:cubicBezTo>
                    <a:pt x="36" y="16"/>
                    <a:pt x="35" y="15"/>
                    <a:pt x="34" y="15"/>
                  </a:cubicBezTo>
                  <a:cubicBezTo>
                    <a:pt x="33" y="14"/>
                    <a:pt x="32" y="13"/>
                    <a:pt x="30" y="12"/>
                  </a:cubicBezTo>
                  <a:cubicBezTo>
                    <a:pt x="30" y="12"/>
                    <a:pt x="30" y="12"/>
                    <a:pt x="29" y="12"/>
                  </a:cubicBezTo>
                  <a:close/>
                  <a:moveTo>
                    <a:pt x="33" y="22"/>
                  </a:moveTo>
                  <a:cubicBezTo>
                    <a:pt x="33" y="21"/>
                    <a:pt x="33" y="21"/>
                    <a:pt x="33" y="21"/>
                  </a:cubicBezTo>
                  <a:cubicBezTo>
                    <a:pt x="29" y="19"/>
                    <a:pt x="25" y="16"/>
                    <a:pt x="21" y="14"/>
                  </a:cubicBezTo>
                  <a:cubicBezTo>
                    <a:pt x="21" y="15"/>
                    <a:pt x="22" y="16"/>
                    <a:pt x="23" y="16"/>
                  </a:cubicBezTo>
                  <a:cubicBezTo>
                    <a:pt x="24" y="17"/>
                    <a:pt x="26" y="18"/>
                    <a:pt x="27" y="19"/>
                  </a:cubicBezTo>
                  <a:cubicBezTo>
                    <a:pt x="28" y="20"/>
                    <a:pt x="30" y="20"/>
                    <a:pt x="32" y="21"/>
                  </a:cubicBezTo>
                  <a:cubicBezTo>
                    <a:pt x="32" y="21"/>
                    <a:pt x="32" y="21"/>
                    <a:pt x="33" y="22"/>
                  </a:cubicBezTo>
                  <a:close/>
                  <a:moveTo>
                    <a:pt x="17" y="30"/>
                  </a:moveTo>
                  <a:cubicBezTo>
                    <a:pt x="17" y="29"/>
                    <a:pt x="17" y="29"/>
                    <a:pt x="17" y="28"/>
                  </a:cubicBezTo>
                  <a:cubicBezTo>
                    <a:pt x="16" y="28"/>
                    <a:pt x="16" y="28"/>
                    <a:pt x="16" y="28"/>
                  </a:cubicBezTo>
                  <a:cubicBezTo>
                    <a:pt x="15" y="28"/>
                    <a:pt x="14" y="27"/>
                    <a:pt x="13" y="26"/>
                  </a:cubicBezTo>
                  <a:cubicBezTo>
                    <a:pt x="12" y="26"/>
                    <a:pt x="12" y="26"/>
                    <a:pt x="12" y="26"/>
                  </a:cubicBezTo>
                  <a:cubicBezTo>
                    <a:pt x="10" y="25"/>
                    <a:pt x="9" y="24"/>
                    <a:pt x="8" y="23"/>
                  </a:cubicBezTo>
                  <a:cubicBezTo>
                    <a:pt x="8" y="23"/>
                    <a:pt x="8" y="23"/>
                    <a:pt x="8" y="23"/>
                  </a:cubicBezTo>
                  <a:cubicBezTo>
                    <a:pt x="8" y="24"/>
                    <a:pt x="8" y="24"/>
                    <a:pt x="8" y="24"/>
                  </a:cubicBezTo>
                  <a:cubicBezTo>
                    <a:pt x="8" y="24"/>
                    <a:pt x="9" y="24"/>
                    <a:pt x="9" y="25"/>
                  </a:cubicBezTo>
                  <a:cubicBezTo>
                    <a:pt x="10" y="25"/>
                    <a:pt x="10" y="26"/>
                    <a:pt x="11" y="26"/>
                  </a:cubicBezTo>
                  <a:cubicBezTo>
                    <a:pt x="12" y="27"/>
                    <a:pt x="13" y="27"/>
                    <a:pt x="13" y="28"/>
                  </a:cubicBezTo>
                  <a:cubicBezTo>
                    <a:pt x="14" y="28"/>
                    <a:pt x="15" y="29"/>
                    <a:pt x="16" y="29"/>
                  </a:cubicBezTo>
                  <a:cubicBezTo>
                    <a:pt x="16" y="30"/>
                    <a:pt x="17" y="30"/>
                    <a:pt x="17" y="30"/>
                  </a:cubicBezTo>
                  <a:close/>
                  <a:moveTo>
                    <a:pt x="13" y="6"/>
                  </a:moveTo>
                  <a:cubicBezTo>
                    <a:pt x="14" y="6"/>
                    <a:pt x="15" y="7"/>
                    <a:pt x="16" y="7"/>
                  </a:cubicBezTo>
                  <a:cubicBezTo>
                    <a:pt x="16" y="7"/>
                    <a:pt x="17" y="7"/>
                    <a:pt x="17" y="7"/>
                  </a:cubicBezTo>
                  <a:cubicBezTo>
                    <a:pt x="17" y="6"/>
                    <a:pt x="17" y="6"/>
                    <a:pt x="17" y="5"/>
                  </a:cubicBezTo>
                  <a:cubicBezTo>
                    <a:pt x="16" y="5"/>
                    <a:pt x="14" y="5"/>
                    <a:pt x="13" y="6"/>
                  </a:cubicBezTo>
                  <a:close/>
                  <a:moveTo>
                    <a:pt x="15" y="11"/>
                  </a:moveTo>
                  <a:cubicBezTo>
                    <a:pt x="16" y="12"/>
                    <a:pt x="17" y="12"/>
                    <a:pt x="18" y="13"/>
                  </a:cubicBezTo>
                  <a:cubicBezTo>
                    <a:pt x="19" y="13"/>
                    <a:pt x="19" y="12"/>
                    <a:pt x="19" y="12"/>
                  </a:cubicBezTo>
                  <a:cubicBezTo>
                    <a:pt x="18" y="12"/>
                    <a:pt x="17" y="11"/>
                    <a:pt x="16" y="10"/>
                  </a:cubicBezTo>
                  <a:cubicBezTo>
                    <a:pt x="16" y="10"/>
                    <a:pt x="16" y="11"/>
                    <a:pt x="15" y="11"/>
                  </a:cubicBezTo>
                  <a:close/>
                  <a:moveTo>
                    <a:pt x="35" y="10"/>
                  </a:moveTo>
                  <a:cubicBezTo>
                    <a:pt x="35" y="10"/>
                    <a:pt x="35" y="10"/>
                    <a:pt x="35" y="11"/>
                  </a:cubicBezTo>
                  <a:cubicBezTo>
                    <a:pt x="36" y="11"/>
                    <a:pt x="37" y="12"/>
                    <a:pt x="38" y="12"/>
                  </a:cubicBezTo>
                  <a:cubicBezTo>
                    <a:pt x="38" y="12"/>
                    <a:pt x="38" y="11"/>
                    <a:pt x="39" y="11"/>
                  </a:cubicBezTo>
                  <a:cubicBezTo>
                    <a:pt x="39" y="10"/>
                    <a:pt x="39" y="10"/>
                    <a:pt x="38" y="10"/>
                  </a:cubicBezTo>
                  <a:cubicBezTo>
                    <a:pt x="37" y="10"/>
                    <a:pt x="37" y="10"/>
                    <a:pt x="36" y="10"/>
                  </a:cubicBezTo>
                  <a:cubicBezTo>
                    <a:pt x="36" y="10"/>
                    <a:pt x="36" y="10"/>
                    <a:pt x="35" y="10"/>
                  </a:cubicBezTo>
                  <a:close/>
                  <a:moveTo>
                    <a:pt x="9" y="17"/>
                  </a:moveTo>
                  <a:cubicBezTo>
                    <a:pt x="9" y="17"/>
                    <a:pt x="9" y="17"/>
                    <a:pt x="9" y="17"/>
                  </a:cubicBezTo>
                  <a:cubicBezTo>
                    <a:pt x="10" y="18"/>
                    <a:pt x="11" y="19"/>
                    <a:pt x="12" y="19"/>
                  </a:cubicBezTo>
                  <a:cubicBezTo>
                    <a:pt x="12" y="19"/>
                    <a:pt x="12" y="19"/>
                    <a:pt x="12" y="19"/>
                  </a:cubicBezTo>
                  <a:cubicBezTo>
                    <a:pt x="11" y="18"/>
                    <a:pt x="10" y="18"/>
                    <a:pt x="9" y="17"/>
                  </a:cubicBezTo>
                  <a:close/>
                  <a:moveTo>
                    <a:pt x="38" y="15"/>
                  </a:moveTo>
                  <a:cubicBezTo>
                    <a:pt x="38" y="15"/>
                    <a:pt x="38" y="14"/>
                    <a:pt x="38" y="14"/>
                  </a:cubicBezTo>
                  <a:cubicBezTo>
                    <a:pt x="37" y="14"/>
                    <a:pt x="36" y="13"/>
                    <a:pt x="35" y="13"/>
                  </a:cubicBezTo>
                  <a:cubicBezTo>
                    <a:pt x="36" y="14"/>
                    <a:pt x="37" y="14"/>
                    <a:pt x="38" y="15"/>
                  </a:cubicBezTo>
                  <a:close/>
                  <a:moveTo>
                    <a:pt x="28" y="12"/>
                  </a:moveTo>
                  <a:cubicBezTo>
                    <a:pt x="28" y="12"/>
                    <a:pt x="28" y="12"/>
                    <a:pt x="28" y="12"/>
                  </a:cubicBezTo>
                  <a:cubicBezTo>
                    <a:pt x="28" y="11"/>
                    <a:pt x="28" y="10"/>
                    <a:pt x="26" y="11"/>
                  </a:cubicBezTo>
                  <a:cubicBezTo>
                    <a:pt x="27" y="11"/>
                    <a:pt x="28" y="12"/>
                    <a:pt x="28" y="12"/>
                  </a:cubicBezTo>
                  <a:close/>
                  <a:moveTo>
                    <a:pt x="35" y="23"/>
                  </a:moveTo>
                  <a:cubicBezTo>
                    <a:pt x="35" y="23"/>
                    <a:pt x="35" y="23"/>
                    <a:pt x="35" y="23"/>
                  </a:cubicBezTo>
                  <a:cubicBezTo>
                    <a:pt x="35" y="22"/>
                    <a:pt x="34" y="22"/>
                    <a:pt x="33" y="22"/>
                  </a:cubicBezTo>
                  <a:cubicBezTo>
                    <a:pt x="33" y="22"/>
                    <a:pt x="33" y="22"/>
                    <a:pt x="33" y="22"/>
                  </a:cubicBezTo>
                  <a:cubicBezTo>
                    <a:pt x="34" y="22"/>
                    <a:pt x="34"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49" name="Freeform 338">
              <a:extLst>
                <a:ext uri="{FF2B5EF4-FFF2-40B4-BE49-F238E27FC236}">
                  <a16:creationId xmlns:a16="http://schemas.microsoft.com/office/drawing/2014/main" id="{C64A72C2-2459-418E-9EAC-7369F26D534E}"/>
                </a:ext>
              </a:extLst>
            </p:cNvPr>
            <p:cNvSpPr>
              <a:spLocks/>
            </p:cNvSpPr>
            <p:nvPr/>
          </p:nvSpPr>
          <p:spPr bwMode="auto">
            <a:xfrm flipH="1">
              <a:off x="265579" y="1283209"/>
              <a:ext cx="144945" cy="86967"/>
            </a:xfrm>
            <a:custGeom>
              <a:avLst/>
              <a:gdLst>
                <a:gd name="T0" fmla="*/ 0 w 18"/>
                <a:gd name="T1" fmla="*/ 1 h 11"/>
                <a:gd name="T2" fmla="*/ 4 w 18"/>
                <a:gd name="T3" fmla="*/ 0 h 11"/>
                <a:gd name="T4" fmla="*/ 5 w 18"/>
                <a:gd name="T5" fmla="*/ 2 h 11"/>
                <a:gd name="T6" fmla="*/ 7 w 18"/>
                <a:gd name="T7" fmla="*/ 3 h 11"/>
                <a:gd name="T8" fmla="*/ 10 w 18"/>
                <a:gd name="T9" fmla="*/ 4 h 11"/>
                <a:gd name="T10" fmla="*/ 12 w 18"/>
                <a:gd name="T11" fmla="*/ 6 h 11"/>
                <a:gd name="T12" fmla="*/ 16 w 18"/>
                <a:gd name="T13" fmla="*/ 9 h 11"/>
                <a:gd name="T14" fmla="*/ 18 w 18"/>
                <a:gd name="T15" fmla="*/ 10 h 11"/>
                <a:gd name="T16" fmla="*/ 18 w 18"/>
                <a:gd name="T17" fmla="*/ 11 h 11"/>
                <a:gd name="T18" fmla="*/ 18 w 18"/>
                <a:gd name="T19" fmla="*/ 11 h 11"/>
                <a:gd name="T20" fmla="*/ 16 w 18"/>
                <a:gd name="T21" fmla="*/ 10 h 11"/>
                <a:gd name="T22" fmla="*/ 11 w 18"/>
                <a:gd name="T23" fmla="*/ 7 h 11"/>
                <a:gd name="T24" fmla="*/ 6 w 18"/>
                <a:gd name="T25" fmla="*/ 4 h 11"/>
                <a:gd name="T26" fmla="*/ 3 w 18"/>
                <a:gd name="T27" fmla="*/ 2 h 11"/>
                <a:gd name="T28" fmla="*/ 2 w 18"/>
                <a:gd name="T29" fmla="*/ 2 h 11"/>
                <a:gd name="T30" fmla="*/ 0 w 18"/>
                <a:gd name="T3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11">
                  <a:moveTo>
                    <a:pt x="0" y="1"/>
                  </a:moveTo>
                  <a:cubicBezTo>
                    <a:pt x="1" y="0"/>
                    <a:pt x="3" y="0"/>
                    <a:pt x="4" y="0"/>
                  </a:cubicBezTo>
                  <a:cubicBezTo>
                    <a:pt x="4" y="1"/>
                    <a:pt x="4" y="2"/>
                    <a:pt x="5" y="2"/>
                  </a:cubicBezTo>
                  <a:cubicBezTo>
                    <a:pt x="6" y="3"/>
                    <a:pt x="6" y="3"/>
                    <a:pt x="7" y="3"/>
                  </a:cubicBezTo>
                  <a:cubicBezTo>
                    <a:pt x="8" y="3"/>
                    <a:pt x="9" y="4"/>
                    <a:pt x="10" y="4"/>
                  </a:cubicBezTo>
                  <a:cubicBezTo>
                    <a:pt x="11" y="5"/>
                    <a:pt x="12" y="5"/>
                    <a:pt x="12" y="6"/>
                  </a:cubicBezTo>
                  <a:cubicBezTo>
                    <a:pt x="13" y="7"/>
                    <a:pt x="14" y="8"/>
                    <a:pt x="16" y="9"/>
                  </a:cubicBezTo>
                  <a:cubicBezTo>
                    <a:pt x="16" y="9"/>
                    <a:pt x="17" y="9"/>
                    <a:pt x="18" y="10"/>
                  </a:cubicBezTo>
                  <a:cubicBezTo>
                    <a:pt x="18" y="10"/>
                    <a:pt x="18" y="10"/>
                    <a:pt x="18" y="11"/>
                  </a:cubicBezTo>
                  <a:cubicBezTo>
                    <a:pt x="18" y="11"/>
                    <a:pt x="18" y="11"/>
                    <a:pt x="18" y="11"/>
                  </a:cubicBezTo>
                  <a:cubicBezTo>
                    <a:pt x="17" y="10"/>
                    <a:pt x="16" y="10"/>
                    <a:pt x="16" y="10"/>
                  </a:cubicBezTo>
                  <a:cubicBezTo>
                    <a:pt x="14" y="9"/>
                    <a:pt x="12" y="8"/>
                    <a:pt x="11" y="7"/>
                  </a:cubicBezTo>
                  <a:cubicBezTo>
                    <a:pt x="9" y="6"/>
                    <a:pt x="7" y="5"/>
                    <a:pt x="6" y="4"/>
                  </a:cubicBezTo>
                  <a:cubicBezTo>
                    <a:pt x="5" y="3"/>
                    <a:pt x="4" y="3"/>
                    <a:pt x="3" y="2"/>
                  </a:cubicBezTo>
                  <a:cubicBezTo>
                    <a:pt x="3" y="2"/>
                    <a:pt x="2" y="2"/>
                    <a:pt x="2" y="2"/>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50" name="Freeform 341">
              <a:extLst>
                <a:ext uri="{FF2B5EF4-FFF2-40B4-BE49-F238E27FC236}">
                  <a16:creationId xmlns:a16="http://schemas.microsoft.com/office/drawing/2014/main" id="{0B0619C6-FFC8-403F-A7AA-0F1E91BBA7D3}"/>
                </a:ext>
              </a:extLst>
            </p:cNvPr>
            <p:cNvSpPr>
              <a:spLocks/>
            </p:cNvSpPr>
            <p:nvPr/>
          </p:nvSpPr>
          <p:spPr bwMode="auto">
            <a:xfrm flipH="1">
              <a:off x="259137" y="1292871"/>
              <a:ext cx="77303" cy="48316"/>
            </a:xfrm>
            <a:custGeom>
              <a:avLst/>
              <a:gdLst>
                <a:gd name="T0" fmla="*/ 0 w 10"/>
                <a:gd name="T1" fmla="*/ 0 h 6"/>
                <a:gd name="T2" fmla="*/ 1 w 10"/>
                <a:gd name="T3" fmla="*/ 0 h 6"/>
                <a:gd name="T4" fmla="*/ 5 w 10"/>
                <a:gd name="T5" fmla="*/ 3 h 6"/>
                <a:gd name="T6" fmla="*/ 7 w 10"/>
                <a:gd name="T7" fmla="*/ 4 h 6"/>
                <a:gd name="T8" fmla="*/ 9 w 10"/>
                <a:gd name="T9" fmla="*/ 5 h 6"/>
                <a:gd name="T10" fmla="*/ 9 w 10"/>
                <a:gd name="T11" fmla="*/ 6 h 6"/>
                <a:gd name="T12" fmla="*/ 0 w 10"/>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0" h="6">
                  <a:moveTo>
                    <a:pt x="0" y="0"/>
                  </a:moveTo>
                  <a:cubicBezTo>
                    <a:pt x="1" y="0"/>
                    <a:pt x="1" y="0"/>
                    <a:pt x="1" y="0"/>
                  </a:cubicBezTo>
                  <a:cubicBezTo>
                    <a:pt x="3" y="1"/>
                    <a:pt x="4" y="2"/>
                    <a:pt x="5" y="3"/>
                  </a:cubicBezTo>
                  <a:cubicBezTo>
                    <a:pt x="6" y="3"/>
                    <a:pt x="7" y="4"/>
                    <a:pt x="7" y="4"/>
                  </a:cubicBezTo>
                  <a:cubicBezTo>
                    <a:pt x="8" y="4"/>
                    <a:pt x="9" y="5"/>
                    <a:pt x="9" y="5"/>
                  </a:cubicBezTo>
                  <a:cubicBezTo>
                    <a:pt x="9" y="6"/>
                    <a:pt x="10" y="6"/>
                    <a:pt x="9" y="6"/>
                  </a:cubicBezTo>
                  <a:cubicBezTo>
                    <a:pt x="6" y="5"/>
                    <a:pt x="3"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51" name="Freeform 342">
              <a:extLst>
                <a:ext uri="{FF2B5EF4-FFF2-40B4-BE49-F238E27FC236}">
                  <a16:creationId xmlns:a16="http://schemas.microsoft.com/office/drawing/2014/main" id="{0FA02DC2-24AD-4D4E-B93F-0BF18D166A82}"/>
                </a:ext>
              </a:extLst>
            </p:cNvPr>
            <p:cNvSpPr>
              <a:spLocks/>
            </p:cNvSpPr>
            <p:nvPr/>
          </p:nvSpPr>
          <p:spPr bwMode="auto">
            <a:xfrm flipH="1">
              <a:off x="307450" y="1308977"/>
              <a:ext cx="93409" cy="61199"/>
            </a:xfrm>
            <a:custGeom>
              <a:avLst/>
              <a:gdLst>
                <a:gd name="T0" fmla="*/ 12 w 12"/>
                <a:gd name="T1" fmla="*/ 8 h 8"/>
                <a:gd name="T2" fmla="*/ 11 w 12"/>
                <a:gd name="T3" fmla="*/ 7 h 8"/>
                <a:gd name="T4" fmla="*/ 6 w 12"/>
                <a:gd name="T5" fmla="*/ 5 h 8"/>
                <a:gd name="T6" fmla="*/ 2 w 12"/>
                <a:gd name="T7" fmla="*/ 2 h 8"/>
                <a:gd name="T8" fmla="*/ 0 w 12"/>
                <a:gd name="T9" fmla="*/ 0 h 8"/>
                <a:gd name="T10" fmla="*/ 12 w 12"/>
                <a:gd name="T11" fmla="*/ 7 h 8"/>
                <a:gd name="T12" fmla="*/ 12 w 1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2" h="8">
                  <a:moveTo>
                    <a:pt x="12" y="8"/>
                  </a:moveTo>
                  <a:cubicBezTo>
                    <a:pt x="11" y="7"/>
                    <a:pt x="11" y="7"/>
                    <a:pt x="11" y="7"/>
                  </a:cubicBezTo>
                  <a:cubicBezTo>
                    <a:pt x="9" y="6"/>
                    <a:pt x="7" y="6"/>
                    <a:pt x="6" y="5"/>
                  </a:cubicBezTo>
                  <a:cubicBezTo>
                    <a:pt x="5" y="4"/>
                    <a:pt x="3" y="3"/>
                    <a:pt x="2" y="2"/>
                  </a:cubicBezTo>
                  <a:cubicBezTo>
                    <a:pt x="1" y="2"/>
                    <a:pt x="0" y="1"/>
                    <a:pt x="0" y="0"/>
                  </a:cubicBezTo>
                  <a:cubicBezTo>
                    <a:pt x="4" y="2"/>
                    <a:pt x="8" y="5"/>
                    <a:pt x="12" y="7"/>
                  </a:cubicBezTo>
                  <a:cubicBezTo>
                    <a:pt x="12" y="7"/>
                    <a:pt x="12" y="7"/>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52" name="Freeform 345">
              <a:extLst>
                <a:ext uri="{FF2B5EF4-FFF2-40B4-BE49-F238E27FC236}">
                  <a16:creationId xmlns:a16="http://schemas.microsoft.com/office/drawing/2014/main" id="{487009B5-E4C5-4CFF-8A2C-498B57FBC0C2}"/>
                </a:ext>
              </a:extLst>
            </p:cNvPr>
            <p:cNvSpPr>
              <a:spLocks/>
            </p:cNvSpPr>
            <p:nvPr/>
          </p:nvSpPr>
          <p:spPr bwMode="auto">
            <a:xfrm flipH="1">
              <a:off x="416965" y="1276767"/>
              <a:ext cx="32210" cy="22548"/>
            </a:xfrm>
            <a:custGeom>
              <a:avLst/>
              <a:gdLst>
                <a:gd name="T0" fmla="*/ 0 w 4"/>
                <a:gd name="T1" fmla="*/ 1 h 3"/>
                <a:gd name="T2" fmla="*/ 1 w 4"/>
                <a:gd name="T3" fmla="*/ 0 h 3"/>
                <a:gd name="T4" fmla="*/ 4 w 4"/>
                <a:gd name="T5" fmla="*/ 2 h 3"/>
                <a:gd name="T6" fmla="*/ 3 w 4"/>
                <a:gd name="T7" fmla="*/ 3 h 3"/>
                <a:gd name="T8" fmla="*/ 0 w 4"/>
                <a:gd name="T9" fmla="*/ 1 h 3"/>
              </a:gdLst>
              <a:ahLst/>
              <a:cxnLst>
                <a:cxn ang="0">
                  <a:pos x="T0" y="T1"/>
                </a:cxn>
                <a:cxn ang="0">
                  <a:pos x="T2" y="T3"/>
                </a:cxn>
                <a:cxn ang="0">
                  <a:pos x="T4" y="T5"/>
                </a:cxn>
                <a:cxn ang="0">
                  <a:pos x="T6" y="T7"/>
                </a:cxn>
                <a:cxn ang="0">
                  <a:pos x="T8" y="T9"/>
                </a:cxn>
              </a:cxnLst>
              <a:rect l="0" t="0" r="r" b="b"/>
              <a:pathLst>
                <a:path w="4" h="3">
                  <a:moveTo>
                    <a:pt x="0" y="1"/>
                  </a:moveTo>
                  <a:cubicBezTo>
                    <a:pt x="1" y="1"/>
                    <a:pt x="1" y="0"/>
                    <a:pt x="1" y="0"/>
                  </a:cubicBezTo>
                  <a:cubicBezTo>
                    <a:pt x="2" y="1"/>
                    <a:pt x="3" y="2"/>
                    <a:pt x="4" y="2"/>
                  </a:cubicBezTo>
                  <a:cubicBezTo>
                    <a:pt x="4" y="2"/>
                    <a:pt x="4" y="3"/>
                    <a:pt x="3" y="3"/>
                  </a:cubicBezTo>
                  <a:cubicBezTo>
                    <a:pt x="2" y="2"/>
                    <a:pt x="1" y="2"/>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53" name="Freeform 347">
              <a:extLst>
                <a:ext uri="{FF2B5EF4-FFF2-40B4-BE49-F238E27FC236}">
                  <a16:creationId xmlns:a16="http://schemas.microsoft.com/office/drawing/2014/main" id="{1F56864E-6F8E-420C-B1E9-5D818B6AE4D4}"/>
                </a:ext>
              </a:extLst>
            </p:cNvPr>
            <p:cNvSpPr>
              <a:spLocks/>
            </p:cNvSpPr>
            <p:nvPr/>
          </p:nvSpPr>
          <p:spPr bwMode="auto">
            <a:xfrm flipH="1">
              <a:off x="474941" y="1331523"/>
              <a:ext cx="22548" cy="16106"/>
            </a:xfrm>
            <a:custGeom>
              <a:avLst/>
              <a:gdLst>
                <a:gd name="T0" fmla="*/ 0 w 3"/>
                <a:gd name="T1" fmla="*/ 0 h 2"/>
                <a:gd name="T2" fmla="*/ 3 w 3"/>
                <a:gd name="T3" fmla="*/ 2 h 2"/>
                <a:gd name="T4" fmla="*/ 3 w 3"/>
                <a:gd name="T5" fmla="*/ 2 h 2"/>
                <a:gd name="T6" fmla="*/ 0 w 3"/>
                <a:gd name="T7" fmla="*/ 0 h 2"/>
                <a:gd name="T8" fmla="*/ 0 w 3"/>
                <a:gd name="T9" fmla="*/ 0 h 2"/>
              </a:gdLst>
              <a:ahLst/>
              <a:cxnLst>
                <a:cxn ang="0">
                  <a:pos x="T0" y="T1"/>
                </a:cxn>
                <a:cxn ang="0">
                  <a:pos x="T2" y="T3"/>
                </a:cxn>
                <a:cxn ang="0">
                  <a:pos x="T4" y="T5"/>
                </a:cxn>
                <a:cxn ang="0">
                  <a:pos x="T6" y="T7"/>
                </a:cxn>
                <a:cxn ang="0">
                  <a:pos x="T8" y="T9"/>
                </a:cxn>
              </a:cxnLst>
              <a:rect l="0" t="0" r="r" b="b"/>
              <a:pathLst>
                <a:path w="3" h="2">
                  <a:moveTo>
                    <a:pt x="0" y="0"/>
                  </a:moveTo>
                  <a:cubicBezTo>
                    <a:pt x="1" y="1"/>
                    <a:pt x="2" y="1"/>
                    <a:pt x="3" y="2"/>
                  </a:cubicBezTo>
                  <a:cubicBezTo>
                    <a:pt x="3" y="2"/>
                    <a:pt x="3" y="2"/>
                    <a:pt x="3" y="2"/>
                  </a:cubicBezTo>
                  <a:cubicBezTo>
                    <a:pt x="2" y="2"/>
                    <a:pt x="1"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54" name="Freeform 348">
              <a:extLst>
                <a:ext uri="{FF2B5EF4-FFF2-40B4-BE49-F238E27FC236}">
                  <a16:creationId xmlns:a16="http://schemas.microsoft.com/office/drawing/2014/main" id="{7024BCFC-0E63-4ECC-9BD0-C177EA84CDAF}"/>
                </a:ext>
              </a:extLst>
            </p:cNvPr>
            <p:cNvSpPr>
              <a:spLocks/>
            </p:cNvSpPr>
            <p:nvPr/>
          </p:nvSpPr>
          <p:spPr bwMode="auto">
            <a:xfrm flipH="1">
              <a:off x="265579" y="1299313"/>
              <a:ext cx="25768" cy="16106"/>
            </a:xfrm>
            <a:custGeom>
              <a:avLst/>
              <a:gdLst>
                <a:gd name="T0" fmla="*/ 3 w 3"/>
                <a:gd name="T1" fmla="*/ 2 h 2"/>
                <a:gd name="T2" fmla="*/ 0 w 3"/>
                <a:gd name="T3" fmla="*/ 0 h 2"/>
                <a:gd name="T4" fmla="*/ 3 w 3"/>
                <a:gd name="T5" fmla="*/ 1 h 2"/>
                <a:gd name="T6" fmla="*/ 3 w 3"/>
                <a:gd name="T7" fmla="*/ 2 h 2"/>
              </a:gdLst>
              <a:ahLst/>
              <a:cxnLst>
                <a:cxn ang="0">
                  <a:pos x="T0" y="T1"/>
                </a:cxn>
                <a:cxn ang="0">
                  <a:pos x="T2" y="T3"/>
                </a:cxn>
                <a:cxn ang="0">
                  <a:pos x="T4" y="T5"/>
                </a:cxn>
                <a:cxn ang="0">
                  <a:pos x="T6" y="T7"/>
                </a:cxn>
              </a:cxnLst>
              <a:rect l="0" t="0" r="r" b="b"/>
              <a:pathLst>
                <a:path w="3" h="2">
                  <a:moveTo>
                    <a:pt x="3" y="2"/>
                  </a:moveTo>
                  <a:cubicBezTo>
                    <a:pt x="2" y="1"/>
                    <a:pt x="1" y="1"/>
                    <a:pt x="0" y="0"/>
                  </a:cubicBezTo>
                  <a:cubicBezTo>
                    <a:pt x="1" y="0"/>
                    <a:pt x="2" y="1"/>
                    <a:pt x="3" y="1"/>
                  </a:cubicBezTo>
                  <a:cubicBezTo>
                    <a:pt x="3" y="1"/>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55" name="Freeform 349">
              <a:extLst>
                <a:ext uri="{FF2B5EF4-FFF2-40B4-BE49-F238E27FC236}">
                  <a16:creationId xmlns:a16="http://schemas.microsoft.com/office/drawing/2014/main" id="{569ED5D8-BE1D-4CF1-919E-9DFDF099463F}"/>
                </a:ext>
              </a:extLst>
            </p:cNvPr>
            <p:cNvSpPr>
              <a:spLocks/>
            </p:cNvSpPr>
            <p:nvPr/>
          </p:nvSpPr>
          <p:spPr bwMode="auto">
            <a:xfrm flipH="1">
              <a:off x="346102" y="1276767"/>
              <a:ext cx="16106" cy="16106"/>
            </a:xfrm>
            <a:custGeom>
              <a:avLst/>
              <a:gdLst>
                <a:gd name="T0" fmla="*/ 2 w 2"/>
                <a:gd name="T1" fmla="*/ 2 h 2"/>
                <a:gd name="T2" fmla="*/ 0 w 2"/>
                <a:gd name="T3" fmla="*/ 1 h 2"/>
                <a:gd name="T4" fmla="*/ 2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1"/>
                    <a:pt x="0" y="1"/>
                  </a:cubicBezTo>
                  <a:cubicBezTo>
                    <a:pt x="2" y="0"/>
                    <a:pt x="2" y="1"/>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56" name="Freeform 350">
              <a:extLst>
                <a:ext uri="{FF2B5EF4-FFF2-40B4-BE49-F238E27FC236}">
                  <a16:creationId xmlns:a16="http://schemas.microsoft.com/office/drawing/2014/main" id="{9C47ADDF-15C7-4C64-8CC0-D8851BFFC40E}"/>
                </a:ext>
              </a:extLst>
            </p:cNvPr>
            <p:cNvSpPr>
              <a:spLocks/>
            </p:cNvSpPr>
            <p:nvPr/>
          </p:nvSpPr>
          <p:spPr bwMode="auto">
            <a:xfrm flipH="1">
              <a:off x="291347" y="1370174"/>
              <a:ext cx="16106" cy="9664"/>
            </a:xfrm>
            <a:custGeom>
              <a:avLst/>
              <a:gdLst>
                <a:gd name="T0" fmla="*/ 2 w 2"/>
                <a:gd name="T1" fmla="*/ 1 h 1"/>
                <a:gd name="T2" fmla="*/ 0 w 2"/>
                <a:gd name="T3" fmla="*/ 0 h 1"/>
                <a:gd name="T4" fmla="*/ 0 w 2"/>
                <a:gd name="T5" fmla="*/ 0 h 1"/>
                <a:gd name="T6" fmla="*/ 2 w 2"/>
                <a:gd name="T7" fmla="*/ 1 h 1"/>
                <a:gd name="T8" fmla="*/ 2 w 2"/>
                <a:gd name="T9" fmla="*/ 1 h 1"/>
              </a:gdLst>
              <a:ahLst/>
              <a:cxnLst>
                <a:cxn ang="0">
                  <a:pos x="T0" y="T1"/>
                </a:cxn>
                <a:cxn ang="0">
                  <a:pos x="T2" y="T3"/>
                </a:cxn>
                <a:cxn ang="0">
                  <a:pos x="T4" y="T5"/>
                </a:cxn>
                <a:cxn ang="0">
                  <a:pos x="T6" y="T7"/>
                </a:cxn>
                <a:cxn ang="0">
                  <a:pos x="T8" y="T9"/>
                </a:cxn>
              </a:cxnLst>
              <a:rect l="0" t="0" r="r" b="b"/>
              <a:pathLst>
                <a:path w="2" h="1">
                  <a:moveTo>
                    <a:pt x="2" y="1"/>
                  </a:moveTo>
                  <a:cubicBezTo>
                    <a:pt x="1" y="1"/>
                    <a:pt x="1" y="0"/>
                    <a:pt x="0" y="0"/>
                  </a:cubicBezTo>
                  <a:cubicBezTo>
                    <a:pt x="0" y="0"/>
                    <a:pt x="0" y="0"/>
                    <a:pt x="0" y="0"/>
                  </a:cubicBezTo>
                  <a:cubicBezTo>
                    <a:pt x="1" y="0"/>
                    <a:pt x="2" y="0"/>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grpSp>
      <p:sp>
        <p:nvSpPr>
          <p:cNvPr id="648" name="Rectangle 647">
            <a:extLst>
              <a:ext uri="{FF2B5EF4-FFF2-40B4-BE49-F238E27FC236}">
                <a16:creationId xmlns:a16="http://schemas.microsoft.com/office/drawing/2014/main" id="{B19BC381-5869-40DD-9086-61D79F980353}"/>
              </a:ext>
            </a:extLst>
          </p:cNvPr>
          <p:cNvSpPr/>
          <p:nvPr/>
        </p:nvSpPr>
        <p:spPr>
          <a:xfrm>
            <a:off x="4889313" y="1590066"/>
            <a:ext cx="4068131" cy="1791369"/>
          </a:xfrm>
          <a:prstGeom prst="rect">
            <a:avLst/>
          </a:prstGeom>
          <a:solidFill>
            <a:schemeClr val="bg1"/>
          </a:solidFill>
          <a:ln>
            <a:solidFill>
              <a:srgbClr val="BDD7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92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50" b="1" i="0" u="none" strike="noStrike" kern="1200" cap="none" spc="0" normalizeH="0" baseline="0" noProof="0">
                <a:ln>
                  <a:noFill/>
                </a:ln>
                <a:solidFill>
                  <a:srgbClr val="000091"/>
                </a:solidFill>
                <a:effectLst/>
                <a:uLnTx/>
                <a:uFillTx/>
                <a:latin typeface="Arial"/>
                <a:ea typeface="+mn-ea"/>
                <a:cs typeface="+mn-cs"/>
              </a:rPr>
              <a:t>4 projets </a:t>
            </a:r>
            <a:r>
              <a:rPr kumimoji="0" lang="fr-FR" sz="1050" b="0" i="0" u="none" strike="noStrike" kern="1200" cap="none" spc="0" normalizeH="0" baseline="0" noProof="0">
                <a:ln>
                  <a:noFill/>
                </a:ln>
                <a:solidFill>
                  <a:srgbClr val="000000"/>
                </a:solidFill>
                <a:effectLst/>
                <a:uLnTx/>
                <a:uFillTx/>
                <a:latin typeface="Arial"/>
                <a:ea typeface="+mn-ea"/>
                <a:cs typeface="+mn-cs"/>
              </a:rPr>
              <a:t>devraient être lancés à horizon </a:t>
            </a:r>
            <a:r>
              <a:rPr kumimoji="0" lang="fr-FR" sz="1050" b="1" i="0" u="none" strike="noStrike" kern="1200" cap="none" spc="0" normalizeH="0" baseline="0" noProof="0">
                <a:ln>
                  <a:noFill/>
                </a:ln>
                <a:solidFill>
                  <a:srgbClr val="000091"/>
                </a:solidFill>
                <a:effectLst/>
                <a:uLnTx/>
                <a:uFillTx/>
                <a:latin typeface="Arial"/>
                <a:ea typeface="+mn-ea"/>
                <a:cs typeface="+mn-cs"/>
              </a:rPr>
              <a:t>février 2021</a:t>
            </a:r>
          </a:p>
          <a:p>
            <a:pPr marL="3492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050" b="1" i="0" u="none" strike="noStrike" kern="1200" cap="none" spc="0" normalizeH="0" baseline="0" noProof="0">
              <a:ln>
                <a:noFill/>
              </a:ln>
              <a:solidFill>
                <a:srgbClr val="000091"/>
              </a:solidFill>
              <a:effectLst/>
              <a:uLnTx/>
              <a:uFillTx/>
              <a:latin typeface="Arial"/>
              <a:ea typeface="+mn-ea"/>
              <a:cs typeface="+mn-cs"/>
            </a:endParaRPr>
          </a:p>
          <a:p>
            <a:pPr marL="3492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50" b="1" i="0" u="none" strike="noStrike" kern="1200" cap="none" spc="0" normalizeH="0" baseline="0" noProof="0">
                <a:ln>
                  <a:noFill/>
                </a:ln>
                <a:solidFill>
                  <a:srgbClr val="000091"/>
                </a:solidFill>
                <a:effectLst/>
                <a:uLnTx/>
                <a:uFillTx/>
                <a:latin typeface="Arial"/>
                <a:ea typeface="+mn-ea"/>
                <a:cs typeface="+mn-cs"/>
              </a:rPr>
              <a:t>Près de la moitié des projets (10) </a:t>
            </a:r>
            <a:r>
              <a:rPr kumimoji="0" lang="fr-FR" sz="1050" b="0" i="0" u="none" strike="noStrike" kern="1200" cap="none" spc="0" normalizeH="0" baseline="0" noProof="0">
                <a:ln>
                  <a:noFill/>
                </a:ln>
                <a:solidFill>
                  <a:srgbClr val="000000"/>
                </a:solidFill>
                <a:effectLst/>
                <a:uLnTx/>
                <a:uFillTx/>
                <a:latin typeface="Arial"/>
                <a:ea typeface="+mn-ea"/>
                <a:cs typeface="+mn-cs"/>
              </a:rPr>
              <a:t>seront lancés en</a:t>
            </a:r>
            <a:r>
              <a:rPr kumimoji="0" lang="fr-FR" sz="1050" b="1" i="0" u="none" strike="noStrike" kern="1200" cap="none" spc="0" normalizeH="0" baseline="0" noProof="0">
                <a:ln>
                  <a:noFill/>
                </a:ln>
                <a:solidFill>
                  <a:srgbClr val="000091"/>
                </a:solidFill>
                <a:effectLst/>
                <a:uLnTx/>
                <a:uFillTx/>
                <a:latin typeface="Arial"/>
                <a:ea typeface="+mn-ea"/>
                <a:cs typeface="+mn-cs"/>
              </a:rPr>
              <a:t> mars 2021</a:t>
            </a:r>
          </a:p>
          <a:p>
            <a:pPr marL="3492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050" b="1" i="0" u="none" strike="noStrike" kern="1200" cap="none" spc="0" normalizeH="0" baseline="0" noProof="0">
              <a:ln>
                <a:noFill/>
              </a:ln>
              <a:solidFill>
                <a:srgbClr val="000091"/>
              </a:solidFill>
              <a:effectLst/>
              <a:uLnTx/>
              <a:uFillTx/>
              <a:latin typeface="Arial"/>
              <a:ea typeface="+mn-ea"/>
              <a:cs typeface="+mn-cs"/>
            </a:endParaRPr>
          </a:p>
          <a:p>
            <a:pPr marL="3492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50" b="1" i="0" u="none" strike="noStrike" kern="1200" cap="none" spc="0" normalizeH="0" baseline="0" noProof="0">
                <a:ln>
                  <a:noFill/>
                </a:ln>
                <a:solidFill>
                  <a:srgbClr val="000091"/>
                </a:solidFill>
                <a:effectLst/>
                <a:uLnTx/>
                <a:uFillTx/>
                <a:latin typeface="Arial"/>
                <a:ea typeface="+mn-ea"/>
                <a:cs typeface="+mn-cs"/>
              </a:rPr>
              <a:t>18 des 22 projets </a:t>
            </a:r>
            <a:r>
              <a:rPr kumimoji="0" lang="fr-FR" sz="1050" b="0" i="0" u="none" strike="noStrike" kern="1200" cap="none" spc="0" normalizeH="0" baseline="0" noProof="0">
                <a:ln>
                  <a:noFill/>
                </a:ln>
                <a:solidFill>
                  <a:srgbClr val="000000"/>
                </a:solidFill>
                <a:effectLst/>
                <a:uLnTx/>
                <a:uFillTx/>
                <a:latin typeface="Arial"/>
                <a:ea typeface="+mn-ea"/>
                <a:cs typeface="+mn-cs"/>
              </a:rPr>
              <a:t>devraient être lancés à horizon </a:t>
            </a:r>
            <a:r>
              <a:rPr kumimoji="0" lang="fr-FR" sz="1050" b="1" i="0" u="none" strike="noStrike" kern="1200" cap="none" spc="0" normalizeH="0" baseline="0" noProof="0">
                <a:ln>
                  <a:noFill/>
                </a:ln>
                <a:solidFill>
                  <a:srgbClr val="000091"/>
                </a:solidFill>
                <a:effectLst/>
                <a:uLnTx/>
                <a:uFillTx/>
                <a:latin typeface="Arial"/>
                <a:ea typeface="+mn-ea"/>
                <a:cs typeface="+mn-cs"/>
              </a:rPr>
              <a:t>avril 2021</a:t>
            </a:r>
          </a:p>
          <a:p>
            <a:pPr marL="3492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050" b="1" i="0" u="none" strike="noStrike" kern="1200" cap="none" spc="0" normalizeH="0" baseline="0" noProof="0">
              <a:ln>
                <a:noFill/>
              </a:ln>
              <a:solidFill>
                <a:srgbClr val="000091"/>
              </a:solidFill>
              <a:effectLst/>
              <a:uLnTx/>
              <a:uFillTx/>
              <a:latin typeface="Arial"/>
              <a:ea typeface="+mn-ea"/>
              <a:cs typeface="+mn-cs"/>
            </a:endParaRPr>
          </a:p>
          <a:p>
            <a:pPr marL="3492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50" b="1" i="0" u="none" strike="noStrike" kern="1200" cap="none" spc="0" normalizeH="0" baseline="0" noProof="0">
                <a:ln>
                  <a:noFill/>
                </a:ln>
                <a:solidFill>
                  <a:srgbClr val="000091"/>
                </a:solidFill>
                <a:effectLst/>
                <a:uLnTx/>
                <a:uFillTx/>
                <a:latin typeface="Arial"/>
                <a:ea typeface="+mn-ea"/>
                <a:cs typeface="+mn-cs"/>
              </a:rPr>
              <a:t>La totalité des 22 pilotes seront opérationnels </a:t>
            </a:r>
            <a:r>
              <a:rPr kumimoji="0" lang="fr-FR" sz="1050" b="0" i="0" u="none" strike="noStrike" kern="1200" cap="none" spc="0" normalizeH="0" baseline="0" noProof="0">
                <a:ln>
                  <a:noFill/>
                </a:ln>
                <a:solidFill>
                  <a:srgbClr val="000000"/>
                </a:solidFill>
                <a:effectLst/>
                <a:uLnTx/>
                <a:uFillTx/>
                <a:latin typeface="Arial"/>
                <a:ea typeface="+mn-ea"/>
                <a:cs typeface="+mn-cs"/>
              </a:rPr>
              <a:t>d’ici la </a:t>
            </a:r>
            <a:r>
              <a:rPr kumimoji="0" lang="fr-FR" sz="1050" b="1" i="0" u="none" strike="noStrike" kern="1200" cap="none" spc="0" normalizeH="0" baseline="0" noProof="0">
                <a:ln>
                  <a:noFill/>
                </a:ln>
                <a:solidFill>
                  <a:srgbClr val="000091"/>
                </a:solidFill>
                <a:effectLst/>
                <a:uLnTx/>
                <a:uFillTx/>
                <a:latin typeface="Arial"/>
                <a:ea typeface="+mn-ea"/>
                <a:cs typeface="+mn-cs"/>
              </a:rPr>
              <a:t>fin du 1</a:t>
            </a:r>
            <a:r>
              <a:rPr kumimoji="0" lang="fr-FR" sz="1050" b="1" i="0" u="none" strike="noStrike" kern="1200" cap="none" spc="0" normalizeH="0" baseline="30000" noProof="0">
                <a:ln>
                  <a:noFill/>
                </a:ln>
                <a:solidFill>
                  <a:srgbClr val="000091"/>
                </a:solidFill>
                <a:effectLst/>
                <a:uLnTx/>
                <a:uFillTx/>
                <a:latin typeface="Arial"/>
                <a:ea typeface="+mn-ea"/>
                <a:cs typeface="+mn-cs"/>
              </a:rPr>
              <a:t>er</a:t>
            </a:r>
            <a:r>
              <a:rPr kumimoji="0" lang="fr-FR" sz="1050" b="1" i="0" u="none" strike="noStrike" kern="1200" cap="none" spc="0" normalizeH="0" baseline="0" noProof="0">
                <a:ln>
                  <a:noFill/>
                </a:ln>
                <a:solidFill>
                  <a:srgbClr val="000091"/>
                </a:solidFill>
                <a:effectLst/>
                <a:uLnTx/>
                <a:uFillTx/>
                <a:latin typeface="Arial"/>
                <a:ea typeface="+mn-ea"/>
                <a:cs typeface="+mn-cs"/>
              </a:rPr>
              <a:t> semestre 2021</a:t>
            </a:r>
          </a:p>
        </p:txBody>
      </p:sp>
      <p:sp>
        <p:nvSpPr>
          <p:cNvPr id="649" name="ZoneTexte 648">
            <a:extLst>
              <a:ext uri="{FF2B5EF4-FFF2-40B4-BE49-F238E27FC236}">
                <a16:creationId xmlns:a16="http://schemas.microsoft.com/office/drawing/2014/main" id="{0459308F-0E92-4D57-939A-2C27A51563D7}"/>
              </a:ext>
            </a:extLst>
          </p:cNvPr>
          <p:cNvSpPr txBox="1"/>
          <p:nvPr/>
        </p:nvSpPr>
        <p:spPr>
          <a:xfrm>
            <a:off x="4864928" y="1275606"/>
            <a:ext cx="4271738" cy="23083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000091"/>
                </a:solidFill>
                <a:effectLst/>
                <a:uLnTx/>
                <a:uFillTx/>
                <a:latin typeface="Arial"/>
                <a:ea typeface="+mn-ea"/>
                <a:cs typeface="+mn-cs"/>
              </a:rPr>
              <a:t>UN LANCEMENT PROGRESSIF DES PROJETS SAS</a:t>
            </a:r>
          </a:p>
        </p:txBody>
      </p:sp>
      <p:cxnSp>
        <p:nvCxnSpPr>
          <p:cNvPr id="650" name="Connecteur droit 649">
            <a:extLst>
              <a:ext uri="{FF2B5EF4-FFF2-40B4-BE49-F238E27FC236}">
                <a16:creationId xmlns:a16="http://schemas.microsoft.com/office/drawing/2014/main" id="{AB2F0D1B-E79C-4604-A8F8-B0651CCFCABD}"/>
              </a:ext>
            </a:extLst>
          </p:cNvPr>
          <p:cNvCxnSpPr>
            <a:cxnSpLocks/>
          </p:cNvCxnSpPr>
          <p:nvPr/>
        </p:nvCxnSpPr>
        <p:spPr>
          <a:xfrm>
            <a:off x="4889313" y="1521827"/>
            <a:ext cx="4056853" cy="0"/>
          </a:xfrm>
          <a:prstGeom prst="line">
            <a:avLst/>
          </a:prstGeom>
          <a:noFill/>
          <a:ln w="9525" cap="flat" cmpd="sng" algn="ctr">
            <a:solidFill>
              <a:srgbClr val="1C5686"/>
            </a:solidFill>
            <a:prstDash val="solid"/>
          </a:ln>
          <a:effectLst/>
        </p:spPr>
      </p:cxnSp>
      <p:sp>
        <p:nvSpPr>
          <p:cNvPr id="26" name="Espace réservé du contenu 2">
            <a:extLst>
              <a:ext uri="{FF2B5EF4-FFF2-40B4-BE49-F238E27FC236}">
                <a16:creationId xmlns:a16="http://schemas.microsoft.com/office/drawing/2014/main" id="{52A2ED51-A632-4ACA-B69F-05B08442C07E}"/>
              </a:ext>
            </a:extLst>
          </p:cNvPr>
          <p:cNvSpPr txBox="1">
            <a:spLocks/>
          </p:cNvSpPr>
          <p:nvPr/>
        </p:nvSpPr>
        <p:spPr>
          <a:xfrm>
            <a:off x="4864928" y="3648170"/>
            <a:ext cx="4092516" cy="1079808"/>
          </a:xfrm>
          <a:prstGeom prst="rect">
            <a:avLst/>
          </a:prstGeom>
          <a:pattFill prst="wdUpDiag">
            <a:fgClr>
              <a:schemeClr val="bg1">
                <a:lumMod val="75000"/>
              </a:schemeClr>
            </a:fgClr>
            <a:bgClr>
              <a:srgbClr val="FFFFFF"/>
            </a:bgClr>
          </a:pattFill>
        </p:spPr>
        <p:txBody>
          <a:bodyPr vert="horz" lIns="66462" tIns="66462" rIns="66462" bIns="66462" rtlCol="0">
            <a:normAutofit/>
          </a:bodyPr>
          <a:lstStyle>
            <a:lvl1pPr marL="185738" indent="-185738" algn="l" defTabSz="990601" rtl="0" eaLnBrk="1" latinLnBrk="0" hangingPunct="1">
              <a:spcBef>
                <a:spcPts val="975"/>
              </a:spcBef>
              <a:buClr>
                <a:schemeClr val="accent1"/>
              </a:buClr>
              <a:buFont typeface="Arial" panose="020B0604020202020204" pitchFamily="34" charset="0"/>
              <a:buChar char="•"/>
              <a:defRPr sz="1625" b="0" i="0" kern="800" spc="-11">
                <a:solidFill>
                  <a:schemeClr val="tx1"/>
                </a:solidFill>
                <a:latin typeface="Segoe UI Light" panose="020B0502040204020203" pitchFamily="34" charset="0"/>
                <a:ea typeface="+mn-ea"/>
                <a:cs typeface="+mn-cs"/>
              </a:defRPr>
            </a:lvl1pPr>
            <a:lvl2pPr marL="373195" indent="-18745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2pPr>
            <a:lvl3pPr marL="558933"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3pPr>
            <a:lvl4pPr marL="744669"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marL="0" marR="0" lvl="0" indent="0" algn="l" defTabSz="914424" rtl="0" eaLnBrk="1" fontAlgn="auto" latinLnBrk="0" hangingPunct="1">
              <a:lnSpc>
                <a:spcPct val="100000"/>
              </a:lnSpc>
              <a:spcBef>
                <a:spcPts val="900"/>
              </a:spcBef>
              <a:spcAft>
                <a:spcPts val="0"/>
              </a:spcAft>
              <a:buClr>
                <a:srgbClr val="71CAF3"/>
              </a:buClr>
              <a:buSzTx/>
              <a:buFont typeface="Arial" panose="020B0604020202020204" pitchFamily="34" charset="0"/>
              <a:buNone/>
              <a:tabLst/>
              <a:defRPr/>
            </a:pPr>
            <a:endParaRPr kumimoji="0" lang="fr-FR" sz="1400" b="0" i="0" u="none" strike="noStrike" kern="800" cap="none" spc="-10" normalizeH="0" baseline="0" noProof="0">
              <a:ln>
                <a:noFill/>
              </a:ln>
              <a:solidFill>
                <a:srgbClr val="57565A"/>
              </a:solidFill>
              <a:effectLst/>
              <a:uLnTx/>
              <a:uFillTx/>
              <a:latin typeface="Segoe UI Light" panose="020B0502040204020203" pitchFamily="34" charset="0"/>
              <a:ea typeface="+mn-ea"/>
              <a:cs typeface="+mn-cs"/>
            </a:endParaRPr>
          </a:p>
        </p:txBody>
      </p:sp>
      <p:sp>
        <p:nvSpPr>
          <p:cNvPr id="27" name="Espace réservé du contenu 2">
            <a:extLst>
              <a:ext uri="{FF2B5EF4-FFF2-40B4-BE49-F238E27FC236}">
                <a16:creationId xmlns:a16="http://schemas.microsoft.com/office/drawing/2014/main" id="{8702738D-D944-4CFE-9819-50E92D92EA7F}"/>
              </a:ext>
            </a:extLst>
          </p:cNvPr>
          <p:cNvSpPr txBox="1">
            <a:spLocks/>
          </p:cNvSpPr>
          <p:nvPr/>
        </p:nvSpPr>
        <p:spPr>
          <a:xfrm>
            <a:off x="4940215" y="3712833"/>
            <a:ext cx="3946035" cy="963495"/>
          </a:xfrm>
          <a:prstGeom prst="rect">
            <a:avLst/>
          </a:prstGeom>
          <a:solidFill>
            <a:srgbClr val="FFFFFF"/>
          </a:solidFill>
        </p:spPr>
        <p:txBody>
          <a:bodyPr vert="horz" lIns="66462" tIns="66462" rIns="66462" bIns="66462" rtlCol="0" anchor="ctr">
            <a:noAutofit/>
          </a:bodyPr>
          <a:lstStyle>
            <a:lvl1pPr marL="185738" indent="-185738" algn="l" defTabSz="990601" rtl="0" eaLnBrk="1" latinLnBrk="0" hangingPunct="1">
              <a:spcBef>
                <a:spcPts val="975"/>
              </a:spcBef>
              <a:buClr>
                <a:schemeClr val="accent1"/>
              </a:buClr>
              <a:buFont typeface="Arial" panose="020B0604020202020204" pitchFamily="34" charset="0"/>
              <a:buChar char="•"/>
              <a:defRPr sz="1625" b="0" i="0" kern="800" spc="-11">
                <a:solidFill>
                  <a:schemeClr val="tx1"/>
                </a:solidFill>
                <a:latin typeface="Segoe UI Light" panose="020B0502040204020203" pitchFamily="34" charset="0"/>
                <a:ea typeface="+mn-ea"/>
                <a:cs typeface="+mn-cs"/>
              </a:defRPr>
            </a:lvl1pPr>
            <a:lvl2pPr marL="373195" indent="-18745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2pPr>
            <a:lvl3pPr marL="558933"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3pPr>
            <a:lvl4pPr marL="744669"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marL="0" marR="0" lvl="0" indent="0" algn="just" defTabSz="990601" rtl="0" eaLnBrk="1" fontAlgn="auto" latinLnBrk="0" hangingPunct="1">
              <a:lnSpc>
                <a:spcPct val="100000"/>
              </a:lnSpc>
              <a:spcBef>
                <a:spcPts val="975"/>
              </a:spcBef>
              <a:spcAft>
                <a:spcPts val="0"/>
              </a:spcAft>
              <a:buClr>
                <a:srgbClr val="005841"/>
              </a:buClr>
              <a:buSzTx/>
              <a:buFont typeface="Arial" panose="020B0604020202020204" pitchFamily="34" charset="0"/>
              <a:buNone/>
              <a:tabLst/>
              <a:defRPr/>
            </a:pPr>
            <a:endParaRPr kumimoji="0" lang="fr-FR" sz="900" b="0" i="0" u="none" strike="noStrike" kern="800" cap="none" spc="-11" normalizeH="0" baseline="0" noProof="0">
              <a:ln>
                <a:noFill/>
              </a:ln>
              <a:solidFill>
                <a:srgbClr val="000000"/>
              </a:solidFill>
              <a:effectLst/>
              <a:uLnTx/>
              <a:uFillTx/>
              <a:latin typeface="Arial"/>
              <a:ea typeface="+mn-ea"/>
              <a:cs typeface="+mn-cs"/>
            </a:endParaRPr>
          </a:p>
        </p:txBody>
      </p:sp>
      <p:sp>
        <p:nvSpPr>
          <p:cNvPr id="3" name="Rectangle 2">
            <a:extLst>
              <a:ext uri="{FF2B5EF4-FFF2-40B4-BE49-F238E27FC236}">
                <a16:creationId xmlns:a16="http://schemas.microsoft.com/office/drawing/2014/main" id="{70036BDB-C9A2-4D39-BBBC-7B993B2923A6}"/>
              </a:ext>
            </a:extLst>
          </p:cNvPr>
          <p:cNvSpPr/>
          <p:nvPr/>
        </p:nvSpPr>
        <p:spPr>
          <a:xfrm>
            <a:off x="5163305" y="3816691"/>
            <a:ext cx="282298" cy="182633"/>
          </a:xfrm>
          <a:prstGeom prst="rect">
            <a:avLst/>
          </a:prstGeom>
          <a:solidFill>
            <a:srgbClr val="C5E0B4"/>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9" name="Rectangle 38">
            <a:extLst>
              <a:ext uri="{FF2B5EF4-FFF2-40B4-BE49-F238E27FC236}">
                <a16:creationId xmlns:a16="http://schemas.microsoft.com/office/drawing/2014/main" id="{ED973581-69D1-40DF-89BC-FD18A7E80AE1}"/>
              </a:ext>
            </a:extLst>
          </p:cNvPr>
          <p:cNvSpPr/>
          <p:nvPr/>
        </p:nvSpPr>
        <p:spPr>
          <a:xfrm>
            <a:off x="5163305" y="4097354"/>
            <a:ext cx="282298" cy="182633"/>
          </a:xfrm>
          <a:prstGeom prst="rect">
            <a:avLst/>
          </a:prstGeom>
          <a:solidFill>
            <a:srgbClr val="FBE5D6"/>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40" name="Rectangle 39">
            <a:extLst>
              <a:ext uri="{FF2B5EF4-FFF2-40B4-BE49-F238E27FC236}">
                <a16:creationId xmlns:a16="http://schemas.microsoft.com/office/drawing/2014/main" id="{40403E9A-00BF-4A0D-9C72-76722C13CFC4}"/>
              </a:ext>
            </a:extLst>
          </p:cNvPr>
          <p:cNvSpPr/>
          <p:nvPr/>
        </p:nvSpPr>
        <p:spPr>
          <a:xfrm>
            <a:off x="5163305" y="4386390"/>
            <a:ext cx="282298" cy="182633"/>
          </a:xfrm>
          <a:prstGeom prst="rect">
            <a:avLst/>
          </a:prstGeom>
          <a:solidFill>
            <a:srgbClr val="8FAADC"/>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ZoneTexte 4">
            <a:extLst>
              <a:ext uri="{FF2B5EF4-FFF2-40B4-BE49-F238E27FC236}">
                <a16:creationId xmlns:a16="http://schemas.microsoft.com/office/drawing/2014/main" id="{9735F77E-942B-498A-83E1-D8CE00DB7EA5}"/>
              </a:ext>
            </a:extLst>
          </p:cNvPr>
          <p:cNvSpPr txBox="1"/>
          <p:nvPr/>
        </p:nvSpPr>
        <p:spPr>
          <a:xfrm>
            <a:off x="5445603" y="3781049"/>
            <a:ext cx="166622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Février 2021 </a:t>
            </a:r>
            <a:r>
              <a:rPr kumimoji="0" lang="fr-FR" sz="900" b="0" i="1" u="none" strike="noStrike" kern="1200" cap="none" spc="0" normalizeH="0" baseline="0" noProof="0">
                <a:ln>
                  <a:noFill/>
                </a:ln>
                <a:solidFill>
                  <a:srgbClr val="000000"/>
                </a:solidFill>
                <a:effectLst/>
                <a:uLnTx/>
                <a:uFillTx/>
                <a:latin typeface="Arial"/>
                <a:ea typeface="+mn-ea"/>
                <a:cs typeface="+mn-cs"/>
              </a:rPr>
              <a:t>(4 projets)</a:t>
            </a:r>
          </a:p>
        </p:txBody>
      </p:sp>
      <p:sp>
        <p:nvSpPr>
          <p:cNvPr id="41" name="ZoneTexte 40">
            <a:extLst>
              <a:ext uri="{FF2B5EF4-FFF2-40B4-BE49-F238E27FC236}">
                <a16:creationId xmlns:a16="http://schemas.microsoft.com/office/drawing/2014/main" id="{C0334A63-3238-4253-BFF7-8AC90477F1D8}"/>
              </a:ext>
            </a:extLst>
          </p:cNvPr>
          <p:cNvSpPr txBox="1"/>
          <p:nvPr/>
        </p:nvSpPr>
        <p:spPr>
          <a:xfrm>
            <a:off x="5445603" y="4075638"/>
            <a:ext cx="166622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Mars 2021 </a:t>
            </a:r>
            <a:r>
              <a:rPr kumimoji="0" lang="fr-FR" sz="900" b="0" i="1" u="none" strike="noStrike" kern="1200" cap="none" spc="0" normalizeH="0" baseline="0" noProof="0">
                <a:ln>
                  <a:noFill/>
                </a:ln>
                <a:solidFill>
                  <a:srgbClr val="000000"/>
                </a:solidFill>
                <a:effectLst/>
                <a:uLnTx/>
                <a:uFillTx/>
                <a:latin typeface="Arial"/>
                <a:ea typeface="+mn-ea"/>
                <a:cs typeface="+mn-cs"/>
              </a:rPr>
              <a:t>(6 projets)</a:t>
            </a:r>
          </a:p>
        </p:txBody>
      </p:sp>
      <p:sp>
        <p:nvSpPr>
          <p:cNvPr id="42" name="ZoneTexte 41">
            <a:extLst>
              <a:ext uri="{FF2B5EF4-FFF2-40B4-BE49-F238E27FC236}">
                <a16:creationId xmlns:a16="http://schemas.microsoft.com/office/drawing/2014/main" id="{9BEC72EC-B0AC-4BC1-AEBD-43CE02622AC3}"/>
              </a:ext>
            </a:extLst>
          </p:cNvPr>
          <p:cNvSpPr txBox="1"/>
          <p:nvPr/>
        </p:nvSpPr>
        <p:spPr>
          <a:xfrm>
            <a:off x="5445603" y="4362827"/>
            <a:ext cx="166622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Avril 2021 </a:t>
            </a:r>
            <a:r>
              <a:rPr kumimoji="0" lang="fr-FR" sz="900" b="0" i="1" u="none" strike="noStrike" kern="1200" cap="none" spc="0" normalizeH="0" baseline="0" noProof="0">
                <a:ln>
                  <a:noFill/>
                </a:ln>
                <a:solidFill>
                  <a:srgbClr val="000000"/>
                </a:solidFill>
                <a:effectLst/>
                <a:uLnTx/>
                <a:uFillTx/>
                <a:latin typeface="Arial"/>
                <a:ea typeface="+mn-ea"/>
                <a:cs typeface="+mn-cs"/>
              </a:rPr>
              <a:t>(8 projets)</a:t>
            </a:r>
          </a:p>
        </p:txBody>
      </p:sp>
      <p:sp>
        <p:nvSpPr>
          <p:cNvPr id="43" name="Rectangle 42">
            <a:extLst>
              <a:ext uri="{FF2B5EF4-FFF2-40B4-BE49-F238E27FC236}">
                <a16:creationId xmlns:a16="http://schemas.microsoft.com/office/drawing/2014/main" id="{2CAF7B1F-1E81-4C3C-A3FA-4AD187D8F0F2}"/>
              </a:ext>
            </a:extLst>
          </p:cNvPr>
          <p:cNvSpPr/>
          <p:nvPr/>
        </p:nvSpPr>
        <p:spPr>
          <a:xfrm>
            <a:off x="7066068" y="3816691"/>
            <a:ext cx="282298" cy="182633"/>
          </a:xfrm>
          <a:prstGeom prst="rect">
            <a:avLst/>
          </a:prstGeom>
          <a:solidFill>
            <a:srgbClr val="FF9F9F"/>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44" name="Rectangle 43">
            <a:extLst>
              <a:ext uri="{FF2B5EF4-FFF2-40B4-BE49-F238E27FC236}">
                <a16:creationId xmlns:a16="http://schemas.microsoft.com/office/drawing/2014/main" id="{CEF3C638-28B9-4FA8-90A3-9B9531712E06}"/>
              </a:ext>
            </a:extLst>
          </p:cNvPr>
          <p:cNvSpPr/>
          <p:nvPr/>
        </p:nvSpPr>
        <p:spPr>
          <a:xfrm>
            <a:off x="7066068" y="4097354"/>
            <a:ext cx="282298" cy="182633"/>
          </a:xfrm>
          <a:prstGeom prst="rect">
            <a:avLst/>
          </a:prstGeom>
          <a:solidFill>
            <a:srgbClr val="FFE699"/>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46" name="ZoneTexte 45">
            <a:extLst>
              <a:ext uri="{FF2B5EF4-FFF2-40B4-BE49-F238E27FC236}">
                <a16:creationId xmlns:a16="http://schemas.microsoft.com/office/drawing/2014/main" id="{62281231-B603-48C5-93CB-F1E87E9EE8B5}"/>
              </a:ext>
            </a:extLst>
          </p:cNvPr>
          <p:cNvSpPr txBox="1"/>
          <p:nvPr/>
        </p:nvSpPr>
        <p:spPr>
          <a:xfrm>
            <a:off x="7348366" y="3781049"/>
            <a:ext cx="166622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Mai 2021 </a:t>
            </a:r>
            <a:r>
              <a:rPr kumimoji="0" lang="fr-FR" sz="900" b="0" i="1" u="none" strike="noStrike" kern="1200" cap="none" spc="0" normalizeH="0" baseline="0" noProof="0">
                <a:ln>
                  <a:noFill/>
                </a:ln>
                <a:solidFill>
                  <a:srgbClr val="000000"/>
                </a:solidFill>
                <a:effectLst/>
                <a:uLnTx/>
                <a:uFillTx/>
                <a:latin typeface="Arial"/>
                <a:ea typeface="+mn-ea"/>
                <a:cs typeface="+mn-cs"/>
              </a:rPr>
              <a:t>(1 projet)</a:t>
            </a:r>
          </a:p>
        </p:txBody>
      </p:sp>
      <p:sp>
        <p:nvSpPr>
          <p:cNvPr id="57" name="ZoneTexte 56">
            <a:extLst>
              <a:ext uri="{FF2B5EF4-FFF2-40B4-BE49-F238E27FC236}">
                <a16:creationId xmlns:a16="http://schemas.microsoft.com/office/drawing/2014/main" id="{57B9D94B-0A83-460E-B040-D1228AE063C8}"/>
              </a:ext>
            </a:extLst>
          </p:cNvPr>
          <p:cNvSpPr txBox="1"/>
          <p:nvPr/>
        </p:nvSpPr>
        <p:spPr>
          <a:xfrm>
            <a:off x="7348366" y="4075638"/>
            <a:ext cx="166622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Juin 2021 </a:t>
            </a:r>
            <a:r>
              <a:rPr kumimoji="0" lang="fr-FR" sz="900" b="0" i="1" u="none" strike="noStrike" kern="1200" cap="none" spc="0" normalizeH="0" baseline="0" noProof="0">
                <a:ln>
                  <a:noFill/>
                </a:ln>
                <a:solidFill>
                  <a:srgbClr val="000000"/>
                </a:solidFill>
                <a:effectLst/>
                <a:uLnTx/>
                <a:uFillTx/>
                <a:latin typeface="Arial"/>
                <a:ea typeface="+mn-ea"/>
                <a:cs typeface="+mn-cs"/>
              </a:rPr>
              <a:t>(3 projets)</a:t>
            </a:r>
          </a:p>
        </p:txBody>
      </p:sp>
      <p:sp>
        <p:nvSpPr>
          <p:cNvPr id="37" name="ZoneTexte 36">
            <a:extLst>
              <a:ext uri="{FF2B5EF4-FFF2-40B4-BE49-F238E27FC236}">
                <a16:creationId xmlns:a16="http://schemas.microsoft.com/office/drawing/2014/main" id="{62038303-FD8F-4737-AD9C-1FEF01CB8088}"/>
              </a:ext>
            </a:extLst>
          </p:cNvPr>
          <p:cNvSpPr txBox="1"/>
          <p:nvPr/>
        </p:nvSpPr>
        <p:spPr>
          <a:xfrm>
            <a:off x="5080587" y="3441876"/>
            <a:ext cx="3865579" cy="23083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a:ln>
                  <a:noFill/>
                </a:ln>
                <a:solidFill>
                  <a:srgbClr val="FFFFFF">
                    <a:lumMod val="50000"/>
                  </a:srgbClr>
                </a:solidFill>
                <a:effectLst/>
                <a:uLnTx/>
                <a:uFillTx/>
                <a:latin typeface="Arial"/>
                <a:ea typeface="+mn-ea"/>
                <a:cs typeface="+mn-cs"/>
              </a:rPr>
              <a:t>Légende : dates de démarrage estimées des projets SAS</a:t>
            </a:r>
          </a:p>
        </p:txBody>
      </p:sp>
      <p:pic>
        <p:nvPicPr>
          <p:cNvPr id="35" name="Image 34">
            <a:extLst>
              <a:ext uri="{FF2B5EF4-FFF2-40B4-BE49-F238E27FC236}">
                <a16:creationId xmlns:a16="http://schemas.microsoft.com/office/drawing/2014/main" id="{F3E7DC10-4744-43F7-89DF-6852B7A34FA8}"/>
              </a:ext>
            </a:extLst>
          </p:cNvPr>
          <p:cNvPicPr>
            <a:picLocks noChangeAspect="1"/>
          </p:cNvPicPr>
          <p:nvPr/>
        </p:nvPicPr>
        <p:blipFill>
          <a:blip r:embed="rId7"/>
          <a:stretch>
            <a:fillRect/>
          </a:stretch>
        </p:blipFill>
        <p:spPr>
          <a:xfrm>
            <a:off x="360876" y="1144910"/>
            <a:ext cx="4229090" cy="3624934"/>
          </a:xfrm>
          <a:prstGeom prst="rect">
            <a:avLst/>
          </a:prstGeom>
        </p:spPr>
      </p:pic>
    </p:spTree>
    <p:extLst>
      <p:ext uri="{BB962C8B-B14F-4D97-AF65-F5344CB8AC3E}">
        <p14:creationId xmlns:p14="http://schemas.microsoft.com/office/powerpoint/2010/main" val="22294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1" name="Objet 20" hidden="1">
            <a:extLst>
              <a:ext uri="{FF2B5EF4-FFF2-40B4-BE49-F238E27FC236}">
                <a16:creationId xmlns:a16="http://schemas.microsoft.com/office/drawing/2014/main" id="{F4A6738F-E545-4383-9F43-DFC6D40BF651}"/>
              </a:ext>
            </a:extLst>
          </p:cNvPr>
          <p:cNvGraphicFramePr>
            <a:graphicFrameLocks noChangeAspect="1"/>
          </p:cNvGraphicFramePr>
          <p:nvPr>
            <p:custDataLst>
              <p:tags r:id="rId2"/>
            </p:custDataLst>
            <p:extLst>
              <p:ext uri="{D42A27DB-BD31-4B8C-83A1-F6EECF244321}">
                <p14:modId xmlns:p14="http://schemas.microsoft.com/office/powerpoint/2010/main" val="2052652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98" name="Diapositive think-cell" r:id="rId5" imgW="415" imgH="416" progId="TCLayout.ActiveDocument.1">
                  <p:embed/>
                </p:oleObj>
              </mc:Choice>
              <mc:Fallback>
                <p:oleObj name="Diapositive think-cell" r:id="rId5" imgW="415" imgH="416" progId="TCLayout.ActiveDocument.1">
                  <p:embed/>
                  <p:pic>
                    <p:nvPicPr>
                      <p:cNvPr id="21" name="Objet 20" hidden="1">
                        <a:extLst>
                          <a:ext uri="{FF2B5EF4-FFF2-40B4-BE49-F238E27FC236}">
                            <a16:creationId xmlns:a16="http://schemas.microsoft.com/office/drawing/2014/main" id="{F4A6738F-E545-4383-9F43-DFC6D40BF65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a:xfrm>
            <a:off x="2861348" y="195486"/>
            <a:ext cx="5879931" cy="360000"/>
          </a:xfrm>
        </p:spPr>
        <p:txBody>
          <a:bodyPr/>
          <a:lstStyle/>
          <a:p>
            <a:r>
              <a:rPr lang="fr-FR"/>
              <a:t>Direction générale de l’offre de soins</a:t>
            </a:r>
          </a:p>
        </p:txBody>
      </p:sp>
      <p:sp>
        <p:nvSpPr>
          <p:cNvPr id="127" name="Titre 5">
            <a:extLst>
              <a:ext uri="{FF2B5EF4-FFF2-40B4-BE49-F238E27FC236}">
                <a16:creationId xmlns:a16="http://schemas.microsoft.com/office/drawing/2014/main" id="{B1F86701-B2BA-4B26-BF61-D175216B6DA5}"/>
              </a:ext>
            </a:extLst>
          </p:cNvPr>
          <p:cNvSpPr txBox="1">
            <a:spLocks/>
          </p:cNvSpPr>
          <p:nvPr/>
        </p:nvSpPr>
        <p:spPr>
          <a:xfrm>
            <a:off x="917306" y="-854"/>
            <a:ext cx="6421042" cy="539991"/>
          </a:xfrm>
          <a:prstGeom prst="rect">
            <a:avLst/>
          </a:prstGeom>
        </p:spPr>
        <p:txBody>
          <a:bodyPr vert="horz" lIns="91440" tIns="45720" rIns="91440" bIns="4572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1400"/>
              <a:t>12 conditions minimales pour lancer les pilotes ont été définies, constituant la « check-list » du démarrage opérationnel d’un pilote</a:t>
            </a:r>
          </a:p>
        </p:txBody>
      </p:sp>
      <p:sp>
        <p:nvSpPr>
          <p:cNvPr id="35" name="Oval 2">
            <a:extLst>
              <a:ext uri="{FF2B5EF4-FFF2-40B4-BE49-F238E27FC236}">
                <a16:creationId xmlns:a16="http://schemas.microsoft.com/office/drawing/2014/main" id="{6787F6E6-910F-446E-B511-C21832077FFA}"/>
              </a:ext>
            </a:extLst>
          </p:cNvPr>
          <p:cNvSpPr/>
          <p:nvPr/>
        </p:nvSpPr>
        <p:spPr>
          <a:xfrm>
            <a:off x="2370679" y="963742"/>
            <a:ext cx="3960000" cy="3960000"/>
          </a:xfrm>
          <a:prstGeom prst="ellipse">
            <a:avLst/>
          </a:prstGeom>
          <a:solidFill>
            <a:srgbClr val="F2F2F2"/>
          </a:solidFill>
          <a:ln w="12700" cap="flat" cmpd="sng" algn="ctr">
            <a:solidFill>
              <a:sysClr val="window" lastClr="FFFFFF">
                <a:lumMod val="7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Oval 4">
            <a:extLst>
              <a:ext uri="{FF2B5EF4-FFF2-40B4-BE49-F238E27FC236}">
                <a16:creationId xmlns:a16="http://schemas.microsoft.com/office/drawing/2014/main" id="{3ABA6EE8-567C-4D72-B82E-7846D501D363}"/>
              </a:ext>
            </a:extLst>
          </p:cNvPr>
          <p:cNvSpPr/>
          <p:nvPr/>
        </p:nvSpPr>
        <p:spPr>
          <a:xfrm>
            <a:off x="3432679" y="2014958"/>
            <a:ext cx="1728000" cy="1728000"/>
          </a:xfrm>
          <a:prstGeom prst="ellipse">
            <a:avLst/>
          </a:prstGeom>
          <a:solidFill>
            <a:srgbClr val="DDDDFF"/>
          </a:solidFill>
          <a:ln w="12700" cap="flat" cmpd="sng" algn="ctr">
            <a:solidFill>
              <a:sysClr val="window" lastClr="FFFFFF">
                <a:lumMod val="75000"/>
              </a:sysClr>
            </a:solidFill>
            <a:prstDash val="sysDash"/>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000091"/>
                </a:solidFill>
                <a:effectLst/>
                <a:uLnTx/>
                <a:uFillTx/>
                <a:latin typeface="+mj-lt"/>
                <a:ea typeface="+mn-ea"/>
                <a:cs typeface="+mn-cs"/>
              </a:rPr>
              <a:t>Conditions à</a:t>
            </a:r>
            <a:br>
              <a:rPr kumimoji="0" lang="fr-FR" sz="1400" b="1" i="0" u="none" strike="noStrike" kern="0" cap="none" spc="0" normalizeH="0" baseline="0" noProof="0">
                <a:ln>
                  <a:noFill/>
                </a:ln>
                <a:solidFill>
                  <a:srgbClr val="000091"/>
                </a:solidFill>
                <a:effectLst/>
                <a:uLnTx/>
                <a:uFillTx/>
                <a:latin typeface="+mj-lt"/>
                <a:ea typeface="+mn-ea"/>
                <a:cs typeface="+mn-cs"/>
              </a:rPr>
            </a:br>
            <a:r>
              <a:rPr kumimoji="0" lang="fr-FR" sz="1400" b="1" i="0" u="none" strike="noStrike" kern="0" cap="none" spc="0" normalizeH="0" baseline="0" noProof="0">
                <a:ln>
                  <a:noFill/>
                </a:ln>
                <a:solidFill>
                  <a:srgbClr val="000091"/>
                </a:solidFill>
                <a:effectLst/>
                <a:uLnTx/>
                <a:uFillTx/>
                <a:latin typeface="+mj-lt"/>
                <a:ea typeface="+mn-ea"/>
                <a:cs typeface="+mn-cs"/>
              </a:rPr>
              <a:t>remplir pour lancer </a:t>
            </a:r>
            <a:br>
              <a:rPr kumimoji="0" lang="fr-FR" sz="1400" b="1" i="0" u="none" strike="noStrike" kern="0" cap="none" spc="0" normalizeH="0" baseline="0" noProof="0">
                <a:ln>
                  <a:noFill/>
                </a:ln>
                <a:solidFill>
                  <a:srgbClr val="000091"/>
                </a:solidFill>
                <a:effectLst/>
                <a:uLnTx/>
                <a:uFillTx/>
                <a:latin typeface="+mj-lt"/>
                <a:ea typeface="+mn-ea"/>
                <a:cs typeface="+mn-cs"/>
              </a:rPr>
            </a:br>
            <a:r>
              <a:rPr kumimoji="0" lang="fr-FR" sz="1400" b="1" i="0" u="none" strike="noStrike" kern="0" cap="none" spc="0" normalizeH="0" baseline="0" noProof="0">
                <a:ln>
                  <a:noFill/>
                </a:ln>
                <a:solidFill>
                  <a:srgbClr val="000091"/>
                </a:solidFill>
                <a:effectLst/>
                <a:uLnTx/>
                <a:uFillTx/>
                <a:latin typeface="+mj-lt"/>
                <a:ea typeface="+mn-ea"/>
                <a:cs typeface="+mn-cs"/>
              </a:rPr>
              <a:t>un pilote SAS</a:t>
            </a:r>
          </a:p>
        </p:txBody>
      </p:sp>
      <p:sp>
        <p:nvSpPr>
          <p:cNvPr id="37" name="Rectangle: Rounded Corners 3">
            <a:extLst>
              <a:ext uri="{FF2B5EF4-FFF2-40B4-BE49-F238E27FC236}">
                <a16:creationId xmlns:a16="http://schemas.microsoft.com/office/drawing/2014/main" id="{E57584C7-02E7-4C63-9EF7-04E55FD81BBF}"/>
              </a:ext>
            </a:extLst>
          </p:cNvPr>
          <p:cNvSpPr/>
          <p:nvPr/>
        </p:nvSpPr>
        <p:spPr>
          <a:xfrm>
            <a:off x="3295521" y="619212"/>
            <a:ext cx="2160000" cy="1292528"/>
          </a:xfrm>
          <a:prstGeom prst="roundRect">
            <a:avLst>
              <a:gd name="adj" fmla="val 11326"/>
            </a:avLst>
          </a:prstGeom>
          <a:solidFill>
            <a:srgbClr val="9ABEEA"/>
          </a:solidFill>
          <a:ln w="12700" cap="flat" cmpd="sng" algn="ctr">
            <a:noFill/>
            <a:prstDash val="solid"/>
            <a:miter lim="800000"/>
          </a:ln>
          <a:effectLst/>
        </p:spPr>
        <p:txBody>
          <a:bodyPr lIns="0" rIns="36000" rtlCol="0" anchor="ctr"/>
          <a:lstStyle/>
          <a:p>
            <a:pPr marL="271463" marR="0" lvl="0" defTabSz="914400" eaLnBrk="1" fontAlgn="auto" latinLnBrk="0" hangingPunct="1">
              <a:lnSpc>
                <a:spcPct val="100000"/>
              </a:lnSpc>
              <a:spcBef>
                <a:spcPts val="0"/>
              </a:spcBef>
              <a:spcAft>
                <a:spcPts val="300"/>
              </a:spcAft>
              <a:buClrTx/>
              <a:buSzTx/>
              <a:tabLst/>
              <a:defRPr/>
            </a:pPr>
            <a:r>
              <a:rPr kumimoji="0" lang="fr-FR" sz="1000" b="1" i="0" u="none" strike="noStrike" kern="0" cap="none" spc="0" normalizeH="0" baseline="0" noProof="0">
                <a:ln>
                  <a:noFill/>
                </a:ln>
                <a:effectLst/>
                <a:uLnTx/>
                <a:uFillTx/>
                <a:latin typeface="+mj-lt"/>
                <a:ea typeface="+mn-ea"/>
                <a:cs typeface="+mn-cs"/>
              </a:rPr>
              <a:t>1. </a:t>
            </a:r>
            <a:r>
              <a:rPr kumimoji="0" lang="fr-FR" sz="1000" b="0" i="0" u="none" strike="noStrike" kern="0" cap="none" spc="0" normalizeH="0" baseline="0" noProof="0">
                <a:ln>
                  <a:noFill/>
                </a:ln>
                <a:effectLst/>
                <a:uLnTx/>
                <a:uFillTx/>
                <a:latin typeface="+mj-lt"/>
                <a:ea typeface="+mn-ea"/>
                <a:cs typeface="+mn-cs"/>
              </a:rPr>
              <a:t>Un ou plusieurs numéro(s) d’accès au SAS lisible(s) pour les usagers</a:t>
            </a:r>
          </a:p>
          <a:p>
            <a:pPr marL="271463" marR="0" lvl="0" defTabSz="914400" eaLnBrk="1" fontAlgn="auto" latinLnBrk="0" hangingPunct="1">
              <a:lnSpc>
                <a:spcPct val="100000"/>
              </a:lnSpc>
              <a:spcBef>
                <a:spcPts val="0"/>
              </a:spcBef>
              <a:spcAft>
                <a:spcPts val="300"/>
              </a:spcAft>
              <a:buClrTx/>
              <a:buSzTx/>
              <a:tabLst/>
              <a:defRPr/>
            </a:pPr>
            <a:r>
              <a:rPr lang="fr-FR" sz="1000" b="1" kern="0">
                <a:latin typeface="+mj-lt"/>
              </a:rPr>
              <a:t>2. </a:t>
            </a:r>
            <a:r>
              <a:rPr lang="fr-FR" sz="1000" kern="0">
                <a:latin typeface="+mj-lt"/>
              </a:rPr>
              <a:t>Une régulation libérale organisée en journée</a:t>
            </a:r>
          </a:p>
          <a:p>
            <a:pPr marL="271463" marR="0" lvl="0" defTabSz="914400" eaLnBrk="1" fontAlgn="auto" latinLnBrk="0" hangingPunct="1">
              <a:lnSpc>
                <a:spcPct val="100000"/>
              </a:lnSpc>
              <a:spcBef>
                <a:spcPts val="0"/>
              </a:spcBef>
              <a:spcAft>
                <a:spcPts val="300"/>
              </a:spcAft>
              <a:buClrTx/>
              <a:buSzTx/>
              <a:tabLst/>
              <a:defRPr/>
            </a:pPr>
            <a:r>
              <a:rPr kumimoji="0" lang="fr-FR" sz="1000" b="1" i="0" u="none" strike="noStrike" kern="0" cap="none" spc="0" normalizeH="0" baseline="0" noProof="0">
                <a:ln>
                  <a:noFill/>
                </a:ln>
                <a:effectLst/>
                <a:uLnTx/>
                <a:uFillTx/>
                <a:latin typeface="+mj-lt"/>
                <a:ea typeface="+mn-ea"/>
                <a:cs typeface="+mn-cs"/>
              </a:rPr>
              <a:t>3. </a:t>
            </a:r>
            <a:r>
              <a:rPr kumimoji="0" lang="fr-FR" sz="1000" b="0" i="0" u="none" strike="noStrike" kern="0" cap="none" spc="0" normalizeH="0" baseline="0" noProof="0">
                <a:ln>
                  <a:noFill/>
                </a:ln>
                <a:effectLst/>
                <a:uLnTx/>
                <a:uFillTx/>
                <a:latin typeface="+mj-lt"/>
                <a:ea typeface="+mn-ea"/>
                <a:cs typeface="+mn-cs"/>
              </a:rPr>
              <a:t>Des protocoles de redirection des appels entre les différentes filières</a:t>
            </a:r>
          </a:p>
        </p:txBody>
      </p:sp>
      <p:sp>
        <p:nvSpPr>
          <p:cNvPr id="75" name="Rectangle 74">
            <a:extLst>
              <a:ext uri="{FF2B5EF4-FFF2-40B4-BE49-F238E27FC236}">
                <a16:creationId xmlns:a16="http://schemas.microsoft.com/office/drawing/2014/main" id="{BF66D524-E75D-4FFD-ADB5-29B00A8F3D6F}"/>
              </a:ext>
            </a:extLst>
          </p:cNvPr>
          <p:cNvSpPr/>
          <p:nvPr/>
        </p:nvSpPr>
        <p:spPr>
          <a:xfrm>
            <a:off x="3343255" y="439971"/>
            <a:ext cx="2127455" cy="237601"/>
          </a:xfrm>
          <a:prstGeom prst="rect">
            <a:avLst/>
          </a:prstGeom>
          <a:noFill/>
        </p:spPr>
        <p:txBody>
          <a:bodyPr vert="horz" lIns="182880" tIns="91440" rIns="182880" bIns="91440" rtlCol="0" anchor="ctr" anchorCtr="0">
            <a:noAutofit/>
          </a:bodyPr>
          <a:lstStyle/>
          <a:p>
            <a:pPr algn="ctr" defTabSz="990601">
              <a:spcBef>
                <a:spcPct val="20000"/>
              </a:spcBef>
              <a:buClr>
                <a:srgbClr val="71CAF3"/>
              </a:buClr>
              <a:buFont typeface="Arial" panose="020B0604020202020204" pitchFamily="34" charset="0"/>
              <a:buNone/>
            </a:pPr>
            <a:r>
              <a:rPr lang="fr-FR" sz="1000" b="1" kern="800" spc="-11">
                <a:solidFill>
                  <a:srgbClr val="000091"/>
                </a:solidFill>
                <a:latin typeface="+mj-lt"/>
              </a:rPr>
              <a:t>ORGANISATION DU SAS</a:t>
            </a:r>
          </a:p>
        </p:txBody>
      </p:sp>
      <p:sp>
        <p:nvSpPr>
          <p:cNvPr id="76" name="Rectangle 75">
            <a:extLst>
              <a:ext uri="{FF2B5EF4-FFF2-40B4-BE49-F238E27FC236}">
                <a16:creationId xmlns:a16="http://schemas.microsoft.com/office/drawing/2014/main" id="{811064B7-E833-436B-A2B9-F4CE9A7D63BA}"/>
              </a:ext>
            </a:extLst>
          </p:cNvPr>
          <p:cNvSpPr/>
          <p:nvPr/>
        </p:nvSpPr>
        <p:spPr>
          <a:xfrm>
            <a:off x="6072212" y="1234516"/>
            <a:ext cx="2534260" cy="259771"/>
          </a:xfrm>
          <a:prstGeom prst="rect">
            <a:avLst/>
          </a:prstGeom>
          <a:noFill/>
        </p:spPr>
        <p:txBody>
          <a:bodyPr vert="horz" lIns="182880" tIns="91440" rIns="182880" bIns="91440" rtlCol="0" anchor="ctr" anchorCtr="0">
            <a:noAutofit/>
          </a:bodyPr>
          <a:lstStyle/>
          <a:p>
            <a:pPr defTabSz="990601">
              <a:spcBef>
                <a:spcPct val="20000"/>
              </a:spcBef>
              <a:buClr>
                <a:srgbClr val="71CAF3"/>
              </a:buClr>
              <a:buFont typeface="Arial" panose="020B0604020202020204" pitchFamily="34" charset="0"/>
              <a:buNone/>
            </a:pPr>
            <a:r>
              <a:rPr lang="fr-FR" sz="1000" b="1" kern="800" spc="-11">
                <a:solidFill>
                  <a:srgbClr val="000091"/>
                </a:solidFill>
                <a:latin typeface="+mj-lt"/>
              </a:rPr>
              <a:t>GOUVERNANCE ET STATUTS JURIDIQUES DU SAS</a:t>
            </a:r>
          </a:p>
        </p:txBody>
      </p:sp>
      <p:grpSp>
        <p:nvGrpSpPr>
          <p:cNvPr id="4" name="Groupe 3">
            <a:extLst>
              <a:ext uri="{FF2B5EF4-FFF2-40B4-BE49-F238E27FC236}">
                <a16:creationId xmlns:a16="http://schemas.microsoft.com/office/drawing/2014/main" id="{F27DBAD0-A7BA-405D-988C-73B9013BD080}"/>
              </a:ext>
            </a:extLst>
          </p:cNvPr>
          <p:cNvGrpSpPr/>
          <p:nvPr/>
        </p:nvGrpSpPr>
        <p:grpSpPr>
          <a:xfrm>
            <a:off x="3154831" y="430412"/>
            <a:ext cx="468000" cy="468000"/>
            <a:chOff x="-2516193" y="698886"/>
            <a:chExt cx="468000" cy="468000"/>
          </a:xfrm>
        </p:grpSpPr>
        <p:sp>
          <p:nvSpPr>
            <p:cNvPr id="79" name="Oval 3">
              <a:extLst>
                <a:ext uri="{FF2B5EF4-FFF2-40B4-BE49-F238E27FC236}">
                  <a16:creationId xmlns:a16="http://schemas.microsoft.com/office/drawing/2014/main" id="{803AD1FF-154C-4CE7-B854-E284D18E8F7B}"/>
                </a:ext>
              </a:extLst>
            </p:cNvPr>
            <p:cNvSpPr/>
            <p:nvPr/>
          </p:nvSpPr>
          <p:spPr>
            <a:xfrm>
              <a:off x="-2516193" y="698886"/>
              <a:ext cx="468000" cy="468000"/>
            </a:xfrm>
            <a:prstGeom prst="ellipse">
              <a:avLst/>
            </a:prstGeom>
            <a:solidFill>
              <a:srgbClr val="BFBFBF"/>
            </a:solidFill>
          </p:spPr>
          <p:txBody>
            <a:bodyPr vert="horz" lIns="756000" tIns="91440" rIns="0" bIns="91440" rtlCol="0" anchor="ctr" anchorCtr="0">
              <a:noAutofit/>
            </a:bodyPr>
            <a:lstStyle/>
            <a:p>
              <a:pPr algn="ctr" defTabSz="990601">
                <a:spcBef>
                  <a:spcPct val="20000"/>
                </a:spcBef>
                <a:buClr>
                  <a:srgbClr val="71CAF3"/>
                </a:buClr>
                <a:buFont typeface="Arial" panose="020B0604020202020204" pitchFamily="34" charset="0"/>
                <a:buNone/>
              </a:pPr>
              <a:endParaRPr lang="fr-FR" sz="1200" kern="800" spc="-11">
                <a:solidFill>
                  <a:srgbClr val="FFFFFF"/>
                </a:solidFill>
                <a:latin typeface="+mj-lt"/>
              </a:endParaRPr>
            </a:p>
          </p:txBody>
        </p:sp>
        <p:pic>
          <p:nvPicPr>
            <p:cNvPr id="80" name="Graphique 79" descr="Organigramme circulaire">
              <a:extLst>
                <a:ext uri="{FF2B5EF4-FFF2-40B4-BE49-F238E27FC236}">
                  <a16:creationId xmlns:a16="http://schemas.microsoft.com/office/drawing/2014/main" id="{514D17B7-84D9-4E3B-A9FB-742C8F8A510E}"/>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2462193" y="752886"/>
              <a:ext cx="360000" cy="360000"/>
            </a:xfrm>
            <a:prstGeom prst="rect">
              <a:avLst/>
            </a:prstGeom>
          </p:spPr>
        </p:pic>
      </p:grpSp>
      <p:sp>
        <p:nvSpPr>
          <p:cNvPr id="83" name="Rectangle 82">
            <a:extLst>
              <a:ext uri="{FF2B5EF4-FFF2-40B4-BE49-F238E27FC236}">
                <a16:creationId xmlns:a16="http://schemas.microsoft.com/office/drawing/2014/main" id="{8FA2AB03-E8C4-4A44-8585-45E5E70C0B43}"/>
              </a:ext>
            </a:extLst>
          </p:cNvPr>
          <p:cNvSpPr/>
          <p:nvPr/>
        </p:nvSpPr>
        <p:spPr>
          <a:xfrm>
            <a:off x="6179757" y="2991757"/>
            <a:ext cx="1981494" cy="400110"/>
          </a:xfrm>
          <a:prstGeom prst="rect">
            <a:avLst/>
          </a:prstGeom>
          <a:noFill/>
        </p:spPr>
        <p:txBody>
          <a:bodyPr vert="horz" lIns="182880" tIns="91440" rIns="182880" bIns="91440" rtlCol="0" anchor="ctr" anchorCtr="0">
            <a:noAutofit/>
          </a:bodyPr>
          <a:lstStyle/>
          <a:p>
            <a:pPr defTabSz="990601">
              <a:spcBef>
                <a:spcPct val="20000"/>
              </a:spcBef>
              <a:buClr>
                <a:srgbClr val="71CAF3"/>
              </a:buClr>
            </a:pPr>
            <a:r>
              <a:rPr lang="fr-FR" sz="1000" b="1" kern="800" spc="-11">
                <a:solidFill>
                  <a:srgbClr val="000091"/>
                </a:solidFill>
                <a:latin typeface="+mj-lt"/>
              </a:rPr>
              <a:t>ORGANISATION TERRITORIALE</a:t>
            </a:r>
          </a:p>
        </p:txBody>
      </p:sp>
      <p:sp>
        <p:nvSpPr>
          <p:cNvPr id="89" name="Rectangle: Rounded Corners 3">
            <a:extLst>
              <a:ext uri="{FF2B5EF4-FFF2-40B4-BE49-F238E27FC236}">
                <a16:creationId xmlns:a16="http://schemas.microsoft.com/office/drawing/2014/main" id="{E5CBD091-A006-4F3E-8B5E-918785E5C23A}"/>
              </a:ext>
            </a:extLst>
          </p:cNvPr>
          <p:cNvSpPr/>
          <p:nvPr/>
        </p:nvSpPr>
        <p:spPr>
          <a:xfrm>
            <a:off x="5885370" y="1557152"/>
            <a:ext cx="2160000" cy="1080000"/>
          </a:xfrm>
          <a:prstGeom prst="roundRect">
            <a:avLst>
              <a:gd name="adj" fmla="val 11326"/>
            </a:avLst>
          </a:prstGeom>
          <a:solidFill>
            <a:srgbClr val="518FDB"/>
          </a:solidFill>
          <a:ln w="12700" cap="flat" cmpd="sng" algn="ctr">
            <a:noFill/>
            <a:prstDash val="solid"/>
            <a:miter lim="800000"/>
          </a:ln>
          <a:effectLst/>
        </p:spPr>
        <p:txBody>
          <a:bodyPr lIns="0" rIns="36000" rtlCol="0" anchor="ctr"/>
          <a:lstStyle/>
          <a:p>
            <a:pPr marL="358775" marR="0" lvl="0" defTabSz="914400" eaLnBrk="1" fontAlgn="auto" latinLnBrk="0" hangingPunct="1">
              <a:lnSpc>
                <a:spcPct val="100000"/>
              </a:lnSpc>
              <a:spcBef>
                <a:spcPts val="0"/>
              </a:spcBef>
              <a:spcAft>
                <a:spcPts val="300"/>
              </a:spcAft>
              <a:buClrTx/>
              <a:buSzTx/>
              <a:tabLst/>
              <a:defRPr/>
            </a:pPr>
            <a:r>
              <a:rPr lang="fr-FR" sz="1000" b="1" kern="0">
                <a:latin typeface="+mj-lt"/>
              </a:rPr>
              <a:t>4. </a:t>
            </a:r>
            <a:r>
              <a:rPr kumimoji="0" lang="fr-FR" sz="1000" b="0" i="0" u="none" strike="noStrike" kern="0" cap="none" spc="0" normalizeH="0" baseline="0" noProof="0">
                <a:ln>
                  <a:noFill/>
                </a:ln>
                <a:effectLst/>
                <a:uLnTx/>
                <a:uFillTx/>
                <a:latin typeface="+mj-lt"/>
                <a:ea typeface="+mn-ea"/>
                <a:cs typeface="+mn-cs"/>
              </a:rPr>
              <a:t>Une gouvernance définie et partagée entre le SAMU et la ville</a:t>
            </a:r>
          </a:p>
          <a:p>
            <a:pPr marL="358775" marR="0" lvl="0" defTabSz="914400" eaLnBrk="1" fontAlgn="auto" latinLnBrk="0" hangingPunct="1">
              <a:lnSpc>
                <a:spcPct val="100000"/>
              </a:lnSpc>
              <a:spcBef>
                <a:spcPts val="0"/>
              </a:spcBef>
              <a:spcAft>
                <a:spcPts val="300"/>
              </a:spcAft>
              <a:buClrTx/>
              <a:buSzTx/>
              <a:tabLst/>
              <a:defRPr/>
            </a:pPr>
            <a:r>
              <a:rPr lang="fr-FR" sz="1000" b="1" kern="0">
                <a:latin typeface="+mj-lt"/>
              </a:rPr>
              <a:t>5. </a:t>
            </a:r>
            <a:r>
              <a:rPr lang="fr-FR" sz="1000" kern="0">
                <a:latin typeface="+mj-lt"/>
              </a:rPr>
              <a:t>Un statut juridique défini pour le front office du SAS</a:t>
            </a:r>
            <a:endParaRPr kumimoji="0" lang="fr-FR" sz="1000" b="0" i="0" u="none" strike="noStrike" kern="0" cap="none" spc="0" normalizeH="0" baseline="0" noProof="0">
              <a:ln>
                <a:noFill/>
              </a:ln>
              <a:effectLst/>
              <a:uLnTx/>
              <a:uFillTx/>
              <a:latin typeface="+mj-lt"/>
              <a:ea typeface="+mn-ea"/>
              <a:cs typeface="+mn-cs"/>
            </a:endParaRPr>
          </a:p>
        </p:txBody>
      </p:sp>
      <p:sp>
        <p:nvSpPr>
          <p:cNvPr id="90" name="Rectangle: Rounded Corners 3">
            <a:extLst>
              <a:ext uri="{FF2B5EF4-FFF2-40B4-BE49-F238E27FC236}">
                <a16:creationId xmlns:a16="http://schemas.microsoft.com/office/drawing/2014/main" id="{C6F96C8B-C5C4-4C91-89E1-FF97BB38E432}"/>
              </a:ext>
            </a:extLst>
          </p:cNvPr>
          <p:cNvSpPr/>
          <p:nvPr/>
        </p:nvSpPr>
        <p:spPr>
          <a:xfrm>
            <a:off x="5885370" y="3354849"/>
            <a:ext cx="2160000" cy="1080000"/>
          </a:xfrm>
          <a:prstGeom prst="roundRect">
            <a:avLst>
              <a:gd name="adj" fmla="val 11326"/>
            </a:avLst>
          </a:prstGeom>
          <a:solidFill>
            <a:srgbClr val="C8DCF4"/>
          </a:solidFill>
          <a:ln w="12700" cap="flat" cmpd="sng" algn="ctr">
            <a:noFill/>
            <a:prstDash val="solid"/>
            <a:miter lim="800000"/>
          </a:ln>
          <a:effectLst/>
        </p:spPr>
        <p:txBody>
          <a:bodyPr lIns="0" rIns="36000" rtlCol="0" anchor="ctr"/>
          <a:lstStyle/>
          <a:p>
            <a:pPr marL="87312" marR="0" lvl="0" defTabSz="914400" eaLnBrk="1" fontAlgn="auto" latinLnBrk="0" hangingPunct="1">
              <a:lnSpc>
                <a:spcPct val="100000"/>
              </a:lnSpc>
              <a:spcBef>
                <a:spcPts val="0"/>
              </a:spcBef>
              <a:spcAft>
                <a:spcPts val="300"/>
              </a:spcAft>
              <a:buClrTx/>
              <a:buSzTx/>
              <a:tabLst/>
              <a:defRPr/>
            </a:pPr>
            <a:r>
              <a:rPr lang="fr-FR" sz="1000" b="1" kern="0">
                <a:latin typeface="+mj-lt"/>
              </a:rPr>
              <a:t>6. </a:t>
            </a:r>
            <a:r>
              <a:rPr lang="fr-FR" sz="1000" kern="0">
                <a:latin typeface="+mj-lt"/>
              </a:rPr>
              <a:t>Une articulation définie avec les acteurs de l’organisation territoriale des SNP</a:t>
            </a:r>
          </a:p>
          <a:p>
            <a:pPr marL="87312" marR="0" lvl="0" defTabSz="914400" eaLnBrk="1" fontAlgn="auto" latinLnBrk="0" hangingPunct="1">
              <a:lnSpc>
                <a:spcPct val="100000"/>
              </a:lnSpc>
              <a:spcBef>
                <a:spcPts val="0"/>
              </a:spcBef>
              <a:spcAft>
                <a:spcPts val="300"/>
              </a:spcAft>
              <a:buClrTx/>
              <a:buSzTx/>
              <a:tabLst/>
              <a:defRPr/>
            </a:pPr>
            <a:r>
              <a:rPr lang="fr-FR" sz="1000" b="1" kern="0">
                <a:latin typeface="+mj-lt"/>
              </a:rPr>
              <a:t>7. </a:t>
            </a:r>
            <a:r>
              <a:rPr lang="fr-FR" sz="1000" kern="0">
                <a:latin typeface="+mj-lt"/>
              </a:rPr>
              <a:t>Une articulation définie avec la PDSA</a:t>
            </a:r>
          </a:p>
        </p:txBody>
      </p:sp>
      <p:sp>
        <p:nvSpPr>
          <p:cNvPr id="91" name="Rectangle: Rounded Corners 3">
            <a:extLst>
              <a:ext uri="{FF2B5EF4-FFF2-40B4-BE49-F238E27FC236}">
                <a16:creationId xmlns:a16="http://schemas.microsoft.com/office/drawing/2014/main" id="{826BFD88-3CC6-4DE4-8CF6-16CCB4104C04}"/>
              </a:ext>
            </a:extLst>
          </p:cNvPr>
          <p:cNvSpPr/>
          <p:nvPr/>
        </p:nvSpPr>
        <p:spPr>
          <a:xfrm>
            <a:off x="748382" y="1630687"/>
            <a:ext cx="2160000" cy="1080000"/>
          </a:xfrm>
          <a:prstGeom prst="roundRect">
            <a:avLst>
              <a:gd name="adj" fmla="val 11326"/>
            </a:avLst>
          </a:prstGeom>
          <a:solidFill>
            <a:srgbClr val="C8DCF4"/>
          </a:solidFill>
          <a:ln w="12700" cap="flat" cmpd="sng" algn="ctr">
            <a:noFill/>
            <a:prstDash val="solid"/>
            <a:miter lim="800000"/>
          </a:ln>
          <a:effectLst/>
        </p:spPr>
        <p:txBody>
          <a:bodyPr lIns="0" rIns="36000" rtlCol="0" anchor="ctr"/>
          <a:lstStyle/>
          <a:p>
            <a:pPr marL="271463" marR="0" lvl="0" defTabSz="914400" eaLnBrk="1" fontAlgn="auto" latinLnBrk="0" hangingPunct="1">
              <a:lnSpc>
                <a:spcPct val="100000"/>
              </a:lnSpc>
              <a:spcBef>
                <a:spcPts val="0"/>
              </a:spcBef>
              <a:spcAft>
                <a:spcPts val="300"/>
              </a:spcAft>
              <a:buClrTx/>
              <a:buSzTx/>
              <a:tabLst/>
              <a:defRPr/>
            </a:pPr>
            <a:r>
              <a:rPr lang="fr-FR" sz="1000" b="1" kern="0">
                <a:latin typeface="+mj-lt"/>
              </a:rPr>
              <a:t>12. </a:t>
            </a:r>
            <a:r>
              <a:rPr lang="fr-FR" sz="1000" kern="0">
                <a:latin typeface="+mj-lt"/>
              </a:rPr>
              <a:t>Une campagne de communication </a:t>
            </a:r>
            <a:r>
              <a:rPr lang="fr-FR" sz="1000" i="1" kern="0">
                <a:latin typeface="+mj-lt"/>
              </a:rPr>
              <a:t>a minima </a:t>
            </a:r>
            <a:r>
              <a:rPr lang="fr-FR" sz="1000" kern="0">
                <a:latin typeface="+mj-lt"/>
              </a:rPr>
              <a:t>définie et planifiée</a:t>
            </a:r>
            <a:endParaRPr kumimoji="0" lang="fr-FR" sz="1000" b="0" i="0" u="none" strike="noStrike" kern="0" cap="none" spc="0" normalizeH="0" baseline="0" noProof="0">
              <a:ln>
                <a:noFill/>
              </a:ln>
              <a:effectLst/>
              <a:uLnTx/>
              <a:uFillTx/>
              <a:latin typeface="+mj-lt"/>
              <a:ea typeface="+mn-ea"/>
              <a:cs typeface="+mn-cs"/>
            </a:endParaRPr>
          </a:p>
        </p:txBody>
      </p:sp>
      <p:sp>
        <p:nvSpPr>
          <p:cNvPr id="93" name="Rectangle 92">
            <a:extLst>
              <a:ext uri="{FF2B5EF4-FFF2-40B4-BE49-F238E27FC236}">
                <a16:creationId xmlns:a16="http://schemas.microsoft.com/office/drawing/2014/main" id="{6A7E2690-9A6E-43A8-98B1-45D61039D130}"/>
              </a:ext>
            </a:extLst>
          </p:cNvPr>
          <p:cNvSpPr/>
          <p:nvPr/>
        </p:nvSpPr>
        <p:spPr>
          <a:xfrm>
            <a:off x="858183" y="2991757"/>
            <a:ext cx="1510347" cy="393919"/>
          </a:xfrm>
          <a:prstGeom prst="rect">
            <a:avLst/>
          </a:prstGeom>
          <a:noFill/>
        </p:spPr>
        <p:txBody>
          <a:bodyPr vert="horz" lIns="182880" tIns="91440" rIns="182880" bIns="91440" rtlCol="0" anchor="ctr" anchorCtr="0">
            <a:noAutofit/>
          </a:bodyPr>
          <a:lstStyle/>
          <a:p>
            <a:pPr defTabSz="990601">
              <a:spcBef>
                <a:spcPct val="20000"/>
              </a:spcBef>
              <a:buClr>
                <a:srgbClr val="71CAF3"/>
              </a:buClr>
            </a:pPr>
            <a:r>
              <a:rPr lang="fr-FR" sz="1000" b="1" kern="800" spc="-11">
                <a:solidFill>
                  <a:srgbClr val="000091"/>
                </a:solidFill>
                <a:latin typeface="+mj-lt"/>
              </a:rPr>
              <a:t>PILOTAGE DU PILOTE</a:t>
            </a:r>
          </a:p>
        </p:txBody>
      </p:sp>
      <p:sp>
        <p:nvSpPr>
          <p:cNvPr id="95" name="Oval 3">
            <a:extLst>
              <a:ext uri="{FF2B5EF4-FFF2-40B4-BE49-F238E27FC236}">
                <a16:creationId xmlns:a16="http://schemas.microsoft.com/office/drawing/2014/main" id="{CA764AB1-AC2D-42A1-AAED-581CE65F86DF}"/>
              </a:ext>
            </a:extLst>
          </p:cNvPr>
          <p:cNvSpPr/>
          <p:nvPr/>
        </p:nvSpPr>
        <p:spPr>
          <a:xfrm>
            <a:off x="557605" y="1448970"/>
            <a:ext cx="468000" cy="468000"/>
          </a:xfrm>
          <a:prstGeom prst="ellipse">
            <a:avLst/>
          </a:prstGeom>
          <a:solidFill>
            <a:srgbClr val="BFBFBF"/>
          </a:solidFill>
        </p:spPr>
        <p:txBody>
          <a:bodyPr vert="horz" lIns="756000" tIns="91440" rIns="0" bIns="91440" rtlCol="0" anchor="ctr" anchorCtr="0">
            <a:noAutofit/>
          </a:bodyPr>
          <a:lstStyle/>
          <a:p>
            <a:pPr algn="ctr" defTabSz="990601">
              <a:spcBef>
                <a:spcPct val="20000"/>
              </a:spcBef>
              <a:buClr>
                <a:srgbClr val="71CAF3"/>
              </a:buClr>
              <a:buFont typeface="Arial" panose="020B0604020202020204" pitchFamily="34" charset="0"/>
              <a:buNone/>
            </a:pPr>
            <a:endParaRPr lang="fr-FR" sz="1200" kern="800" spc="-11">
              <a:solidFill>
                <a:srgbClr val="FFFFFF"/>
              </a:solidFill>
              <a:latin typeface="+mj-lt"/>
            </a:endParaRPr>
          </a:p>
        </p:txBody>
      </p:sp>
      <p:sp>
        <p:nvSpPr>
          <p:cNvPr id="99" name="Rectangle 98">
            <a:extLst>
              <a:ext uri="{FF2B5EF4-FFF2-40B4-BE49-F238E27FC236}">
                <a16:creationId xmlns:a16="http://schemas.microsoft.com/office/drawing/2014/main" id="{554FCE6E-4CFF-4AC3-A571-6B1039746AB6}"/>
              </a:ext>
            </a:extLst>
          </p:cNvPr>
          <p:cNvSpPr/>
          <p:nvPr/>
        </p:nvSpPr>
        <p:spPr>
          <a:xfrm>
            <a:off x="3531893" y="3727376"/>
            <a:ext cx="1849455" cy="237599"/>
          </a:xfrm>
          <a:prstGeom prst="rect">
            <a:avLst/>
          </a:prstGeom>
          <a:noFill/>
        </p:spPr>
        <p:txBody>
          <a:bodyPr vert="horz" lIns="182880" tIns="91440" rIns="182880" bIns="91440" rtlCol="0" anchor="ctr" anchorCtr="0">
            <a:noAutofit/>
          </a:bodyPr>
          <a:lstStyle/>
          <a:p>
            <a:pPr defTabSz="990601">
              <a:spcBef>
                <a:spcPct val="20000"/>
              </a:spcBef>
              <a:buClr>
                <a:srgbClr val="71CAF3"/>
              </a:buClr>
            </a:pPr>
            <a:r>
              <a:rPr lang="fr-FR" sz="1000" b="1" kern="800" spc="-11">
                <a:solidFill>
                  <a:srgbClr val="000091"/>
                </a:solidFill>
                <a:latin typeface="+mj-lt"/>
              </a:rPr>
              <a:t>OUTILS TECHNIQUES</a:t>
            </a:r>
          </a:p>
        </p:txBody>
      </p:sp>
      <p:sp>
        <p:nvSpPr>
          <p:cNvPr id="104" name="Rectangle: Rounded Corners 3">
            <a:extLst>
              <a:ext uri="{FF2B5EF4-FFF2-40B4-BE49-F238E27FC236}">
                <a16:creationId xmlns:a16="http://schemas.microsoft.com/office/drawing/2014/main" id="{65825D93-0622-4445-AB9C-E3366257ABEB}"/>
              </a:ext>
            </a:extLst>
          </p:cNvPr>
          <p:cNvSpPr/>
          <p:nvPr/>
        </p:nvSpPr>
        <p:spPr>
          <a:xfrm>
            <a:off x="704431" y="3354849"/>
            <a:ext cx="2160000" cy="1080000"/>
          </a:xfrm>
          <a:prstGeom prst="roundRect">
            <a:avLst>
              <a:gd name="adj" fmla="val 11326"/>
            </a:avLst>
          </a:prstGeom>
          <a:solidFill>
            <a:srgbClr val="9ABEEA"/>
          </a:solidFill>
          <a:ln w="12700" cap="flat" cmpd="sng" algn="ctr">
            <a:noFill/>
            <a:prstDash val="solid"/>
            <a:miter lim="800000"/>
          </a:ln>
          <a:effectLst/>
        </p:spPr>
        <p:txBody>
          <a:bodyPr lIns="0" rIns="36000" rtlCol="0" anchor="ctr"/>
          <a:lstStyle/>
          <a:p>
            <a:pPr marL="271463" marR="0" lvl="0" defTabSz="914400" eaLnBrk="1" fontAlgn="auto" latinLnBrk="0" hangingPunct="1">
              <a:lnSpc>
                <a:spcPct val="100000"/>
              </a:lnSpc>
              <a:spcBef>
                <a:spcPts val="0"/>
              </a:spcBef>
              <a:spcAft>
                <a:spcPts val="300"/>
              </a:spcAft>
              <a:buClrTx/>
              <a:buSzTx/>
              <a:tabLst/>
              <a:defRPr/>
            </a:pPr>
            <a:r>
              <a:rPr lang="fr-FR" sz="1000" b="1" kern="0">
                <a:latin typeface="+mj-lt"/>
              </a:rPr>
              <a:t>11. </a:t>
            </a:r>
            <a:r>
              <a:rPr lang="fr-FR" sz="1000" kern="0">
                <a:latin typeface="+mj-lt"/>
              </a:rPr>
              <a:t>Une capacité à suivre les indicateurs minimums de suivi des pilotes</a:t>
            </a:r>
          </a:p>
        </p:txBody>
      </p:sp>
      <p:sp>
        <p:nvSpPr>
          <p:cNvPr id="105" name="Rectangle: Rounded Corners 3">
            <a:extLst>
              <a:ext uri="{FF2B5EF4-FFF2-40B4-BE49-F238E27FC236}">
                <a16:creationId xmlns:a16="http://schemas.microsoft.com/office/drawing/2014/main" id="{E201A8DE-6ED2-4CED-9110-BCBE8F045DB0}"/>
              </a:ext>
            </a:extLst>
          </p:cNvPr>
          <p:cNvSpPr/>
          <p:nvPr/>
        </p:nvSpPr>
        <p:spPr>
          <a:xfrm>
            <a:off x="3295521" y="3917835"/>
            <a:ext cx="2160000" cy="1160075"/>
          </a:xfrm>
          <a:prstGeom prst="roundRect">
            <a:avLst>
              <a:gd name="adj" fmla="val 11326"/>
            </a:avLst>
          </a:prstGeom>
          <a:solidFill>
            <a:srgbClr val="518FDB"/>
          </a:solidFill>
          <a:ln w="12700" cap="flat" cmpd="sng" algn="ctr">
            <a:noFill/>
            <a:prstDash val="solid"/>
            <a:miter lim="800000"/>
          </a:ln>
          <a:effectLst/>
        </p:spPr>
        <p:txBody>
          <a:bodyPr lIns="0" rIns="36000" rtlCol="0" anchor="ctr"/>
          <a:lstStyle/>
          <a:p>
            <a:pPr marL="358775">
              <a:spcAft>
                <a:spcPts val="300"/>
              </a:spcAft>
            </a:pPr>
            <a:r>
              <a:rPr lang="fr-FR" sz="1000" b="1" kern="0">
                <a:latin typeface="+mj-lt"/>
              </a:rPr>
              <a:t>8. </a:t>
            </a:r>
            <a:r>
              <a:rPr lang="fr-FR" sz="1000" kern="0">
                <a:latin typeface="+mj-lt"/>
              </a:rPr>
              <a:t>Une capacité à absorber l’augmentation des appels</a:t>
            </a:r>
          </a:p>
          <a:p>
            <a:pPr marL="358775">
              <a:spcAft>
                <a:spcPts val="300"/>
              </a:spcAft>
            </a:pPr>
            <a:r>
              <a:rPr lang="fr-FR" sz="1000" b="1" kern="0">
                <a:latin typeface="+mj-lt"/>
              </a:rPr>
              <a:t>9. </a:t>
            </a:r>
            <a:r>
              <a:rPr lang="fr-FR" sz="1000" kern="0">
                <a:latin typeface="+mj-lt"/>
              </a:rPr>
              <a:t>Une bascule effective des appels entre les différentes filières</a:t>
            </a:r>
          </a:p>
          <a:p>
            <a:pPr marL="358775">
              <a:spcAft>
                <a:spcPts val="300"/>
              </a:spcAft>
            </a:pPr>
            <a:r>
              <a:rPr lang="fr-FR" sz="1000" b="1" kern="0">
                <a:latin typeface="+mj-lt"/>
              </a:rPr>
              <a:t>10. </a:t>
            </a:r>
            <a:r>
              <a:rPr lang="fr-FR" sz="1000" kern="0">
                <a:latin typeface="+mj-lt"/>
              </a:rPr>
              <a:t>Un outil de partage des créneaux SNP disponible</a:t>
            </a:r>
          </a:p>
        </p:txBody>
      </p:sp>
      <p:sp>
        <p:nvSpPr>
          <p:cNvPr id="77" name="Oval 3">
            <a:extLst>
              <a:ext uri="{FF2B5EF4-FFF2-40B4-BE49-F238E27FC236}">
                <a16:creationId xmlns:a16="http://schemas.microsoft.com/office/drawing/2014/main" id="{9A4A30FF-169B-4D83-8097-2619B8E3B06F}"/>
              </a:ext>
            </a:extLst>
          </p:cNvPr>
          <p:cNvSpPr/>
          <p:nvPr/>
        </p:nvSpPr>
        <p:spPr>
          <a:xfrm>
            <a:off x="5776344" y="1349244"/>
            <a:ext cx="468000" cy="468000"/>
          </a:xfrm>
          <a:prstGeom prst="ellipse">
            <a:avLst/>
          </a:prstGeom>
          <a:solidFill>
            <a:srgbClr val="BFBFBF"/>
          </a:solidFill>
        </p:spPr>
        <p:txBody>
          <a:bodyPr vert="horz" lIns="182880" tIns="91440" rIns="182880" bIns="91440" rtlCol="0" anchor="ctr" anchorCtr="0">
            <a:noAutofit/>
          </a:bodyPr>
          <a:lstStyle/>
          <a:p>
            <a:pPr algn="ctr" defTabSz="990601">
              <a:spcBef>
                <a:spcPct val="20000"/>
              </a:spcBef>
              <a:buClr>
                <a:srgbClr val="71CAF3"/>
              </a:buClr>
              <a:buFont typeface="Arial" panose="020B0604020202020204" pitchFamily="34" charset="0"/>
              <a:buNone/>
            </a:pPr>
            <a:endParaRPr lang="fr-FR" sz="1200" kern="800" spc="-11">
              <a:solidFill>
                <a:srgbClr val="FFFFFF"/>
              </a:solidFill>
              <a:latin typeface="+mj-lt"/>
            </a:endParaRPr>
          </a:p>
        </p:txBody>
      </p:sp>
      <p:grpSp>
        <p:nvGrpSpPr>
          <p:cNvPr id="84" name="Groupe 83">
            <a:extLst>
              <a:ext uri="{FF2B5EF4-FFF2-40B4-BE49-F238E27FC236}">
                <a16:creationId xmlns:a16="http://schemas.microsoft.com/office/drawing/2014/main" id="{325D9930-88B3-4DDF-81E4-AAD790DE00F7}"/>
              </a:ext>
            </a:extLst>
          </p:cNvPr>
          <p:cNvGrpSpPr/>
          <p:nvPr/>
        </p:nvGrpSpPr>
        <p:grpSpPr>
          <a:xfrm>
            <a:off x="5769489" y="1371740"/>
            <a:ext cx="468000" cy="2116419"/>
            <a:chOff x="4986128" y="-393471"/>
            <a:chExt cx="468000" cy="2116419"/>
          </a:xfrm>
          <a:solidFill>
            <a:srgbClr val="BFBFBF"/>
          </a:solidFill>
        </p:grpSpPr>
        <p:sp>
          <p:nvSpPr>
            <p:cNvPr id="86" name="Oval 3">
              <a:extLst>
                <a:ext uri="{FF2B5EF4-FFF2-40B4-BE49-F238E27FC236}">
                  <a16:creationId xmlns:a16="http://schemas.microsoft.com/office/drawing/2014/main" id="{F39BAE0A-09B1-4235-B00E-E1E80A466D6C}"/>
                </a:ext>
              </a:extLst>
            </p:cNvPr>
            <p:cNvSpPr/>
            <p:nvPr/>
          </p:nvSpPr>
          <p:spPr>
            <a:xfrm>
              <a:off x="4986128" y="1254948"/>
              <a:ext cx="468000" cy="468000"/>
            </a:xfrm>
            <a:prstGeom prst="ellipse">
              <a:avLst/>
            </a:prstGeom>
            <a:grpFill/>
            <a:ln w="9525"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2000" b="0" i="0" u="none" strike="noStrike" kern="0" cap="none" spc="0" normalizeH="0" baseline="0" noProof="0">
                <a:ln>
                  <a:noFill/>
                </a:ln>
                <a:solidFill>
                  <a:srgbClr val="57565A"/>
                </a:solidFill>
                <a:effectLst/>
                <a:uLnTx/>
                <a:uFillTx/>
                <a:latin typeface="Segoe UI Light" panose="020B0502040204020203" pitchFamily="34" charset="0"/>
                <a:ea typeface="+mn-ea"/>
                <a:cs typeface="+mn-cs"/>
              </a:endParaRPr>
            </a:p>
          </p:txBody>
        </p:sp>
        <p:pic>
          <p:nvPicPr>
            <p:cNvPr id="87" name="Graphique 86" descr="Tribunal">
              <a:extLst>
                <a:ext uri="{FF2B5EF4-FFF2-40B4-BE49-F238E27FC236}">
                  <a16:creationId xmlns:a16="http://schemas.microsoft.com/office/drawing/2014/main" id="{EE4529D0-6784-4BC3-AC0A-CEA48DA81576}"/>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5050486" y="-393471"/>
              <a:ext cx="360000" cy="360000"/>
            </a:xfrm>
            <a:prstGeom prst="rect">
              <a:avLst/>
            </a:prstGeom>
          </p:spPr>
        </p:pic>
      </p:grpSp>
      <p:sp>
        <p:nvSpPr>
          <p:cNvPr id="98" name="Oval 3">
            <a:extLst>
              <a:ext uri="{FF2B5EF4-FFF2-40B4-BE49-F238E27FC236}">
                <a16:creationId xmlns:a16="http://schemas.microsoft.com/office/drawing/2014/main" id="{B05BF16A-683C-4C46-8521-81B9EB3FB8E0}"/>
              </a:ext>
            </a:extLst>
          </p:cNvPr>
          <p:cNvSpPr/>
          <p:nvPr/>
        </p:nvSpPr>
        <p:spPr>
          <a:xfrm>
            <a:off x="555456" y="3129116"/>
            <a:ext cx="468000" cy="468000"/>
          </a:xfrm>
          <a:prstGeom prst="ellipse">
            <a:avLst/>
          </a:prstGeom>
          <a:solidFill>
            <a:srgbClr val="BFBFBF"/>
          </a:solidFill>
          <a:ln w="9525"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2000" b="0" i="0" u="none" strike="noStrike" kern="0" cap="none" spc="0" normalizeH="0" baseline="0" noProof="0">
              <a:ln>
                <a:noFill/>
              </a:ln>
              <a:solidFill>
                <a:srgbClr val="57565A"/>
              </a:solidFill>
              <a:effectLst/>
              <a:uLnTx/>
              <a:uFillTx/>
              <a:latin typeface="Segoe UI Light" panose="020B0502040204020203" pitchFamily="34" charset="0"/>
              <a:ea typeface="+mn-ea"/>
              <a:cs typeface="+mn-cs"/>
            </a:endParaRPr>
          </a:p>
        </p:txBody>
      </p:sp>
      <p:pic>
        <p:nvPicPr>
          <p:cNvPr id="100" name="Graphique 99" descr="Chat">
            <a:extLst>
              <a:ext uri="{FF2B5EF4-FFF2-40B4-BE49-F238E27FC236}">
                <a16:creationId xmlns:a16="http://schemas.microsoft.com/office/drawing/2014/main" id="{5A5D4360-3185-4919-A3D4-07A406EE34E5}"/>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627456" y="1529652"/>
            <a:ext cx="336412" cy="336412"/>
          </a:xfrm>
          <a:prstGeom prst="rect">
            <a:avLst/>
          </a:prstGeom>
        </p:spPr>
      </p:pic>
      <p:sp>
        <p:nvSpPr>
          <p:cNvPr id="92" name="Oval 3">
            <a:extLst>
              <a:ext uri="{FF2B5EF4-FFF2-40B4-BE49-F238E27FC236}">
                <a16:creationId xmlns:a16="http://schemas.microsoft.com/office/drawing/2014/main" id="{6AB500EC-C3E2-49A7-933C-BBDED08EB3A1}"/>
              </a:ext>
            </a:extLst>
          </p:cNvPr>
          <p:cNvSpPr/>
          <p:nvPr/>
        </p:nvSpPr>
        <p:spPr>
          <a:xfrm>
            <a:off x="3192112" y="3699417"/>
            <a:ext cx="468000" cy="468000"/>
          </a:xfrm>
          <a:prstGeom prst="ellipse">
            <a:avLst/>
          </a:prstGeom>
          <a:solidFill>
            <a:srgbClr val="BFBFBF"/>
          </a:solidFill>
        </p:spPr>
        <p:txBody>
          <a:bodyPr vert="horz" lIns="182880" tIns="91440" rIns="182880" bIns="91440" rtlCol="0" anchor="ctr" anchorCtr="0">
            <a:noAutofit/>
          </a:bodyPr>
          <a:lstStyle/>
          <a:p>
            <a:pPr algn="ctr" defTabSz="990601">
              <a:spcBef>
                <a:spcPct val="20000"/>
              </a:spcBef>
              <a:buClr>
                <a:srgbClr val="71CAF3"/>
              </a:buClr>
              <a:buFont typeface="Arial" panose="020B0604020202020204" pitchFamily="34" charset="0"/>
              <a:buNone/>
            </a:pPr>
            <a:endParaRPr lang="fr-FR" sz="1200" kern="800" spc="-11">
              <a:solidFill>
                <a:srgbClr val="FFFFFF"/>
              </a:solidFill>
              <a:latin typeface="+mj-lt"/>
            </a:endParaRPr>
          </a:p>
        </p:txBody>
      </p:sp>
      <p:sp>
        <p:nvSpPr>
          <p:cNvPr id="106" name="Rectangle 105">
            <a:extLst>
              <a:ext uri="{FF2B5EF4-FFF2-40B4-BE49-F238E27FC236}">
                <a16:creationId xmlns:a16="http://schemas.microsoft.com/office/drawing/2014/main" id="{8D0B8289-4808-47BE-908A-2C8D45585B04}"/>
              </a:ext>
            </a:extLst>
          </p:cNvPr>
          <p:cNvSpPr/>
          <p:nvPr/>
        </p:nvSpPr>
        <p:spPr>
          <a:xfrm>
            <a:off x="934478" y="1381667"/>
            <a:ext cx="1510347" cy="275183"/>
          </a:xfrm>
          <a:prstGeom prst="rect">
            <a:avLst/>
          </a:prstGeom>
          <a:noFill/>
        </p:spPr>
        <p:txBody>
          <a:bodyPr vert="horz" lIns="182880" tIns="91440" rIns="182880" bIns="91440" rtlCol="0" anchor="ctr" anchorCtr="0">
            <a:noAutofit/>
          </a:bodyPr>
          <a:lstStyle/>
          <a:p>
            <a:pPr defTabSz="990601">
              <a:spcBef>
                <a:spcPct val="20000"/>
              </a:spcBef>
              <a:buClr>
                <a:srgbClr val="71CAF3"/>
              </a:buClr>
            </a:pPr>
            <a:r>
              <a:rPr lang="fr-FR" sz="1000" b="1" kern="800" spc="-11">
                <a:solidFill>
                  <a:srgbClr val="000091"/>
                </a:solidFill>
                <a:latin typeface="+mj-lt"/>
              </a:rPr>
              <a:t>COMMUNICATION</a:t>
            </a:r>
          </a:p>
        </p:txBody>
      </p:sp>
      <p:sp>
        <p:nvSpPr>
          <p:cNvPr id="107" name="Espace réservé du numéro de diapositive 1">
            <a:extLst>
              <a:ext uri="{FF2B5EF4-FFF2-40B4-BE49-F238E27FC236}">
                <a16:creationId xmlns:a16="http://schemas.microsoft.com/office/drawing/2014/main" id="{E5800088-157C-4899-9EB7-3306F2CF1308}"/>
              </a:ext>
            </a:extLst>
          </p:cNvPr>
          <p:cNvSpPr txBox="1">
            <a:spLocks/>
          </p:cNvSpPr>
          <p:nvPr/>
        </p:nvSpPr>
        <p:spPr bwMode="gray">
          <a:xfrm>
            <a:off x="7391279"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33122C9-A0B9-462F-8757-0847AD287B63}" type="slidenum">
              <a:rPr lang="fr-FR" smtClean="0"/>
              <a:pPr/>
              <a:t>27</a:t>
            </a:fld>
            <a:endParaRPr lang="fr-FR"/>
          </a:p>
        </p:txBody>
      </p:sp>
      <p:sp>
        <p:nvSpPr>
          <p:cNvPr id="108" name="Espace réservé de la date 5">
            <a:extLst>
              <a:ext uri="{FF2B5EF4-FFF2-40B4-BE49-F238E27FC236}">
                <a16:creationId xmlns:a16="http://schemas.microsoft.com/office/drawing/2014/main" id="{ADD52F8B-9648-4AD1-A65E-91B0F5AFB8CE}"/>
              </a:ext>
            </a:extLst>
          </p:cNvPr>
          <p:cNvSpPr>
            <a:spLocks noGrp="1"/>
          </p:cNvSpPr>
          <p:nvPr>
            <p:ph type="dt" sz="half" idx="2"/>
          </p:nvPr>
        </p:nvSpPr>
        <p:spPr>
          <a:xfrm>
            <a:off x="316416" y="4797631"/>
            <a:ext cx="1210435" cy="345869"/>
          </a:xfrm>
        </p:spPr>
        <p:txBody>
          <a:bodyPr/>
          <a:lstStyle/>
          <a:p>
            <a:r>
              <a:rPr lang="fr-FR" cap="all"/>
              <a:t>19 janvier 2021</a:t>
            </a:r>
          </a:p>
        </p:txBody>
      </p:sp>
      <p:pic>
        <p:nvPicPr>
          <p:cNvPr id="81" name="Graphique 80" descr="Carte avec repère">
            <a:extLst>
              <a:ext uri="{FF2B5EF4-FFF2-40B4-BE49-F238E27FC236}">
                <a16:creationId xmlns:a16="http://schemas.microsoft.com/office/drawing/2014/main" id="{6C997B00-A609-458A-981A-A286DA32EF4E}"/>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5819126" y="3062942"/>
            <a:ext cx="382435" cy="382435"/>
          </a:xfrm>
          <a:prstGeom prst="rect">
            <a:avLst/>
          </a:prstGeom>
        </p:spPr>
      </p:pic>
      <p:pic>
        <p:nvPicPr>
          <p:cNvPr id="96" name="Graphique 95" descr="Outils">
            <a:extLst>
              <a:ext uri="{FF2B5EF4-FFF2-40B4-BE49-F238E27FC236}">
                <a16:creationId xmlns:a16="http://schemas.microsoft.com/office/drawing/2014/main" id="{FD72EF09-9D28-4BED-A91E-CB7F844CF6AF}"/>
              </a:ext>
            </a:extLst>
          </p:cNvPr>
          <p:cNvPicPr>
            <a:picLocks noChangeAspect="1"/>
          </p:cNvPicPr>
          <p:nvPr/>
        </p:nvPicPr>
        <p:blipFill>
          <a:blip r:embed="rId15">
            <a:extLst>
              <a:ext uri="{96DAC541-7B7A-43D3-8B79-37D633B846F1}">
                <asvg:svgBlip xmlns:asvg="http://schemas.microsoft.com/office/drawing/2016/SVG/main" xmlns="" r:embed="rId16"/>
              </a:ext>
            </a:extLst>
          </a:blip>
          <a:stretch>
            <a:fillRect/>
          </a:stretch>
        </p:blipFill>
        <p:spPr>
          <a:xfrm>
            <a:off x="3252679" y="3753417"/>
            <a:ext cx="360000" cy="360000"/>
          </a:xfrm>
          <a:prstGeom prst="rect">
            <a:avLst/>
          </a:prstGeom>
        </p:spPr>
      </p:pic>
      <p:pic>
        <p:nvPicPr>
          <p:cNvPr id="6" name="Graphique 5" descr="Réunion avec un remplissage uni">
            <a:extLst>
              <a:ext uri="{FF2B5EF4-FFF2-40B4-BE49-F238E27FC236}">
                <a16:creationId xmlns:a16="http://schemas.microsoft.com/office/drawing/2014/main" id="{BD8AC887-523C-4C48-AF0E-436320A53A4C}"/>
              </a:ext>
            </a:extLst>
          </p:cNvPr>
          <p:cNvPicPr>
            <a:picLocks noChangeAspect="1"/>
          </p:cNvPicPr>
          <p:nvPr/>
        </p:nvPicPr>
        <p:blipFill>
          <a:blip r:embed="rId17">
            <a:extLst>
              <a:ext uri="{96DAC541-7B7A-43D3-8B79-37D633B846F1}">
                <asvg:svgBlip xmlns:asvg="http://schemas.microsoft.com/office/drawing/2016/SVG/main" xmlns="" r:embed="rId18"/>
              </a:ext>
            </a:extLst>
          </a:blip>
          <a:stretch>
            <a:fillRect/>
          </a:stretch>
        </p:blipFill>
        <p:spPr>
          <a:xfrm>
            <a:off x="581558" y="3191812"/>
            <a:ext cx="399498" cy="399498"/>
          </a:xfrm>
          <a:prstGeom prst="rect">
            <a:avLst/>
          </a:prstGeom>
        </p:spPr>
      </p:pic>
    </p:spTree>
    <p:extLst>
      <p:ext uri="{BB962C8B-B14F-4D97-AF65-F5344CB8AC3E}">
        <p14:creationId xmlns:p14="http://schemas.microsoft.com/office/powerpoint/2010/main" val="199046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extLst>
              <p:ext uri="{D42A27DB-BD31-4B8C-83A1-F6EECF244321}">
                <p14:modId xmlns:p14="http://schemas.microsoft.com/office/powerpoint/2010/main" val="39600527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22" name="Diapositive think-cell" r:id="rId9" imgW="473" imgH="473" progId="TCLayout.ActiveDocument.1">
                  <p:embed/>
                </p:oleObj>
              </mc:Choice>
              <mc:Fallback>
                <p:oleObj name="Diapositive think-cell" r:id="rId9"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2" name="Titre 5">
            <a:extLst>
              <a:ext uri="{FF2B5EF4-FFF2-40B4-BE49-F238E27FC236}">
                <a16:creationId xmlns:a16="http://schemas.microsoft.com/office/drawing/2014/main" id="{B125D730-ACA5-4F3A-BC59-1CC8FDFB467A}"/>
              </a:ext>
            </a:extLst>
          </p:cNvPr>
          <p:cNvSpPr txBox="1">
            <a:spLocks/>
          </p:cNvSpPr>
          <p:nvPr/>
        </p:nvSpPr>
        <p:spPr>
          <a:xfrm>
            <a:off x="930555" y="87543"/>
            <a:ext cx="6356069" cy="539991"/>
          </a:xfrm>
          <a:prstGeom prst="rect">
            <a:avLst/>
          </a:prstGeom>
        </p:spPr>
        <p:txBody>
          <a:bodyPr vert="horz" lIns="91440" tIns="45720" rIns="91440" bIns="45720" rtlCol="0" anchor="ctr">
            <a:norm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a:ln>
                  <a:noFill/>
                </a:ln>
                <a:effectLst/>
                <a:uLnTx/>
                <a:uFillTx/>
                <a:latin typeface="Arial"/>
                <a:ea typeface="+mj-ea"/>
                <a:cs typeface="+mj-cs"/>
              </a:rPr>
              <a:t>Synthèse de l’avancement de la préparation des pilotes (1/3)</a:t>
            </a:r>
          </a:p>
        </p:txBody>
      </p:sp>
      <p:sp>
        <p:nvSpPr>
          <p:cNvPr id="38" name="Espace réservé du numéro de diapositive 1">
            <a:extLst>
              <a:ext uri="{FF2B5EF4-FFF2-40B4-BE49-F238E27FC236}">
                <a16:creationId xmlns:a16="http://schemas.microsoft.com/office/drawing/2014/main" id="{DF5CF692-75AD-4951-9990-75EA204DD631}"/>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126" name="Espace réservé de la date 5">
            <a:extLst>
              <a:ext uri="{FF2B5EF4-FFF2-40B4-BE49-F238E27FC236}">
                <a16:creationId xmlns:a16="http://schemas.microsoft.com/office/drawing/2014/main" id="{FF65968C-06F3-47D2-93F8-488B35A068C4}"/>
              </a:ext>
            </a:extLst>
          </p:cNvPr>
          <p:cNvSpPr>
            <a:spLocks noGrp="1"/>
          </p:cNvSpPr>
          <p:nvPr>
            <p:ph type="dt" sz="half" idx="2"/>
          </p:nvPr>
        </p:nvSpPr>
        <p:spPr>
          <a:xfrm>
            <a:off x="323850" y="4797631"/>
            <a:ext cx="1210435" cy="34586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all" spc="0" normalizeH="0" baseline="0" noProof="0">
                <a:ln>
                  <a:noFill/>
                </a:ln>
                <a:solidFill>
                  <a:srgbClr val="000000"/>
                </a:solidFill>
                <a:effectLst/>
                <a:uLnTx/>
                <a:uFillTx/>
                <a:latin typeface="Arial"/>
                <a:ea typeface="+mn-ea"/>
                <a:cs typeface="+mn-cs"/>
              </a:rPr>
              <a:t>19 janvier 2021</a:t>
            </a:r>
          </a:p>
        </p:txBody>
      </p:sp>
      <p:sp>
        <p:nvSpPr>
          <p:cNvPr id="21" name="Rectangle 20">
            <a:extLst>
              <a:ext uri="{FF2B5EF4-FFF2-40B4-BE49-F238E27FC236}">
                <a16:creationId xmlns:a16="http://schemas.microsoft.com/office/drawing/2014/main" id="{CA51D109-FB6E-4AB0-9F49-FB9059465507}"/>
              </a:ext>
            </a:extLst>
          </p:cNvPr>
          <p:cNvSpPr/>
          <p:nvPr/>
        </p:nvSpPr>
        <p:spPr>
          <a:xfrm>
            <a:off x="53440" y="1033982"/>
            <a:ext cx="1065909" cy="1718309"/>
          </a:xfrm>
          <a:prstGeom prst="rect">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a:ea typeface="+mn-ea"/>
                <a:cs typeface="+mn-cs"/>
              </a:rPr>
              <a:t>Organisation territoriale</a:t>
            </a:r>
          </a:p>
        </p:txBody>
      </p:sp>
      <p:sp>
        <p:nvSpPr>
          <p:cNvPr id="25" name="Rectangle 24">
            <a:extLst>
              <a:ext uri="{FF2B5EF4-FFF2-40B4-BE49-F238E27FC236}">
                <a16:creationId xmlns:a16="http://schemas.microsoft.com/office/drawing/2014/main" id="{F944CA97-0379-411A-84BF-4F6D8153F506}"/>
              </a:ext>
            </a:extLst>
          </p:cNvPr>
          <p:cNvSpPr/>
          <p:nvPr/>
        </p:nvSpPr>
        <p:spPr>
          <a:xfrm>
            <a:off x="53440" y="2817978"/>
            <a:ext cx="1065909" cy="1856985"/>
          </a:xfrm>
          <a:prstGeom prst="rect">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a:ea typeface="+mn-ea"/>
                <a:cs typeface="+mn-cs"/>
              </a:rPr>
              <a:t>Organisation interne du SAS</a:t>
            </a:r>
          </a:p>
        </p:txBody>
      </p:sp>
      <p:sp>
        <p:nvSpPr>
          <p:cNvPr id="4" name="ZoneTexte 3">
            <a:extLst>
              <a:ext uri="{FF2B5EF4-FFF2-40B4-BE49-F238E27FC236}">
                <a16:creationId xmlns:a16="http://schemas.microsoft.com/office/drawing/2014/main" id="{417EB3A0-8F54-4383-BD74-F917DA8B5F0D}"/>
              </a:ext>
            </a:extLst>
          </p:cNvPr>
          <p:cNvSpPr txBox="1"/>
          <p:nvPr/>
        </p:nvSpPr>
        <p:spPr>
          <a:xfrm>
            <a:off x="2010508" y="695420"/>
            <a:ext cx="181492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000091"/>
                </a:solidFill>
                <a:effectLst/>
                <a:uLnTx/>
                <a:uFillTx/>
                <a:latin typeface="Arial"/>
                <a:ea typeface="+mn-ea"/>
                <a:cs typeface="+mn-cs"/>
              </a:rPr>
              <a:t>PRINCIPALES AVANCÉES</a:t>
            </a:r>
          </a:p>
        </p:txBody>
      </p:sp>
      <p:sp>
        <p:nvSpPr>
          <p:cNvPr id="30" name="ZoneTexte 29">
            <a:extLst>
              <a:ext uri="{FF2B5EF4-FFF2-40B4-BE49-F238E27FC236}">
                <a16:creationId xmlns:a16="http://schemas.microsoft.com/office/drawing/2014/main" id="{6F4B4421-7CD3-4B3D-AE2C-5C2382F5B86D}"/>
              </a:ext>
            </a:extLst>
          </p:cNvPr>
          <p:cNvSpPr txBox="1"/>
          <p:nvPr/>
        </p:nvSpPr>
        <p:spPr>
          <a:xfrm>
            <a:off x="4411103" y="695420"/>
            <a:ext cx="1814927" cy="215444"/>
          </a:xfrm>
          <a:prstGeom prst="rect">
            <a:avLst/>
          </a:prstGeom>
          <a:noFill/>
        </p:spPr>
        <p:txBody>
          <a:bodyPr wrap="square" rtlCol="0">
            <a:spAutoFit/>
          </a:bodyPr>
          <a:lstStyle/>
          <a:p>
            <a:pPr lvl="0">
              <a:defRPr/>
            </a:pPr>
            <a:r>
              <a:rPr kumimoji="0" lang="fr-FR" sz="800" b="1" i="0" u="none" strike="noStrike" kern="0" cap="none" spc="0" normalizeH="0" baseline="0" noProof="0">
                <a:ln>
                  <a:noFill/>
                </a:ln>
                <a:solidFill>
                  <a:srgbClr val="000091"/>
                </a:solidFill>
                <a:effectLst/>
                <a:uLnTx/>
                <a:uFillTx/>
                <a:latin typeface="Arial"/>
                <a:ea typeface="+mn-ea"/>
                <a:cs typeface="+mn-cs"/>
              </a:rPr>
              <a:t>PROCHAINES </a:t>
            </a:r>
            <a:r>
              <a:rPr lang="fr-FR" sz="800" b="1" kern="0">
                <a:solidFill>
                  <a:srgbClr val="000091"/>
                </a:solidFill>
              </a:rPr>
              <a:t>ÉTAPES</a:t>
            </a:r>
            <a:endParaRPr kumimoji="0" lang="fr-FR" sz="800" b="1" i="0" u="none" strike="noStrike" kern="0" cap="none" spc="0" normalizeH="0" baseline="0" noProof="0">
              <a:ln>
                <a:noFill/>
              </a:ln>
              <a:solidFill>
                <a:srgbClr val="000091"/>
              </a:solidFill>
              <a:effectLst/>
              <a:uLnTx/>
              <a:uFillTx/>
              <a:latin typeface="Arial"/>
              <a:ea typeface="+mn-ea"/>
              <a:cs typeface="+mn-cs"/>
            </a:endParaRPr>
          </a:p>
        </p:txBody>
      </p:sp>
      <p:sp>
        <p:nvSpPr>
          <p:cNvPr id="5" name="Ellipse 4">
            <a:extLst>
              <a:ext uri="{FF2B5EF4-FFF2-40B4-BE49-F238E27FC236}">
                <a16:creationId xmlns:a16="http://schemas.microsoft.com/office/drawing/2014/main" id="{7AE6360D-E347-447C-8DAC-9036AE2E2CED}"/>
              </a:ext>
            </a:extLst>
          </p:cNvPr>
          <p:cNvSpPr/>
          <p:nvPr>
            <p:custDataLst>
              <p:tags r:id="rId3"/>
            </p:custDataLst>
          </p:nvPr>
        </p:nvSpPr>
        <p:spPr bwMode="auto">
          <a:xfrm>
            <a:off x="1390650" y="1712913"/>
            <a:ext cx="342900" cy="342900"/>
          </a:xfrm>
          <a:prstGeom prst="ellipse">
            <a:avLst/>
          </a:prstGeom>
          <a:solidFill>
            <a:schemeClr val="bg1"/>
          </a:solidFill>
          <a:ln w="9525"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Arc 5">
            <a:extLst>
              <a:ext uri="{FF2B5EF4-FFF2-40B4-BE49-F238E27FC236}">
                <a16:creationId xmlns:a16="http://schemas.microsoft.com/office/drawing/2014/main" id="{5888BA48-949F-4339-9091-D4EC967C5022}"/>
              </a:ext>
            </a:extLst>
          </p:cNvPr>
          <p:cNvSpPr/>
          <p:nvPr>
            <p:custDataLst>
              <p:tags r:id="rId4"/>
            </p:custDataLst>
          </p:nvPr>
        </p:nvSpPr>
        <p:spPr bwMode="gray">
          <a:xfrm>
            <a:off x="1390650" y="1712913"/>
            <a:ext cx="342900" cy="342902"/>
          </a:xfrm>
          <a:prstGeom prst="arc">
            <a:avLst>
              <a:gd name="adj1" fmla="val 16200000"/>
              <a:gd name="adj2" fmla="val 0"/>
            </a:avLst>
          </a:prstGeom>
          <a:solidFill>
            <a:schemeClr val="tx1"/>
          </a:solidFill>
          <a:ln w="9525"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5" name="Ellipse 34">
            <a:extLst>
              <a:ext uri="{FF2B5EF4-FFF2-40B4-BE49-F238E27FC236}">
                <a16:creationId xmlns:a16="http://schemas.microsoft.com/office/drawing/2014/main" id="{D08548FD-C627-4875-9A1E-601108984F1A}"/>
              </a:ext>
            </a:extLst>
          </p:cNvPr>
          <p:cNvSpPr/>
          <p:nvPr>
            <p:custDataLst>
              <p:tags r:id="rId5"/>
            </p:custDataLst>
          </p:nvPr>
        </p:nvSpPr>
        <p:spPr bwMode="auto">
          <a:xfrm>
            <a:off x="1390650" y="3573463"/>
            <a:ext cx="342900" cy="342900"/>
          </a:xfrm>
          <a:prstGeom prst="ellipse">
            <a:avLst/>
          </a:prstGeom>
          <a:solidFill>
            <a:schemeClr val="bg1"/>
          </a:solidFill>
          <a:ln w="9525"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6" name="Arc 35">
            <a:extLst>
              <a:ext uri="{FF2B5EF4-FFF2-40B4-BE49-F238E27FC236}">
                <a16:creationId xmlns:a16="http://schemas.microsoft.com/office/drawing/2014/main" id="{90F41471-CEC4-4D00-BE3F-671259510070}"/>
              </a:ext>
            </a:extLst>
          </p:cNvPr>
          <p:cNvSpPr/>
          <p:nvPr>
            <p:custDataLst>
              <p:tags r:id="rId6"/>
            </p:custDataLst>
          </p:nvPr>
        </p:nvSpPr>
        <p:spPr bwMode="gray">
          <a:xfrm>
            <a:off x="1390650" y="3573463"/>
            <a:ext cx="342900" cy="342902"/>
          </a:xfrm>
          <a:prstGeom prst="arc">
            <a:avLst>
              <a:gd name="adj1" fmla="val 16200000"/>
              <a:gd name="adj2" fmla="val 0"/>
            </a:avLst>
          </a:prstGeom>
          <a:solidFill>
            <a:schemeClr val="tx1"/>
          </a:solidFill>
          <a:ln w="9525"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58" name="Connecteur droit 57">
            <a:extLst>
              <a:ext uri="{FF2B5EF4-FFF2-40B4-BE49-F238E27FC236}">
                <a16:creationId xmlns:a16="http://schemas.microsoft.com/office/drawing/2014/main" id="{71FCCED1-3089-4ABA-B5FE-47A98F701EE1}"/>
              </a:ext>
            </a:extLst>
          </p:cNvPr>
          <p:cNvCxnSpPr/>
          <p:nvPr/>
        </p:nvCxnSpPr>
        <p:spPr>
          <a:xfrm>
            <a:off x="4412551" y="961662"/>
            <a:ext cx="0" cy="3708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590AE49-A748-42A4-BFC3-BB326C1466E7}"/>
              </a:ext>
            </a:extLst>
          </p:cNvPr>
          <p:cNvSpPr txBox="1"/>
          <p:nvPr/>
        </p:nvSpPr>
        <p:spPr>
          <a:xfrm>
            <a:off x="2012402" y="1033982"/>
            <a:ext cx="2401940" cy="1523494"/>
          </a:xfrm>
          <a:prstGeom prst="rect">
            <a:avLst/>
          </a:prstGeom>
          <a:noFill/>
        </p:spPr>
        <p:txBody>
          <a:bodyPr wrap="square" rtlCol="0">
            <a:spAutoFit/>
          </a:bodyPr>
          <a:lstStyle/>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effectLst/>
                <a:uLnTx/>
                <a:uFillTx/>
                <a:latin typeface="Arial"/>
                <a:ea typeface="+mn-ea"/>
                <a:cs typeface="+mn-cs"/>
              </a:rPr>
              <a:t>Les projets pilotes </a:t>
            </a:r>
            <a:r>
              <a:rPr kumimoji="0" lang="fr-FR" sz="800" b="1" i="0" u="none" strike="noStrike" kern="1200" cap="none" spc="0" normalizeH="0" baseline="0" noProof="0">
                <a:ln>
                  <a:noFill/>
                </a:ln>
                <a:effectLst/>
                <a:uLnTx/>
                <a:uFillTx/>
                <a:latin typeface="Arial"/>
                <a:ea typeface="+mn-ea"/>
                <a:cs typeface="+mn-cs"/>
              </a:rPr>
              <a:t>associent pour la plupart</a:t>
            </a:r>
            <a:r>
              <a:rPr kumimoji="0" lang="fr-FR" sz="800" i="0" u="none" strike="noStrike" kern="1200" cap="none" spc="0" normalizeH="0" baseline="0" noProof="0">
                <a:ln>
                  <a:noFill/>
                </a:ln>
                <a:effectLst/>
                <a:uLnTx/>
                <a:uFillTx/>
                <a:latin typeface="Arial"/>
                <a:ea typeface="+mn-ea"/>
                <a:cs typeface="+mn-cs"/>
              </a:rPr>
              <a:t> (ou entreprennent d’associer pour les autres) </a:t>
            </a:r>
            <a:r>
              <a:rPr kumimoji="0" lang="fr-FR" sz="800" b="1" i="0" u="none" strike="noStrike" kern="1200" cap="none" spc="0" normalizeH="0" baseline="0" noProof="0">
                <a:ln>
                  <a:noFill/>
                </a:ln>
                <a:effectLst/>
                <a:uLnTx/>
                <a:uFillTx/>
                <a:latin typeface="Arial"/>
                <a:ea typeface="+mn-ea"/>
                <a:cs typeface="+mn-cs"/>
              </a:rPr>
              <a:t>les organisations de SNP</a:t>
            </a:r>
            <a:r>
              <a:rPr kumimoji="0" lang="fr-FR" sz="800" b="0" i="0" u="none" strike="noStrike" kern="1200" cap="none" spc="0" normalizeH="0" baseline="0" noProof="0">
                <a:ln>
                  <a:noFill/>
                </a:ln>
                <a:effectLst/>
                <a:uLnTx/>
                <a:uFillTx/>
                <a:latin typeface="Arial"/>
                <a:ea typeface="+mn-ea"/>
                <a:cs typeface="+mn-cs"/>
              </a:rPr>
              <a:t> des territoires dans la mise en place des pilotes (CPTS, MSP, etc.).</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effectLst/>
                <a:uLnTx/>
                <a:uFillTx/>
                <a:latin typeface="Arial"/>
                <a:ea typeface="+mn-ea"/>
                <a:cs typeface="+mn-cs"/>
              </a:rPr>
              <a:t>L’</a:t>
            </a:r>
            <a:r>
              <a:rPr kumimoji="0" lang="fr-FR" sz="800" b="1" i="0" u="none" strike="noStrike" kern="1200" cap="none" spc="0" normalizeH="0" baseline="0" noProof="0">
                <a:ln>
                  <a:noFill/>
                </a:ln>
                <a:effectLst/>
                <a:uLnTx/>
                <a:uFillTx/>
                <a:latin typeface="Arial"/>
                <a:ea typeface="+mn-ea"/>
                <a:cs typeface="+mn-cs"/>
              </a:rPr>
              <a:t>articulation avec la PDSA </a:t>
            </a:r>
            <a:r>
              <a:rPr kumimoji="0" lang="fr-FR" sz="800" b="0" i="0" u="none" strike="noStrike" kern="1200" cap="none" spc="0" normalizeH="0" baseline="0" noProof="0">
                <a:ln>
                  <a:noFill/>
                </a:ln>
                <a:effectLst/>
                <a:uLnTx/>
                <a:uFillTx/>
                <a:latin typeface="Arial"/>
                <a:ea typeface="+mn-ea"/>
                <a:cs typeface="+mn-cs"/>
              </a:rPr>
              <a:t>semble avoir été bien </a:t>
            </a:r>
            <a:r>
              <a:rPr kumimoji="0" lang="fr-FR" sz="800" b="1" i="0" u="none" strike="noStrike" kern="1200" cap="none" spc="0" normalizeH="0" baseline="0" noProof="0">
                <a:ln>
                  <a:noFill/>
                </a:ln>
                <a:effectLst/>
                <a:uLnTx/>
                <a:uFillTx/>
                <a:latin typeface="Arial"/>
                <a:ea typeface="+mn-ea"/>
                <a:cs typeface="+mn-cs"/>
              </a:rPr>
              <a:t>anticipée</a:t>
            </a:r>
            <a:r>
              <a:rPr kumimoji="0" lang="fr-FR" sz="800" b="0" i="0" u="none" strike="noStrike" kern="1200" cap="none" spc="0" normalizeH="0" baseline="0" noProof="0">
                <a:ln>
                  <a:noFill/>
                </a:ln>
                <a:effectLst/>
                <a:uLnTx/>
                <a:uFillTx/>
                <a:latin typeface="Arial"/>
                <a:ea typeface="+mn-ea"/>
                <a:cs typeface="+mn-cs"/>
              </a:rPr>
              <a:t> par l’ensemble des pilotes et ne devrait donc pas poser de difficultés dans le cadre des pilotes.</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fr-FR" sz="800" b="0" i="0" u="none" strike="noStrike" kern="1200" cap="none" spc="0" normalizeH="0" baseline="0" noProof="0">
              <a:ln>
                <a:noFill/>
              </a:ln>
              <a:solidFill>
                <a:srgbClr val="000000"/>
              </a:solidFill>
              <a:effectLst/>
              <a:uLnTx/>
              <a:uFillTx/>
              <a:latin typeface="Arial"/>
              <a:ea typeface="+mn-ea"/>
              <a:cs typeface="+mn-cs"/>
            </a:endParaRP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fr-FR" sz="800" b="0" i="0" u="none" strike="noStrike" kern="1200" cap="none" spc="0" normalizeH="0" baseline="0" noProof="0">
              <a:ln>
                <a:noFill/>
              </a:ln>
              <a:solidFill>
                <a:srgbClr val="000000"/>
              </a:solidFill>
              <a:effectLst/>
              <a:uLnTx/>
              <a:uFillTx/>
              <a:latin typeface="Arial"/>
              <a:ea typeface="+mn-ea"/>
              <a:cs typeface="+mn-cs"/>
            </a:endParaRPr>
          </a:p>
        </p:txBody>
      </p:sp>
      <p:sp>
        <p:nvSpPr>
          <p:cNvPr id="46" name="ZoneTexte 45">
            <a:extLst>
              <a:ext uri="{FF2B5EF4-FFF2-40B4-BE49-F238E27FC236}">
                <a16:creationId xmlns:a16="http://schemas.microsoft.com/office/drawing/2014/main" id="{C228A44E-53E6-4AF0-8974-70A7F0FE6426}"/>
              </a:ext>
            </a:extLst>
          </p:cNvPr>
          <p:cNvSpPr txBox="1"/>
          <p:nvPr/>
        </p:nvSpPr>
        <p:spPr>
          <a:xfrm>
            <a:off x="4412535" y="1033982"/>
            <a:ext cx="2421951" cy="1472198"/>
          </a:xfrm>
          <a:prstGeom prst="rect">
            <a:avLst/>
          </a:prstGeom>
          <a:noFill/>
        </p:spPr>
        <p:txBody>
          <a:bodyPr wrap="square" rtlCol="0">
            <a:spAutoFit/>
          </a:bodyPr>
          <a:lstStyle/>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1" i="0" u="none" strike="noStrike" kern="1200" cap="none" spc="0" normalizeH="0" baseline="0" noProof="0">
                <a:ln>
                  <a:noFill/>
                </a:ln>
                <a:effectLst/>
                <a:uLnTx/>
                <a:uFillTx/>
                <a:latin typeface="Arial"/>
                <a:ea typeface="+mn-ea"/>
                <a:cs typeface="+mn-cs"/>
              </a:rPr>
              <a:t>Définir l’organisation de l’effection en aval du SAS</a:t>
            </a:r>
            <a:r>
              <a:rPr kumimoji="0" lang="fr-FR" sz="800" b="0" i="0" u="none" strike="noStrike" kern="1200" cap="none" spc="0" normalizeH="0" baseline="0" noProof="0">
                <a:ln>
                  <a:noFill/>
                </a:ln>
                <a:effectLst/>
                <a:uLnTx/>
                <a:uFillTx/>
                <a:latin typeface="Arial"/>
                <a:ea typeface="+mn-ea"/>
                <a:cs typeface="+mn-cs"/>
              </a:rPr>
              <a:t> (renvoi et prise en charge des patients) et le </a:t>
            </a:r>
            <a:r>
              <a:rPr kumimoji="0" lang="fr-FR" sz="800" b="1" i="0" u="none" strike="noStrike" kern="1200" cap="none" spc="0" normalizeH="0" baseline="0" noProof="0">
                <a:ln>
                  <a:noFill/>
                </a:ln>
                <a:effectLst/>
                <a:uLnTx/>
                <a:uFillTx/>
                <a:latin typeface="Arial"/>
                <a:ea typeface="+mn-ea"/>
                <a:cs typeface="+mn-cs"/>
              </a:rPr>
              <a:t>rôle des offreurs de SNP spécialisés </a:t>
            </a:r>
            <a:r>
              <a:rPr kumimoji="0" lang="fr-FR" sz="800" b="0" i="0" u="none" strike="noStrike" kern="1200" cap="none" spc="0" normalizeH="0" baseline="0" noProof="0">
                <a:ln>
                  <a:noFill/>
                </a:ln>
                <a:effectLst/>
                <a:uLnTx/>
                <a:uFillTx/>
                <a:latin typeface="Arial"/>
                <a:ea typeface="+mn-ea"/>
                <a:cs typeface="+mn-cs"/>
              </a:rPr>
              <a:t>(SOS médecins, centres de SNP) et des structures de SNP hospitalières (cliniques ou anciens services d’urgences) qui offrent de la petite traumatologie.</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1" i="0" u="none" strike="noStrike" kern="1200" cap="none" spc="0" normalizeH="0" baseline="0" noProof="0">
                <a:ln>
                  <a:noFill/>
                </a:ln>
                <a:effectLst/>
                <a:uLnTx/>
                <a:uFillTx/>
                <a:latin typeface="Arial"/>
                <a:ea typeface="+mn-ea"/>
                <a:cs typeface="+mn-cs"/>
              </a:rPr>
              <a:t>Communiquer</a:t>
            </a:r>
            <a:r>
              <a:rPr kumimoji="0" lang="fr-FR" sz="800" b="0" i="0" u="none" strike="noStrike" kern="1200" cap="none" spc="0" normalizeH="0" baseline="0" noProof="0">
                <a:ln>
                  <a:noFill/>
                </a:ln>
                <a:effectLst/>
                <a:uLnTx/>
                <a:uFillTx/>
                <a:latin typeface="Arial"/>
                <a:ea typeface="+mn-ea"/>
                <a:cs typeface="+mn-cs"/>
              </a:rPr>
              <a:t> auprès </a:t>
            </a:r>
            <a:r>
              <a:rPr kumimoji="0" lang="fr-FR" sz="800" b="1" i="0" u="none" strike="noStrike" kern="1200" cap="none" spc="0" normalizeH="0" baseline="0" noProof="0">
                <a:ln>
                  <a:noFill/>
                </a:ln>
                <a:effectLst/>
                <a:uLnTx/>
                <a:uFillTx/>
                <a:latin typeface="Arial"/>
                <a:ea typeface="+mn-ea"/>
                <a:cs typeface="+mn-cs"/>
              </a:rPr>
              <a:t>des professionnels </a:t>
            </a:r>
            <a:r>
              <a:rPr kumimoji="0" lang="fr-FR" sz="800" b="0" i="0" u="none" strike="noStrike" kern="1200" cap="none" spc="0" normalizeH="0" baseline="0" noProof="0">
                <a:ln>
                  <a:noFill/>
                </a:ln>
                <a:effectLst/>
                <a:uLnTx/>
                <a:uFillTx/>
                <a:latin typeface="Arial"/>
                <a:ea typeface="+mn-ea"/>
                <a:cs typeface="+mn-cs"/>
              </a:rPr>
              <a:t>de santé afin de les encourager et de les engager dans la mise à disposition de créneaux de SNP.</a:t>
            </a:r>
          </a:p>
        </p:txBody>
      </p:sp>
      <p:sp>
        <p:nvSpPr>
          <p:cNvPr id="57" name="ZoneTexte 56">
            <a:extLst>
              <a:ext uri="{FF2B5EF4-FFF2-40B4-BE49-F238E27FC236}">
                <a16:creationId xmlns:a16="http://schemas.microsoft.com/office/drawing/2014/main" id="{D6E39B9F-F488-43B6-9FDE-3698E546DF40}"/>
              </a:ext>
            </a:extLst>
          </p:cNvPr>
          <p:cNvSpPr txBox="1"/>
          <p:nvPr/>
        </p:nvSpPr>
        <p:spPr>
          <a:xfrm>
            <a:off x="2012402" y="2800764"/>
            <a:ext cx="2398344" cy="2015936"/>
          </a:xfrm>
          <a:prstGeom prst="rect">
            <a:avLst/>
          </a:prstGeom>
          <a:noFill/>
        </p:spPr>
        <p:txBody>
          <a:bodyPr wrap="square" rtlCol="0">
            <a:spAutoFit/>
          </a:bodyPr>
          <a:lstStyle/>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L’ensemble des pilotes ont </a:t>
            </a:r>
            <a:r>
              <a:rPr kumimoji="0" lang="fr-FR" sz="800" b="1" i="0" u="none" strike="noStrike" kern="1200" cap="none" spc="0" normalizeH="0" baseline="0" noProof="0">
                <a:ln>
                  <a:noFill/>
                </a:ln>
                <a:solidFill>
                  <a:srgbClr val="000000"/>
                </a:solidFill>
                <a:effectLst/>
                <a:uLnTx/>
                <a:uFillTx/>
                <a:latin typeface="Arial"/>
                <a:ea typeface="+mn-ea"/>
                <a:cs typeface="+mn-cs"/>
              </a:rPr>
              <a:t>mis en place une gouvernance associant </a:t>
            </a:r>
            <a:r>
              <a:rPr kumimoji="0" lang="fr-FR" sz="800" b="0" i="0" u="none" strike="noStrike" kern="1200" cap="none" spc="0" normalizeH="0" baseline="0" noProof="0">
                <a:ln>
                  <a:noFill/>
                </a:ln>
                <a:solidFill>
                  <a:srgbClr val="000000"/>
                </a:solidFill>
                <a:effectLst/>
                <a:uLnTx/>
                <a:uFillTx/>
                <a:latin typeface="Arial"/>
                <a:ea typeface="+mn-ea"/>
                <a:cs typeface="+mn-cs"/>
              </a:rPr>
              <a:t>la médecine de </a:t>
            </a:r>
            <a:r>
              <a:rPr kumimoji="0" lang="fr-FR" sz="800" b="1" i="0" u="none" strike="noStrike" kern="1200" cap="none" spc="0" normalizeH="0" baseline="0" noProof="0">
                <a:ln>
                  <a:noFill/>
                </a:ln>
                <a:solidFill>
                  <a:srgbClr val="000000"/>
                </a:solidFill>
                <a:effectLst/>
                <a:uLnTx/>
                <a:uFillTx/>
                <a:latin typeface="Arial"/>
                <a:ea typeface="+mn-ea"/>
                <a:cs typeface="+mn-cs"/>
              </a:rPr>
              <a:t>ville</a:t>
            </a:r>
            <a:r>
              <a:rPr kumimoji="0" lang="fr-FR" sz="800" b="0" i="0" u="none" strike="noStrike" kern="1200" cap="none" spc="0" normalizeH="0" baseline="0" noProof="0">
                <a:ln>
                  <a:noFill/>
                </a:ln>
                <a:solidFill>
                  <a:srgbClr val="000000"/>
                </a:solidFill>
                <a:effectLst/>
                <a:uLnTx/>
                <a:uFillTx/>
                <a:latin typeface="Arial"/>
                <a:ea typeface="+mn-ea"/>
                <a:cs typeface="+mn-cs"/>
              </a:rPr>
              <a:t> (organisations SNP, URPS, CDOM, etc.).</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effectLst/>
                <a:uLnTx/>
                <a:uFillTx/>
                <a:latin typeface="Arial"/>
                <a:ea typeface="+mn-ea"/>
                <a:cs typeface="+mn-cs"/>
              </a:rPr>
              <a:t>Globalement, les pilotes sont </a:t>
            </a:r>
            <a:r>
              <a:rPr kumimoji="0" lang="fr-FR" sz="800" b="1" i="0" u="none" strike="noStrike" kern="1200" cap="none" spc="0" normalizeH="0" baseline="0" noProof="0">
                <a:ln>
                  <a:noFill/>
                </a:ln>
                <a:effectLst/>
                <a:uLnTx/>
                <a:uFillTx/>
                <a:latin typeface="Arial"/>
                <a:ea typeface="+mn-ea"/>
                <a:cs typeface="+mn-cs"/>
              </a:rPr>
              <a:t>en cours de définition de l’organisation interne cible</a:t>
            </a:r>
            <a:r>
              <a:rPr kumimoji="0" lang="fr-FR" sz="800" b="0" i="0" u="none" strike="noStrike" kern="1200" cap="none" spc="0" normalizeH="0" baseline="0" noProof="0">
                <a:ln>
                  <a:noFill/>
                </a:ln>
                <a:effectLst/>
                <a:uLnTx/>
                <a:uFillTx/>
                <a:latin typeface="Arial"/>
                <a:ea typeface="+mn-ea"/>
                <a:cs typeface="+mn-cs"/>
              </a:rPr>
              <a:t> du SAS, tous avec présence d’un front office, à l’exception notable du pilote 36.</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effectLst/>
                <a:uLnTx/>
                <a:uFillTx/>
                <a:latin typeface="Arial"/>
                <a:ea typeface="+mn-ea"/>
                <a:cs typeface="+mn-cs"/>
              </a:rPr>
              <a:t>Les pilotes les plus avancés sont déjà en préfiguration SAS (pilote 57 depuis le </a:t>
            </a:r>
            <a:r>
              <a:rPr kumimoji="0" lang="fr-FR" sz="800" b="0" i="0" u="none" strike="noStrike" kern="1200" cap="none" spc="0" normalizeH="0" baseline="0" noProof="0">
                <a:ln>
                  <a:noFill/>
                </a:ln>
                <a:solidFill>
                  <a:srgbClr val="000000"/>
                </a:solidFill>
                <a:effectLst/>
                <a:uLnTx/>
                <a:uFillTx/>
                <a:latin typeface="Arial"/>
                <a:ea typeface="+mn-ea"/>
                <a:cs typeface="+mn-cs"/>
              </a:rPr>
              <a:t>16/11) ou vont organiser des journées préfiguration en janvier (pilote 31). </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Un certain nombre de territoires </a:t>
            </a:r>
            <a:r>
              <a:rPr kumimoji="0" lang="fr-FR" sz="800" b="1" i="0" u="none" strike="noStrike" kern="1200" cap="none" spc="0" normalizeH="0" baseline="0" noProof="0">
                <a:ln>
                  <a:noFill/>
                </a:ln>
                <a:solidFill>
                  <a:srgbClr val="000000"/>
                </a:solidFill>
                <a:effectLst/>
                <a:uLnTx/>
                <a:uFillTx/>
                <a:latin typeface="Arial"/>
                <a:ea typeface="+mn-ea"/>
                <a:cs typeface="+mn-cs"/>
              </a:rPr>
              <a:t>s’appuient</a:t>
            </a:r>
            <a:r>
              <a:rPr kumimoji="0" lang="fr-FR" sz="800" b="0" i="0" u="none" strike="noStrike" kern="1200" cap="none" spc="0" normalizeH="0" baseline="0" noProof="0">
                <a:ln>
                  <a:noFill/>
                </a:ln>
                <a:solidFill>
                  <a:srgbClr val="000000"/>
                </a:solidFill>
                <a:effectLst/>
                <a:uLnTx/>
                <a:uFillTx/>
                <a:latin typeface="Arial"/>
                <a:ea typeface="+mn-ea"/>
                <a:cs typeface="+mn-cs"/>
              </a:rPr>
              <a:t> déjà sur une </a:t>
            </a:r>
            <a:r>
              <a:rPr kumimoji="0" lang="fr-FR" sz="800" b="1" i="0" u="none" strike="noStrike" kern="1200" cap="none" spc="0" normalizeH="0" baseline="0" noProof="0">
                <a:ln>
                  <a:noFill/>
                </a:ln>
                <a:solidFill>
                  <a:srgbClr val="000000"/>
                </a:solidFill>
                <a:effectLst/>
                <a:uLnTx/>
                <a:uFillTx/>
                <a:latin typeface="Arial"/>
                <a:ea typeface="+mn-ea"/>
                <a:cs typeface="+mn-cs"/>
              </a:rPr>
              <a:t>régulation libérale en journée </a:t>
            </a:r>
            <a:r>
              <a:rPr kumimoji="0" lang="fr-FR" sz="800" b="0" i="0" u="none" strike="noStrike" kern="1200" cap="none" spc="0" normalizeH="0" baseline="0" noProof="0">
                <a:ln>
                  <a:noFill/>
                </a:ln>
                <a:solidFill>
                  <a:srgbClr val="000000"/>
                </a:solidFill>
                <a:effectLst/>
                <a:uLnTx/>
                <a:uFillTx/>
                <a:latin typeface="Arial"/>
                <a:ea typeface="+mn-ea"/>
                <a:cs typeface="+mn-cs"/>
              </a:rPr>
              <a:t>(pilotes 29, 35, 38, 65, 57, 75, etc.).</a:t>
            </a:r>
          </a:p>
        </p:txBody>
      </p:sp>
      <p:sp>
        <p:nvSpPr>
          <p:cNvPr id="59" name="ZoneTexte 58">
            <a:extLst>
              <a:ext uri="{FF2B5EF4-FFF2-40B4-BE49-F238E27FC236}">
                <a16:creationId xmlns:a16="http://schemas.microsoft.com/office/drawing/2014/main" id="{9892D7E8-B214-428D-AD6F-DDE7901E2BEB}"/>
              </a:ext>
            </a:extLst>
          </p:cNvPr>
          <p:cNvSpPr txBox="1"/>
          <p:nvPr/>
        </p:nvSpPr>
        <p:spPr>
          <a:xfrm>
            <a:off x="4412535" y="2800764"/>
            <a:ext cx="2418357" cy="1374735"/>
          </a:xfrm>
          <a:prstGeom prst="rect">
            <a:avLst/>
          </a:prstGeom>
          <a:noFill/>
        </p:spPr>
        <p:txBody>
          <a:bodyPr wrap="square" rtlCol="0">
            <a:spAutoFit/>
          </a:bodyPr>
          <a:lstStyle/>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1" i="0" u="none" strike="noStrike" kern="1200" cap="none" spc="0" normalizeH="0" baseline="0" noProof="0">
                <a:ln>
                  <a:noFill/>
                </a:ln>
                <a:solidFill>
                  <a:srgbClr val="000000"/>
                </a:solidFill>
                <a:effectLst/>
                <a:uLnTx/>
                <a:uFillTx/>
                <a:latin typeface="Arial"/>
                <a:ea typeface="+mn-ea"/>
                <a:cs typeface="+mn-cs"/>
              </a:rPr>
              <a:t>Définir le ou les numéros d’accès au SAS </a:t>
            </a:r>
            <a:r>
              <a:rPr kumimoji="0" lang="fr-FR" sz="800" b="0" i="0" u="none" strike="noStrike" kern="1200" cap="none" spc="0" normalizeH="0" baseline="0" noProof="0">
                <a:ln>
                  <a:noFill/>
                </a:ln>
                <a:solidFill>
                  <a:srgbClr val="000000"/>
                </a:solidFill>
                <a:effectLst/>
                <a:uLnTx/>
                <a:uFillTx/>
                <a:latin typeface="Arial"/>
                <a:ea typeface="+mn-ea"/>
                <a:cs typeface="+mn-cs"/>
              </a:rPr>
              <a:t>en plus du 15 (116-117…) et d’un éventuel accès direct à la brique libérale.</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1" i="0" u="none" strike="noStrike" kern="1200" cap="none" spc="0" normalizeH="0" baseline="0" noProof="0">
                <a:ln>
                  <a:noFill/>
                </a:ln>
                <a:solidFill>
                  <a:srgbClr val="000000"/>
                </a:solidFill>
                <a:effectLst/>
                <a:uLnTx/>
                <a:uFillTx/>
                <a:latin typeface="Arial"/>
                <a:ea typeface="+mn-ea"/>
                <a:cs typeface="+mn-cs"/>
              </a:rPr>
              <a:t>Dimensionner les ressources </a:t>
            </a:r>
            <a:r>
              <a:rPr kumimoji="0" lang="fr-FR" sz="800" b="0" i="0" u="none" strike="noStrike" kern="1200" cap="none" spc="0" normalizeH="0" baseline="0" noProof="0">
                <a:ln>
                  <a:noFill/>
                </a:ln>
                <a:solidFill>
                  <a:srgbClr val="000000"/>
                </a:solidFill>
                <a:effectLst/>
                <a:uLnTx/>
                <a:uFillTx/>
                <a:latin typeface="Arial"/>
                <a:ea typeface="+mn-ea"/>
                <a:cs typeface="+mn-cs"/>
              </a:rPr>
              <a:t>nécessaires (régulateurs, ARM, OSNP, etc.), pour ensuite engager des recrutements. Il est à noter que le pilote 69 a déjà réalisé la pré-embauche de ses OSNP.</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1" i="0" u="none" strike="noStrike" kern="1200" cap="none" spc="0" normalizeH="0" baseline="0" noProof="0">
                <a:ln>
                  <a:noFill/>
                </a:ln>
                <a:solidFill>
                  <a:srgbClr val="000000"/>
                </a:solidFill>
                <a:effectLst/>
                <a:uLnTx/>
                <a:uFillTx/>
                <a:latin typeface="Arial"/>
                <a:ea typeface="+mn-ea"/>
                <a:cs typeface="+mn-cs"/>
              </a:rPr>
              <a:t>Travailler à la formation des personnels </a:t>
            </a:r>
            <a:r>
              <a:rPr kumimoji="0" lang="fr-FR" sz="800" b="0" i="0" u="none" strike="noStrike" kern="1200" cap="none" spc="0" normalizeH="0" baseline="0" noProof="0">
                <a:ln>
                  <a:noFill/>
                </a:ln>
                <a:solidFill>
                  <a:srgbClr val="000000"/>
                </a:solidFill>
                <a:effectLst/>
                <a:uLnTx/>
                <a:uFillTx/>
                <a:latin typeface="Arial"/>
                <a:ea typeface="+mn-ea"/>
                <a:cs typeface="+mn-cs"/>
              </a:rPr>
              <a:t>du SAS aux nouveaux protocoles.</a:t>
            </a:r>
          </a:p>
        </p:txBody>
      </p:sp>
      <p:sp>
        <p:nvSpPr>
          <p:cNvPr id="42" name="ZoneTexte 41">
            <a:extLst>
              <a:ext uri="{FF2B5EF4-FFF2-40B4-BE49-F238E27FC236}">
                <a16:creationId xmlns:a16="http://schemas.microsoft.com/office/drawing/2014/main" id="{65BA6C05-AC17-4D7F-B456-779C12DBAFD5}"/>
              </a:ext>
            </a:extLst>
          </p:cNvPr>
          <p:cNvSpPr txBox="1"/>
          <p:nvPr/>
        </p:nvSpPr>
        <p:spPr>
          <a:xfrm>
            <a:off x="1073245" y="579899"/>
            <a:ext cx="93120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000091"/>
                </a:solidFill>
                <a:effectLst/>
                <a:uLnTx/>
                <a:uFillTx/>
                <a:latin typeface="Arial"/>
                <a:ea typeface="+mn-ea"/>
                <a:cs typeface="+mn-cs"/>
              </a:rPr>
              <a:t>AVANCEMENTESTIMÉ</a:t>
            </a:r>
          </a:p>
        </p:txBody>
      </p:sp>
      <p:cxnSp>
        <p:nvCxnSpPr>
          <p:cNvPr id="43" name="Connecteur droit 42">
            <a:extLst>
              <a:ext uri="{FF2B5EF4-FFF2-40B4-BE49-F238E27FC236}">
                <a16:creationId xmlns:a16="http://schemas.microsoft.com/office/drawing/2014/main" id="{F45EAD37-70CC-4A92-A000-62784F73C732}"/>
              </a:ext>
            </a:extLst>
          </p:cNvPr>
          <p:cNvCxnSpPr>
            <a:cxnSpLocks/>
          </p:cNvCxnSpPr>
          <p:nvPr/>
        </p:nvCxnSpPr>
        <p:spPr>
          <a:xfrm>
            <a:off x="1998663" y="961662"/>
            <a:ext cx="0" cy="3708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D7536BF0-E4F7-46E7-9DE2-A541AD3FD977}"/>
              </a:ext>
            </a:extLst>
          </p:cNvPr>
          <p:cNvCxnSpPr/>
          <p:nvPr/>
        </p:nvCxnSpPr>
        <p:spPr>
          <a:xfrm>
            <a:off x="6834489" y="961662"/>
            <a:ext cx="0" cy="3708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35DD0307-FFC4-45F9-8B4D-09A81B813FB9}"/>
              </a:ext>
            </a:extLst>
          </p:cNvPr>
          <p:cNvSpPr txBox="1"/>
          <p:nvPr/>
        </p:nvSpPr>
        <p:spPr>
          <a:xfrm>
            <a:off x="6914250" y="695420"/>
            <a:ext cx="141036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000091"/>
                </a:solidFill>
                <a:effectLst/>
                <a:uLnTx/>
                <a:uFillTx/>
                <a:latin typeface="Arial"/>
                <a:ea typeface="+mn-ea"/>
                <a:cs typeface="+mn-cs"/>
              </a:rPr>
              <a:t>POINTS D’ATTENTION</a:t>
            </a:r>
          </a:p>
        </p:txBody>
      </p:sp>
      <p:sp>
        <p:nvSpPr>
          <p:cNvPr id="61" name="ZoneTexte 60">
            <a:extLst>
              <a:ext uri="{FF2B5EF4-FFF2-40B4-BE49-F238E27FC236}">
                <a16:creationId xmlns:a16="http://schemas.microsoft.com/office/drawing/2014/main" id="{B14EA494-4C65-45BE-8931-E4B8967B4497}"/>
              </a:ext>
            </a:extLst>
          </p:cNvPr>
          <p:cNvSpPr txBox="1"/>
          <p:nvPr/>
        </p:nvSpPr>
        <p:spPr>
          <a:xfrm>
            <a:off x="6834485" y="1033982"/>
            <a:ext cx="2309515" cy="1595309"/>
          </a:xfrm>
          <a:prstGeom prst="rect">
            <a:avLst/>
          </a:prstGeom>
          <a:noFill/>
        </p:spPr>
        <p:txBody>
          <a:bodyPr wrap="square" rtlCol="0">
            <a:spAutoFit/>
          </a:bodyPr>
          <a:lstStyle/>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La question de l’articulation entre la régulation par le SAS et une régulation à l’échelle de leurs territoires par les CPTS se pose (</a:t>
            </a:r>
            <a:r>
              <a:rPr kumimoji="0" lang="fr-FR" sz="800" b="1" i="0" u="none" strike="noStrike" kern="1200" cap="none" spc="0" normalizeH="0" baseline="0" noProof="0">
                <a:ln>
                  <a:noFill/>
                </a:ln>
                <a:solidFill>
                  <a:srgbClr val="000000"/>
                </a:solidFill>
                <a:effectLst/>
                <a:uLnTx/>
                <a:uFillTx/>
                <a:latin typeface="Arial"/>
                <a:ea typeface="+mn-ea"/>
                <a:cs typeface="+mn-cs"/>
              </a:rPr>
              <a:t>risque de « double régulation »</a:t>
            </a:r>
            <a:r>
              <a:rPr kumimoji="0" lang="fr-FR" sz="800" b="0" i="0" u="none" strike="noStrike" kern="1200" cap="none" spc="0" normalizeH="0" baseline="0" noProof="0">
                <a:ln>
                  <a:noFill/>
                </a:ln>
                <a:solidFill>
                  <a:srgbClr val="000000"/>
                </a:solidFill>
                <a:effectLst/>
                <a:uLnTx/>
                <a:uFillTx/>
                <a:latin typeface="Arial"/>
                <a:ea typeface="+mn-ea"/>
                <a:cs typeface="+mn-cs"/>
              </a:rPr>
              <a:t>, d’autant que les CPTS bénéficient de financements possibles dans l’ACI à cet effet).</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L'investissement fort des libéraux dans la </a:t>
            </a:r>
            <a:r>
              <a:rPr kumimoji="0" lang="fr-FR" sz="800" b="1" i="0" u="none" strike="noStrike" kern="1200" cap="none" spc="0" normalizeH="0" baseline="0" noProof="0">
                <a:ln>
                  <a:noFill/>
                </a:ln>
                <a:solidFill>
                  <a:srgbClr val="000000"/>
                </a:solidFill>
                <a:effectLst/>
                <a:uLnTx/>
                <a:uFillTx/>
                <a:latin typeface="Arial"/>
                <a:ea typeface="+mn-ea"/>
                <a:cs typeface="+mn-cs"/>
              </a:rPr>
              <a:t>campagne de vaccination</a:t>
            </a:r>
            <a:r>
              <a:rPr kumimoji="0" lang="fr-FR" sz="800" b="0" i="0" u="none" strike="noStrike" kern="1200" cap="none" spc="0" normalizeH="0" baseline="0" noProof="0">
                <a:ln>
                  <a:noFill/>
                </a:ln>
                <a:solidFill>
                  <a:srgbClr val="000000"/>
                </a:solidFill>
                <a:effectLst/>
                <a:uLnTx/>
                <a:uFillTx/>
                <a:latin typeface="Arial"/>
                <a:ea typeface="+mn-ea"/>
                <a:cs typeface="+mn-cs"/>
              </a:rPr>
              <a:t> pourrait limiter leur capacité à se mobiliser dans le cadre du projet d’organisation du SAS et de l’effection des SNP.</a:t>
            </a:r>
          </a:p>
        </p:txBody>
      </p:sp>
      <p:sp>
        <p:nvSpPr>
          <p:cNvPr id="63" name="ZoneTexte 62">
            <a:extLst>
              <a:ext uri="{FF2B5EF4-FFF2-40B4-BE49-F238E27FC236}">
                <a16:creationId xmlns:a16="http://schemas.microsoft.com/office/drawing/2014/main" id="{9A50DB6F-4D7E-4DB9-9656-E10C5E5158DF}"/>
              </a:ext>
            </a:extLst>
          </p:cNvPr>
          <p:cNvSpPr txBox="1"/>
          <p:nvPr/>
        </p:nvSpPr>
        <p:spPr>
          <a:xfrm>
            <a:off x="6834485" y="2800764"/>
            <a:ext cx="2309514" cy="1867178"/>
          </a:xfrm>
          <a:prstGeom prst="rect">
            <a:avLst/>
          </a:prstGeom>
          <a:noFill/>
        </p:spPr>
        <p:txBody>
          <a:bodyPr wrap="square" rtlCol="0">
            <a:spAutoFit/>
          </a:bodyPr>
          <a:lstStyle/>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Le </a:t>
            </a:r>
            <a:r>
              <a:rPr kumimoji="0" lang="fr-FR" sz="800" b="1" i="0" u="none" strike="noStrike" kern="1200" cap="none" spc="0" normalizeH="0" baseline="0" noProof="0">
                <a:ln>
                  <a:noFill/>
                </a:ln>
                <a:solidFill>
                  <a:srgbClr val="000000"/>
                </a:solidFill>
                <a:effectLst/>
                <a:uLnTx/>
                <a:uFillTx/>
                <a:latin typeface="Arial"/>
                <a:ea typeface="+mn-ea"/>
                <a:cs typeface="+mn-cs"/>
              </a:rPr>
              <a:t>rôle de l’opérateur de SNP</a:t>
            </a:r>
            <a:r>
              <a:rPr kumimoji="0" lang="fr-FR" sz="800" b="0" i="0" u="none" strike="noStrike" kern="1200" cap="none" spc="0" normalizeH="0" baseline="0" noProof="0">
                <a:ln>
                  <a:noFill/>
                </a:ln>
                <a:solidFill>
                  <a:srgbClr val="000000"/>
                </a:solidFill>
                <a:effectLst/>
                <a:uLnTx/>
                <a:uFillTx/>
                <a:latin typeface="Arial"/>
                <a:ea typeface="+mn-ea"/>
                <a:cs typeface="+mn-cs"/>
              </a:rPr>
              <a:t> (statut, missions, formation, rémunération, etc.) pose beaucoup de questions. Des territoires ont engagé des réflexions (Grand Est, Hauts-de-France) qui pourront être utiles à tous.</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Certains ARM expriment des craintes vis-à-vis d’une mise en </a:t>
            </a:r>
            <a:r>
              <a:rPr kumimoji="0" lang="fr-FR" sz="800" b="1" i="0" u="none" strike="noStrike" kern="1200" cap="none" spc="0" normalizeH="0" baseline="0" noProof="0">
                <a:ln>
                  <a:noFill/>
                </a:ln>
                <a:solidFill>
                  <a:srgbClr val="000000"/>
                </a:solidFill>
                <a:effectLst/>
                <a:uLnTx/>
                <a:uFillTx/>
                <a:latin typeface="Arial"/>
                <a:ea typeface="+mn-ea"/>
                <a:cs typeface="+mn-cs"/>
              </a:rPr>
              <a:t>concurrence</a:t>
            </a:r>
            <a:r>
              <a:rPr kumimoji="0" lang="fr-FR" sz="800" b="0" i="0" u="none" strike="noStrike" kern="1200" cap="none" spc="0" normalizeH="0" baseline="0" noProof="0">
                <a:ln>
                  <a:noFill/>
                </a:ln>
                <a:solidFill>
                  <a:srgbClr val="000000"/>
                </a:solidFill>
                <a:effectLst/>
                <a:uLnTx/>
                <a:uFillTx/>
                <a:latin typeface="Arial"/>
                <a:ea typeface="+mn-ea"/>
                <a:cs typeface="+mn-cs"/>
              </a:rPr>
              <a:t> avec les OSNP, et ainsi d’une </a:t>
            </a:r>
            <a:r>
              <a:rPr kumimoji="0" lang="fr-FR" sz="800" b="1" i="0" u="none" strike="noStrike" kern="1200" cap="none" spc="0" normalizeH="0" baseline="0" noProof="0">
                <a:ln>
                  <a:noFill/>
                </a:ln>
                <a:solidFill>
                  <a:srgbClr val="000000"/>
                </a:solidFill>
                <a:effectLst/>
                <a:uLnTx/>
                <a:uFillTx/>
                <a:latin typeface="Arial"/>
                <a:ea typeface="+mn-ea"/>
                <a:cs typeface="+mn-cs"/>
              </a:rPr>
              <a:t>perte de la spécificité</a:t>
            </a:r>
            <a:r>
              <a:rPr kumimoji="0" lang="fr-FR" sz="800" b="0" i="0" u="none" strike="noStrike" kern="1200" cap="none" spc="0" normalizeH="0" baseline="0" noProof="0">
                <a:ln>
                  <a:noFill/>
                </a:ln>
                <a:solidFill>
                  <a:srgbClr val="000000"/>
                </a:solidFill>
                <a:effectLst/>
                <a:uLnTx/>
                <a:uFillTx/>
                <a:latin typeface="Arial"/>
                <a:ea typeface="+mn-ea"/>
                <a:cs typeface="+mn-cs"/>
              </a:rPr>
              <a:t> </a:t>
            </a:r>
            <a:r>
              <a:rPr kumimoji="0" lang="fr-FR" sz="800" b="1" i="0" u="none" strike="noStrike" kern="1200" cap="none" spc="0" normalizeH="0" baseline="0" noProof="0">
                <a:ln>
                  <a:noFill/>
                </a:ln>
                <a:solidFill>
                  <a:srgbClr val="000000"/>
                </a:solidFill>
                <a:effectLst/>
                <a:uLnTx/>
                <a:uFillTx/>
                <a:latin typeface="Arial"/>
                <a:ea typeface="+mn-ea"/>
                <a:cs typeface="+mn-cs"/>
              </a:rPr>
              <a:t>du métier d’ARM</a:t>
            </a:r>
            <a:r>
              <a:rPr kumimoji="0" lang="fr-FR" sz="800" b="0" i="0" u="none" strike="noStrike" kern="1200" cap="none" spc="0" normalizeH="0" baseline="0" noProof="0">
                <a:ln>
                  <a:noFill/>
                </a:ln>
                <a:solidFill>
                  <a:srgbClr val="000000"/>
                </a:solidFill>
                <a:effectLst/>
                <a:uLnTx/>
                <a:uFillTx/>
                <a:latin typeface="Arial"/>
                <a:ea typeface="+mn-ea"/>
                <a:cs typeface="+mn-cs"/>
              </a:rPr>
              <a:t>.</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Le recrutement d’ARM induit par la mise en place des pilotes et l’augmentation des volumes d’appel pourrait se heurter au </a:t>
            </a:r>
            <a:r>
              <a:rPr kumimoji="0" lang="fr-FR" sz="800" b="1" i="0" u="none" strike="noStrike" kern="1200" cap="none" spc="0" normalizeH="0" baseline="0" noProof="0">
                <a:ln>
                  <a:noFill/>
                </a:ln>
                <a:solidFill>
                  <a:srgbClr val="000000"/>
                </a:solidFill>
                <a:effectLst/>
                <a:uLnTx/>
                <a:uFillTx/>
                <a:latin typeface="Arial"/>
                <a:ea typeface="+mn-ea"/>
                <a:cs typeface="+mn-cs"/>
              </a:rPr>
              <a:t>nombre limité de ces professionnels</a:t>
            </a:r>
            <a:r>
              <a:rPr kumimoji="0" lang="fr-FR" sz="800" b="0" i="0" u="none" strike="noStrike" kern="1200" cap="none" spc="0" normalizeH="0" baseline="0" noProof="0">
                <a:ln>
                  <a:noFill/>
                </a:ln>
                <a:solidFill>
                  <a:srgbClr val="000000"/>
                </a:solidFill>
                <a:effectLst/>
                <a:uLnTx/>
                <a:uFillTx/>
                <a:latin typeface="Arial"/>
                <a:ea typeface="+mn-ea"/>
                <a:cs typeface="+mn-cs"/>
              </a:rPr>
              <a:t>.</a:t>
            </a:r>
          </a:p>
        </p:txBody>
      </p:sp>
      <p:cxnSp>
        <p:nvCxnSpPr>
          <p:cNvPr id="66" name="Connecteur droit 65">
            <a:extLst>
              <a:ext uri="{FF2B5EF4-FFF2-40B4-BE49-F238E27FC236}">
                <a16:creationId xmlns:a16="http://schemas.microsoft.com/office/drawing/2014/main" id="{3E172421-5F79-4BF4-9E38-9F01AE78938C}"/>
              </a:ext>
            </a:extLst>
          </p:cNvPr>
          <p:cNvCxnSpPr>
            <a:cxnSpLocks/>
          </p:cNvCxnSpPr>
          <p:nvPr/>
        </p:nvCxnSpPr>
        <p:spPr>
          <a:xfrm>
            <a:off x="57268" y="2785134"/>
            <a:ext cx="900000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35C8CF8E-DE8E-497A-A2AF-C73011F72125}"/>
              </a:ext>
            </a:extLst>
          </p:cNvPr>
          <p:cNvCxnSpPr>
            <a:cxnSpLocks/>
          </p:cNvCxnSpPr>
          <p:nvPr/>
        </p:nvCxnSpPr>
        <p:spPr>
          <a:xfrm>
            <a:off x="1111466" y="910864"/>
            <a:ext cx="828000" cy="0"/>
          </a:xfrm>
          <a:prstGeom prst="line">
            <a:avLst/>
          </a:prstGeom>
          <a:ln>
            <a:solidFill>
              <a:srgbClr val="A7A7FF"/>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FA1EBD28-5CDF-46A4-8E26-B5CE90930A86}"/>
              </a:ext>
            </a:extLst>
          </p:cNvPr>
          <p:cNvCxnSpPr>
            <a:cxnSpLocks/>
          </p:cNvCxnSpPr>
          <p:nvPr/>
        </p:nvCxnSpPr>
        <p:spPr>
          <a:xfrm>
            <a:off x="2050556" y="910864"/>
            <a:ext cx="2320775" cy="0"/>
          </a:xfrm>
          <a:prstGeom prst="line">
            <a:avLst/>
          </a:prstGeom>
          <a:ln>
            <a:solidFill>
              <a:srgbClr val="A7A7FF"/>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B43D35A6-311B-40BD-86EE-B04EE27818AD}"/>
              </a:ext>
            </a:extLst>
          </p:cNvPr>
          <p:cNvCxnSpPr>
            <a:cxnSpLocks/>
          </p:cNvCxnSpPr>
          <p:nvPr/>
        </p:nvCxnSpPr>
        <p:spPr>
          <a:xfrm>
            <a:off x="4466174" y="910864"/>
            <a:ext cx="2320775" cy="0"/>
          </a:xfrm>
          <a:prstGeom prst="line">
            <a:avLst/>
          </a:prstGeom>
          <a:ln>
            <a:solidFill>
              <a:srgbClr val="A7A7FF"/>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1920EFA1-32DD-4F5E-94EE-6627FB838C1D}"/>
              </a:ext>
            </a:extLst>
          </p:cNvPr>
          <p:cNvCxnSpPr>
            <a:cxnSpLocks/>
          </p:cNvCxnSpPr>
          <p:nvPr/>
        </p:nvCxnSpPr>
        <p:spPr>
          <a:xfrm>
            <a:off x="6881793" y="910864"/>
            <a:ext cx="2160000" cy="0"/>
          </a:xfrm>
          <a:prstGeom prst="line">
            <a:avLst/>
          </a:prstGeom>
          <a:ln>
            <a:solidFill>
              <a:srgbClr val="A7A7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828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extLst>
              <p:ext uri="{D42A27DB-BD31-4B8C-83A1-F6EECF244321}">
                <p14:modId xmlns:p14="http://schemas.microsoft.com/office/powerpoint/2010/main" val="19808777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46" name="Diapositive think-cell" r:id="rId9" imgW="473" imgH="473" progId="TCLayout.ActiveDocument.1">
                  <p:embed/>
                </p:oleObj>
              </mc:Choice>
              <mc:Fallback>
                <p:oleObj name="Diapositive think-cell" r:id="rId9"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2" name="Titre 5">
            <a:extLst>
              <a:ext uri="{FF2B5EF4-FFF2-40B4-BE49-F238E27FC236}">
                <a16:creationId xmlns:a16="http://schemas.microsoft.com/office/drawing/2014/main" id="{B125D730-ACA5-4F3A-BC59-1CC8FDFB467A}"/>
              </a:ext>
            </a:extLst>
          </p:cNvPr>
          <p:cNvSpPr txBox="1">
            <a:spLocks/>
          </p:cNvSpPr>
          <p:nvPr/>
        </p:nvSpPr>
        <p:spPr>
          <a:xfrm>
            <a:off x="930555" y="87543"/>
            <a:ext cx="6356069" cy="539991"/>
          </a:xfrm>
          <a:prstGeom prst="rect">
            <a:avLst/>
          </a:prstGeom>
        </p:spPr>
        <p:txBody>
          <a:bodyPr vert="horz" lIns="91440" tIns="45720" rIns="91440" bIns="45720" rtlCol="0" anchor="ctr">
            <a:norm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a:ln>
                  <a:noFill/>
                </a:ln>
                <a:effectLst/>
                <a:uLnTx/>
                <a:uFillTx/>
                <a:latin typeface="Arial"/>
                <a:ea typeface="+mj-ea"/>
                <a:cs typeface="+mj-cs"/>
              </a:rPr>
              <a:t>Synthèse de l’avancement de la préparation des pilotes (2/3)</a:t>
            </a:r>
          </a:p>
        </p:txBody>
      </p:sp>
      <p:sp>
        <p:nvSpPr>
          <p:cNvPr id="38" name="Espace réservé du numéro de diapositive 1">
            <a:extLst>
              <a:ext uri="{FF2B5EF4-FFF2-40B4-BE49-F238E27FC236}">
                <a16:creationId xmlns:a16="http://schemas.microsoft.com/office/drawing/2014/main" id="{DF5CF692-75AD-4951-9990-75EA204DD631}"/>
              </a:ext>
            </a:extLst>
          </p:cNvPr>
          <p:cNvSpPr txBox="1">
            <a:spLocks/>
          </p:cNvSpPr>
          <p:nvPr/>
        </p:nvSpPr>
        <p:spPr bwMode="gray">
          <a:xfrm>
            <a:off x="7398713" y="4807776"/>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126" name="Espace réservé de la date 5">
            <a:extLst>
              <a:ext uri="{FF2B5EF4-FFF2-40B4-BE49-F238E27FC236}">
                <a16:creationId xmlns:a16="http://schemas.microsoft.com/office/drawing/2014/main" id="{FF65968C-06F3-47D2-93F8-488B35A068C4}"/>
              </a:ext>
            </a:extLst>
          </p:cNvPr>
          <p:cNvSpPr>
            <a:spLocks noGrp="1"/>
          </p:cNvSpPr>
          <p:nvPr>
            <p:ph type="dt" sz="half" idx="2"/>
          </p:nvPr>
        </p:nvSpPr>
        <p:spPr>
          <a:xfrm>
            <a:off x="323850" y="4797631"/>
            <a:ext cx="1210435" cy="34586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all" spc="0" normalizeH="0" baseline="0" noProof="0">
                <a:ln>
                  <a:noFill/>
                </a:ln>
                <a:solidFill>
                  <a:srgbClr val="000000"/>
                </a:solidFill>
                <a:effectLst/>
                <a:uLnTx/>
                <a:uFillTx/>
                <a:latin typeface="Arial"/>
                <a:ea typeface="+mn-ea"/>
                <a:cs typeface="+mn-cs"/>
              </a:rPr>
              <a:t>19 janvier 2021</a:t>
            </a:r>
          </a:p>
        </p:txBody>
      </p:sp>
      <p:sp>
        <p:nvSpPr>
          <p:cNvPr id="21" name="Rectangle 20">
            <a:extLst>
              <a:ext uri="{FF2B5EF4-FFF2-40B4-BE49-F238E27FC236}">
                <a16:creationId xmlns:a16="http://schemas.microsoft.com/office/drawing/2014/main" id="{CA51D109-FB6E-4AB0-9F49-FB9059465507}"/>
              </a:ext>
            </a:extLst>
          </p:cNvPr>
          <p:cNvSpPr/>
          <p:nvPr/>
        </p:nvSpPr>
        <p:spPr>
          <a:xfrm>
            <a:off x="53440" y="1033982"/>
            <a:ext cx="1065909" cy="1800000"/>
          </a:xfrm>
          <a:prstGeom prst="rect">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a:t>Gouvernance et statuts juridiques</a:t>
            </a:r>
          </a:p>
        </p:txBody>
      </p:sp>
      <p:sp>
        <p:nvSpPr>
          <p:cNvPr id="25" name="Rectangle 24">
            <a:extLst>
              <a:ext uri="{FF2B5EF4-FFF2-40B4-BE49-F238E27FC236}">
                <a16:creationId xmlns:a16="http://schemas.microsoft.com/office/drawing/2014/main" id="{F944CA97-0379-411A-84BF-4F6D8153F506}"/>
              </a:ext>
            </a:extLst>
          </p:cNvPr>
          <p:cNvSpPr/>
          <p:nvPr/>
        </p:nvSpPr>
        <p:spPr>
          <a:xfrm>
            <a:off x="53440" y="2932113"/>
            <a:ext cx="1065909" cy="1800225"/>
          </a:xfrm>
          <a:prstGeom prst="rect">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a:t>Outils techniques</a:t>
            </a:r>
          </a:p>
        </p:txBody>
      </p:sp>
      <p:sp>
        <p:nvSpPr>
          <p:cNvPr id="4" name="ZoneTexte 3">
            <a:extLst>
              <a:ext uri="{FF2B5EF4-FFF2-40B4-BE49-F238E27FC236}">
                <a16:creationId xmlns:a16="http://schemas.microsoft.com/office/drawing/2014/main" id="{417EB3A0-8F54-4383-BD74-F917DA8B5F0D}"/>
              </a:ext>
            </a:extLst>
          </p:cNvPr>
          <p:cNvSpPr txBox="1"/>
          <p:nvPr/>
        </p:nvSpPr>
        <p:spPr>
          <a:xfrm>
            <a:off x="2010508" y="695420"/>
            <a:ext cx="1814927" cy="215444"/>
          </a:xfrm>
          <a:prstGeom prst="rect">
            <a:avLst/>
          </a:prstGeom>
          <a:noFill/>
        </p:spPr>
        <p:txBody>
          <a:bodyPr wrap="square" rtlCol="0">
            <a:spAutoFit/>
          </a:bodyPr>
          <a:lstStyle/>
          <a:p>
            <a:r>
              <a:rPr lang="fr-FR" sz="800" b="1" kern="0">
                <a:solidFill>
                  <a:srgbClr val="000091"/>
                </a:solidFill>
                <a:latin typeface="+mj-lt"/>
              </a:rPr>
              <a:t>PRINCIPALES AVANC</a:t>
            </a:r>
            <a:r>
              <a:rPr lang="fr-FR" sz="800" b="1" kern="0">
                <a:solidFill>
                  <a:srgbClr val="000091"/>
                </a:solidFill>
              </a:rPr>
              <a:t>É</a:t>
            </a:r>
            <a:r>
              <a:rPr lang="fr-FR" sz="800" b="1" kern="0">
                <a:solidFill>
                  <a:srgbClr val="000091"/>
                </a:solidFill>
                <a:latin typeface="+mj-lt"/>
              </a:rPr>
              <a:t>ES</a:t>
            </a:r>
          </a:p>
        </p:txBody>
      </p:sp>
      <p:sp>
        <p:nvSpPr>
          <p:cNvPr id="30" name="ZoneTexte 29">
            <a:extLst>
              <a:ext uri="{FF2B5EF4-FFF2-40B4-BE49-F238E27FC236}">
                <a16:creationId xmlns:a16="http://schemas.microsoft.com/office/drawing/2014/main" id="{6F4B4421-7CD3-4B3D-AE2C-5C2382F5B86D}"/>
              </a:ext>
            </a:extLst>
          </p:cNvPr>
          <p:cNvSpPr txBox="1"/>
          <p:nvPr/>
        </p:nvSpPr>
        <p:spPr>
          <a:xfrm>
            <a:off x="4411103" y="695420"/>
            <a:ext cx="1814927" cy="215444"/>
          </a:xfrm>
          <a:prstGeom prst="rect">
            <a:avLst/>
          </a:prstGeom>
          <a:noFill/>
        </p:spPr>
        <p:txBody>
          <a:bodyPr wrap="square" rtlCol="0">
            <a:spAutoFit/>
          </a:bodyPr>
          <a:lstStyle/>
          <a:p>
            <a:r>
              <a:rPr lang="fr-FR" sz="800" b="1" kern="0">
                <a:solidFill>
                  <a:srgbClr val="000091"/>
                </a:solidFill>
                <a:latin typeface="+mj-lt"/>
              </a:rPr>
              <a:t>PROCHAINES </a:t>
            </a:r>
            <a:r>
              <a:rPr lang="fr-FR" sz="800" b="1" kern="0">
                <a:solidFill>
                  <a:srgbClr val="000091"/>
                </a:solidFill>
              </a:rPr>
              <a:t>É</a:t>
            </a:r>
            <a:r>
              <a:rPr lang="fr-FR" sz="800" b="1" kern="0">
                <a:solidFill>
                  <a:srgbClr val="000091"/>
                </a:solidFill>
                <a:latin typeface="+mj-lt"/>
              </a:rPr>
              <a:t>TAPES</a:t>
            </a:r>
          </a:p>
        </p:txBody>
      </p:sp>
      <p:sp>
        <p:nvSpPr>
          <p:cNvPr id="5" name="Ellipse 4">
            <a:extLst>
              <a:ext uri="{FF2B5EF4-FFF2-40B4-BE49-F238E27FC236}">
                <a16:creationId xmlns:a16="http://schemas.microsoft.com/office/drawing/2014/main" id="{7AE6360D-E347-447C-8DAC-9036AE2E2CED}"/>
              </a:ext>
            </a:extLst>
          </p:cNvPr>
          <p:cNvSpPr/>
          <p:nvPr>
            <p:custDataLst>
              <p:tags r:id="rId3"/>
            </p:custDataLst>
          </p:nvPr>
        </p:nvSpPr>
        <p:spPr bwMode="auto">
          <a:xfrm>
            <a:off x="1381125" y="1800225"/>
            <a:ext cx="342900" cy="342900"/>
          </a:xfrm>
          <a:prstGeom prst="ellipse">
            <a:avLst/>
          </a:prstGeom>
          <a:solidFill>
            <a:schemeClr val="bg1"/>
          </a:solidFill>
          <a:ln w="9525"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Arc 5">
            <a:extLst>
              <a:ext uri="{FF2B5EF4-FFF2-40B4-BE49-F238E27FC236}">
                <a16:creationId xmlns:a16="http://schemas.microsoft.com/office/drawing/2014/main" id="{5888BA48-949F-4339-9091-D4EC967C5022}"/>
              </a:ext>
            </a:extLst>
          </p:cNvPr>
          <p:cNvSpPr/>
          <p:nvPr>
            <p:custDataLst>
              <p:tags r:id="rId4"/>
            </p:custDataLst>
          </p:nvPr>
        </p:nvSpPr>
        <p:spPr bwMode="gray">
          <a:xfrm>
            <a:off x="1381125" y="1800225"/>
            <a:ext cx="342900" cy="342900"/>
          </a:xfrm>
          <a:prstGeom prst="arc">
            <a:avLst>
              <a:gd name="adj1" fmla="val 16200000"/>
              <a:gd name="adj2" fmla="val 5400000"/>
            </a:avLst>
          </a:prstGeom>
          <a:solidFill>
            <a:schemeClr val="tx1"/>
          </a:solidFill>
          <a:ln w="9525"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5" name="Ellipse 34">
            <a:extLst>
              <a:ext uri="{FF2B5EF4-FFF2-40B4-BE49-F238E27FC236}">
                <a16:creationId xmlns:a16="http://schemas.microsoft.com/office/drawing/2014/main" id="{D08548FD-C627-4875-9A1E-601108984F1A}"/>
              </a:ext>
            </a:extLst>
          </p:cNvPr>
          <p:cNvSpPr/>
          <p:nvPr>
            <p:custDataLst>
              <p:tags r:id="rId5"/>
            </p:custDataLst>
          </p:nvPr>
        </p:nvSpPr>
        <p:spPr bwMode="auto">
          <a:xfrm>
            <a:off x="1381125" y="3652838"/>
            <a:ext cx="342900" cy="342900"/>
          </a:xfrm>
          <a:prstGeom prst="ellipse">
            <a:avLst/>
          </a:prstGeom>
          <a:solidFill>
            <a:schemeClr val="bg1"/>
          </a:solidFill>
          <a:ln w="9525"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Arc 35">
            <a:extLst>
              <a:ext uri="{FF2B5EF4-FFF2-40B4-BE49-F238E27FC236}">
                <a16:creationId xmlns:a16="http://schemas.microsoft.com/office/drawing/2014/main" id="{90F41471-CEC4-4D00-BE3F-671259510070}"/>
              </a:ext>
            </a:extLst>
          </p:cNvPr>
          <p:cNvSpPr/>
          <p:nvPr>
            <p:custDataLst>
              <p:tags r:id="rId6"/>
            </p:custDataLst>
          </p:nvPr>
        </p:nvSpPr>
        <p:spPr bwMode="gray">
          <a:xfrm>
            <a:off x="1381125" y="3652838"/>
            <a:ext cx="342900" cy="342900"/>
          </a:xfrm>
          <a:prstGeom prst="arc">
            <a:avLst>
              <a:gd name="adj1" fmla="val 16200000"/>
              <a:gd name="adj2" fmla="val 0"/>
            </a:avLst>
          </a:prstGeom>
          <a:solidFill>
            <a:schemeClr val="tx1"/>
          </a:solidFill>
          <a:ln w="9525"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58" name="Connecteur droit 57">
            <a:extLst>
              <a:ext uri="{FF2B5EF4-FFF2-40B4-BE49-F238E27FC236}">
                <a16:creationId xmlns:a16="http://schemas.microsoft.com/office/drawing/2014/main" id="{71FCCED1-3089-4ABA-B5FE-47A98F701EE1}"/>
              </a:ext>
            </a:extLst>
          </p:cNvPr>
          <p:cNvCxnSpPr/>
          <p:nvPr/>
        </p:nvCxnSpPr>
        <p:spPr>
          <a:xfrm>
            <a:off x="4412551" y="961662"/>
            <a:ext cx="0" cy="3708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590AE49-A748-42A4-BFC3-BB326C1466E7}"/>
              </a:ext>
            </a:extLst>
          </p:cNvPr>
          <p:cNvSpPr txBox="1"/>
          <p:nvPr/>
        </p:nvSpPr>
        <p:spPr>
          <a:xfrm>
            <a:off x="2012402" y="938732"/>
            <a:ext cx="2401940" cy="1990288"/>
          </a:xfrm>
          <a:prstGeom prst="rect">
            <a:avLst/>
          </a:prstGeom>
          <a:noFill/>
        </p:spPr>
        <p:txBody>
          <a:bodyPr wrap="square" rtlCol="0">
            <a:spAutoFit/>
          </a:bodyPr>
          <a:lstStyle/>
          <a:p>
            <a:pPr marL="171450" indent="-171450" algn="just">
              <a:spcAft>
                <a:spcPts val="200"/>
              </a:spcAft>
              <a:buFont typeface="Arial" panose="020B0604020202020204" pitchFamily="34" charset="0"/>
              <a:buChar char="•"/>
            </a:pPr>
            <a:r>
              <a:rPr lang="fr-FR" sz="800"/>
              <a:t>Les pilotes sont en </a:t>
            </a:r>
            <a:r>
              <a:rPr lang="fr-FR" sz="800" b="1"/>
              <a:t>réflexion</a:t>
            </a:r>
            <a:r>
              <a:rPr lang="fr-FR" sz="800"/>
              <a:t> sur la question du ou des </a:t>
            </a:r>
            <a:r>
              <a:rPr lang="fr-FR" sz="800" b="1"/>
              <a:t>statuts juridiques du SAS</a:t>
            </a:r>
            <a:r>
              <a:rPr lang="fr-FR" sz="800"/>
              <a:t>. La plupart doivent encore entamer les travaux de rédaction de ces statuts.</a:t>
            </a:r>
          </a:p>
          <a:p>
            <a:pPr marL="171450" indent="-171450" algn="just">
              <a:spcAft>
                <a:spcPts val="200"/>
              </a:spcAft>
              <a:buFont typeface="Arial" panose="020B0604020202020204" pitchFamily="34" charset="0"/>
              <a:buChar char="•"/>
            </a:pPr>
            <a:r>
              <a:rPr lang="fr-FR" sz="800" u="sng"/>
              <a:t>Front office</a:t>
            </a:r>
            <a:r>
              <a:rPr lang="fr-FR" sz="800" b="1"/>
              <a:t> </a:t>
            </a:r>
            <a:r>
              <a:rPr lang="fr-FR" sz="800"/>
              <a:t>: certains territoires se dirigent plutôt vers un </a:t>
            </a:r>
            <a:r>
              <a:rPr lang="fr-FR" sz="800" b="1"/>
              <a:t>dispositif conventionnel</a:t>
            </a:r>
            <a:r>
              <a:rPr lang="fr-FR" sz="800"/>
              <a:t> pour sa souplesse, quand d’autres privilégient le </a:t>
            </a:r>
            <a:r>
              <a:rPr lang="fr-FR" sz="800" b="1"/>
              <a:t>GCS</a:t>
            </a:r>
            <a:r>
              <a:rPr lang="fr-FR" sz="800"/>
              <a:t>. À noter que les pilotes 59 et 80 souhaitent mettre en place un GCS englobant le front et le back office.</a:t>
            </a:r>
          </a:p>
          <a:p>
            <a:pPr marL="171450" indent="-171450" algn="just">
              <a:spcAft>
                <a:spcPts val="200"/>
              </a:spcAft>
              <a:buFont typeface="Arial" panose="020B0604020202020204" pitchFamily="34" charset="0"/>
              <a:buChar char="•"/>
            </a:pPr>
            <a:r>
              <a:rPr lang="fr-FR" sz="800" u="sng"/>
              <a:t>Back office</a:t>
            </a:r>
            <a:r>
              <a:rPr lang="fr-FR" sz="800" b="1"/>
              <a:t> </a:t>
            </a:r>
            <a:r>
              <a:rPr lang="fr-FR" sz="800"/>
              <a:t>: certains territoires souhaitent s’appuyer sur des </a:t>
            </a:r>
            <a:r>
              <a:rPr lang="fr-FR" sz="800" b="1"/>
              <a:t>associations existantes</a:t>
            </a:r>
            <a:r>
              <a:rPr lang="fr-FR" sz="800"/>
              <a:t> (PDSA : Grand Est), quand d’autres privilégient la création d’une </a:t>
            </a:r>
            <a:r>
              <a:rPr lang="fr-FR" sz="800" b="1"/>
              <a:t>nouvelle association</a:t>
            </a:r>
            <a:r>
              <a:rPr lang="fr-FR" sz="800"/>
              <a:t> (pilote 76B).</a:t>
            </a:r>
          </a:p>
        </p:txBody>
      </p:sp>
      <p:sp>
        <p:nvSpPr>
          <p:cNvPr id="46" name="ZoneTexte 45">
            <a:extLst>
              <a:ext uri="{FF2B5EF4-FFF2-40B4-BE49-F238E27FC236}">
                <a16:creationId xmlns:a16="http://schemas.microsoft.com/office/drawing/2014/main" id="{C228A44E-53E6-4AF0-8974-70A7F0FE6426}"/>
              </a:ext>
            </a:extLst>
          </p:cNvPr>
          <p:cNvSpPr txBox="1"/>
          <p:nvPr/>
        </p:nvSpPr>
        <p:spPr>
          <a:xfrm>
            <a:off x="4412535" y="938732"/>
            <a:ext cx="2421951" cy="856645"/>
          </a:xfrm>
          <a:prstGeom prst="rect">
            <a:avLst/>
          </a:prstGeom>
          <a:noFill/>
        </p:spPr>
        <p:txBody>
          <a:bodyPr wrap="square" rtlCol="0">
            <a:spAutoFit/>
          </a:bodyPr>
          <a:lstStyle/>
          <a:p>
            <a:pPr marL="171450" indent="-171450" algn="just">
              <a:spcAft>
                <a:spcPts val="200"/>
              </a:spcAft>
              <a:buFont typeface="Arial" panose="020B0604020202020204" pitchFamily="34" charset="0"/>
              <a:buChar char="•"/>
            </a:pPr>
            <a:r>
              <a:rPr lang="fr-FR" sz="800" b="1"/>
              <a:t>Engager les démarches de rédaction et de dépôt</a:t>
            </a:r>
            <a:r>
              <a:rPr lang="fr-FR" sz="800"/>
              <a:t> des statuts juridiques.</a:t>
            </a:r>
          </a:p>
          <a:p>
            <a:pPr marL="171450" indent="-171450" algn="just">
              <a:spcAft>
                <a:spcPts val="200"/>
              </a:spcAft>
              <a:buFont typeface="Arial" panose="020B0604020202020204" pitchFamily="34" charset="0"/>
              <a:buChar char="•"/>
            </a:pPr>
            <a:r>
              <a:rPr lang="fr-FR" sz="800"/>
              <a:t>Organiser un </a:t>
            </a:r>
            <a:r>
              <a:rPr lang="fr-FR" sz="800" b="1"/>
              <a:t>partage</a:t>
            </a:r>
            <a:r>
              <a:rPr lang="fr-FR" sz="800"/>
              <a:t> </a:t>
            </a:r>
            <a:r>
              <a:rPr lang="fr-FR" sz="800" b="1"/>
              <a:t>des conventions et documents rédigés</a:t>
            </a:r>
            <a:r>
              <a:rPr lang="fr-FR" sz="800"/>
              <a:t> entre les territoires afin d’alimenter les réflexions des territoires moins matures sur le sujet.</a:t>
            </a:r>
          </a:p>
        </p:txBody>
      </p:sp>
      <p:sp>
        <p:nvSpPr>
          <p:cNvPr id="57" name="ZoneTexte 56">
            <a:extLst>
              <a:ext uri="{FF2B5EF4-FFF2-40B4-BE49-F238E27FC236}">
                <a16:creationId xmlns:a16="http://schemas.microsoft.com/office/drawing/2014/main" id="{D6E39B9F-F488-43B6-9FDE-3698E546DF40}"/>
              </a:ext>
            </a:extLst>
          </p:cNvPr>
          <p:cNvSpPr txBox="1"/>
          <p:nvPr/>
        </p:nvSpPr>
        <p:spPr>
          <a:xfrm>
            <a:off x="2012402" y="2911475"/>
            <a:ext cx="2398344" cy="1646605"/>
          </a:xfrm>
          <a:prstGeom prst="rect">
            <a:avLst/>
          </a:prstGeom>
          <a:noFill/>
        </p:spPr>
        <p:txBody>
          <a:bodyPr wrap="square" rtlCol="0">
            <a:spAutoFit/>
          </a:bodyPr>
          <a:lstStyle/>
          <a:p>
            <a:pPr marL="171450" indent="-171450" algn="just">
              <a:spcAft>
                <a:spcPts val="200"/>
              </a:spcAft>
              <a:buFont typeface="Arial" panose="020B0604020202020204" pitchFamily="34" charset="0"/>
              <a:buChar char="•"/>
            </a:pPr>
            <a:r>
              <a:rPr lang="fr-FR" sz="800"/>
              <a:t>Un </a:t>
            </a:r>
            <a:r>
              <a:rPr lang="fr-FR" sz="800" b="1"/>
              <a:t>recensement national des outils locaux </a:t>
            </a:r>
            <a:r>
              <a:rPr lang="fr-FR" sz="800"/>
              <a:t>a été réalisé afin d’identifier les outils téléphoniques et de régulation existants mais également les solutions d’agenda (partagé) et de de prise de rendez vous en ligne déployées sur les pilotes (</a:t>
            </a:r>
            <a:r>
              <a:rPr lang="fr-FR" sz="800" err="1"/>
              <a:t>cf</a:t>
            </a:r>
            <a:r>
              <a:rPr lang="fr-FR" sz="800"/>
              <a:t> volet digital)</a:t>
            </a:r>
          </a:p>
          <a:p>
            <a:pPr marL="171450" indent="-171450" algn="just">
              <a:spcAft>
                <a:spcPts val="200"/>
              </a:spcAft>
              <a:buFont typeface="Arial" panose="020B0604020202020204" pitchFamily="34" charset="0"/>
              <a:buChar char="•"/>
            </a:pPr>
            <a:endParaRPr lang="fr-FR" sz="800"/>
          </a:p>
          <a:p>
            <a:pPr marL="171450" indent="-171450" algn="just">
              <a:spcAft>
                <a:spcPts val="200"/>
              </a:spcAft>
              <a:buFont typeface="Arial" panose="020B0604020202020204" pitchFamily="34" charset="0"/>
              <a:buChar char="•"/>
            </a:pPr>
            <a:r>
              <a:rPr lang="fr-FR" sz="800"/>
              <a:t>La majorité des pilotes se sont mis en </a:t>
            </a:r>
            <a:r>
              <a:rPr lang="fr-FR" sz="800" b="1"/>
              <a:t>capacité d’absorber l’augmentation du volume d’appels</a:t>
            </a:r>
            <a:r>
              <a:rPr lang="fr-FR" sz="800"/>
              <a:t>.</a:t>
            </a:r>
          </a:p>
          <a:p>
            <a:pPr marL="171450" indent="-171450" algn="just">
              <a:spcAft>
                <a:spcPts val="200"/>
              </a:spcAft>
              <a:buFont typeface="Arial" panose="020B0604020202020204" pitchFamily="34" charset="0"/>
              <a:buChar char="•"/>
            </a:pPr>
            <a:endParaRPr lang="fr-FR" sz="800"/>
          </a:p>
        </p:txBody>
      </p:sp>
      <p:sp>
        <p:nvSpPr>
          <p:cNvPr id="59" name="ZoneTexte 58">
            <a:extLst>
              <a:ext uri="{FF2B5EF4-FFF2-40B4-BE49-F238E27FC236}">
                <a16:creationId xmlns:a16="http://schemas.microsoft.com/office/drawing/2014/main" id="{9892D7E8-B214-428D-AD6F-DDE7901E2BEB}"/>
              </a:ext>
            </a:extLst>
          </p:cNvPr>
          <p:cNvSpPr txBox="1"/>
          <p:nvPr/>
        </p:nvSpPr>
        <p:spPr>
          <a:xfrm>
            <a:off x="4412535" y="2911475"/>
            <a:ext cx="2418357" cy="1620957"/>
          </a:xfrm>
          <a:prstGeom prst="rect">
            <a:avLst/>
          </a:prstGeom>
          <a:noFill/>
        </p:spPr>
        <p:txBody>
          <a:bodyPr wrap="square" rtlCol="0">
            <a:spAutoFit/>
          </a:bodyPr>
          <a:lstStyle/>
          <a:p>
            <a:pPr marL="171450" indent="-171450" algn="just">
              <a:spcAft>
                <a:spcPts val="200"/>
              </a:spcAft>
              <a:buFont typeface="Arial" panose="020B0604020202020204" pitchFamily="34" charset="0"/>
              <a:buChar char="•"/>
            </a:pPr>
            <a:r>
              <a:rPr lang="fr-FR" sz="800" b="1"/>
              <a:t>Organiser des réunions</a:t>
            </a:r>
            <a:r>
              <a:rPr lang="fr-FR" sz="800"/>
              <a:t> dédiées avec certains pilotes pour étudier les </a:t>
            </a:r>
            <a:r>
              <a:rPr lang="fr-FR" sz="800" b="1"/>
              <a:t>modalités d’interfaçage des outils locaux spécifiques </a:t>
            </a:r>
            <a:r>
              <a:rPr lang="fr-FR" sz="800"/>
              <a:t>(PREDICE en Hauts de France, PHAROS en IDF, etc.).</a:t>
            </a:r>
          </a:p>
          <a:p>
            <a:pPr marL="171450" indent="-171450" algn="just">
              <a:spcAft>
                <a:spcPts val="200"/>
              </a:spcAft>
              <a:buFont typeface="Arial" panose="020B0604020202020204" pitchFamily="34" charset="0"/>
              <a:buChar char="•"/>
            </a:pPr>
            <a:r>
              <a:rPr lang="fr-FR" sz="800"/>
              <a:t>Poursuivre l’encouragement des pilotes à s’équiper de solutions de  prise de RDV et d’agendas partagés, qui ne seront pas remplacés par la plateforme</a:t>
            </a:r>
          </a:p>
          <a:p>
            <a:pPr marL="171450" indent="-171450" algn="just">
              <a:spcAft>
                <a:spcPts val="200"/>
              </a:spcAft>
              <a:buFont typeface="Arial" panose="020B0604020202020204" pitchFamily="34" charset="0"/>
              <a:buChar char="•"/>
            </a:pPr>
            <a:r>
              <a:rPr lang="fr-FR" sz="800"/>
              <a:t>Accompagner l’arrivée de la V0.1 de la plateforme fin février qui permettra la mise à disposition de créneaux de SNP pour le SAS</a:t>
            </a:r>
          </a:p>
        </p:txBody>
      </p:sp>
      <p:cxnSp>
        <p:nvCxnSpPr>
          <p:cNvPr id="43" name="Connecteur droit 42">
            <a:extLst>
              <a:ext uri="{FF2B5EF4-FFF2-40B4-BE49-F238E27FC236}">
                <a16:creationId xmlns:a16="http://schemas.microsoft.com/office/drawing/2014/main" id="{F45EAD37-70CC-4A92-A000-62784F73C732}"/>
              </a:ext>
            </a:extLst>
          </p:cNvPr>
          <p:cNvCxnSpPr>
            <a:cxnSpLocks/>
          </p:cNvCxnSpPr>
          <p:nvPr/>
        </p:nvCxnSpPr>
        <p:spPr>
          <a:xfrm>
            <a:off x="1998663" y="961662"/>
            <a:ext cx="0" cy="3708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D7536BF0-E4F7-46E7-9DE2-A541AD3FD977}"/>
              </a:ext>
            </a:extLst>
          </p:cNvPr>
          <p:cNvCxnSpPr/>
          <p:nvPr/>
        </p:nvCxnSpPr>
        <p:spPr>
          <a:xfrm>
            <a:off x="6834489" y="961662"/>
            <a:ext cx="0" cy="3708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35DD0307-FFC4-45F9-8B4D-09A81B813FB9}"/>
              </a:ext>
            </a:extLst>
          </p:cNvPr>
          <p:cNvSpPr txBox="1"/>
          <p:nvPr/>
        </p:nvSpPr>
        <p:spPr>
          <a:xfrm>
            <a:off x="6914250" y="695420"/>
            <a:ext cx="1410360" cy="215444"/>
          </a:xfrm>
          <a:prstGeom prst="rect">
            <a:avLst/>
          </a:prstGeom>
          <a:noFill/>
        </p:spPr>
        <p:txBody>
          <a:bodyPr wrap="square" rtlCol="0">
            <a:spAutoFit/>
          </a:bodyPr>
          <a:lstStyle/>
          <a:p>
            <a:r>
              <a:rPr lang="fr-FR" sz="800" b="1" kern="0">
                <a:solidFill>
                  <a:srgbClr val="000091"/>
                </a:solidFill>
                <a:latin typeface="+mj-lt"/>
              </a:rPr>
              <a:t>POINTS D’ATTENTION</a:t>
            </a:r>
          </a:p>
        </p:txBody>
      </p:sp>
      <p:sp>
        <p:nvSpPr>
          <p:cNvPr id="61" name="ZoneTexte 60">
            <a:extLst>
              <a:ext uri="{FF2B5EF4-FFF2-40B4-BE49-F238E27FC236}">
                <a16:creationId xmlns:a16="http://schemas.microsoft.com/office/drawing/2014/main" id="{B14EA494-4C65-45BE-8931-E4B8967B4497}"/>
              </a:ext>
            </a:extLst>
          </p:cNvPr>
          <p:cNvSpPr txBox="1"/>
          <p:nvPr/>
        </p:nvSpPr>
        <p:spPr>
          <a:xfrm>
            <a:off x="6826439" y="938731"/>
            <a:ext cx="2309515" cy="584775"/>
          </a:xfrm>
          <a:prstGeom prst="rect">
            <a:avLst/>
          </a:prstGeom>
          <a:noFill/>
        </p:spPr>
        <p:txBody>
          <a:bodyPr wrap="square" rtlCol="0">
            <a:spAutoFit/>
          </a:bodyPr>
          <a:lstStyle/>
          <a:p>
            <a:pPr marL="171450" indent="-171450" algn="just">
              <a:spcAft>
                <a:spcPts val="200"/>
              </a:spcAft>
              <a:buFont typeface="Arial" panose="020B0604020202020204" pitchFamily="34" charset="0"/>
              <a:buChar char="•"/>
            </a:pPr>
            <a:r>
              <a:rPr lang="fr-FR" sz="800"/>
              <a:t>Un travail est en cours au niveau national sur la </a:t>
            </a:r>
            <a:r>
              <a:rPr lang="fr-FR" sz="800" b="1"/>
              <a:t>responsabilité individuelle </a:t>
            </a:r>
            <a:r>
              <a:rPr lang="fr-FR" sz="800"/>
              <a:t>des médecins dans le cadre du SAS (engagée ou couverte par l’hôpital).</a:t>
            </a:r>
          </a:p>
        </p:txBody>
      </p:sp>
      <p:sp>
        <p:nvSpPr>
          <p:cNvPr id="63" name="ZoneTexte 62">
            <a:extLst>
              <a:ext uri="{FF2B5EF4-FFF2-40B4-BE49-F238E27FC236}">
                <a16:creationId xmlns:a16="http://schemas.microsoft.com/office/drawing/2014/main" id="{9A50DB6F-4D7E-4DB9-9656-E10C5E5158DF}"/>
              </a:ext>
            </a:extLst>
          </p:cNvPr>
          <p:cNvSpPr txBox="1"/>
          <p:nvPr/>
        </p:nvSpPr>
        <p:spPr>
          <a:xfrm>
            <a:off x="6834485" y="2911475"/>
            <a:ext cx="2309514" cy="830997"/>
          </a:xfrm>
          <a:prstGeom prst="rect">
            <a:avLst/>
          </a:prstGeom>
          <a:noFill/>
        </p:spPr>
        <p:txBody>
          <a:bodyPr wrap="square" rtlCol="0">
            <a:spAutoFit/>
          </a:bodyPr>
          <a:lstStyle/>
          <a:p>
            <a:pPr marL="171450" indent="-171450" algn="just">
              <a:spcAft>
                <a:spcPts val="200"/>
              </a:spcAft>
              <a:buFont typeface="Arial" panose="020B0604020202020204" pitchFamily="34" charset="0"/>
              <a:buChar char="•"/>
            </a:pPr>
            <a:r>
              <a:rPr lang="fr-FR" sz="800"/>
              <a:t>Sur le volet plateforme, les pilotes s’interrogent sur leur </a:t>
            </a:r>
            <a:r>
              <a:rPr lang="fr-FR" sz="800" b="1"/>
              <a:t>capacité à faire adopter cette plateforme par les effecteurs </a:t>
            </a:r>
            <a:r>
              <a:rPr lang="fr-FR" sz="800"/>
              <a:t>de soins, afin que ces derniers renseignent dans l’outil leurs créneaux de SNP disponibles.</a:t>
            </a:r>
          </a:p>
        </p:txBody>
      </p:sp>
      <p:cxnSp>
        <p:nvCxnSpPr>
          <p:cNvPr id="66" name="Connecteur droit 65">
            <a:extLst>
              <a:ext uri="{FF2B5EF4-FFF2-40B4-BE49-F238E27FC236}">
                <a16:creationId xmlns:a16="http://schemas.microsoft.com/office/drawing/2014/main" id="{3E172421-5F79-4BF4-9E38-9F01AE78938C}"/>
              </a:ext>
            </a:extLst>
          </p:cNvPr>
          <p:cNvCxnSpPr>
            <a:cxnSpLocks/>
          </p:cNvCxnSpPr>
          <p:nvPr/>
        </p:nvCxnSpPr>
        <p:spPr>
          <a:xfrm>
            <a:off x="57268" y="2892425"/>
            <a:ext cx="900000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35C8CF8E-DE8E-497A-A2AF-C73011F72125}"/>
              </a:ext>
            </a:extLst>
          </p:cNvPr>
          <p:cNvCxnSpPr>
            <a:cxnSpLocks/>
          </p:cNvCxnSpPr>
          <p:nvPr/>
        </p:nvCxnSpPr>
        <p:spPr>
          <a:xfrm>
            <a:off x="1111466" y="910864"/>
            <a:ext cx="828000" cy="0"/>
          </a:xfrm>
          <a:prstGeom prst="line">
            <a:avLst/>
          </a:prstGeom>
          <a:ln>
            <a:solidFill>
              <a:srgbClr val="A7A7FF"/>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FA1EBD28-5CDF-46A4-8E26-B5CE90930A86}"/>
              </a:ext>
            </a:extLst>
          </p:cNvPr>
          <p:cNvCxnSpPr>
            <a:cxnSpLocks/>
          </p:cNvCxnSpPr>
          <p:nvPr/>
        </p:nvCxnSpPr>
        <p:spPr>
          <a:xfrm>
            <a:off x="2050556" y="910864"/>
            <a:ext cx="2320775" cy="0"/>
          </a:xfrm>
          <a:prstGeom prst="line">
            <a:avLst/>
          </a:prstGeom>
          <a:ln>
            <a:solidFill>
              <a:srgbClr val="A7A7FF"/>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B43D35A6-311B-40BD-86EE-B04EE27818AD}"/>
              </a:ext>
            </a:extLst>
          </p:cNvPr>
          <p:cNvCxnSpPr>
            <a:cxnSpLocks/>
          </p:cNvCxnSpPr>
          <p:nvPr/>
        </p:nvCxnSpPr>
        <p:spPr>
          <a:xfrm>
            <a:off x="4466174" y="910864"/>
            <a:ext cx="2320775" cy="0"/>
          </a:xfrm>
          <a:prstGeom prst="line">
            <a:avLst/>
          </a:prstGeom>
          <a:ln>
            <a:solidFill>
              <a:srgbClr val="A7A7FF"/>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1920EFA1-32DD-4F5E-94EE-6627FB838C1D}"/>
              </a:ext>
            </a:extLst>
          </p:cNvPr>
          <p:cNvCxnSpPr>
            <a:cxnSpLocks/>
          </p:cNvCxnSpPr>
          <p:nvPr/>
        </p:nvCxnSpPr>
        <p:spPr>
          <a:xfrm>
            <a:off x="6881793" y="910864"/>
            <a:ext cx="2160000" cy="0"/>
          </a:xfrm>
          <a:prstGeom prst="line">
            <a:avLst/>
          </a:prstGeom>
          <a:ln>
            <a:solidFill>
              <a:srgbClr val="A7A7FF"/>
            </a:solidFill>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97B1BCF3-4133-4296-AAFC-3CB3F85E88FA}"/>
              </a:ext>
            </a:extLst>
          </p:cNvPr>
          <p:cNvSpPr txBox="1"/>
          <p:nvPr/>
        </p:nvSpPr>
        <p:spPr>
          <a:xfrm>
            <a:off x="1073245" y="579899"/>
            <a:ext cx="931205" cy="338554"/>
          </a:xfrm>
          <a:prstGeom prst="rect">
            <a:avLst/>
          </a:prstGeom>
          <a:noFill/>
        </p:spPr>
        <p:txBody>
          <a:bodyPr wrap="square" rtlCol="0">
            <a:spAutoFit/>
          </a:bodyPr>
          <a:lstStyle/>
          <a:p>
            <a:pPr lvl="0" algn="ctr">
              <a:defRPr/>
            </a:pPr>
            <a:r>
              <a:rPr lang="fr-FR" sz="800" b="1" kern="0">
                <a:solidFill>
                  <a:srgbClr val="000091"/>
                </a:solidFill>
              </a:rPr>
              <a:t>AVANCEMENTESTIMÉ</a:t>
            </a:r>
            <a:endParaRPr kumimoji="0" lang="fr-FR" sz="800" b="1" i="0" u="none" strike="noStrike" kern="0" cap="none" spc="0" normalizeH="0" baseline="0" noProof="0">
              <a:ln>
                <a:noFill/>
              </a:ln>
              <a:solidFill>
                <a:srgbClr val="000091"/>
              </a:solidFill>
              <a:effectLst/>
              <a:uLnTx/>
              <a:uFillTx/>
              <a:latin typeface="Arial"/>
              <a:ea typeface="+mn-ea"/>
              <a:cs typeface="+mn-cs"/>
            </a:endParaRPr>
          </a:p>
        </p:txBody>
      </p:sp>
    </p:spTree>
    <p:extLst>
      <p:ext uri="{BB962C8B-B14F-4D97-AF65-F5344CB8AC3E}">
        <p14:creationId xmlns:p14="http://schemas.microsoft.com/office/powerpoint/2010/main" val="1610181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70" name="Diapositive think-cell" r:id="rId9" imgW="473" imgH="473" progId="TCLayout.ActiveDocument.1">
                  <p:embed/>
                </p:oleObj>
              </mc:Choice>
              <mc:Fallback>
                <p:oleObj name="Diapositive think-cell" r:id="rId9"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8" name="Espace réservé du numéro de diapositive 1">
            <a:extLst>
              <a:ext uri="{FF2B5EF4-FFF2-40B4-BE49-F238E27FC236}">
                <a16:creationId xmlns:a16="http://schemas.microsoft.com/office/drawing/2014/main" id="{DF5CF692-75AD-4951-9990-75EA204DD631}"/>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126" name="Espace réservé de la date 5">
            <a:extLst>
              <a:ext uri="{FF2B5EF4-FFF2-40B4-BE49-F238E27FC236}">
                <a16:creationId xmlns:a16="http://schemas.microsoft.com/office/drawing/2014/main" id="{FF65968C-06F3-47D2-93F8-488B35A068C4}"/>
              </a:ext>
            </a:extLst>
          </p:cNvPr>
          <p:cNvSpPr>
            <a:spLocks noGrp="1"/>
          </p:cNvSpPr>
          <p:nvPr>
            <p:ph type="dt" sz="half" idx="2"/>
          </p:nvPr>
        </p:nvSpPr>
        <p:spPr>
          <a:xfrm>
            <a:off x="323850" y="4797631"/>
            <a:ext cx="1210435" cy="34586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all" spc="0" normalizeH="0" baseline="0" noProof="0">
                <a:ln>
                  <a:noFill/>
                </a:ln>
                <a:solidFill>
                  <a:srgbClr val="000000"/>
                </a:solidFill>
                <a:effectLst/>
                <a:uLnTx/>
                <a:uFillTx/>
                <a:latin typeface="Arial"/>
                <a:ea typeface="+mn-ea"/>
                <a:cs typeface="+mn-cs"/>
              </a:rPr>
              <a:t>19 janvier 2021</a:t>
            </a:r>
          </a:p>
        </p:txBody>
      </p:sp>
      <p:sp>
        <p:nvSpPr>
          <p:cNvPr id="21" name="Rectangle 20">
            <a:extLst>
              <a:ext uri="{FF2B5EF4-FFF2-40B4-BE49-F238E27FC236}">
                <a16:creationId xmlns:a16="http://schemas.microsoft.com/office/drawing/2014/main" id="{CA51D109-FB6E-4AB0-9F49-FB9059465507}"/>
              </a:ext>
            </a:extLst>
          </p:cNvPr>
          <p:cNvSpPr/>
          <p:nvPr/>
        </p:nvSpPr>
        <p:spPr>
          <a:xfrm>
            <a:off x="53440" y="1033982"/>
            <a:ext cx="1065909" cy="1702363"/>
          </a:xfrm>
          <a:prstGeom prst="rect">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a:ea typeface="+mn-ea"/>
                <a:cs typeface="+mn-cs"/>
              </a:rPr>
              <a:t>Financement</a:t>
            </a:r>
          </a:p>
        </p:txBody>
      </p:sp>
      <p:sp>
        <p:nvSpPr>
          <p:cNvPr id="25" name="Rectangle 24">
            <a:extLst>
              <a:ext uri="{FF2B5EF4-FFF2-40B4-BE49-F238E27FC236}">
                <a16:creationId xmlns:a16="http://schemas.microsoft.com/office/drawing/2014/main" id="{F944CA97-0379-411A-84BF-4F6D8153F506}"/>
              </a:ext>
            </a:extLst>
          </p:cNvPr>
          <p:cNvSpPr/>
          <p:nvPr/>
        </p:nvSpPr>
        <p:spPr>
          <a:xfrm>
            <a:off x="53440" y="2795814"/>
            <a:ext cx="1065909" cy="1871266"/>
          </a:xfrm>
          <a:prstGeom prst="rect">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a:ea typeface="+mn-ea"/>
                <a:cs typeface="+mn-cs"/>
              </a:rPr>
              <a:t>Communi-cation</a:t>
            </a:r>
          </a:p>
        </p:txBody>
      </p:sp>
      <p:sp>
        <p:nvSpPr>
          <p:cNvPr id="4" name="ZoneTexte 3">
            <a:extLst>
              <a:ext uri="{FF2B5EF4-FFF2-40B4-BE49-F238E27FC236}">
                <a16:creationId xmlns:a16="http://schemas.microsoft.com/office/drawing/2014/main" id="{417EB3A0-8F54-4383-BD74-F917DA8B5F0D}"/>
              </a:ext>
            </a:extLst>
          </p:cNvPr>
          <p:cNvSpPr txBox="1"/>
          <p:nvPr/>
        </p:nvSpPr>
        <p:spPr>
          <a:xfrm>
            <a:off x="2010508" y="695420"/>
            <a:ext cx="1814927" cy="215444"/>
          </a:xfrm>
          <a:prstGeom prst="rect">
            <a:avLst/>
          </a:prstGeom>
          <a:noFill/>
        </p:spPr>
        <p:txBody>
          <a:bodyPr wrap="square" rtlCol="0">
            <a:spAutoFit/>
          </a:bodyPr>
          <a:lstStyle/>
          <a:p>
            <a:pPr lvl="0">
              <a:defRPr/>
            </a:pPr>
            <a:r>
              <a:rPr kumimoji="0" lang="fr-FR" sz="800" b="1" i="0" u="none" strike="noStrike" kern="0" cap="none" spc="0" normalizeH="0" baseline="0" noProof="0">
                <a:ln>
                  <a:noFill/>
                </a:ln>
                <a:solidFill>
                  <a:srgbClr val="000091"/>
                </a:solidFill>
                <a:effectLst/>
                <a:uLnTx/>
                <a:uFillTx/>
                <a:latin typeface="Arial"/>
                <a:ea typeface="+mn-ea"/>
                <a:cs typeface="+mn-cs"/>
              </a:rPr>
              <a:t>PRINCIPALES </a:t>
            </a:r>
            <a:r>
              <a:rPr lang="fr-FR" sz="800" b="1" kern="0">
                <a:solidFill>
                  <a:srgbClr val="000091"/>
                </a:solidFill>
              </a:rPr>
              <a:t>AVANCÉES</a:t>
            </a:r>
            <a:endParaRPr kumimoji="0" lang="fr-FR" sz="800" b="1" i="0" u="none" strike="noStrike" kern="0" cap="none" spc="0" normalizeH="0" baseline="0" noProof="0">
              <a:ln>
                <a:noFill/>
              </a:ln>
              <a:solidFill>
                <a:srgbClr val="000091"/>
              </a:solidFill>
              <a:effectLst/>
              <a:uLnTx/>
              <a:uFillTx/>
              <a:latin typeface="Arial"/>
              <a:ea typeface="+mn-ea"/>
              <a:cs typeface="+mn-cs"/>
            </a:endParaRPr>
          </a:p>
        </p:txBody>
      </p:sp>
      <p:sp>
        <p:nvSpPr>
          <p:cNvPr id="30" name="ZoneTexte 29">
            <a:extLst>
              <a:ext uri="{FF2B5EF4-FFF2-40B4-BE49-F238E27FC236}">
                <a16:creationId xmlns:a16="http://schemas.microsoft.com/office/drawing/2014/main" id="{6F4B4421-7CD3-4B3D-AE2C-5C2382F5B86D}"/>
              </a:ext>
            </a:extLst>
          </p:cNvPr>
          <p:cNvSpPr txBox="1"/>
          <p:nvPr/>
        </p:nvSpPr>
        <p:spPr>
          <a:xfrm>
            <a:off x="4411103" y="695420"/>
            <a:ext cx="1814927" cy="215444"/>
          </a:xfrm>
          <a:prstGeom prst="rect">
            <a:avLst/>
          </a:prstGeom>
          <a:noFill/>
        </p:spPr>
        <p:txBody>
          <a:bodyPr wrap="square" rtlCol="0">
            <a:spAutoFit/>
          </a:bodyPr>
          <a:lstStyle/>
          <a:p>
            <a:pPr lvl="0">
              <a:defRPr/>
            </a:pPr>
            <a:r>
              <a:rPr kumimoji="0" lang="fr-FR" sz="800" b="1" i="0" u="none" strike="noStrike" kern="0" cap="none" spc="0" normalizeH="0" baseline="0" noProof="0">
                <a:ln>
                  <a:noFill/>
                </a:ln>
                <a:solidFill>
                  <a:srgbClr val="000091"/>
                </a:solidFill>
                <a:effectLst/>
                <a:uLnTx/>
                <a:uFillTx/>
                <a:latin typeface="Arial"/>
                <a:ea typeface="+mn-ea"/>
                <a:cs typeface="+mn-cs"/>
              </a:rPr>
              <a:t>PROCHAINES </a:t>
            </a:r>
            <a:r>
              <a:rPr lang="fr-FR" sz="800" b="1" kern="0">
                <a:solidFill>
                  <a:srgbClr val="000091"/>
                </a:solidFill>
              </a:rPr>
              <a:t>ÉTAPES</a:t>
            </a:r>
            <a:endParaRPr kumimoji="0" lang="fr-FR" sz="800" b="1" i="0" u="none" strike="noStrike" kern="0" cap="none" spc="0" normalizeH="0" baseline="0" noProof="0">
              <a:ln>
                <a:noFill/>
              </a:ln>
              <a:solidFill>
                <a:srgbClr val="000091"/>
              </a:solidFill>
              <a:effectLst/>
              <a:uLnTx/>
              <a:uFillTx/>
              <a:latin typeface="Arial"/>
              <a:ea typeface="+mn-ea"/>
              <a:cs typeface="+mn-cs"/>
            </a:endParaRPr>
          </a:p>
        </p:txBody>
      </p:sp>
      <p:sp>
        <p:nvSpPr>
          <p:cNvPr id="5" name="Ellipse 4">
            <a:extLst>
              <a:ext uri="{FF2B5EF4-FFF2-40B4-BE49-F238E27FC236}">
                <a16:creationId xmlns:a16="http://schemas.microsoft.com/office/drawing/2014/main" id="{7AE6360D-E347-447C-8DAC-9036AE2E2CED}"/>
              </a:ext>
            </a:extLst>
          </p:cNvPr>
          <p:cNvSpPr/>
          <p:nvPr>
            <p:custDataLst>
              <p:tags r:id="rId3"/>
            </p:custDataLst>
          </p:nvPr>
        </p:nvSpPr>
        <p:spPr bwMode="auto">
          <a:xfrm>
            <a:off x="1400175" y="1727200"/>
            <a:ext cx="342900" cy="342900"/>
          </a:xfrm>
          <a:prstGeom prst="ellipse">
            <a:avLst/>
          </a:prstGeom>
          <a:solidFill>
            <a:schemeClr val="bg1"/>
          </a:solidFill>
          <a:ln w="9525"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Arc 5">
            <a:extLst>
              <a:ext uri="{FF2B5EF4-FFF2-40B4-BE49-F238E27FC236}">
                <a16:creationId xmlns:a16="http://schemas.microsoft.com/office/drawing/2014/main" id="{5888BA48-949F-4339-9091-D4EC967C5022}"/>
              </a:ext>
            </a:extLst>
          </p:cNvPr>
          <p:cNvSpPr/>
          <p:nvPr>
            <p:custDataLst>
              <p:tags r:id="rId4"/>
            </p:custDataLst>
          </p:nvPr>
        </p:nvSpPr>
        <p:spPr bwMode="gray">
          <a:xfrm>
            <a:off x="1400175" y="1727200"/>
            <a:ext cx="342900" cy="342896"/>
          </a:xfrm>
          <a:prstGeom prst="arc">
            <a:avLst>
              <a:gd name="adj1" fmla="val 16200000"/>
              <a:gd name="adj2" fmla="val 5400000"/>
            </a:avLst>
          </a:prstGeom>
          <a:solidFill>
            <a:schemeClr val="tx1"/>
          </a:solidFill>
          <a:ln w="9525"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58" name="Connecteur droit 57">
            <a:extLst>
              <a:ext uri="{FF2B5EF4-FFF2-40B4-BE49-F238E27FC236}">
                <a16:creationId xmlns:a16="http://schemas.microsoft.com/office/drawing/2014/main" id="{71FCCED1-3089-4ABA-B5FE-47A98F701EE1}"/>
              </a:ext>
            </a:extLst>
          </p:cNvPr>
          <p:cNvCxnSpPr/>
          <p:nvPr/>
        </p:nvCxnSpPr>
        <p:spPr>
          <a:xfrm>
            <a:off x="4412551" y="961662"/>
            <a:ext cx="0" cy="3708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590AE49-A748-42A4-BFC3-BB326C1466E7}"/>
              </a:ext>
            </a:extLst>
          </p:cNvPr>
          <p:cNvSpPr txBox="1"/>
          <p:nvPr/>
        </p:nvSpPr>
        <p:spPr>
          <a:xfrm>
            <a:off x="1998663" y="1062052"/>
            <a:ext cx="2401940" cy="1497846"/>
          </a:xfrm>
          <a:prstGeom prst="rect">
            <a:avLst/>
          </a:prstGeom>
          <a:noFill/>
        </p:spPr>
        <p:txBody>
          <a:bodyPr wrap="square" rtlCol="0">
            <a:spAutoFit/>
          </a:bodyPr>
          <a:lstStyle/>
          <a:p>
            <a:pPr marL="171450" indent="-171450" algn="just">
              <a:spcAft>
                <a:spcPts val="200"/>
              </a:spcAft>
              <a:buFont typeface="Arial" panose="020B0604020202020204" pitchFamily="34" charset="0"/>
              <a:buChar char="•"/>
              <a:defRPr/>
            </a:pPr>
            <a:r>
              <a:rPr kumimoji="0" lang="fr-FR" sz="800" b="0" i="0" u="none" strike="noStrike" kern="1200" cap="none" spc="0" normalizeH="0" baseline="0" noProof="0">
                <a:ln>
                  <a:noFill/>
                </a:ln>
                <a:solidFill>
                  <a:srgbClr val="000000"/>
                </a:solidFill>
                <a:effectLst/>
                <a:uLnTx/>
                <a:uFillTx/>
                <a:latin typeface="Arial"/>
                <a:ea typeface="+mn-ea"/>
                <a:cs typeface="+mn-cs"/>
              </a:rPr>
              <a:t>Les financements liés à la </a:t>
            </a:r>
            <a:r>
              <a:rPr kumimoji="0" lang="fr-FR" sz="800" b="1" i="0" u="none" strike="noStrike" kern="1200" cap="none" spc="0" normalizeH="0" baseline="0" noProof="0">
                <a:ln>
                  <a:noFill/>
                </a:ln>
                <a:solidFill>
                  <a:srgbClr val="000000"/>
                </a:solidFill>
                <a:effectLst/>
                <a:uLnTx/>
                <a:uFillTx/>
                <a:latin typeface="Arial"/>
                <a:ea typeface="+mn-ea"/>
                <a:cs typeface="+mn-cs"/>
              </a:rPr>
              <a:t>mise à niveau de la MIG SAMU ont été versés</a:t>
            </a:r>
            <a:r>
              <a:rPr kumimoji="0" lang="fr-FR" sz="800" b="0" i="0" u="none" strike="noStrike" kern="1200" cap="none" spc="0" normalizeH="0" baseline="0" noProof="0">
                <a:ln>
                  <a:noFill/>
                </a:ln>
                <a:solidFill>
                  <a:srgbClr val="000000"/>
                </a:solidFill>
                <a:effectLst/>
                <a:uLnTx/>
                <a:uFillTx/>
                <a:latin typeface="Arial"/>
                <a:ea typeface="+mn-ea"/>
                <a:cs typeface="+mn-cs"/>
              </a:rPr>
              <a:t> en 2020 via la 3</a:t>
            </a:r>
            <a:r>
              <a:rPr kumimoji="0" lang="fr-FR" sz="800" b="0" i="0" u="none" strike="noStrike" kern="1200" cap="none" spc="0" normalizeH="0" baseline="30000" noProof="0">
                <a:ln>
                  <a:noFill/>
                </a:ln>
                <a:effectLst/>
                <a:uLnTx/>
                <a:uFillTx/>
                <a:latin typeface="Arial"/>
                <a:ea typeface="+mn-ea"/>
                <a:cs typeface="+mn-cs"/>
              </a:rPr>
              <a:t>ème</a:t>
            </a:r>
            <a:r>
              <a:rPr kumimoji="0" lang="fr-FR" sz="800" b="0" i="0" u="none" strike="noStrike" kern="1200" cap="none" spc="0" normalizeH="0" baseline="0" noProof="0">
                <a:ln>
                  <a:noFill/>
                </a:ln>
                <a:effectLst/>
                <a:uLnTx/>
                <a:uFillTx/>
                <a:latin typeface="Arial"/>
                <a:ea typeface="+mn-ea"/>
                <a:cs typeface="+mn-cs"/>
              </a:rPr>
              <a:t> circulaire budgétaire</a:t>
            </a:r>
            <a:r>
              <a:rPr lang="fr-FR" sz="800"/>
              <a:t>.</a:t>
            </a:r>
            <a:endParaRPr kumimoji="0" lang="fr-FR" sz="800" b="0" i="0" u="none" strike="noStrike" kern="1200" cap="none" spc="0" normalizeH="0" baseline="0" noProof="0">
              <a:ln>
                <a:noFill/>
              </a:ln>
              <a:effectLst/>
              <a:uLnTx/>
              <a:uFillTx/>
              <a:latin typeface="Arial"/>
              <a:ea typeface="+mn-ea"/>
              <a:cs typeface="+mn-cs"/>
            </a:endParaRP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effectLst/>
                <a:uLnTx/>
                <a:uFillTx/>
                <a:latin typeface="Arial"/>
                <a:ea typeface="+mn-ea"/>
                <a:cs typeface="+mn-cs"/>
              </a:rPr>
              <a:t>Les </a:t>
            </a:r>
            <a:r>
              <a:rPr kumimoji="0" lang="fr-FR" sz="800" b="1" i="0" u="none" strike="noStrike" kern="1200" cap="none" spc="0" normalizeH="0" baseline="0" noProof="0">
                <a:ln>
                  <a:noFill/>
                </a:ln>
                <a:effectLst/>
                <a:uLnTx/>
                <a:uFillTx/>
                <a:latin typeface="Arial"/>
                <a:ea typeface="+mn-ea"/>
                <a:cs typeface="+mn-cs"/>
              </a:rPr>
              <a:t>enveloppes de financement par territoire </a:t>
            </a:r>
            <a:r>
              <a:rPr kumimoji="0" lang="fr-FR" sz="800" b="0" i="0" u="none" strike="noStrike" kern="1200" cap="none" spc="0" normalizeH="0" baseline="0" noProof="0">
                <a:ln>
                  <a:noFill/>
                </a:ln>
                <a:effectLst/>
                <a:uLnTx/>
                <a:uFillTx/>
                <a:latin typeface="Arial"/>
                <a:ea typeface="+mn-ea"/>
                <a:cs typeface="+mn-cs"/>
              </a:rPr>
              <a:t>(au-delà de la mise à niveau MIG)</a:t>
            </a:r>
            <a:r>
              <a:rPr kumimoji="0" lang="fr-FR" sz="800" b="1" i="0" u="none" strike="noStrike" kern="1200" cap="none" spc="0" normalizeH="0" baseline="0" noProof="0">
                <a:ln>
                  <a:noFill/>
                </a:ln>
                <a:effectLst/>
                <a:uLnTx/>
                <a:uFillTx/>
                <a:latin typeface="Arial"/>
                <a:ea typeface="+mn-ea"/>
                <a:cs typeface="+mn-cs"/>
              </a:rPr>
              <a:t> ont été validées </a:t>
            </a:r>
            <a:r>
              <a:rPr kumimoji="0" lang="fr-FR" sz="800" b="0" i="0" u="none" strike="noStrike" kern="1200" cap="none" spc="0" normalizeH="0" baseline="0" noProof="0">
                <a:ln>
                  <a:noFill/>
                </a:ln>
                <a:effectLst/>
                <a:uLnTx/>
                <a:uFillTx/>
                <a:latin typeface="Arial"/>
                <a:ea typeface="+mn-ea"/>
                <a:cs typeface="+mn-cs"/>
              </a:rPr>
              <a:t>par le cabinet et ont fait l’objet d’une communication aux ARS.</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effectLst/>
                <a:uLnTx/>
                <a:uFillTx/>
                <a:latin typeface="Arial"/>
                <a:ea typeface="+mn-ea"/>
                <a:cs typeface="+mn-cs"/>
              </a:rPr>
              <a:t>Sauf exceptions, les enveloppes totales (revalorisation MIG SAMU + financements </a:t>
            </a:r>
            <a:r>
              <a:rPr kumimoji="0" lang="fr-FR" sz="800" b="0" i="0" u="none" strike="noStrike" kern="1200" cap="none" spc="0" normalizeH="0" baseline="0" noProof="0">
                <a:ln>
                  <a:noFill/>
                </a:ln>
                <a:solidFill>
                  <a:srgbClr val="000000"/>
                </a:solidFill>
                <a:effectLst/>
                <a:uLnTx/>
                <a:uFillTx/>
                <a:latin typeface="Arial"/>
                <a:ea typeface="+mn-ea"/>
                <a:cs typeface="+mn-cs"/>
              </a:rPr>
              <a:t>supplémentaires) </a:t>
            </a:r>
            <a:r>
              <a:rPr kumimoji="0" lang="fr-FR" sz="800" b="1" i="0" u="none" strike="noStrike" kern="1200" cap="none" spc="0" normalizeH="0" baseline="0" noProof="0">
                <a:ln>
                  <a:noFill/>
                </a:ln>
                <a:solidFill>
                  <a:srgbClr val="000000"/>
                </a:solidFill>
                <a:effectLst/>
                <a:uLnTx/>
                <a:uFillTx/>
                <a:latin typeface="Arial"/>
                <a:ea typeface="+mn-ea"/>
                <a:cs typeface="+mn-cs"/>
              </a:rPr>
              <a:t>couvrent globalement les besoins estimés </a:t>
            </a:r>
            <a:r>
              <a:rPr kumimoji="0" lang="fr-FR" sz="800" b="0" i="0" u="none" strike="noStrike" kern="1200" cap="none" spc="0" normalizeH="0" baseline="0" noProof="0">
                <a:ln>
                  <a:noFill/>
                </a:ln>
                <a:solidFill>
                  <a:srgbClr val="000000"/>
                </a:solidFill>
                <a:effectLst/>
                <a:uLnTx/>
                <a:uFillTx/>
                <a:latin typeface="Arial"/>
                <a:ea typeface="+mn-ea"/>
                <a:cs typeface="+mn-cs"/>
              </a:rPr>
              <a:t>par les territoires.</a:t>
            </a:r>
          </a:p>
        </p:txBody>
      </p:sp>
      <p:sp>
        <p:nvSpPr>
          <p:cNvPr id="46" name="ZoneTexte 45">
            <a:extLst>
              <a:ext uri="{FF2B5EF4-FFF2-40B4-BE49-F238E27FC236}">
                <a16:creationId xmlns:a16="http://schemas.microsoft.com/office/drawing/2014/main" id="{C228A44E-53E6-4AF0-8974-70A7F0FE6426}"/>
              </a:ext>
            </a:extLst>
          </p:cNvPr>
          <p:cNvSpPr txBox="1"/>
          <p:nvPr/>
        </p:nvSpPr>
        <p:spPr>
          <a:xfrm>
            <a:off x="4412535" y="1033982"/>
            <a:ext cx="2421951" cy="1769715"/>
          </a:xfrm>
          <a:prstGeom prst="rect">
            <a:avLst/>
          </a:prstGeom>
          <a:noFill/>
        </p:spPr>
        <p:txBody>
          <a:bodyPr wrap="square" rtlCol="0">
            <a:spAutoFit/>
          </a:bodyPr>
          <a:lstStyle/>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1" i="0" u="none" strike="noStrike" kern="1200" cap="none" spc="0" normalizeH="0" baseline="0" noProof="0">
                <a:ln>
                  <a:noFill/>
                </a:ln>
                <a:solidFill>
                  <a:srgbClr val="000000"/>
                </a:solidFill>
                <a:effectLst/>
                <a:uLnTx/>
                <a:uFillTx/>
                <a:latin typeface="Arial"/>
                <a:ea typeface="+mn-ea"/>
                <a:cs typeface="+mn-cs"/>
              </a:rPr>
              <a:t>Les financements finaux pour le fonctionnement des pilotes en 2021 seront versés dans les</a:t>
            </a:r>
            <a:r>
              <a:rPr kumimoji="0" lang="fr-FR" sz="800" b="1" i="0" u="none" strike="noStrike" kern="1200" cap="none" spc="0" normalizeH="0" noProof="0">
                <a:ln>
                  <a:noFill/>
                </a:ln>
                <a:solidFill>
                  <a:srgbClr val="000000"/>
                </a:solidFill>
                <a:effectLst/>
                <a:uLnTx/>
                <a:uFillTx/>
                <a:latin typeface="Arial"/>
                <a:ea typeface="+mn-ea"/>
                <a:cs typeface="+mn-cs"/>
              </a:rPr>
              <a:t> premières circulaires de 2021</a:t>
            </a:r>
            <a:r>
              <a:rPr kumimoji="0" lang="fr-FR" sz="800" i="0" u="none" strike="noStrike" kern="1200" cap="none" spc="0" normalizeH="0" noProof="0">
                <a:ln>
                  <a:noFill/>
                </a:ln>
                <a:solidFill>
                  <a:srgbClr val="000000"/>
                </a:solidFill>
                <a:effectLst/>
                <a:uLnTx/>
                <a:uFillTx/>
                <a:latin typeface="Arial"/>
                <a:ea typeface="+mn-ea"/>
                <a:cs typeface="+mn-cs"/>
              </a:rPr>
              <a:t> (MIG SAMU mise à niveau en année pleine + versement complémentaire FIR).</a:t>
            </a:r>
            <a:endParaRPr kumimoji="0" lang="fr-FR" sz="800" i="0" u="none" strike="noStrike" kern="1200" cap="none" spc="0" normalizeH="0" baseline="0" noProof="0">
              <a:ln>
                <a:noFill/>
              </a:ln>
              <a:solidFill>
                <a:srgbClr val="000000"/>
              </a:solidFill>
              <a:effectLst/>
              <a:uLnTx/>
              <a:uFillTx/>
              <a:latin typeface="Arial"/>
              <a:ea typeface="+mn-ea"/>
              <a:cs typeface="+mn-cs"/>
            </a:endParaRPr>
          </a:p>
          <a:p>
            <a:pPr marL="171450" indent="-171450" algn="just">
              <a:spcAft>
                <a:spcPts val="200"/>
              </a:spcAft>
              <a:buFont typeface="Arial" panose="020B0604020202020204" pitchFamily="34" charset="0"/>
              <a:buChar char="•"/>
              <a:defRPr/>
            </a:pPr>
            <a:r>
              <a:rPr lang="fr-FR" sz="800"/>
              <a:t>Pour les ARS, </a:t>
            </a:r>
            <a:r>
              <a:rPr lang="fr-FR" sz="800" b="1"/>
              <a:t>définir </a:t>
            </a:r>
            <a:r>
              <a:rPr lang="fr-FR" sz="800" b="1">
                <a:solidFill>
                  <a:srgbClr val="000000"/>
                </a:solidFill>
              </a:rPr>
              <a:t>les montants alloués</a:t>
            </a:r>
            <a:r>
              <a:rPr lang="fr-FR" sz="800">
                <a:solidFill>
                  <a:srgbClr val="000000"/>
                </a:solidFill>
              </a:rPr>
              <a:t> aux différentes filières des pilotes en fonction des niveaux d’activité et des besoins.</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effectLst/>
                <a:uLnTx/>
                <a:uFillTx/>
                <a:latin typeface="Arial"/>
                <a:ea typeface="+mn-ea"/>
                <a:cs typeface="+mn-cs"/>
              </a:rPr>
              <a:t>Définir les montants à allouer via le FIR aux territoires pour la rémunération de l’effection </a:t>
            </a:r>
            <a:r>
              <a:rPr kumimoji="0" lang="fr-FR" sz="800" b="0" i="1" u="none" strike="noStrike" kern="1200" cap="none" spc="0" normalizeH="0" baseline="0" noProof="0">
                <a:ln>
                  <a:noFill/>
                </a:ln>
                <a:effectLst/>
                <a:uLnTx/>
                <a:uFillTx/>
                <a:latin typeface="Arial"/>
                <a:ea typeface="+mn-ea"/>
                <a:cs typeface="+mn-cs"/>
              </a:rPr>
              <a:t>(cf. diapo suivante)</a:t>
            </a:r>
          </a:p>
          <a:p>
            <a:pPr marL="0" marR="0" lvl="0" indent="0" algn="just" defTabSz="914400" rtl="0" eaLnBrk="1" fontAlgn="auto" latinLnBrk="0" hangingPunct="1">
              <a:lnSpc>
                <a:spcPct val="100000"/>
              </a:lnSpc>
              <a:spcBef>
                <a:spcPts val="0"/>
              </a:spcBef>
              <a:spcAft>
                <a:spcPts val="20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a:ea typeface="+mn-ea"/>
              <a:cs typeface="+mn-cs"/>
            </a:endParaRPr>
          </a:p>
        </p:txBody>
      </p:sp>
      <p:sp>
        <p:nvSpPr>
          <p:cNvPr id="57" name="ZoneTexte 56">
            <a:extLst>
              <a:ext uri="{FF2B5EF4-FFF2-40B4-BE49-F238E27FC236}">
                <a16:creationId xmlns:a16="http://schemas.microsoft.com/office/drawing/2014/main" id="{D6E39B9F-F488-43B6-9FDE-3698E546DF40}"/>
              </a:ext>
            </a:extLst>
          </p:cNvPr>
          <p:cNvSpPr txBox="1"/>
          <p:nvPr/>
        </p:nvSpPr>
        <p:spPr>
          <a:xfrm>
            <a:off x="2012759" y="2740554"/>
            <a:ext cx="2398344" cy="2113399"/>
          </a:xfrm>
          <a:prstGeom prst="rect">
            <a:avLst/>
          </a:prstGeom>
          <a:noFill/>
        </p:spPr>
        <p:txBody>
          <a:bodyPr wrap="square" rtlCol="0">
            <a:spAutoFit/>
          </a:bodyPr>
          <a:lstStyle/>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sng" strike="noStrike" kern="1200" cap="none" spc="0" normalizeH="0" baseline="0" noProof="0">
                <a:ln>
                  <a:noFill/>
                </a:ln>
                <a:solidFill>
                  <a:srgbClr val="000000"/>
                </a:solidFill>
                <a:effectLst/>
                <a:uLnTx/>
                <a:uFillTx/>
                <a:latin typeface="Arial"/>
                <a:ea typeface="+mn-ea"/>
                <a:cs typeface="+mn-cs"/>
              </a:rPr>
              <a:t>Au niveau national</a:t>
            </a:r>
            <a:r>
              <a:rPr kumimoji="0" lang="fr-FR" sz="800" b="0" i="0" u="none" strike="noStrike" kern="1200" cap="none" spc="0" normalizeH="0" baseline="0" noProof="0">
                <a:ln>
                  <a:noFill/>
                </a:ln>
                <a:solidFill>
                  <a:srgbClr val="000000"/>
                </a:solidFill>
                <a:effectLst/>
                <a:uLnTx/>
                <a:uFillTx/>
                <a:latin typeface="Arial"/>
                <a:ea typeface="+mn-ea"/>
                <a:cs typeface="+mn-cs"/>
              </a:rPr>
              <a:t>, </a:t>
            </a:r>
            <a:r>
              <a:rPr kumimoji="0" lang="fr-FR" sz="800" b="1" i="0" u="none" strike="noStrike" kern="1200" cap="none" spc="0" normalizeH="0" baseline="0" noProof="0">
                <a:ln>
                  <a:noFill/>
                </a:ln>
                <a:solidFill>
                  <a:srgbClr val="000000"/>
                </a:solidFill>
                <a:effectLst/>
                <a:uLnTx/>
                <a:uFillTx/>
                <a:latin typeface="Arial"/>
                <a:ea typeface="+mn-ea"/>
                <a:cs typeface="+mn-cs"/>
              </a:rPr>
              <a:t>une charte graphique et un logo ont été proposés</a:t>
            </a:r>
            <a:r>
              <a:rPr kumimoji="0" lang="fr-FR" sz="800" i="0" u="none" strike="noStrike" kern="1200" cap="none" spc="0" normalizeH="0" baseline="0" noProof="0">
                <a:ln>
                  <a:noFill/>
                </a:ln>
                <a:solidFill>
                  <a:srgbClr val="000000"/>
                </a:solidFill>
                <a:effectLst/>
                <a:uLnTx/>
                <a:uFillTx/>
                <a:latin typeface="Arial"/>
                <a:ea typeface="+mn-ea"/>
                <a:cs typeface="+mn-cs"/>
              </a:rPr>
              <a:t> par </a:t>
            </a:r>
            <a:r>
              <a:rPr kumimoji="0" lang="fr-FR" sz="800" b="0" i="0" u="none" strike="noStrike" kern="1200" cap="none" spc="0" normalizeH="0" baseline="0" noProof="0">
                <a:ln>
                  <a:noFill/>
                </a:ln>
                <a:solidFill>
                  <a:srgbClr val="000000"/>
                </a:solidFill>
                <a:effectLst/>
                <a:uLnTx/>
                <a:uFillTx/>
                <a:latin typeface="Arial"/>
                <a:ea typeface="+mn-ea"/>
                <a:cs typeface="+mn-cs"/>
              </a:rPr>
              <a:t>le bureau de la communication DGOS</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sng" strike="noStrike" kern="1200" cap="none" spc="0" normalizeH="0" baseline="0" noProof="0">
                <a:ln>
                  <a:noFill/>
                </a:ln>
                <a:solidFill>
                  <a:srgbClr val="000000"/>
                </a:solidFill>
                <a:effectLst/>
                <a:uLnTx/>
                <a:uFillTx/>
                <a:latin typeface="Arial"/>
                <a:ea typeface="+mn-ea"/>
                <a:cs typeface="+mn-cs"/>
              </a:rPr>
              <a:t>Au niveau local</a:t>
            </a:r>
            <a:r>
              <a:rPr kumimoji="0" lang="fr-FR" sz="800" b="0" i="0" u="none" strike="noStrike" kern="1200" cap="none" spc="0" normalizeH="0" baseline="0" noProof="0">
                <a:ln>
                  <a:noFill/>
                </a:ln>
                <a:solidFill>
                  <a:srgbClr val="000000"/>
                </a:solidFill>
                <a:effectLst/>
                <a:uLnTx/>
                <a:uFillTx/>
                <a:latin typeface="Arial"/>
                <a:ea typeface="+mn-ea"/>
                <a:cs typeface="+mn-cs"/>
              </a:rPr>
              <a:t>, </a:t>
            </a:r>
            <a:r>
              <a:rPr kumimoji="0" lang="fr-FR" sz="800" b="1" i="0" u="none" strike="noStrike" kern="1200" cap="none" spc="0" normalizeH="0" baseline="0" noProof="0">
                <a:ln>
                  <a:noFill/>
                </a:ln>
                <a:solidFill>
                  <a:srgbClr val="000000"/>
                </a:solidFill>
                <a:effectLst/>
                <a:uLnTx/>
                <a:uFillTx/>
                <a:latin typeface="Arial"/>
                <a:ea typeface="+mn-ea"/>
                <a:cs typeface="+mn-cs"/>
              </a:rPr>
              <a:t>concernant la communication vers les professionnels de santé, les pilotes sont en attente d’éléments</a:t>
            </a:r>
            <a:r>
              <a:rPr kumimoji="0" lang="fr-FR" sz="800" b="0" i="0" u="none" strike="noStrike" kern="1200" cap="none" spc="0" normalizeH="0" baseline="0" noProof="0">
                <a:ln>
                  <a:noFill/>
                </a:ln>
                <a:solidFill>
                  <a:srgbClr val="000000"/>
                </a:solidFill>
                <a:effectLst/>
                <a:uLnTx/>
                <a:uFillTx/>
                <a:latin typeface="Arial"/>
                <a:ea typeface="+mn-ea"/>
                <a:cs typeface="+mn-cs"/>
              </a:rPr>
              <a:t>. Un groupe de travail est en cours de mise en place entre le bureau communication et 4 ARS référentes</a:t>
            </a:r>
            <a:endParaRPr kumimoji="0" lang="fr-FR" sz="800" b="0" i="0" u="none" strike="noStrike" kern="1200" cap="none" spc="0" normalizeH="0" baseline="0" noProof="0">
              <a:ln>
                <a:noFill/>
              </a:ln>
              <a:solidFill>
                <a:srgbClr val="000000"/>
              </a:solidFill>
              <a:effectLst/>
              <a:highlight>
                <a:srgbClr val="FFFF00"/>
              </a:highlight>
              <a:uLnTx/>
              <a:uFillTx/>
              <a:latin typeface="Arial"/>
              <a:ea typeface="+mn-ea"/>
              <a:cs typeface="+mn-cs"/>
            </a:endParaRP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sng" strike="noStrike" kern="1200" cap="none" spc="0" normalizeH="0" baseline="0" noProof="0">
                <a:ln>
                  <a:noFill/>
                </a:ln>
                <a:solidFill>
                  <a:srgbClr val="000000"/>
                </a:solidFill>
                <a:effectLst/>
                <a:uLnTx/>
                <a:uFillTx/>
                <a:latin typeface="Arial"/>
                <a:ea typeface="+mn-ea"/>
                <a:cs typeface="+mn-cs"/>
              </a:rPr>
              <a:t>Au niveau local</a:t>
            </a:r>
            <a:r>
              <a:rPr kumimoji="0" lang="fr-FR" sz="800" b="0" i="0" u="none" strike="noStrike" kern="1200" cap="none" spc="0" normalizeH="0" baseline="0" noProof="0">
                <a:ln>
                  <a:noFill/>
                </a:ln>
                <a:solidFill>
                  <a:srgbClr val="000000"/>
                </a:solidFill>
                <a:effectLst/>
                <a:uLnTx/>
                <a:uFillTx/>
                <a:latin typeface="Arial"/>
                <a:ea typeface="+mn-ea"/>
                <a:cs typeface="+mn-cs"/>
              </a:rPr>
              <a:t>, </a:t>
            </a:r>
            <a:r>
              <a:rPr kumimoji="0" lang="fr-FR" sz="800" b="1" i="0" u="none" strike="noStrike" kern="1200" cap="none" spc="0" normalizeH="0" baseline="0" noProof="0">
                <a:ln>
                  <a:noFill/>
                </a:ln>
                <a:solidFill>
                  <a:srgbClr val="000000"/>
                </a:solidFill>
                <a:effectLst/>
                <a:uLnTx/>
                <a:uFillTx/>
                <a:latin typeface="Arial"/>
                <a:ea typeface="+mn-ea"/>
                <a:cs typeface="+mn-cs"/>
              </a:rPr>
              <a:t>la communication vers le grand public n’interviendra qu’au moment du lancement </a:t>
            </a:r>
            <a:r>
              <a:rPr kumimoji="0" lang="fr-FR" sz="800" b="0" i="0" u="none" strike="noStrike" kern="1200" cap="none" spc="0" normalizeH="0" baseline="0" noProof="0">
                <a:ln>
                  <a:noFill/>
                </a:ln>
                <a:solidFill>
                  <a:srgbClr val="000000"/>
                </a:solidFill>
                <a:effectLst/>
                <a:uLnTx/>
                <a:uFillTx/>
                <a:latin typeface="Arial"/>
                <a:ea typeface="+mn-ea"/>
                <a:cs typeface="+mn-cs"/>
              </a:rPr>
              <a:t>des pilotes et n’a donc pas été définie à ce stade. Certains territoires n’envisagent de communiquer au grand public qu’après une certaine période de fonctionnement du SAS.</a:t>
            </a:r>
          </a:p>
        </p:txBody>
      </p:sp>
      <p:sp>
        <p:nvSpPr>
          <p:cNvPr id="59" name="ZoneTexte 58">
            <a:extLst>
              <a:ext uri="{FF2B5EF4-FFF2-40B4-BE49-F238E27FC236}">
                <a16:creationId xmlns:a16="http://schemas.microsoft.com/office/drawing/2014/main" id="{9892D7E8-B214-428D-AD6F-DDE7901E2BEB}"/>
              </a:ext>
            </a:extLst>
          </p:cNvPr>
          <p:cNvSpPr txBox="1"/>
          <p:nvPr/>
        </p:nvSpPr>
        <p:spPr>
          <a:xfrm>
            <a:off x="4412535" y="2760432"/>
            <a:ext cx="2418357" cy="160043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200"/>
              </a:spcAft>
              <a:buClrTx/>
              <a:buSzTx/>
              <a:buFontTx/>
              <a:buNone/>
              <a:tabLst/>
              <a:defRPr/>
            </a:pPr>
            <a:r>
              <a:rPr kumimoji="0" lang="fr-FR" sz="800" b="0" i="0" u="sng" strike="noStrike" kern="1200" cap="none" spc="0" normalizeH="0" baseline="0" noProof="0">
                <a:ln>
                  <a:noFill/>
                </a:ln>
                <a:solidFill>
                  <a:srgbClr val="000000"/>
                </a:solidFill>
                <a:effectLst/>
                <a:uLnTx/>
                <a:uFillTx/>
                <a:latin typeface="Arial"/>
                <a:ea typeface="+mn-ea"/>
                <a:cs typeface="+mn-cs"/>
              </a:rPr>
              <a:t>National</a:t>
            </a:r>
            <a:r>
              <a:rPr kumimoji="0" lang="fr-FR" sz="800" b="0" i="0" u="none" strike="noStrike" kern="1200" cap="none" spc="0" normalizeH="0" baseline="0" noProof="0">
                <a:ln>
                  <a:noFill/>
                </a:ln>
                <a:solidFill>
                  <a:srgbClr val="000000"/>
                </a:solidFill>
                <a:effectLst/>
                <a:uLnTx/>
                <a:uFillTx/>
                <a:latin typeface="Arial"/>
                <a:ea typeface="+mn-ea"/>
                <a:cs typeface="+mn-cs"/>
              </a:rPr>
              <a:t> :</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1" i="0" u="none" strike="noStrike" kern="1200" cap="none" spc="0" normalizeH="0" baseline="0" noProof="0">
                <a:ln>
                  <a:noFill/>
                </a:ln>
                <a:solidFill>
                  <a:srgbClr val="000000"/>
                </a:solidFill>
                <a:effectLst/>
                <a:uLnTx/>
                <a:uFillTx/>
                <a:latin typeface="Arial"/>
                <a:ea typeface="+mn-ea"/>
                <a:cs typeface="+mn-cs"/>
              </a:rPr>
              <a:t>Valider le logo</a:t>
            </a:r>
          </a:p>
          <a:p>
            <a:pPr marR="0" lvl="0" algn="just" defTabSz="914400" rtl="0" eaLnBrk="1" fontAlgn="auto" latinLnBrk="0" hangingPunct="1">
              <a:lnSpc>
                <a:spcPct val="100000"/>
              </a:lnSpc>
              <a:spcBef>
                <a:spcPts val="0"/>
              </a:spcBef>
              <a:spcAft>
                <a:spcPts val="200"/>
              </a:spcAft>
              <a:buClrTx/>
              <a:buSzTx/>
              <a:tabLst/>
              <a:defRPr/>
            </a:pPr>
            <a:endParaRPr kumimoji="0" lang="fr-FR" sz="800" b="1" i="0" u="none" strike="noStrike" kern="1200" cap="none" spc="0" normalizeH="0" baseline="0" noProof="0">
              <a:ln>
                <a:noFill/>
              </a:ln>
              <a:solidFill>
                <a:srgbClr val="000000"/>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200"/>
              </a:spcAft>
              <a:buClrTx/>
              <a:buSzTx/>
              <a:buFontTx/>
              <a:buNone/>
              <a:tabLst/>
              <a:defRPr/>
            </a:pPr>
            <a:r>
              <a:rPr kumimoji="0" lang="fr-FR" sz="800" b="0" i="0" u="sng" strike="noStrike" kern="1200" cap="none" spc="0" normalizeH="0" baseline="0" noProof="0">
                <a:ln>
                  <a:noFill/>
                </a:ln>
                <a:solidFill>
                  <a:srgbClr val="000000"/>
                </a:solidFill>
                <a:effectLst/>
                <a:uLnTx/>
                <a:uFillTx/>
                <a:latin typeface="Arial"/>
                <a:ea typeface="+mn-ea"/>
                <a:cs typeface="+mn-cs"/>
              </a:rPr>
              <a:t>Local</a:t>
            </a:r>
            <a:r>
              <a:rPr kumimoji="0" lang="fr-FR" sz="800" b="0" i="0" u="none" strike="noStrike" kern="1200" cap="none" spc="0" normalizeH="0" baseline="0" noProof="0">
                <a:ln>
                  <a:noFill/>
                </a:ln>
                <a:solidFill>
                  <a:srgbClr val="000000"/>
                </a:solidFill>
                <a:effectLst/>
                <a:uLnTx/>
                <a:uFillTx/>
                <a:latin typeface="Arial"/>
                <a:ea typeface="+mn-ea"/>
                <a:cs typeface="+mn-cs"/>
              </a:rPr>
              <a:t> :</a:t>
            </a:r>
            <a:r>
              <a:rPr kumimoji="0" lang="fr-FR" sz="800" b="1" i="0" u="none" strike="noStrike" kern="1200" cap="none" spc="0" normalizeH="0" baseline="0" noProof="0">
                <a:ln>
                  <a:noFill/>
                </a:ln>
                <a:solidFill>
                  <a:srgbClr val="000000"/>
                </a:solidFill>
                <a:effectLst/>
                <a:uLnTx/>
                <a:uFillTx/>
                <a:latin typeface="Arial"/>
                <a:ea typeface="+mn-ea"/>
                <a:cs typeface="+mn-cs"/>
              </a:rPr>
              <a:t> </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1" i="0" u="none" strike="noStrike" kern="1200" cap="none" spc="0" normalizeH="0" baseline="0" noProof="0">
                <a:ln>
                  <a:noFill/>
                </a:ln>
                <a:solidFill>
                  <a:srgbClr val="000000"/>
                </a:solidFill>
                <a:effectLst/>
                <a:uLnTx/>
                <a:uFillTx/>
                <a:latin typeface="Arial"/>
                <a:ea typeface="+mn-ea"/>
                <a:cs typeface="+mn-cs"/>
              </a:rPr>
              <a:t>Communication vers les professionnels de santé</a:t>
            </a:r>
            <a:r>
              <a:rPr kumimoji="0" lang="fr-FR" sz="800" i="0" u="none" strike="noStrike" kern="1200" cap="none" spc="0" normalizeH="0" baseline="0" noProof="0">
                <a:ln>
                  <a:noFill/>
                </a:ln>
                <a:solidFill>
                  <a:srgbClr val="000000"/>
                </a:solidFill>
                <a:effectLst/>
                <a:uLnTx/>
                <a:uFillTx/>
                <a:latin typeface="Arial"/>
                <a:ea typeface="+mn-ea"/>
                <a:cs typeface="+mn-cs"/>
              </a:rPr>
              <a:t> : définir puis mettre en œuvre une stratégie locale</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1" i="0" u="none" strike="noStrike" kern="1200" cap="none" spc="0" normalizeH="0" baseline="0" noProof="0">
                <a:ln>
                  <a:noFill/>
                </a:ln>
                <a:solidFill>
                  <a:srgbClr val="000000"/>
                </a:solidFill>
                <a:effectLst/>
                <a:uLnTx/>
                <a:uFillTx/>
                <a:latin typeface="Arial"/>
                <a:ea typeface="+mn-ea"/>
                <a:cs typeface="+mn-cs"/>
              </a:rPr>
              <a:t>Communication vers le grand public </a:t>
            </a:r>
            <a:r>
              <a:rPr kumimoji="0" lang="fr-FR" sz="800" i="0" u="none" strike="noStrike" kern="1200" cap="none" spc="0" normalizeH="0" baseline="0" noProof="0">
                <a:ln>
                  <a:noFill/>
                </a:ln>
                <a:solidFill>
                  <a:srgbClr val="000000"/>
                </a:solidFill>
                <a:effectLst/>
                <a:uLnTx/>
                <a:uFillTx/>
                <a:latin typeface="Arial"/>
                <a:ea typeface="+mn-ea"/>
                <a:cs typeface="+mn-cs"/>
              </a:rPr>
              <a:t>: définir puis mettre en œuvre une stratégie locale</a:t>
            </a:r>
          </a:p>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fr-FR" sz="800" b="0" i="0" u="none" strike="noStrike" kern="1200" cap="none" spc="0" normalizeH="0" baseline="0" noProof="0">
              <a:ln>
                <a:noFill/>
              </a:ln>
              <a:solidFill>
                <a:srgbClr val="000000"/>
              </a:solidFill>
              <a:effectLst/>
              <a:uLnTx/>
              <a:uFillTx/>
              <a:latin typeface="Arial"/>
              <a:ea typeface="+mn-ea"/>
              <a:cs typeface="+mn-cs"/>
            </a:endParaRPr>
          </a:p>
        </p:txBody>
      </p:sp>
      <p:cxnSp>
        <p:nvCxnSpPr>
          <p:cNvPr id="43" name="Connecteur droit 42">
            <a:extLst>
              <a:ext uri="{FF2B5EF4-FFF2-40B4-BE49-F238E27FC236}">
                <a16:creationId xmlns:a16="http://schemas.microsoft.com/office/drawing/2014/main" id="{F45EAD37-70CC-4A92-A000-62784F73C732}"/>
              </a:ext>
            </a:extLst>
          </p:cNvPr>
          <p:cNvCxnSpPr>
            <a:cxnSpLocks/>
          </p:cNvCxnSpPr>
          <p:nvPr/>
        </p:nvCxnSpPr>
        <p:spPr>
          <a:xfrm>
            <a:off x="1998663" y="961662"/>
            <a:ext cx="0" cy="3708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D7536BF0-E4F7-46E7-9DE2-A541AD3FD977}"/>
              </a:ext>
            </a:extLst>
          </p:cNvPr>
          <p:cNvCxnSpPr/>
          <p:nvPr/>
        </p:nvCxnSpPr>
        <p:spPr>
          <a:xfrm>
            <a:off x="6834489" y="961662"/>
            <a:ext cx="0" cy="37080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35DD0307-FFC4-45F9-8B4D-09A81B813FB9}"/>
              </a:ext>
            </a:extLst>
          </p:cNvPr>
          <p:cNvSpPr txBox="1"/>
          <p:nvPr/>
        </p:nvSpPr>
        <p:spPr>
          <a:xfrm>
            <a:off x="6914250" y="695420"/>
            <a:ext cx="141036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000091"/>
                </a:solidFill>
                <a:effectLst/>
                <a:uLnTx/>
                <a:uFillTx/>
                <a:latin typeface="Arial"/>
                <a:ea typeface="+mn-ea"/>
                <a:cs typeface="+mn-cs"/>
              </a:rPr>
              <a:t>POINTS D’ATTENTION</a:t>
            </a:r>
          </a:p>
        </p:txBody>
      </p:sp>
      <p:sp>
        <p:nvSpPr>
          <p:cNvPr id="61" name="ZoneTexte 60">
            <a:extLst>
              <a:ext uri="{FF2B5EF4-FFF2-40B4-BE49-F238E27FC236}">
                <a16:creationId xmlns:a16="http://schemas.microsoft.com/office/drawing/2014/main" id="{B14EA494-4C65-45BE-8931-E4B8967B4497}"/>
              </a:ext>
            </a:extLst>
          </p:cNvPr>
          <p:cNvSpPr txBox="1"/>
          <p:nvPr/>
        </p:nvSpPr>
        <p:spPr>
          <a:xfrm>
            <a:off x="6834485" y="1033982"/>
            <a:ext cx="2309515" cy="830997"/>
          </a:xfrm>
          <a:prstGeom prst="rect">
            <a:avLst/>
          </a:prstGeom>
          <a:noFill/>
        </p:spPr>
        <p:txBody>
          <a:bodyPr wrap="square" rtlCol="0">
            <a:spAutoFit/>
          </a:bodyPr>
          <a:lstStyle/>
          <a:p>
            <a:pPr marL="171450" marR="0" lvl="0" indent="-171450" algn="just"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Le montant de 85€/h (sans défiscalisation) proposé pour la régulation libérale pourrait provoquer des mécontentements chez les libéraux, notamment sur les </a:t>
            </a:r>
            <a:r>
              <a:rPr kumimoji="0" lang="fr-FR" sz="800" b="1" i="0" u="none" strike="noStrike" kern="1200" cap="none" spc="0" normalizeH="0" baseline="0" noProof="0">
                <a:ln>
                  <a:noFill/>
                </a:ln>
                <a:solidFill>
                  <a:srgbClr val="000000"/>
                </a:solidFill>
                <a:effectLst/>
                <a:uLnTx/>
                <a:uFillTx/>
                <a:latin typeface="Arial"/>
                <a:ea typeface="+mn-ea"/>
                <a:cs typeface="+mn-cs"/>
              </a:rPr>
              <a:t>territoires où le forfait est </a:t>
            </a:r>
            <a:r>
              <a:rPr kumimoji="0" lang="fr-FR" sz="800" b="1" i="0" u="none" strike="noStrike" kern="1200" cap="none" spc="0" normalizeH="0" baseline="0" noProof="0">
                <a:ln>
                  <a:noFill/>
                </a:ln>
                <a:effectLst/>
                <a:uLnTx/>
                <a:uFillTx/>
                <a:latin typeface="Arial"/>
                <a:ea typeface="+mn-ea"/>
                <a:cs typeface="+mn-cs"/>
              </a:rPr>
              <a:t>actuellement supérieur</a:t>
            </a:r>
            <a:r>
              <a:rPr kumimoji="0" lang="fr-FR" sz="800" b="0" i="0" u="none" strike="noStrike" kern="1200" cap="none" spc="0" normalizeH="0" baseline="0" noProof="0">
                <a:ln>
                  <a:noFill/>
                </a:ln>
                <a:effectLst/>
                <a:uLnTx/>
                <a:uFillTx/>
                <a:latin typeface="Arial"/>
                <a:ea typeface="+mn-ea"/>
                <a:cs typeface="+mn-cs"/>
              </a:rPr>
              <a:t> à ce montant </a:t>
            </a:r>
            <a:r>
              <a:rPr kumimoji="0" lang="fr-FR" sz="800" b="0" i="1" u="none" strike="noStrike" kern="1200" cap="none" spc="0" normalizeH="0" baseline="0" noProof="0">
                <a:ln>
                  <a:noFill/>
                </a:ln>
                <a:effectLst/>
                <a:uLnTx/>
                <a:uFillTx/>
                <a:latin typeface="Arial"/>
                <a:ea typeface="+mn-ea"/>
                <a:cs typeface="+mn-cs"/>
              </a:rPr>
              <a:t>(cf. diapo suivante)</a:t>
            </a:r>
            <a:r>
              <a:rPr kumimoji="0" lang="fr-FR" sz="800" b="0" i="0" u="none" strike="noStrike" kern="1200" cap="none" spc="0" normalizeH="0" baseline="0" noProof="0">
                <a:ln>
                  <a:noFill/>
                </a:ln>
                <a:effectLst/>
                <a:uLnTx/>
                <a:uFillTx/>
                <a:latin typeface="Arial"/>
                <a:ea typeface="+mn-ea"/>
                <a:cs typeface="+mn-cs"/>
              </a:rPr>
              <a:t>.</a:t>
            </a:r>
          </a:p>
        </p:txBody>
      </p:sp>
      <p:cxnSp>
        <p:nvCxnSpPr>
          <p:cNvPr id="66" name="Connecteur droit 65">
            <a:extLst>
              <a:ext uri="{FF2B5EF4-FFF2-40B4-BE49-F238E27FC236}">
                <a16:creationId xmlns:a16="http://schemas.microsoft.com/office/drawing/2014/main" id="{3E172421-5F79-4BF4-9E38-9F01AE78938C}"/>
              </a:ext>
            </a:extLst>
          </p:cNvPr>
          <p:cNvCxnSpPr>
            <a:cxnSpLocks/>
          </p:cNvCxnSpPr>
          <p:nvPr/>
        </p:nvCxnSpPr>
        <p:spPr>
          <a:xfrm>
            <a:off x="57268" y="2770023"/>
            <a:ext cx="900000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35C8CF8E-DE8E-497A-A2AF-C73011F72125}"/>
              </a:ext>
            </a:extLst>
          </p:cNvPr>
          <p:cNvCxnSpPr>
            <a:cxnSpLocks/>
          </p:cNvCxnSpPr>
          <p:nvPr/>
        </p:nvCxnSpPr>
        <p:spPr>
          <a:xfrm>
            <a:off x="1111466" y="910864"/>
            <a:ext cx="828000" cy="0"/>
          </a:xfrm>
          <a:prstGeom prst="line">
            <a:avLst/>
          </a:prstGeom>
          <a:ln>
            <a:solidFill>
              <a:srgbClr val="A7A7FF"/>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FA1EBD28-5CDF-46A4-8E26-B5CE90930A86}"/>
              </a:ext>
            </a:extLst>
          </p:cNvPr>
          <p:cNvCxnSpPr>
            <a:cxnSpLocks/>
          </p:cNvCxnSpPr>
          <p:nvPr/>
        </p:nvCxnSpPr>
        <p:spPr>
          <a:xfrm>
            <a:off x="2050556" y="910864"/>
            <a:ext cx="2320775" cy="0"/>
          </a:xfrm>
          <a:prstGeom prst="line">
            <a:avLst/>
          </a:prstGeom>
          <a:ln>
            <a:solidFill>
              <a:srgbClr val="A7A7FF"/>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B43D35A6-311B-40BD-86EE-B04EE27818AD}"/>
              </a:ext>
            </a:extLst>
          </p:cNvPr>
          <p:cNvCxnSpPr>
            <a:cxnSpLocks/>
          </p:cNvCxnSpPr>
          <p:nvPr/>
        </p:nvCxnSpPr>
        <p:spPr>
          <a:xfrm>
            <a:off x="4466174" y="910864"/>
            <a:ext cx="2320775" cy="0"/>
          </a:xfrm>
          <a:prstGeom prst="line">
            <a:avLst/>
          </a:prstGeom>
          <a:ln>
            <a:solidFill>
              <a:srgbClr val="A7A7FF"/>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1920EFA1-32DD-4F5E-94EE-6627FB838C1D}"/>
              </a:ext>
            </a:extLst>
          </p:cNvPr>
          <p:cNvCxnSpPr>
            <a:cxnSpLocks/>
          </p:cNvCxnSpPr>
          <p:nvPr/>
        </p:nvCxnSpPr>
        <p:spPr>
          <a:xfrm>
            <a:off x="6881793" y="910864"/>
            <a:ext cx="2160000" cy="0"/>
          </a:xfrm>
          <a:prstGeom prst="line">
            <a:avLst/>
          </a:prstGeom>
          <a:ln>
            <a:solidFill>
              <a:srgbClr val="A7A7FF"/>
            </a:solidFill>
          </a:ln>
        </p:spPr>
        <p:style>
          <a:lnRef idx="1">
            <a:schemeClr val="accent1"/>
          </a:lnRef>
          <a:fillRef idx="0">
            <a:schemeClr val="accent1"/>
          </a:fillRef>
          <a:effectRef idx="0">
            <a:schemeClr val="accent1"/>
          </a:effectRef>
          <a:fontRef idx="minor">
            <a:schemeClr val="tx1"/>
          </a:fontRef>
        </p:style>
      </p:cxnSp>
      <p:sp>
        <p:nvSpPr>
          <p:cNvPr id="33" name="Titre 5">
            <a:extLst>
              <a:ext uri="{FF2B5EF4-FFF2-40B4-BE49-F238E27FC236}">
                <a16:creationId xmlns:a16="http://schemas.microsoft.com/office/drawing/2014/main" id="{83D6F227-1C9E-4C5D-A18B-7083C5330E2B}"/>
              </a:ext>
            </a:extLst>
          </p:cNvPr>
          <p:cNvSpPr txBox="1">
            <a:spLocks/>
          </p:cNvSpPr>
          <p:nvPr/>
        </p:nvSpPr>
        <p:spPr>
          <a:xfrm>
            <a:off x="930555" y="87543"/>
            <a:ext cx="6356069" cy="539991"/>
          </a:xfrm>
          <a:prstGeom prst="rect">
            <a:avLst/>
          </a:prstGeom>
        </p:spPr>
        <p:txBody>
          <a:bodyPr vert="horz" lIns="91440" tIns="45720" rIns="91440" bIns="45720" rtlCol="0" anchor="ctr">
            <a:norm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a:ln>
                  <a:noFill/>
                </a:ln>
                <a:solidFill>
                  <a:srgbClr val="000000"/>
                </a:solidFill>
                <a:effectLst/>
                <a:uLnTx/>
                <a:uFillTx/>
                <a:latin typeface="Arial"/>
                <a:ea typeface="+mj-ea"/>
                <a:cs typeface="+mj-cs"/>
              </a:rPr>
              <a:t>Synthèse de l’avancement de la préparation des pilotes (3/3)</a:t>
            </a:r>
          </a:p>
        </p:txBody>
      </p:sp>
      <p:sp>
        <p:nvSpPr>
          <p:cNvPr id="31" name="ZoneTexte 30">
            <a:extLst>
              <a:ext uri="{FF2B5EF4-FFF2-40B4-BE49-F238E27FC236}">
                <a16:creationId xmlns:a16="http://schemas.microsoft.com/office/drawing/2014/main" id="{6EBBDD50-A986-4368-A978-18C435A0EA77}"/>
              </a:ext>
            </a:extLst>
          </p:cNvPr>
          <p:cNvSpPr txBox="1"/>
          <p:nvPr/>
        </p:nvSpPr>
        <p:spPr>
          <a:xfrm>
            <a:off x="1073245" y="579899"/>
            <a:ext cx="931205" cy="338554"/>
          </a:xfrm>
          <a:prstGeom prst="rect">
            <a:avLst/>
          </a:prstGeom>
          <a:noFill/>
        </p:spPr>
        <p:txBody>
          <a:bodyPr wrap="square" rtlCol="0">
            <a:spAutoFit/>
          </a:bodyPr>
          <a:lstStyle/>
          <a:p>
            <a:pPr lvl="0" algn="ctr">
              <a:defRPr/>
            </a:pPr>
            <a:r>
              <a:rPr lang="fr-FR" sz="800" b="1" kern="0">
                <a:solidFill>
                  <a:srgbClr val="000091"/>
                </a:solidFill>
              </a:rPr>
              <a:t>AVANCEMENTESTIMÉ</a:t>
            </a:r>
            <a:endParaRPr kumimoji="0" lang="fr-FR" sz="800" b="1" i="0" u="none" strike="noStrike" kern="0" cap="none" spc="0" normalizeH="0" baseline="0" noProof="0">
              <a:ln>
                <a:noFill/>
              </a:ln>
              <a:solidFill>
                <a:srgbClr val="000091"/>
              </a:solidFill>
              <a:effectLst/>
              <a:uLnTx/>
              <a:uFillTx/>
              <a:latin typeface="Arial"/>
              <a:ea typeface="+mn-ea"/>
              <a:cs typeface="+mn-cs"/>
            </a:endParaRPr>
          </a:p>
        </p:txBody>
      </p:sp>
      <p:sp>
        <p:nvSpPr>
          <p:cNvPr id="32" name="Ellipse 31">
            <a:extLst>
              <a:ext uri="{FF2B5EF4-FFF2-40B4-BE49-F238E27FC236}">
                <a16:creationId xmlns:a16="http://schemas.microsoft.com/office/drawing/2014/main" id="{CE436FE2-2AD9-4901-BB96-362FA2689C5E}"/>
              </a:ext>
            </a:extLst>
          </p:cNvPr>
          <p:cNvSpPr/>
          <p:nvPr>
            <p:custDataLst>
              <p:tags r:id="rId5"/>
            </p:custDataLst>
          </p:nvPr>
        </p:nvSpPr>
        <p:spPr bwMode="auto">
          <a:xfrm>
            <a:off x="1390650" y="3573463"/>
            <a:ext cx="342900" cy="342900"/>
          </a:xfrm>
          <a:prstGeom prst="ellipse">
            <a:avLst/>
          </a:prstGeom>
          <a:solidFill>
            <a:schemeClr val="bg1"/>
          </a:solidFill>
          <a:ln w="9525"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4" name="Arc 33">
            <a:extLst>
              <a:ext uri="{FF2B5EF4-FFF2-40B4-BE49-F238E27FC236}">
                <a16:creationId xmlns:a16="http://schemas.microsoft.com/office/drawing/2014/main" id="{3A40E15E-44B9-4E41-A7E4-53A9AD1BF131}"/>
              </a:ext>
            </a:extLst>
          </p:cNvPr>
          <p:cNvSpPr/>
          <p:nvPr>
            <p:custDataLst>
              <p:tags r:id="rId6"/>
            </p:custDataLst>
          </p:nvPr>
        </p:nvSpPr>
        <p:spPr bwMode="gray">
          <a:xfrm>
            <a:off x="1390650" y="3573463"/>
            <a:ext cx="342900" cy="342902"/>
          </a:xfrm>
          <a:prstGeom prst="arc">
            <a:avLst>
              <a:gd name="adj1" fmla="val 16200000"/>
              <a:gd name="adj2" fmla="val 0"/>
            </a:avLst>
          </a:prstGeom>
          <a:solidFill>
            <a:schemeClr val="tx1"/>
          </a:solidFill>
          <a:ln w="9525"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930826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Objet 1" hidden="1">
            <a:extLst>
              <a:ext uri="{FF2B5EF4-FFF2-40B4-BE49-F238E27FC236}">
                <a16:creationId xmlns:a16="http://schemas.microsoft.com/office/drawing/2014/main" id="{A1AB4C4C-F288-4BCF-BA39-526A4BA2160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94" name="Diapositive think-cell" r:id="rId5" imgW="473" imgH="473" progId="TCLayout.ActiveDocument.1">
                  <p:embed/>
                </p:oleObj>
              </mc:Choice>
              <mc:Fallback>
                <p:oleObj name="Diapositive think-cell" r:id="rId5" imgW="473" imgH="473" progId="TCLayout.ActiveDocument.1">
                  <p:embed/>
                  <p:pic>
                    <p:nvPicPr>
                      <p:cNvPr id="2" name="Objet 1" hidden="1">
                        <a:extLst>
                          <a:ext uri="{FF2B5EF4-FFF2-40B4-BE49-F238E27FC236}">
                            <a16:creationId xmlns:a16="http://schemas.microsoft.com/office/drawing/2014/main" id="{A1AB4C4C-F288-4BCF-BA39-526A4BA2160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a:xfrm>
            <a:off x="6660232" y="195486"/>
            <a:ext cx="208848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32" name="Titre 5">
            <a:extLst>
              <a:ext uri="{FF2B5EF4-FFF2-40B4-BE49-F238E27FC236}">
                <a16:creationId xmlns:a16="http://schemas.microsoft.com/office/drawing/2014/main" id="{B125D730-ACA5-4F3A-BC59-1CC8FDFB467A}"/>
              </a:ext>
            </a:extLst>
          </p:cNvPr>
          <p:cNvSpPr txBox="1">
            <a:spLocks/>
          </p:cNvSpPr>
          <p:nvPr/>
        </p:nvSpPr>
        <p:spPr>
          <a:xfrm>
            <a:off x="930556" y="87543"/>
            <a:ext cx="6139112" cy="539991"/>
          </a:xfrm>
          <a:prstGeom prst="rect">
            <a:avLst/>
          </a:prstGeom>
        </p:spPr>
        <p:txBody>
          <a:bodyPr vert="horz" lIns="91440" tIns="45720" rIns="91440" bIns="45720" rtlCol="0" anchor="ctr">
            <a:normAutofit/>
          </a:bodyPr>
          <a:lstStyle>
            <a:lvl1pPr marL="14288" indent="0">
              <a:lnSpc>
                <a:spcPct val="90000"/>
              </a:lnSpc>
              <a:spcBef>
                <a:spcPct val="0"/>
              </a:spcBef>
              <a:buNone/>
              <a:tabLst/>
              <a:defRPr b="1">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a:ln>
                  <a:noFill/>
                </a:ln>
                <a:effectLst/>
                <a:uLnTx/>
                <a:uFillTx/>
                <a:latin typeface="Arial"/>
                <a:ea typeface="+mj-ea"/>
                <a:cs typeface="+mj-cs"/>
              </a:rPr>
              <a:t>Afin d’aider les territoires dans la préparation des pilotes, des partages d’expérience sont en cours d’organisation</a:t>
            </a:r>
          </a:p>
        </p:txBody>
      </p:sp>
      <p:sp>
        <p:nvSpPr>
          <p:cNvPr id="38" name="Espace réservé du numéro de diapositive 1">
            <a:extLst>
              <a:ext uri="{FF2B5EF4-FFF2-40B4-BE49-F238E27FC236}">
                <a16:creationId xmlns:a16="http://schemas.microsoft.com/office/drawing/2014/main" id="{DF5CF692-75AD-4951-9990-75EA204DD631}"/>
              </a:ext>
            </a:extLst>
          </p:cNvPr>
          <p:cNvSpPr txBox="1">
            <a:spLocks/>
          </p:cNvSpPr>
          <p:nvPr/>
        </p:nvSpPr>
        <p:spPr bwMode="gray">
          <a:xfrm>
            <a:off x="7398713"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126" name="Espace réservé de la date 5">
            <a:extLst>
              <a:ext uri="{FF2B5EF4-FFF2-40B4-BE49-F238E27FC236}">
                <a16:creationId xmlns:a16="http://schemas.microsoft.com/office/drawing/2014/main" id="{FF65968C-06F3-47D2-93F8-488B35A068C4}"/>
              </a:ext>
            </a:extLst>
          </p:cNvPr>
          <p:cNvSpPr>
            <a:spLocks noGrp="1"/>
          </p:cNvSpPr>
          <p:nvPr>
            <p:ph type="dt" sz="half" idx="2"/>
          </p:nvPr>
        </p:nvSpPr>
        <p:spPr>
          <a:xfrm>
            <a:off x="323850" y="4797631"/>
            <a:ext cx="1210435" cy="34586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all" spc="0" normalizeH="0" baseline="0" noProof="0">
                <a:ln>
                  <a:noFill/>
                </a:ln>
                <a:solidFill>
                  <a:srgbClr val="000000"/>
                </a:solidFill>
                <a:effectLst/>
                <a:uLnTx/>
                <a:uFillTx/>
                <a:latin typeface="Arial"/>
                <a:ea typeface="+mn-ea"/>
                <a:cs typeface="+mn-cs"/>
              </a:rPr>
              <a:t>19 janvier 2021</a:t>
            </a:r>
          </a:p>
        </p:txBody>
      </p:sp>
      <p:sp>
        <p:nvSpPr>
          <p:cNvPr id="21" name="Rectangle 20">
            <a:extLst>
              <a:ext uri="{FF2B5EF4-FFF2-40B4-BE49-F238E27FC236}">
                <a16:creationId xmlns:a16="http://schemas.microsoft.com/office/drawing/2014/main" id="{FF774332-FCB0-40D1-BA4F-3774E7363600}"/>
              </a:ext>
            </a:extLst>
          </p:cNvPr>
          <p:cNvSpPr/>
          <p:nvPr/>
        </p:nvSpPr>
        <p:spPr>
          <a:xfrm>
            <a:off x="357901" y="1547631"/>
            <a:ext cx="2749831" cy="2761848"/>
          </a:xfrm>
          <a:prstGeom prst="rect">
            <a:avLst/>
          </a:prstGeom>
          <a:solidFill>
            <a:schemeClr val="bg1"/>
          </a:solidFill>
          <a:ln>
            <a:solidFill>
              <a:srgbClr val="C59EE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93663"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0091"/>
                </a:solidFill>
                <a:effectLst/>
                <a:uLnTx/>
                <a:uFillTx/>
                <a:latin typeface="Arial"/>
                <a:ea typeface="+mn-ea"/>
                <a:cs typeface="+mn-cs"/>
              </a:rPr>
              <a:t>APPEL À CONTRIBUTION</a:t>
            </a:r>
          </a:p>
        </p:txBody>
      </p:sp>
      <p:sp>
        <p:nvSpPr>
          <p:cNvPr id="24" name="Ellipse 23">
            <a:extLst>
              <a:ext uri="{FF2B5EF4-FFF2-40B4-BE49-F238E27FC236}">
                <a16:creationId xmlns:a16="http://schemas.microsoft.com/office/drawing/2014/main" id="{78518044-36C7-408E-963E-B91123953A3C}"/>
              </a:ext>
            </a:extLst>
          </p:cNvPr>
          <p:cNvSpPr/>
          <p:nvPr/>
        </p:nvSpPr>
        <p:spPr>
          <a:xfrm>
            <a:off x="341142" y="1331300"/>
            <a:ext cx="434384" cy="421258"/>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000091"/>
                </a:solidFill>
                <a:effectLst/>
                <a:uLnTx/>
                <a:uFillTx/>
                <a:latin typeface="Arial"/>
                <a:ea typeface="+mn-ea"/>
                <a:cs typeface="+mn-cs"/>
              </a:rPr>
              <a:t>1</a:t>
            </a:r>
          </a:p>
        </p:txBody>
      </p:sp>
      <p:sp>
        <p:nvSpPr>
          <p:cNvPr id="5" name="Rectangle 4">
            <a:extLst>
              <a:ext uri="{FF2B5EF4-FFF2-40B4-BE49-F238E27FC236}">
                <a16:creationId xmlns:a16="http://schemas.microsoft.com/office/drawing/2014/main" id="{D42355EB-50EA-4156-B386-75BD3CF2DE3E}"/>
              </a:ext>
            </a:extLst>
          </p:cNvPr>
          <p:cNvSpPr/>
          <p:nvPr/>
        </p:nvSpPr>
        <p:spPr>
          <a:xfrm>
            <a:off x="403757" y="1928607"/>
            <a:ext cx="2664000" cy="2332021"/>
          </a:xfrm>
          <a:prstGeom prst="rect">
            <a:avLst/>
          </a:prstGeom>
          <a:solidFill>
            <a:srgbClr val="CAC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chemeClr val="tx1"/>
                </a:solidFill>
                <a:effectLst/>
                <a:uLnTx/>
                <a:uFillTx/>
                <a:latin typeface="Arial"/>
                <a:ea typeface="+mn-ea"/>
                <a:cs typeface="+mn-cs"/>
              </a:rPr>
              <a:t>Un </a:t>
            </a:r>
            <a:r>
              <a:rPr lang="fr-FR" sz="1100" b="1">
                <a:solidFill>
                  <a:srgbClr val="000091"/>
                </a:solidFill>
              </a:rPr>
              <a:t>appel à contribution</a:t>
            </a:r>
            <a:r>
              <a:rPr kumimoji="0" lang="fr-FR" sz="1050" i="0" u="none" strike="noStrike" kern="1200" cap="none" spc="0" normalizeH="0" baseline="0" noProof="0">
                <a:ln>
                  <a:noFill/>
                </a:ln>
                <a:solidFill>
                  <a:schemeClr val="tx1"/>
                </a:solidFill>
                <a:effectLst/>
                <a:uLnTx/>
                <a:uFillTx/>
                <a:latin typeface="Arial"/>
                <a:ea typeface="+mn-ea"/>
                <a:cs typeface="+mn-cs"/>
              </a:rPr>
              <a:t> va être </a:t>
            </a:r>
            <a:r>
              <a:rPr kumimoji="0" lang="fr-FR" sz="1050" b="0" i="0" u="none" strike="noStrike" kern="1200" cap="none" spc="0" normalizeH="0" baseline="0" noProof="0">
                <a:ln>
                  <a:noFill/>
                </a:ln>
                <a:solidFill>
                  <a:schemeClr val="tx1"/>
                </a:solidFill>
                <a:effectLst/>
                <a:uLnTx/>
                <a:uFillTx/>
                <a:latin typeface="Arial"/>
                <a:ea typeface="+mn-ea"/>
                <a:cs typeface="+mn-cs"/>
              </a:rPr>
              <a:t>lancé auprès des territoires, afin de recueillir les éléments déjà formalisés d’intérêt pour la préparation des pilotes, particulièrement concernant les </a:t>
            </a:r>
            <a:r>
              <a:rPr lang="fr-FR" sz="1050" b="1">
                <a:solidFill>
                  <a:srgbClr val="000091"/>
                </a:solidFill>
              </a:rPr>
              <a:t>thématiques suivantes </a:t>
            </a:r>
            <a:r>
              <a:rPr kumimoji="0" lang="fr-FR" sz="1050" b="1" i="0" u="none" strike="noStrike" kern="1200" cap="none" spc="0" normalizeH="0" baseline="0" noProof="0">
                <a:ln>
                  <a:noFill/>
                </a:ln>
                <a:solidFill>
                  <a:schemeClr val="tx1"/>
                </a:solidFill>
                <a:effectLst/>
                <a:uLnTx/>
                <a:uFillTx/>
                <a:latin typeface="Arial"/>
                <a:ea typeface="+mn-ea"/>
                <a:cs typeface="+mn-cs"/>
              </a:rPr>
              <a:t>:</a:t>
            </a:r>
            <a:endParaRPr kumimoji="0" lang="fr-FR" sz="1050" b="0" i="0" u="none" strike="noStrike" kern="1200" cap="none" spc="0" normalizeH="0" baseline="0" noProof="0">
              <a:ln>
                <a:noFill/>
              </a:ln>
              <a:solidFill>
                <a:schemeClr val="tx1"/>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fr-FR" sz="900" b="0" i="0" u="none" strike="noStrike" kern="1200" cap="none" spc="0" normalizeH="0" baseline="0" noProof="0">
                <a:ln>
                  <a:noFill/>
                </a:ln>
                <a:solidFill>
                  <a:schemeClr val="tx1"/>
                </a:solidFill>
                <a:effectLst/>
                <a:uLnTx/>
                <a:uFillTx/>
                <a:latin typeface="Arial"/>
                <a:ea typeface="+mn-ea"/>
                <a:cs typeface="+mn-cs"/>
              </a:rPr>
              <a:t>Rôle des OSNP </a:t>
            </a:r>
            <a:r>
              <a:rPr kumimoji="0" lang="fr-FR" sz="900" b="0" i="1" u="none" strike="noStrike" kern="1200" cap="none" spc="0" normalizeH="0" baseline="0" noProof="0">
                <a:ln>
                  <a:noFill/>
                </a:ln>
                <a:solidFill>
                  <a:schemeClr val="tx1"/>
                </a:solidFill>
                <a:effectLst/>
                <a:uLnTx/>
                <a:uFillTx/>
                <a:latin typeface="Arial"/>
                <a:ea typeface="+mn-ea"/>
                <a:cs typeface="+mn-cs"/>
              </a:rPr>
              <a:t>(description des missions, du profil, de la formation, etc.)</a:t>
            </a:r>
          </a:p>
          <a:p>
            <a:pPr marL="171450" marR="0" lvl="0" indent="-1714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fr-FR" sz="900" b="0" i="0" u="none" strike="noStrike" kern="1200" cap="none" spc="0" normalizeH="0" baseline="0" noProof="0">
                <a:ln>
                  <a:noFill/>
                </a:ln>
                <a:solidFill>
                  <a:schemeClr val="tx1"/>
                </a:solidFill>
                <a:effectLst/>
                <a:uLnTx/>
                <a:uFillTx/>
                <a:latin typeface="Arial"/>
                <a:ea typeface="+mn-ea"/>
                <a:cs typeface="+mn-cs"/>
              </a:rPr>
              <a:t>Statuts juridiques du SAS (convention, etc.)</a:t>
            </a:r>
          </a:p>
          <a:p>
            <a:pPr marL="171450" marR="0" lvl="0" indent="-1714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fr-FR" sz="900" b="0" i="0" u="none" strike="noStrike" kern="1200" cap="none" spc="0" normalizeH="0" baseline="0" noProof="0">
                <a:ln>
                  <a:noFill/>
                </a:ln>
                <a:solidFill>
                  <a:schemeClr val="tx1"/>
                </a:solidFill>
                <a:effectLst/>
                <a:uLnTx/>
                <a:uFillTx/>
                <a:latin typeface="Arial"/>
                <a:ea typeface="+mn-ea"/>
                <a:cs typeface="+mn-cs"/>
              </a:rPr>
              <a:t>Articulation du SAS avec les structures d’effection de SNP</a:t>
            </a:r>
            <a:r>
              <a:rPr kumimoji="0" lang="fr-FR" sz="900" b="0" i="1" u="none" strike="noStrike" kern="1200" cap="none" spc="0" normalizeH="0" baseline="0" noProof="0">
                <a:ln>
                  <a:noFill/>
                </a:ln>
                <a:solidFill>
                  <a:schemeClr val="tx1"/>
                </a:solidFill>
                <a:effectLst/>
                <a:uLnTx/>
                <a:uFillTx/>
                <a:latin typeface="Arial"/>
                <a:ea typeface="+mn-ea"/>
                <a:cs typeface="+mn-cs"/>
              </a:rPr>
              <a:t> (CPTS, MSP, SOS Médecins, cliniques privés avec activité SNP,</a:t>
            </a:r>
            <a:r>
              <a:rPr kumimoji="0" lang="fr-FR" sz="900" b="0" i="1" u="none" strike="noStrike" kern="1200" cap="none" spc="0" normalizeH="0" noProof="0">
                <a:ln>
                  <a:noFill/>
                </a:ln>
                <a:solidFill>
                  <a:schemeClr val="tx1"/>
                </a:solidFill>
                <a:effectLst/>
                <a:uLnTx/>
                <a:uFillTx/>
                <a:latin typeface="Arial"/>
                <a:ea typeface="+mn-ea"/>
                <a:cs typeface="+mn-cs"/>
              </a:rPr>
              <a:t> etc.</a:t>
            </a:r>
            <a:r>
              <a:rPr kumimoji="0" lang="fr-FR" sz="900" b="0" i="1" u="none" strike="noStrike" kern="1200" cap="none" spc="0" normalizeH="0" baseline="0" noProof="0">
                <a:ln>
                  <a:noFill/>
                </a:ln>
                <a:solidFill>
                  <a:schemeClr val="tx1"/>
                </a:solidFill>
                <a:effectLst/>
                <a:uLnTx/>
                <a:uFillTx/>
                <a:latin typeface="Arial"/>
                <a:ea typeface="+mn-ea"/>
                <a:cs typeface="+mn-cs"/>
              </a:rPr>
              <a:t>) </a:t>
            </a:r>
          </a:p>
        </p:txBody>
      </p:sp>
      <p:sp>
        <p:nvSpPr>
          <p:cNvPr id="25" name="Rectangle 24">
            <a:extLst>
              <a:ext uri="{FF2B5EF4-FFF2-40B4-BE49-F238E27FC236}">
                <a16:creationId xmlns:a16="http://schemas.microsoft.com/office/drawing/2014/main" id="{80BAEF2E-BA58-4625-BC24-F8D4E9553E42}"/>
              </a:ext>
            </a:extLst>
          </p:cNvPr>
          <p:cNvSpPr/>
          <p:nvPr/>
        </p:nvSpPr>
        <p:spPr>
          <a:xfrm>
            <a:off x="3197493" y="1543008"/>
            <a:ext cx="2749831" cy="2761848"/>
          </a:xfrm>
          <a:prstGeom prst="rect">
            <a:avLst/>
          </a:prstGeom>
          <a:solidFill>
            <a:schemeClr val="bg1"/>
          </a:solidFill>
          <a:ln>
            <a:solidFill>
              <a:srgbClr val="BDD7E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a:solidFill>
                  <a:srgbClr val="000091"/>
                </a:solidFill>
                <a:latin typeface="Arial"/>
              </a:rPr>
              <a:t>PARTAGE DES DOCUMENTS</a:t>
            </a:r>
          </a:p>
        </p:txBody>
      </p:sp>
      <p:sp>
        <p:nvSpPr>
          <p:cNvPr id="27" name="Ellipse 26">
            <a:extLst>
              <a:ext uri="{FF2B5EF4-FFF2-40B4-BE49-F238E27FC236}">
                <a16:creationId xmlns:a16="http://schemas.microsoft.com/office/drawing/2014/main" id="{450731A2-87DD-436D-993E-FCE226890530}"/>
              </a:ext>
            </a:extLst>
          </p:cNvPr>
          <p:cNvSpPr/>
          <p:nvPr/>
        </p:nvSpPr>
        <p:spPr>
          <a:xfrm>
            <a:off x="3185261" y="1331300"/>
            <a:ext cx="422426" cy="421258"/>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000091"/>
                </a:solidFill>
                <a:effectLst/>
                <a:uLnTx/>
                <a:uFillTx/>
                <a:latin typeface="Arial"/>
                <a:ea typeface="+mn-ea"/>
                <a:cs typeface="+mn-cs"/>
              </a:rPr>
              <a:t>2</a:t>
            </a:r>
          </a:p>
        </p:txBody>
      </p:sp>
      <p:sp>
        <p:nvSpPr>
          <p:cNvPr id="33" name="Rectangle 32">
            <a:extLst>
              <a:ext uri="{FF2B5EF4-FFF2-40B4-BE49-F238E27FC236}">
                <a16:creationId xmlns:a16="http://schemas.microsoft.com/office/drawing/2014/main" id="{00090020-667E-4CAC-9A99-7B74C45FA91F}"/>
              </a:ext>
            </a:extLst>
          </p:cNvPr>
          <p:cNvSpPr/>
          <p:nvPr/>
        </p:nvSpPr>
        <p:spPr>
          <a:xfrm>
            <a:off x="3236582" y="1930952"/>
            <a:ext cx="2664000" cy="2332021"/>
          </a:xfrm>
          <a:prstGeom prst="rect">
            <a:avLst/>
          </a:prstGeom>
          <a:solidFill>
            <a:srgbClr val="BDD7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chemeClr val="tx1"/>
                </a:solidFill>
                <a:effectLst/>
                <a:uLnTx/>
                <a:uFillTx/>
                <a:latin typeface="Arial"/>
                <a:ea typeface="+mn-ea"/>
                <a:cs typeface="+mn-cs"/>
              </a:rPr>
              <a:t>Les éléments reçus</a:t>
            </a:r>
            <a:r>
              <a:rPr kumimoji="0" lang="fr-FR" sz="1100" b="0" i="0" u="none" strike="noStrike" kern="1200" cap="none" spc="0" normalizeH="0" noProof="0">
                <a:ln>
                  <a:noFill/>
                </a:ln>
                <a:solidFill>
                  <a:schemeClr val="tx1"/>
                </a:solidFill>
                <a:effectLst/>
                <a:uLnTx/>
                <a:uFillTx/>
                <a:latin typeface="Arial"/>
                <a:ea typeface="+mn-ea"/>
                <a:cs typeface="+mn-cs"/>
              </a:rPr>
              <a:t> </a:t>
            </a:r>
            <a:r>
              <a:rPr kumimoji="0" lang="fr-FR" sz="1100" b="0" i="0" u="none" strike="noStrike" kern="1200" cap="none" spc="0" normalizeH="0" baseline="0" noProof="0">
                <a:ln>
                  <a:noFill/>
                </a:ln>
                <a:solidFill>
                  <a:schemeClr val="tx1"/>
                </a:solidFill>
                <a:effectLst/>
                <a:uLnTx/>
                <a:uFillTx/>
                <a:latin typeface="Arial"/>
                <a:ea typeface="+mn-ea"/>
                <a:cs typeface="+mn-cs"/>
              </a:rPr>
              <a:t>seront </a:t>
            </a:r>
            <a:r>
              <a:rPr lang="fr-FR" sz="1100" b="1">
                <a:solidFill>
                  <a:srgbClr val="000091"/>
                </a:solidFill>
              </a:rPr>
              <a:t>partagés</a:t>
            </a:r>
            <a:r>
              <a:rPr kumimoji="0" lang="fr-FR" sz="1100" b="1" i="0" u="none" strike="noStrike" kern="1200" cap="none" spc="0" normalizeH="0" baseline="0" noProof="0">
                <a:ln>
                  <a:noFill/>
                </a:ln>
                <a:solidFill>
                  <a:schemeClr val="tx1"/>
                </a:solidFill>
                <a:effectLst/>
                <a:uLnTx/>
                <a:uFillTx/>
                <a:latin typeface="Arial"/>
                <a:ea typeface="+mn-ea"/>
                <a:cs typeface="+mn-cs"/>
              </a:rPr>
              <a:t> </a:t>
            </a:r>
            <a:r>
              <a:rPr lang="fr-FR" sz="1100" b="1">
                <a:solidFill>
                  <a:srgbClr val="000091"/>
                </a:solidFill>
              </a:rPr>
              <a:t>avec l’ensemble des territoires</a:t>
            </a:r>
            <a:r>
              <a:rPr kumimoji="0" lang="fr-FR" sz="1100" b="1" i="0" u="none" strike="noStrike" kern="1200" cap="none" spc="0" normalizeH="0" baseline="0" noProof="0">
                <a:ln>
                  <a:noFill/>
                </a:ln>
                <a:solidFill>
                  <a:schemeClr val="tx1"/>
                </a:solidFill>
                <a:effectLst/>
                <a:uLnTx/>
                <a:uFillTx/>
                <a:latin typeface="Arial"/>
                <a:ea typeface="+mn-ea"/>
                <a:cs typeface="+mn-cs"/>
              </a:rPr>
              <a:t>,</a:t>
            </a:r>
            <a:r>
              <a:rPr kumimoji="0" lang="fr-FR" sz="1100" b="0" i="0" u="none" strike="noStrike" kern="1200" cap="none" spc="0" normalizeH="0" baseline="0" noProof="0">
                <a:ln>
                  <a:noFill/>
                </a:ln>
                <a:solidFill>
                  <a:schemeClr val="tx1"/>
                </a:solidFill>
                <a:effectLst/>
                <a:uLnTx/>
                <a:uFillTx/>
                <a:latin typeface="Arial"/>
                <a:ea typeface="+mn-ea"/>
                <a:cs typeface="+mn-cs"/>
              </a:rPr>
              <a:t> via l’Espace Collaboratif Unifié accessible au ministère et aux ARS.</a:t>
            </a:r>
          </a:p>
        </p:txBody>
      </p:sp>
      <p:sp>
        <p:nvSpPr>
          <p:cNvPr id="34" name="Rectangle 33">
            <a:extLst>
              <a:ext uri="{FF2B5EF4-FFF2-40B4-BE49-F238E27FC236}">
                <a16:creationId xmlns:a16="http://schemas.microsoft.com/office/drawing/2014/main" id="{0154348B-B655-476B-95E1-EDFEC4B0F828}"/>
              </a:ext>
            </a:extLst>
          </p:cNvPr>
          <p:cNvSpPr/>
          <p:nvPr/>
        </p:nvSpPr>
        <p:spPr>
          <a:xfrm>
            <a:off x="6033293" y="1543008"/>
            <a:ext cx="2749831" cy="2761848"/>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0091"/>
                </a:solidFill>
                <a:effectLst/>
                <a:uLnTx/>
                <a:uFillTx/>
                <a:latin typeface="Arial"/>
                <a:ea typeface="+mn-ea"/>
                <a:cs typeface="+mn-cs"/>
              </a:rPr>
              <a:t>ATELIERS THÉMATIQUES</a:t>
            </a:r>
          </a:p>
        </p:txBody>
      </p:sp>
      <p:sp>
        <p:nvSpPr>
          <p:cNvPr id="35" name="Rectangle 34">
            <a:extLst>
              <a:ext uri="{FF2B5EF4-FFF2-40B4-BE49-F238E27FC236}">
                <a16:creationId xmlns:a16="http://schemas.microsoft.com/office/drawing/2014/main" id="{BD832C6A-7D12-4E61-AF00-D0FC1C815E91}"/>
              </a:ext>
            </a:extLst>
          </p:cNvPr>
          <p:cNvSpPr/>
          <p:nvPr/>
        </p:nvSpPr>
        <p:spPr>
          <a:xfrm>
            <a:off x="6071881" y="1931976"/>
            <a:ext cx="2664000" cy="233928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chemeClr val="tx1"/>
                </a:solidFill>
                <a:effectLst/>
                <a:uLnTx/>
                <a:uFillTx/>
                <a:latin typeface="Arial"/>
                <a:ea typeface="+mn-ea"/>
                <a:cs typeface="+mn-cs"/>
              </a:rPr>
              <a:t>Si nécessaire, des ateliers </a:t>
            </a:r>
            <a:r>
              <a:rPr lang="fr-FR" sz="1100" b="1">
                <a:solidFill>
                  <a:srgbClr val="000091"/>
                </a:solidFill>
              </a:rPr>
              <a:t>facultatifs</a:t>
            </a:r>
            <a:r>
              <a:rPr kumimoji="0" lang="fr-FR" sz="1100" b="1" i="0" u="none" strike="noStrike" kern="1200" cap="none" spc="0" normalizeH="0" baseline="0" noProof="0">
                <a:ln>
                  <a:noFill/>
                </a:ln>
                <a:solidFill>
                  <a:schemeClr val="tx1"/>
                </a:solidFill>
                <a:effectLst/>
                <a:uLnTx/>
                <a:uFillTx/>
                <a:latin typeface="Arial"/>
                <a:ea typeface="+mn-ea"/>
                <a:cs typeface="+mn-cs"/>
              </a:rPr>
              <a:t> </a:t>
            </a:r>
            <a:r>
              <a:rPr kumimoji="0" lang="fr-FR" sz="1100" b="0" i="0" u="none" strike="noStrike" kern="1200" cap="none" spc="0" normalizeH="0" baseline="0" noProof="0">
                <a:ln>
                  <a:noFill/>
                </a:ln>
                <a:solidFill>
                  <a:schemeClr val="tx1"/>
                </a:solidFill>
                <a:effectLst/>
                <a:uLnTx/>
                <a:uFillTx/>
                <a:latin typeface="Arial"/>
                <a:ea typeface="+mn-ea"/>
                <a:cs typeface="+mn-cs"/>
              </a:rPr>
              <a:t>construits</a:t>
            </a:r>
            <a:r>
              <a:rPr kumimoji="0" lang="fr-FR" sz="1100" b="1" i="0" u="none" strike="noStrike" kern="1200" cap="none" spc="0" normalizeH="0" baseline="0" noProof="0">
                <a:ln>
                  <a:noFill/>
                </a:ln>
                <a:solidFill>
                  <a:schemeClr val="tx1"/>
                </a:solidFill>
                <a:effectLst/>
                <a:uLnTx/>
                <a:uFillTx/>
                <a:latin typeface="Arial"/>
                <a:ea typeface="+mn-ea"/>
                <a:cs typeface="+mn-cs"/>
              </a:rPr>
              <a:t> </a:t>
            </a:r>
            <a:r>
              <a:rPr kumimoji="0" lang="fr-FR" sz="1100" b="0" i="0" u="none" strike="noStrike" kern="1200" cap="none" spc="0" normalizeH="0" baseline="0" noProof="0">
                <a:ln>
                  <a:noFill/>
                </a:ln>
                <a:solidFill>
                  <a:schemeClr val="tx1"/>
                </a:solidFill>
                <a:effectLst/>
                <a:uLnTx/>
                <a:uFillTx/>
                <a:latin typeface="Arial"/>
                <a:ea typeface="+mn-ea"/>
                <a:cs typeface="+mn-cs"/>
              </a:rPr>
              <a:t>autour de </a:t>
            </a:r>
            <a:r>
              <a:rPr lang="fr-FR" sz="1100" b="1">
                <a:solidFill>
                  <a:srgbClr val="000091"/>
                </a:solidFill>
              </a:rPr>
              <a:t>témoignages et partages d’expérience</a:t>
            </a:r>
            <a:r>
              <a:rPr kumimoji="0" lang="fr-FR" sz="1100" b="1" i="0" u="none" strike="noStrike" kern="1200" cap="none" spc="0" normalizeH="0" baseline="0" noProof="0">
                <a:ln>
                  <a:noFill/>
                </a:ln>
                <a:solidFill>
                  <a:schemeClr val="tx1"/>
                </a:solidFill>
                <a:effectLst/>
                <a:uLnTx/>
                <a:uFillTx/>
                <a:latin typeface="Arial"/>
                <a:ea typeface="+mn-ea"/>
                <a:cs typeface="+mn-cs"/>
              </a:rPr>
              <a:t> </a:t>
            </a:r>
            <a:r>
              <a:rPr kumimoji="0" lang="fr-FR" sz="1100" b="0" i="0" u="none" strike="noStrike" kern="1200" cap="none" spc="0" normalizeH="0" baseline="0" noProof="0">
                <a:ln>
                  <a:noFill/>
                </a:ln>
                <a:solidFill>
                  <a:schemeClr val="tx1"/>
                </a:solidFill>
                <a:effectLst/>
                <a:uLnTx/>
                <a:uFillTx/>
                <a:latin typeface="Arial"/>
                <a:ea typeface="+mn-ea"/>
                <a:cs typeface="+mn-cs"/>
              </a:rPr>
              <a:t>entre les territoires seront organisés au profit des ARS et éventuellement des pilotes </a:t>
            </a:r>
            <a:r>
              <a:rPr kumimoji="0" lang="fr-FR" sz="1100" b="0" i="1" u="none" strike="noStrike" kern="1200" cap="none" spc="0" normalizeH="0" baseline="0" noProof="0">
                <a:ln>
                  <a:noFill/>
                </a:ln>
                <a:solidFill>
                  <a:schemeClr val="tx1"/>
                </a:solidFill>
                <a:effectLst/>
                <a:uLnTx/>
                <a:uFillTx/>
                <a:latin typeface="Arial"/>
                <a:ea typeface="+mn-ea"/>
                <a:cs typeface="+mn-cs"/>
              </a:rPr>
              <a:t>(février-mars).</a:t>
            </a:r>
          </a:p>
        </p:txBody>
      </p:sp>
      <p:sp>
        <p:nvSpPr>
          <p:cNvPr id="36" name="Ellipse 35">
            <a:extLst>
              <a:ext uri="{FF2B5EF4-FFF2-40B4-BE49-F238E27FC236}">
                <a16:creationId xmlns:a16="http://schemas.microsoft.com/office/drawing/2014/main" id="{3105CA21-DD34-4CA0-8488-9E1B85D15CC5}"/>
              </a:ext>
            </a:extLst>
          </p:cNvPr>
          <p:cNvSpPr/>
          <p:nvPr/>
        </p:nvSpPr>
        <p:spPr>
          <a:xfrm>
            <a:off x="6013559" y="1331300"/>
            <a:ext cx="422426" cy="421258"/>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000091"/>
                </a:solidFill>
                <a:effectLst/>
                <a:uLnTx/>
                <a:uFillTx/>
                <a:latin typeface="Arial"/>
                <a:ea typeface="+mn-ea"/>
                <a:cs typeface="+mn-cs"/>
              </a:rPr>
              <a:t>3</a:t>
            </a:r>
          </a:p>
        </p:txBody>
      </p:sp>
      <p:sp>
        <p:nvSpPr>
          <p:cNvPr id="18" name="Rectangle 17">
            <a:extLst>
              <a:ext uri="{FF2B5EF4-FFF2-40B4-BE49-F238E27FC236}">
                <a16:creationId xmlns:a16="http://schemas.microsoft.com/office/drawing/2014/main" id="{4770A662-1BCE-4F46-B837-45714FE9F654}"/>
              </a:ext>
            </a:extLst>
          </p:cNvPr>
          <p:cNvSpPr/>
          <p:nvPr/>
        </p:nvSpPr>
        <p:spPr>
          <a:xfrm>
            <a:off x="0" y="595806"/>
            <a:ext cx="9144000" cy="53527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446087" marR="0" lvl="0" indent="0" algn="just" defTabSz="914400" rtl="0" eaLnBrk="1" fontAlgn="auto" latinLnBrk="0" hangingPunct="1">
              <a:lnSpc>
                <a:spcPct val="115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Arial"/>
                <a:ea typeface="Calibri" panose="020F0502020204030204" pitchFamily="34" charset="0"/>
                <a:cs typeface="Segoe UI Light" panose="020B0502040204020203" pitchFamily="34" charset="0"/>
              </a:rPr>
              <a:t>En sus des échanges réguliers entre les ARS et le ministère dans le cadre des bilatérales, un partage d’expérience est en cours d’organisation entre les territoires, afin d’aider les moins avancés d’entre eux dans la préparation des pilotes. La démarche mise en œuvre est la suivante :</a:t>
            </a:r>
            <a:endParaRPr kumimoji="0" lang="fr-FR" sz="1000" b="1" i="0" u="none" strike="noStrike" kern="1200" cap="none" spc="0" normalizeH="0" baseline="0" noProof="0">
              <a:ln>
                <a:noFill/>
              </a:ln>
              <a:solidFill>
                <a:schemeClr val="tx1"/>
              </a:solidFill>
              <a:effectLst/>
              <a:uLnTx/>
              <a:uFillTx/>
              <a:latin typeface="Arial"/>
              <a:ea typeface="Calibri" panose="020F0502020204030204" pitchFamily="34" charset="0"/>
              <a:cs typeface="Segoe UI Light" panose="020B0502040204020203" pitchFamily="34" charset="0"/>
            </a:endParaRPr>
          </a:p>
        </p:txBody>
      </p:sp>
      <p:grpSp>
        <p:nvGrpSpPr>
          <p:cNvPr id="19" name="Groupe 18">
            <a:extLst>
              <a:ext uri="{FF2B5EF4-FFF2-40B4-BE49-F238E27FC236}">
                <a16:creationId xmlns:a16="http://schemas.microsoft.com/office/drawing/2014/main" id="{B75CF728-53A8-48D2-A721-566D903DD75C}"/>
              </a:ext>
            </a:extLst>
          </p:cNvPr>
          <p:cNvGrpSpPr/>
          <p:nvPr/>
        </p:nvGrpSpPr>
        <p:grpSpPr>
          <a:xfrm>
            <a:off x="185348" y="732434"/>
            <a:ext cx="277003" cy="257121"/>
            <a:chOff x="243031" y="1196242"/>
            <a:chExt cx="325319" cy="296329"/>
          </a:xfrm>
          <a:solidFill>
            <a:srgbClr val="000091"/>
          </a:solidFill>
        </p:grpSpPr>
        <p:sp>
          <p:nvSpPr>
            <p:cNvPr id="20" name="Freeform 335">
              <a:extLst>
                <a:ext uri="{FF2B5EF4-FFF2-40B4-BE49-F238E27FC236}">
                  <a16:creationId xmlns:a16="http://schemas.microsoft.com/office/drawing/2014/main" id="{381A1A92-C777-4077-817E-4C3F962D4403}"/>
                </a:ext>
              </a:extLst>
            </p:cNvPr>
            <p:cNvSpPr>
              <a:spLocks noEditPoints="1"/>
            </p:cNvSpPr>
            <p:nvPr/>
          </p:nvSpPr>
          <p:spPr bwMode="auto">
            <a:xfrm flipH="1">
              <a:off x="243031" y="1196242"/>
              <a:ext cx="325319" cy="296329"/>
            </a:xfrm>
            <a:custGeom>
              <a:avLst/>
              <a:gdLst>
                <a:gd name="T0" fmla="*/ 3 w 41"/>
                <a:gd name="T1" fmla="*/ 23 h 37"/>
                <a:gd name="T2" fmla="*/ 0 w 41"/>
                <a:gd name="T3" fmla="*/ 20 h 37"/>
                <a:gd name="T4" fmla="*/ 2 w 41"/>
                <a:gd name="T5" fmla="*/ 16 h 37"/>
                <a:gd name="T6" fmla="*/ 11 w 41"/>
                <a:gd name="T7" fmla="*/ 5 h 37"/>
                <a:gd name="T8" fmla="*/ 14 w 41"/>
                <a:gd name="T9" fmla="*/ 2 h 37"/>
                <a:gd name="T10" fmla="*/ 17 w 41"/>
                <a:gd name="T11" fmla="*/ 0 h 37"/>
                <a:gd name="T12" fmla="*/ 20 w 41"/>
                <a:gd name="T13" fmla="*/ 3 h 37"/>
                <a:gd name="T14" fmla="*/ 20 w 41"/>
                <a:gd name="T15" fmla="*/ 9 h 37"/>
                <a:gd name="T16" fmla="*/ 30 w 41"/>
                <a:gd name="T17" fmla="*/ 9 h 37"/>
                <a:gd name="T18" fmla="*/ 39 w 41"/>
                <a:gd name="T19" fmla="*/ 8 h 37"/>
                <a:gd name="T20" fmla="*/ 41 w 41"/>
                <a:gd name="T21" fmla="*/ 14 h 37"/>
                <a:gd name="T22" fmla="*/ 41 w 41"/>
                <a:gd name="T23" fmla="*/ 24 h 37"/>
                <a:gd name="T24" fmla="*/ 35 w 41"/>
                <a:gd name="T25" fmla="*/ 25 h 37"/>
                <a:gd name="T26" fmla="*/ 29 w 41"/>
                <a:gd name="T27" fmla="*/ 25 h 37"/>
                <a:gd name="T28" fmla="*/ 19 w 41"/>
                <a:gd name="T29" fmla="*/ 27 h 37"/>
                <a:gd name="T30" fmla="*/ 20 w 41"/>
                <a:gd name="T31" fmla="*/ 37 h 37"/>
                <a:gd name="T32" fmla="*/ 18 w 41"/>
                <a:gd name="T33" fmla="*/ 36 h 37"/>
                <a:gd name="T34" fmla="*/ 13 w 41"/>
                <a:gd name="T35" fmla="*/ 31 h 37"/>
                <a:gd name="T36" fmla="*/ 7 w 41"/>
                <a:gd name="T37" fmla="*/ 26 h 37"/>
                <a:gd name="T38" fmla="*/ 10 w 41"/>
                <a:gd name="T39" fmla="*/ 12 h 37"/>
                <a:gd name="T40" fmla="*/ 20 w 41"/>
                <a:gd name="T41" fmla="*/ 18 h 37"/>
                <a:gd name="T42" fmla="*/ 27 w 41"/>
                <a:gd name="T43" fmla="*/ 22 h 37"/>
                <a:gd name="T44" fmla="*/ 31 w 41"/>
                <a:gd name="T45" fmla="*/ 23 h 37"/>
                <a:gd name="T46" fmla="*/ 21 w 41"/>
                <a:gd name="T47" fmla="*/ 17 h 37"/>
                <a:gd name="T48" fmla="*/ 12 w 41"/>
                <a:gd name="T49" fmla="*/ 12 h 37"/>
                <a:gd name="T50" fmla="*/ 10 w 41"/>
                <a:gd name="T51" fmla="*/ 10 h 37"/>
                <a:gd name="T52" fmla="*/ 23 w 41"/>
                <a:gd name="T53" fmla="*/ 13 h 37"/>
                <a:gd name="T54" fmla="*/ 36 w 41"/>
                <a:gd name="T55" fmla="*/ 21 h 37"/>
                <a:gd name="T56" fmla="*/ 38 w 41"/>
                <a:gd name="T57" fmla="*/ 21 h 37"/>
                <a:gd name="T58" fmla="*/ 30 w 41"/>
                <a:gd name="T59" fmla="*/ 15 h 37"/>
                <a:gd name="T60" fmla="*/ 24 w 41"/>
                <a:gd name="T61" fmla="*/ 11 h 37"/>
                <a:gd name="T62" fmla="*/ 6 w 41"/>
                <a:gd name="T63" fmla="*/ 20 h 37"/>
                <a:gd name="T64" fmla="*/ 15 w 41"/>
                <a:gd name="T65" fmla="*/ 25 h 37"/>
                <a:gd name="T66" fmla="*/ 14 w 41"/>
                <a:gd name="T67" fmla="*/ 23 h 37"/>
                <a:gd name="T68" fmla="*/ 9 w 41"/>
                <a:gd name="T69" fmla="*/ 20 h 37"/>
                <a:gd name="T70" fmla="*/ 4 w 41"/>
                <a:gd name="T71" fmla="*/ 19 h 37"/>
                <a:gd name="T72" fmla="*/ 11 w 41"/>
                <a:gd name="T73" fmla="*/ 16 h 37"/>
                <a:gd name="T74" fmla="*/ 14 w 41"/>
                <a:gd name="T75" fmla="*/ 18 h 37"/>
                <a:gd name="T76" fmla="*/ 23 w 41"/>
                <a:gd name="T77" fmla="*/ 24 h 37"/>
                <a:gd name="T78" fmla="*/ 23 w 41"/>
                <a:gd name="T79" fmla="*/ 22 h 37"/>
                <a:gd name="T80" fmla="*/ 38 w 41"/>
                <a:gd name="T81" fmla="*/ 18 h 37"/>
                <a:gd name="T82" fmla="*/ 34 w 41"/>
                <a:gd name="T83" fmla="*/ 15 h 37"/>
                <a:gd name="T84" fmla="*/ 33 w 41"/>
                <a:gd name="T85" fmla="*/ 22 h 37"/>
                <a:gd name="T86" fmla="*/ 23 w 41"/>
                <a:gd name="T87" fmla="*/ 16 h 37"/>
                <a:gd name="T88" fmla="*/ 33 w 41"/>
                <a:gd name="T89" fmla="*/ 22 h 37"/>
                <a:gd name="T90" fmla="*/ 16 w 41"/>
                <a:gd name="T91" fmla="*/ 28 h 37"/>
                <a:gd name="T92" fmla="*/ 8 w 41"/>
                <a:gd name="T93" fmla="*/ 23 h 37"/>
                <a:gd name="T94" fmla="*/ 9 w 41"/>
                <a:gd name="T95" fmla="*/ 25 h 37"/>
                <a:gd name="T96" fmla="*/ 16 w 41"/>
                <a:gd name="T97" fmla="*/ 29 h 37"/>
                <a:gd name="T98" fmla="*/ 16 w 41"/>
                <a:gd name="T99" fmla="*/ 7 h 37"/>
                <a:gd name="T100" fmla="*/ 13 w 41"/>
                <a:gd name="T101" fmla="*/ 6 h 37"/>
                <a:gd name="T102" fmla="*/ 19 w 41"/>
                <a:gd name="T103" fmla="*/ 12 h 37"/>
                <a:gd name="T104" fmla="*/ 35 w 41"/>
                <a:gd name="T105" fmla="*/ 10 h 37"/>
                <a:gd name="T106" fmla="*/ 39 w 41"/>
                <a:gd name="T107" fmla="*/ 11 h 37"/>
                <a:gd name="T108" fmla="*/ 35 w 41"/>
                <a:gd name="T109" fmla="*/ 10 h 37"/>
                <a:gd name="T110" fmla="*/ 12 w 41"/>
                <a:gd name="T111" fmla="*/ 19 h 37"/>
                <a:gd name="T112" fmla="*/ 38 w 41"/>
                <a:gd name="T113" fmla="*/ 15 h 37"/>
                <a:gd name="T114" fmla="*/ 38 w 41"/>
                <a:gd name="T115" fmla="*/ 15 h 37"/>
                <a:gd name="T116" fmla="*/ 26 w 41"/>
                <a:gd name="T117" fmla="*/ 11 h 37"/>
                <a:gd name="T118" fmla="*/ 35 w 41"/>
                <a:gd name="T119" fmla="*/ 23 h 37"/>
                <a:gd name="T120" fmla="*/ 35 w 41"/>
                <a:gd name="T121"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 h="37">
                  <a:moveTo>
                    <a:pt x="7" y="26"/>
                  </a:moveTo>
                  <a:cubicBezTo>
                    <a:pt x="6" y="25"/>
                    <a:pt x="5" y="24"/>
                    <a:pt x="4" y="23"/>
                  </a:cubicBezTo>
                  <a:cubicBezTo>
                    <a:pt x="3" y="23"/>
                    <a:pt x="3" y="23"/>
                    <a:pt x="3" y="23"/>
                  </a:cubicBezTo>
                  <a:cubicBezTo>
                    <a:pt x="3" y="23"/>
                    <a:pt x="3" y="23"/>
                    <a:pt x="3" y="23"/>
                  </a:cubicBezTo>
                  <a:cubicBezTo>
                    <a:pt x="2" y="22"/>
                    <a:pt x="1" y="22"/>
                    <a:pt x="1" y="21"/>
                  </a:cubicBezTo>
                  <a:cubicBezTo>
                    <a:pt x="0" y="21"/>
                    <a:pt x="0" y="20"/>
                    <a:pt x="0" y="20"/>
                  </a:cubicBezTo>
                  <a:cubicBezTo>
                    <a:pt x="0" y="20"/>
                    <a:pt x="1" y="19"/>
                    <a:pt x="1" y="19"/>
                  </a:cubicBezTo>
                  <a:cubicBezTo>
                    <a:pt x="0" y="19"/>
                    <a:pt x="0" y="19"/>
                    <a:pt x="0" y="19"/>
                  </a:cubicBezTo>
                  <a:cubicBezTo>
                    <a:pt x="0" y="17"/>
                    <a:pt x="1" y="17"/>
                    <a:pt x="2" y="16"/>
                  </a:cubicBezTo>
                  <a:cubicBezTo>
                    <a:pt x="2" y="15"/>
                    <a:pt x="3" y="15"/>
                    <a:pt x="4" y="14"/>
                  </a:cubicBezTo>
                  <a:cubicBezTo>
                    <a:pt x="5" y="13"/>
                    <a:pt x="5" y="12"/>
                    <a:pt x="6" y="11"/>
                  </a:cubicBezTo>
                  <a:cubicBezTo>
                    <a:pt x="8" y="9"/>
                    <a:pt x="10" y="7"/>
                    <a:pt x="11" y="5"/>
                  </a:cubicBezTo>
                  <a:cubicBezTo>
                    <a:pt x="12" y="5"/>
                    <a:pt x="12" y="4"/>
                    <a:pt x="12" y="3"/>
                  </a:cubicBezTo>
                  <a:cubicBezTo>
                    <a:pt x="12" y="3"/>
                    <a:pt x="13" y="3"/>
                    <a:pt x="13" y="3"/>
                  </a:cubicBezTo>
                  <a:cubicBezTo>
                    <a:pt x="14" y="3"/>
                    <a:pt x="14" y="2"/>
                    <a:pt x="14" y="2"/>
                  </a:cubicBezTo>
                  <a:cubicBezTo>
                    <a:pt x="14" y="2"/>
                    <a:pt x="15" y="2"/>
                    <a:pt x="15" y="2"/>
                  </a:cubicBezTo>
                  <a:cubicBezTo>
                    <a:pt x="15" y="1"/>
                    <a:pt x="16" y="0"/>
                    <a:pt x="17" y="1"/>
                  </a:cubicBezTo>
                  <a:cubicBezTo>
                    <a:pt x="17" y="1"/>
                    <a:pt x="17" y="0"/>
                    <a:pt x="17" y="0"/>
                  </a:cubicBezTo>
                  <a:cubicBezTo>
                    <a:pt x="18" y="0"/>
                    <a:pt x="19" y="0"/>
                    <a:pt x="19" y="1"/>
                  </a:cubicBezTo>
                  <a:cubicBezTo>
                    <a:pt x="19" y="1"/>
                    <a:pt x="20" y="1"/>
                    <a:pt x="19" y="2"/>
                  </a:cubicBezTo>
                  <a:cubicBezTo>
                    <a:pt x="19" y="2"/>
                    <a:pt x="20" y="3"/>
                    <a:pt x="20" y="3"/>
                  </a:cubicBezTo>
                  <a:cubicBezTo>
                    <a:pt x="20" y="5"/>
                    <a:pt x="19" y="6"/>
                    <a:pt x="19" y="8"/>
                  </a:cubicBezTo>
                  <a:cubicBezTo>
                    <a:pt x="19" y="8"/>
                    <a:pt x="19" y="8"/>
                    <a:pt x="19" y="9"/>
                  </a:cubicBezTo>
                  <a:cubicBezTo>
                    <a:pt x="19" y="9"/>
                    <a:pt x="20" y="9"/>
                    <a:pt x="20" y="9"/>
                  </a:cubicBezTo>
                  <a:cubicBezTo>
                    <a:pt x="20" y="9"/>
                    <a:pt x="21" y="9"/>
                    <a:pt x="22" y="9"/>
                  </a:cubicBezTo>
                  <a:cubicBezTo>
                    <a:pt x="23" y="9"/>
                    <a:pt x="25" y="8"/>
                    <a:pt x="26" y="9"/>
                  </a:cubicBezTo>
                  <a:cubicBezTo>
                    <a:pt x="27" y="9"/>
                    <a:pt x="29" y="9"/>
                    <a:pt x="30" y="9"/>
                  </a:cubicBezTo>
                  <a:cubicBezTo>
                    <a:pt x="31" y="9"/>
                    <a:pt x="33" y="8"/>
                    <a:pt x="34" y="8"/>
                  </a:cubicBezTo>
                  <a:cubicBezTo>
                    <a:pt x="36" y="8"/>
                    <a:pt x="37" y="8"/>
                    <a:pt x="39" y="9"/>
                  </a:cubicBezTo>
                  <a:cubicBezTo>
                    <a:pt x="39" y="9"/>
                    <a:pt x="39" y="8"/>
                    <a:pt x="39" y="8"/>
                  </a:cubicBezTo>
                  <a:cubicBezTo>
                    <a:pt x="40" y="8"/>
                    <a:pt x="40" y="8"/>
                    <a:pt x="40" y="8"/>
                  </a:cubicBezTo>
                  <a:cubicBezTo>
                    <a:pt x="41" y="10"/>
                    <a:pt x="41" y="11"/>
                    <a:pt x="41" y="12"/>
                  </a:cubicBezTo>
                  <a:cubicBezTo>
                    <a:pt x="41" y="13"/>
                    <a:pt x="41" y="13"/>
                    <a:pt x="41" y="14"/>
                  </a:cubicBezTo>
                  <a:cubicBezTo>
                    <a:pt x="41" y="15"/>
                    <a:pt x="41" y="16"/>
                    <a:pt x="41" y="18"/>
                  </a:cubicBezTo>
                  <a:cubicBezTo>
                    <a:pt x="41" y="19"/>
                    <a:pt x="41" y="20"/>
                    <a:pt x="41" y="22"/>
                  </a:cubicBezTo>
                  <a:cubicBezTo>
                    <a:pt x="41" y="23"/>
                    <a:pt x="41" y="23"/>
                    <a:pt x="41" y="24"/>
                  </a:cubicBezTo>
                  <a:cubicBezTo>
                    <a:pt x="41" y="25"/>
                    <a:pt x="40" y="25"/>
                    <a:pt x="39" y="25"/>
                  </a:cubicBezTo>
                  <a:cubicBezTo>
                    <a:pt x="39" y="24"/>
                    <a:pt x="38" y="25"/>
                    <a:pt x="37" y="25"/>
                  </a:cubicBezTo>
                  <a:cubicBezTo>
                    <a:pt x="36" y="25"/>
                    <a:pt x="36" y="25"/>
                    <a:pt x="35" y="25"/>
                  </a:cubicBezTo>
                  <a:cubicBezTo>
                    <a:pt x="34" y="25"/>
                    <a:pt x="34" y="25"/>
                    <a:pt x="34" y="25"/>
                  </a:cubicBezTo>
                  <a:cubicBezTo>
                    <a:pt x="34" y="25"/>
                    <a:pt x="33" y="25"/>
                    <a:pt x="33" y="25"/>
                  </a:cubicBezTo>
                  <a:cubicBezTo>
                    <a:pt x="32" y="25"/>
                    <a:pt x="30" y="25"/>
                    <a:pt x="29" y="25"/>
                  </a:cubicBezTo>
                  <a:cubicBezTo>
                    <a:pt x="28" y="25"/>
                    <a:pt x="27" y="25"/>
                    <a:pt x="25" y="25"/>
                  </a:cubicBezTo>
                  <a:cubicBezTo>
                    <a:pt x="24" y="25"/>
                    <a:pt x="22" y="26"/>
                    <a:pt x="20" y="26"/>
                  </a:cubicBezTo>
                  <a:cubicBezTo>
                    <a:pt x="19" y="26"/>
                    <a:pt x="19" y="26"/>
                    <a:pt x="19" y="27"/>
                  </a:cubicBezTo>
                  <a:cubicBezTo>
                    <a:pt x="19" y="29"/>
                    <a:pt x="19" y="30"/>
                    <a:pt x="20" y="31"/>
                  </a:cubicBezTo>
                  <a:cubicBezTo>
                    <a:pt x="20" y="33"/>
                    <a:pt x="20" y="34"/>
                    <a:pt x="20" y="35"/>
                  </a:cubicBezTo>
                  <a:cubicBezTo>
                    <a:pt x="21" y="36"/>
                    <a:pt x="21" y="37"/>
                    <a:pt x="20" y="37"/>
                  </a:cubicBezTo>
                  <a:cubicBezTo>
                    <a:pt x="20" y="37"/>
                    <a:pt x="20" y="37"/>
                    <a:pt x="19" y="37"/>
                  </a:cubicBezTo>
                  <a:cubicBezTo>
                    <a:pt x="19" y="37"/>
                    <a:pt x="19" y="37"/>
                    <a:pt x="19" y="37"/>
                  </a:cubicBezTo>
                  <a:cubicBezTo>
                    <a:pt x="18" y="37"/>
                    <a:pt x="18" y="37"/>
                    <a:pt x="18" y="36"/>
                  </a:cubicBezTo>
                  <a:cubicBezTo>
                    <a:pt x="18" y="35"/>
                    <a:pt x="17" y="35"/>
                    <a:pt x="16" y="34"/>
                  </a:cubicBezTo>
                  <a:cubicBezTo>
                    <a:pt x="16" y="34"/>
                    <a:pt x="16" y="34"/>
                    <a:pt x="16" y="34"/>
                  </a:cubicBezTo>
                  <a:cubicBezTo>
                    <a:pt x="15" y="33"/>
                    <a:pt x="14" y="32"/>
                    <a:pt x="13" y="31"/>
                  </a:cubicBezTo>
                  <a:cubicBezTo>
                    <a:pt x="12" y="31"/>
                    <a:pt x="12" y="30"/>
                    <a:pt x="12" y="30"/>
                  </a:cubicBezTo>
                  <a:cubicBezTo>
                    <a:pt x="10" y="29"/>
                    <a:pt x="10" y="28"/>
                    <a:pt x="8" y="27"/>
                  </a:cubicBezTo>
                  <a:cubicBezTo>
                    <a:pt x="7" y="27"/>
                    <a:pt x="7" y="26"/>
                    <a:pt x="7" y="26"/>
                  </a:cubicBezTo>
                  <a:close/>
                  <a:moveTo>
                    <a:pt x="10" y="10"/>
                  </a:moveTo>
                  <a:cubicBezTo>
                    <a:pt x="10" y="11"/>
                    <a:pt x="10" y="11"/>
                    <a:pt x="10" y="11"/>
                  </a:cubicBezTo>
                  <a:cubicBezTo>
                    <a:pt x="10" y="12"/>
                    <a:pt x="10" y="12"/>
                    <a:pt x="10" y="12"/>
                  </a:cubicBezTo>
                  <a:cubicBezTo>
                    <a:pt x="11" y="13"/>
                    <a:pt x="12" y="13"/>
                    <a:pt x="13" y="14"/>
                  </a:cubicBezTo>
                  <a:cubicBezTo>
                    <a:pt x="15" y="15"/>
                    <a:pt x="16" y="16"/>
                    <a:pt x="18" y="17"/>
                  </a:cubicBezTo>
                  <a:cubicBezTo>
                    <a:pt x="18" y="17"/>
                    <a:pt x="19" y="18"/>
                    <a:pt x="20" y="18"/>
                  </a:cubicBezTo>
                  <a:cubicBezTo>
                    <a:pt x="21" y="19"/>
                    <a:pt x="23" y="20"/>
                    <a:pt x="25" y="21"/>
                  </a:cubicBezTo>
                  <a:cubicBezTo>
                    <a:pt x="26" y="21"/>
                    <a:pt x="26" y="22"/>
                    <a:pt x="27" y="22"/>
                  </a:cubicBezTo>
                  <a:cubicBezTo>
                    <a:pt x="27" y="22"/>
                    <a:pt x="27" y="22"/>
                    <a:pt x="27" y="22"/>
                  </a:cubicBezTo>
                  <a:cubicBezTo>
                    <a:pt x="27" y="23"/>
                    <a:pt x="28" y="23"/>
                    <a:pt x="28" y="23"/>
                  </a:cubicBezTo>
                  <a:cubicBezTo>
                    <a:pt x="29" y="23"/>
                    <a:pt x="29" y="23"/>
                    <a:pt x="30" y="23"/>
                  </a:cubicBezTo>
                  <a:cubicBezTo>
                    <a:pt x="30" y="23"/>
                    <a:pt x="30" y="23"/>
                    <a:pt x="31" y="23"/>
                  </a:cubicBezTo>
                  <a:cubicBezTo>
                    <a:pt x="30" y="23"/>
                    <a:pt x="30" y="22"/>
                    <a:pt x="29" y="22"/>
                  </a:cubicBezTo>
                  <a:cubicBezTo>
                    <a:pt x="28" y="21"/>
                    <a:pt x="26" y="21"/>
                    <a:pt x="25" y="20"/>
                  </a:cubicBezTo>
                  <a:cubicBezTo>
                    <a:pt x="24" y="19"/>
                    <a:pt x="23" y="18"/>
                    <a:pt x="21" y="17"/>
                  </a:cubicBezTo>
                  <a:cubicBezTo>
                    <a:pt x="20" y="17"/>
                    <a:pt x="19" y="16"/>
                    <a:pt x="18" y="15"/>
                  </a:cubicBezTo>
                  <a:cubicBezTo>
                    <a:pt x="17" y="14"/>
                    <a:pt x="16" y="14"/>
                    <a:pt x="15" y="13"/>
                  </a:cubicBezTo>
                  <a:cubicBezTo>
                    <a:pt x="14" y="13"/>
                    <a:pt x="13" y="12"/>
                    <a:pt x="12" y="12"/>
                  </a:cubicBezTo>
                  <a:cubicBezTo>
                    <a:pt x="11" y="11"/>
                    <a:pt x="10" y="11"/>
                    <a:pt x="10" y="10"/>
                  </a:cubicBezTo>
                  <a:cubicBezTo>
                    <a:pt x="10" y="10"/>
                    <a:pt x="10" y="10"/>
                    <a:pt x="10" y="10"/>
                  </a:cubicBezTo>
                  <a:cubicBezTo>
                    <a:pt x="10" y="10"/>
                    <a:pt x="10" y="10"/>
                    <a:pt x="10" y="10"/>
                  </a:cubicBezTo>
                  <a:close/>
                  <a:moveTo>
                    <a:pt x="20" y="12"/>
                  </a:moveTo>
                  <a:cubicBezTo>
                    <a:pt x="21" y="12"/>
                    <a:pt x="21" y="12"/>
                    <a:pt x="22" y="13"/>
                  </a:cubicBezTo>
                  <a:cubicBezTo>
                    <a:pt x="22" y="13"/>
                    <a:pt x="23" y="13"/>
                    <a:pt x="23" y="13"/>
                  </a:cubicBezTo>
                  <a:cubicBezTo>
                    <a:pt x="24" y="14"/>
                    <a:pt x="25" y="14"/>
                    <a:pt x="26" y="15"/>
                  </a:cubicBezTo>
                  <a:cubicBezTo>
                    <a:pt x="27" y="16"/>
                    <a:pt x="29" y="17"/>
                    <a:pt x="31" y="18"/>
                  </a:cubicBezTo>
                  <a:cubicBezTo>
                    <a:pt x="32" y="19"/>
                    <a:pt x="34" y="20"/>
                    <a:pt x="36" y="21"/>
                  </a:cubicBezTo>
                  <a:cubicBezTo>
                    <a:pt x="36" y="21"/>
                    <a:pt x="37" y="21"/>
                    <a:pt x="38" y="22"/>
                  </a:cubicBezTo>
                  <a:cubicBezTo>
                    <a:pt x="38" y="22"/>
                    <a:pt x="38" y="22"/>
                    <a:pt x="38" y="22"/>
                  </a:cubicBezTo>
                  <a:cubicBezTo>
                    <a:pt x="38" y="21"/>
                    <a:pt x="38" y="21"/>
                    <a:pt x="38" y="21"/>
                  </a:cubicBezTo>
                  <a:cubicBezTo>
                    <a:pt x="37" y="20"/>
                    <a:pt x="36" y="20"/>
                    <a:pt x="36" y="20"/>
                  </a:cubicBezTo>
                  <a:cubicBezTo>
                    <a:pt x="34" y="19"/>
                    <a:pt x="33" y="18"/>
                    <a:pt x="32" y="17"/>
                  </a:cubicBezTo>
                  <a:cubicBezTo>
                    <a:pt x="32" y="16"/>
                    <a:pt x="31" y="16"/>
                    <a:pt x="30" y="15"/>
                  </a:cubicBezTo>
                  <a:cubicBezTo>
                    <a:pt x="29" y="15"/>
                    <a:pt x="28" y="14"/>
                    <a:pt x="27" y="14"/>
                  </a:cubicBezTo>
                  <a:cubicBezTo>
                    <a:pt x="26" y="14"/>
                    <a:pt x="26" y="14"/>
                    <a:pt x="25" y="13"/>
                  </a:cubicBezTo>
                  <a:cubicBezTo>
                    <a:pt x="24" y="13"/>
                    <a:pt x="24" y="12"/>
                    <a:pt x="24" y="11"/>
                  </a:cubicBezTo>
                  <a:cubicBezTo>
                    <a:pt x="23" y="11"/>
                    <a:pt x="21" y="11"/>
                    <a:pt x="20" y="12"/>
                  </a:cubicBezTo>
                  <a:close/>
                  <a:moveTo>
                    <a:pt x="4" y="19"/>
                  </a:moveTo>
                  <a:cubicBezTo>
                    <a:pt x="5" y="19"/>
                    <a:pt x="5" y="20"/>
                    <a:pt x="6" y="20"/>
                  </a:cubicBezTo>
                  <a:cubicBezTo>
                    <a:pt x="7" y="21"/>
                    <a:pt x="8" y="21"/>
                    <a:pt x="10" y="22"/>
                  </a:cubicBezTo>
                  <a:cubicBezTo>
                    <a:pt x="10" y="22"/>
                    <a:pt x="11" y="23"/>
                    <a:pt x="12" y="23"/>
                  </a:cubicBezTo>
                  <a:cubicBezTo>
                    <a:pt x="13" y="24"/>
                    <a:pt x="14" y="25"/>
                    <a:pt x="15" y="25"/>
                  </a:cubicBezTo>
                  <a:cubicBezTo>
                    <a:pt x="16" y="26"/>
                    <a:pt x="16" y="26"/>
                    <a:pt x="17" y="26"/>
                  </a:cubicBezTo>
                  <a:cubicBezTo>
                    <a:pt x="17" y="26"/>
                    <a:pt x="17" y="25"/>
                    <a:pt x="16" y="25"/>
                  </a:cubicBezTo>
                  <a:cubicBezTo>
                    <a:pt x="16" y="24"/>
                    <a:pt x="15" y="24"/>
                    <a:pt x="14" y="23"/>
                  </a:cubicBezTo>
                  <a:cubicBezTo>
                    <a:pt x="14" y="23"/>
                    <a:pt x="13" y="22"/>
                    <a:pt x="13" y="22"/>
                  </a:cubicBezTo>
                  <a:cubicBezTo>
                    <a:pt x="12" y="22"/>
                    <a:pt x="12" y="22"/>
                    <a:pt x="11" y="21"/>
                  </a:cubicBezTo>
                  <a:cubicBezTo>
                    <a:pt x="10" y="21"/>
                    <a:pt x="10" y="20"/>
                    <a:pt x="9" y="20"/>
                  </a:cubicBezTo>
                  <a:cubicBezTo>
                    <a:pt x="8" y="19"/>
                    <a:pt x="6" y="19"/>
                    <a:pt x="4" y="18"/>
                  </a:cubicBezTo>
                  <a:cubicBezTo>
                    <a:pt x="4" y="18"/>
                    <a:pt x="4" y="18"/>
                    <a:pt x="4" y="18"/>
                  </a:cubicBezTo>
                  <a:cubicBezTo>
                    <a:pt x="4" y="18"/>
                    <a:pt x="4" y="18"/>
                    <a:pt x="4" y="19"/>
                  </a:cubicBezTo>
                  <a:close/>
                  <a:moveTo>
                    <a:pt x="9" y="14"/>
                  </a:moveTo>
                  <a:cubicBezTo>
                    <a:pt x="9" y="14"/>
                    <a:pt x="9" y="15"/>
                    <a:pt x="9" y="15"/>
                  </a:cubicBezTo>
                  <a:cubicBezTo>
                    <a:pt x="10" y="15"/>
                    <a:pt x="10" y="16"/>
                    <a:pt x="11" y="16"/>
                  </a:cubicBezTo>
                  <a:cubicBezTo>
                    <a:pt x="11" y="16"/>
                    <a:pt x="11" y="16"/>
                    <a:pt x="12" y="16"/>
                  </a:cubicBezTo>
                  <a:cubicBezTo>
                    <a:pt x="12" y="17"/>
                    <a:pt x="12" y="17"/>
                    <a:pt x="13" y="17"/>
                  </a:cubicBezTo>
                  <a:cubicBezTo>
                    <a:pt x="13" y="18"/>
                    <a:pt x="14" y="18"/>
                    <a:pt x="14" y="18"/>
                  </a:cubicBezTo>
                  <a:cubicBezTo>
                    <a:pt x="16" y="19"/>
                    <a:pt x="17" y="20"/>
                    <a:pt x="19" y="21"/>
                  </a:cubicBezTo>
                  <a:cubicBezTo>
                    <a:pt x="19" y="21"/>
                    <a:pt x="20" y="21"/>
                    <a:pt x="20" y="21"/>
                  </a:cubicBezTo>
                  <a:cubicBezTo>
                    <a:pt x="21" y="22"/>
                    <a:pt x="22" y="23"/>
                    <a:pt x="23" y="24"/>
                  </a:cubicBezTo>
                  <a:cubicBezTo>
                    <a:pt x="23" y="24"/>
                    <a:pt x="23" y="24"/>
                    <a:pt x="23" y="24"/>
                  </a:cubicBezTo>
                  <a:cubicBezTo>
                    <a:pt x="23" y="24"/>
                    <a:pt x="24" y="23"/>
                    <a:pt x="25" y="23"/>
                  </a:cubicBezTo>
                  <a:cubicBezTo>
                    <a:pt x="24" y="23"/>
                    <a:pt x="23" y="22"/>
                    <a:pt x="23" y="22"/>
                  </a:cubicBezTo>
                  <a:cubicBezTo>
                    <a:pt x="18" y="19"/>
                    <a:pt x="14" y="16"/>
                    <a:pt x="9" y="14"/>
                  </a:cubicBezTo>
                  <a:close/>
                  <a:moveTo>
                    <a:pt x="29" y="12"/>
                  </a:moveTo>
                  <a:cubicBezTo>
                    <a:pt x="32" y="15"/>
                    <a:pt x="35" y="17"/>
                    <a:pt x="38" y="18"/>
                  </a:cubicBezTo>
                  <a:cubicBezTo>
                    <a:pt x="39" y="18"/>
                    <a:pt x="38" y="18"/>
                    <a:pt x="38" y="17"/>
                  </a:cubicBezTo>
                  <a:cubicBezTo>
                    <a:pt x="38" y="17"/>
                    <a:pt x="37" y="16"/>
                    <a:pt x="36" y="16"/>
                  </a:cubicBezTo>
                  <a:cubicBezTo>
                    <a:pt x="36" y="16"/>
                    <a:pt x="35" y="15"/>
                    <a:pt x="34" y="15"/>
                  </a:cubicBezTo>
                  <a:cubicBezTo>
                    <a:pt x="33" y="14"/>
                    <a:pt x="32" y="13"/>
                    <a:pt x="30" y="12"/>
                  </a:cubicBezTo>
                  <a:cubicBezTo>
                    <a:pt x="30" y="12"/>
                    <a:pt x="30" y="12"/>
                    <a:pt x="29" y="12"/>
                  </a:cubicBezTo>
                  <a:close/>
                  <a:moveTo>
                    <a:pt x="33" y="22"/>
                  </a:moveTo>
                  <a:cubicBezTo>
                    <a:pt x="33" y="21"/>
                    <a:pt x="33" y="21"/>
                    <a:pt x="33" y="21"/>
                  </a:cubicBezTo>
                  <a:cubicBezTo>
                    <a:pt x="29" y="19"/>
                    <a:pt x="25" y="16"/>
                    <a:pt x="21" y="14"/>
                  </a:cubicBezTo>
                  <a:cubicBezTo>
                    <a:pt x="21" y="15"/>
                    <a:pt x="22" y="16"/>
                    <a:pt x="23" y="16"/>
                  </a:cubicBezTo>
                  <a:cubicBezTo>
                    <a:pt x="24" y="17"/>
                    <a:pt x="26" y="18"/>
                    <a:pt x="27" y="19"/>
                  </a:cubicBezTo>
                  <a:cubicBezTo>
                    <a:pt x="28" y="20"/>
                    <a:pt x="30" y="20"/>
                    <a:pt x="32" y="21"/>
                  </a:cubicBezTo>
                  <a:cubicBezTo>
                    <a:pt x="32" y="21"/>
                    <a:pt x="32" y="21"/>
                    <a:pt x="33" y="22"/>
                  </a:cubicBezTo>
                  <a:close/>
                  <a:moveTo>
                    <a:pt x="17" y="30"/>
                  </a:moveTo>
                  <a:cubicBezTo>
                    <a:pt x="17" y="29"/>
                    <a:pt x="17" y="29"/>
                    <a:pt x="17" y="28"/>
                  </a:cubicBezTo>
                  <a:cubicBezTo>
                    <a:pt x="16" y="28"/>
                    <a:pt x="16" y="28"/>
                    <a:pt x="16" y="28"/>
                  </a:cubicBezTo>
                  <a:cubicBezTo>
                    <a:pt x="15" y="28"/>
                    <a:pt x="14" y="27"/>
                    <a:pt x="13" y="26"/>
                  </a:cubicBezTo>
                  <a:cubicBezTo>
                    <a:pt x="12" y="26"/>
                    <a:pt x="12" y="26"/>
                    <a:pt x="12" y="26"/>
                  </a:cubicBezTo>
                  <a:cubicBezTo>
                    <a:pt x="10" y="25"/>
                    <a:pt x="9" y="24"/>
                    <a:pt x="8" y="23"/>
                  </a:cubicBezTo>
                  <a:cubicBezTo>
                    <a:pt x="8" y="23"/>
                    <a:pt x="8" y="23"/>
                    <a:pt x="8" y="23"/>
                  </a:cubicBezTo>
                  <a:cubicBezTo>
                    <a:pt x="8" y="24"/>
                    <a:pt x="8" y="24"/>
                    <a:pt x="8" y="24"/>
                  </a:cubicBezTo>
                  <a:cubicBezTo>
                    <a:pt x="8" y="24"/>
                    <a:pt x="9" y="24"/>
                    <a:pt x="9" y="25"/>
                  </a:cubicBezTo>
                  <a:cubicBezTo>
                    <a:pt x="10" y="25"/>
                    <a:pt x="10" y="26"/>
                    <a:pt x="11" y="26"/>
                  </a:cubicBezTo>
                  <a:cubicBezTo>
                    <a:pt x="12" y="27"/>
                    <a:pt x="13" y="27"/>
                    <a:pt x="13" y="28"/>
                  </a:cubicBezTo>
                  <a:cubicBezTo>
                    <a:pt x="14" y="28"/>
                    <a:pt x="15" y="29"/>
                    <a:pt x="16" y="29"/>
                  </a:cubicBezTo>
                  <a:cubicBezTo>
                    <a:pt x="16" y="30"/>
                    <a:pt x="17" y="30"/>
                    <a:pt x="17" y="30"/>
                  </a:cubicBezTo>
                  <a:close/>
                  <a:moveTo>
                    <a:pt x="13" y="6"/>
                  </a:moveTo>
                  <a:cubicBezTo>
                    <a:pt x="14" y="6"/>
                    <a:pt x="15" y="7"/>
                    <a:pt x="16" y="7"/>
                  </a:cubicBezTo>
                  <a:cubicBezTo>
                    <a:pt x="16" y="7"/>
                    <a:pt x="17" y="7"/>
                    <a:pt x="17" y="7"/>
                  </a:cubicBezTo>
                  <a:cubicBezTo>
                    <a:pt x="17" y="6"/>
                    <a:pt x="17" y="6"/>
                    <a:pt x="17" y="5"/>
                  </a:cubicBezTo>
                  <a:cubicBezTo>
                    <a:pt x="16" y="5"/>
                    <a:pt x="14" y="5"/>
                    <a:pt x="13" y="6"/>
                  </a:cubicBezTo>
                  <a:close/>
                  <a:moveTo>
                    <a:pt x="15" y="11"/>
                  </a:moveTo>
                  <a:cubicBezTo>
                    <a:pt x="16" y="12"/>
                    <a:pt x="17" y="12"/>
                    <a:pt x="18" y="13"/>
                  </a:cubicBezTo>
                  <a:cubicBezTo>
                    <a:pt x="19" y="13"/>
                    <a:pt x="19" y="12"/>
                    <a:pt x="19" y="12"/>
                  </a:cubicBezTo>
                  <a:cubicBezTo>
                    <a:pt x="18" y="12"/>
                    <a:pt x="17" y="11"/>
                    <a:pt x="16" y="10"/>
                  </a:cubicBezTo>
                  <a:cubicBezTo>
                    <a:pt x="16" y="10"/>
                    <a:pt x="16" y="11"/>
                    <a:pt x="15" y="11"/>
                  </a:cubicBezTo>
                  <a:close/>
                  <a:moveTo>
                    <a:pt x="35" y="10"/>
                  </a:moveTo>
                  <a:cubicBezTo>
                    <a:pt x="35" y="10"/>
                    <a:pt x="35" y="10"/>
                    <a:pt x="35" y="11"/>
                  </a:cubicBezTo>
                  <a:cubicBezTo>
                    <a:pt x="36" y="11"/>
                    <a:pt x="37" y="12"/>
                    <a:pt x="38" y="12"/>
                  </a:cubicBezTo>
                  <a:cubicBezTo>
                    <a:pt x="38" y="12"/>
                    <a:pt x="38" y="11"/>
                    <a:pt x="39" y="11"/>
                  </a:cubicBezTo>
                  <a:cubicBezTo>
                    <a:pt x="39" y="10"/>
                    <a:pt x="39" y="10"/>
                    <a:pt x="38" y="10"/>
                  </a:cubicBezTo>
                  <a:cubicBezTo>
                    <a:pt x="37" y="10"/>
                    <a:pt x="37" y="10"/>
                    <a:pt x="36" y="10"/>
                  </a:cubicBezTo>
                  <a:cubicBezTo>
                    <a:pt x="36" y="10"/>
                    <a:pt x="36" y="10"/>
                    <a:pt x="35" y="10"/>
                  </a:cubicBezTo>
                  <a:close/>
                  <a:moveTo>
                    <a:pt x="9" y="17"/>
                  </a:moveTo>
                  <a:cubicBezTo>
                    <a:pt x="9" y="17"/>
                    <a:pt x="9" y="17"/>
                    <a:pt x="9" y="17"/>
                  </a:cubicBezTo>
                  <a:cubicBezTo>
                    <a:pt x="10" y="18"/>
                    <a:pt x="11" y="19"/>
                    <a:pt x="12" y="19"/>
                  </a:cubicBezTo>
                  <a:cubicBezTo>
                    <a:pt x="12" y="19"/>
                    <a:pt x="12" y="19"/>
                    <a:pt x="12" y="19"/>
                  </a:cubicBezTo>
                  <a:cubicBezTo>
                    <a:pt x="11" y="18"/>
                    <a:pt x="10" y="18"/>
                    <a:pt x="9" y="17"/>
                  </a:cubicBezTo>
                  <a:close/>
                  <a:moveTo>
                    <a:pt x="38" y="15"/>
                  </a:moveTo>
                  <a:cubicBezTo>
                    <a:pt x="38" y="15"/>
                    <a:pt x="38" y="14"/>
                    <a:pt x="38" y="14"/>
                  </a:cubicBezTo>
                  <a:cubicBezTo>
                    <a:pt x="37" y="14"/>
                    <a:pt x="36" y="13"/>
                    <a:pt x="35" y="13"/>
                  </a:cubicBezTo>
                  <a:cubicBezTo>
                    <a:pt x="36" y="14"/>
                    <a:pt x="37" y="14"/>
                    <a:pt x="38" y="15"/>
                  </a:cubicBezTo>
                  <a:close/>
                  <a:moveTo>
                    <a:pt x="28" y="12"/>
                  </a:moveTo>
                  <a:cubicBezTo>
                    <a:pt x="28" y="12"/>
                    <a:pt x="28" y="12"/>
                    <a:pt x="28" y="12"/>
                  </a:cubicBezTo>
                  <a:cubicBezTo>
                    <a:pt x="28" y="11"/>
                    <a:pt x="28" y="10"/>
                    <a:pt x="26" y="11"/>
                  </a:cubicBezTo>
                  <a:cubicBezTo>
                    <a:pt x="27" y="11"/>
                    <a:pt x="28" y="12"/>
                    <a:pt x="28" y="12"/>
                  </a:cubicBezTo>
                  <a:close/>
                  <a:moveTo>
                    <a:pt x="35" y="23"/>
                  </a:moveTo>
                  <a:cubicBezTo>
                    <a:pt x="35" y="23"/>
                    <a:pt x="35" y="23"/>
                    <a:pt x="35" y="23"/>
                  </a:cubicBezTo>
                  <a:cubicBezTo>
                    <a:pt x="35" y="22"/>
                    <a:pt x="34" y="22"/>
                    <a:pt x="33" y="22"/>
                  </a:cubicBezTo>
                  <a:cubicBezTo>
                    <a:pt x="33" y="22"/>
                    <a:pt x="33" y="22"/>
                    <a:pt x="33" y="22"/>
                  </a:cubicBezTo>
                  <a:cubicBezTo>
                    <a:pt x="34" y="22"/>
                    <a:pt x="34"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22" name="Freeform 338">
              <a:extLst>
                <a:ext uri="{FF2B5EF4-FFF2-40B4-BE49-F238E27FC236}">
                  <a16:creationId xmlns:a16="http://schemas.microsoft.com/office/drawing/2014/main" id="{AE526C00-F67C-45EC-A0A6-26DADD07851C}"/>
                </a:ext>
              </a:extLst>
            </p:cNvPr>
            <p:cNvSpPr>
              <a:spLocks/>
            </p:cNvSpPr>
            <p:nvPr/>
          </p:nvSpPr>
          <p:spPr bwMode="auto">
            <a:xfrm flipH="1">
              <a:off x="265579" y="1283209"/>
              <a:ext cx="144945" cy="86967"/>
            </a:xfrm>
            <a:custGeom>
              <a:avLst/>
              <a:gdLst>
                <a:gd name="T0" fmla="*/ 0 w 18"/>
                <a:gd name="T1" fmla="*/ 1 h 11"/>
                <a:gd name="T2" fmla="*/ 4 w 18"/>
                <a:gd name="T3" fmla="*/ 0 h 11"/>
                <a:gd name="T4" fmla="*/ 5 w 18"/>
                <a:gd name="T5" fmla="*/ 2 h 11"/>
                <a:gd name="T6" fmla="*/ 7 w 18"/>
                <a:gd name="T7" fmla="*/ 3 h 11"/>
                <a:gd name="T8" fmla="*/ 10 w 18"/>
                <a:gd name="T9" fmla="*/ 4 h 11"/>
                <a:gd name="T10" fmla="*/ 12 w 18"/>
                <a:gd name="T11" fmla="*/ 6 h 11"/>
                <a:gd name="T12" fmla="*/ 16 w 18"/>
                <a:gd name="T13" fmla="*/ 9 h 11"/>
                <a:gd name="T14" fmla="*/ 18 w 18"/>
                <a:gd name="T15" fmla="*/ 10 h 11"/>
                <a:gd name="T16" fmla="*/ 18 w 18"/>
                <a:gd name="T17" fmla="*/ 11 h 11"/>
                <a:gd name="T18" fmla="*/ 18 w 18"/>
                <a:gd name="T19" fmla="*/ 11 h 11"/>
                <a:gd name="T20" fmla="*/ 16 w 18"/>
                <a:gd name="T21" fmla="*/ 10 h 11"/>
                <a:gd name="T22" fmla="*/ 11 w 18"/>
                <a:gd name="T23" fmla="*/ 7 h 11"/>
                <a:gd name="T24" fmla="*/ 6 w 18"/>
                <a:gd name="T25" fmla="*/ 4 h 11"/>
                <a:gd name="T26" fmla="*/ 3 w 18"/>
                <a:gd name="T27" fmla="*/ 2 h 11"/>
                <a:gd name="T28" fmla="*/ 2 w 18"/>
                <a:gd name="T29" fmla="*/ 2 h 11"/>
                <a:gd name="T30" fmla="*/ 0 w 18"/>
                <a:gd name="T3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11">
                  <a:moveTo>
                    <a:pt x="0" y="1"/>
                  </a:moveTo>
                  <a:cubicBezTo>
                    <a:pt x="1" y="0"/>
                    <a:pt x="3" y="0"/>
                    <a:pt x="4" y="0"/>
                  </a:cubicBezTo>
                  <a:cubicBezTo>
                    <a:pt x="4" y="1"/>
                    <a:pt x="4" y="2"/>
                    <a:pt x="5" y="2"/>
                  </a:cubicBezTo>
                  <a:cubicBezTo>
                    <a:pt x="6" y="3"/>
                    <a:pt x="6" y="3"/>
                    <a:pt x="7" y="3"/>
                  </a:cubicBezTo>
                  <a:cubicBezTo>
                    <a:pt x="8" y="3"/>
                    <a:pt x="9" y="4"/>
                    <a:pt x="10" y="4"/>
                  </a:cubicBezTo>
                  <a:cubicBezTo>
                    <a:pt x="11" y="5"/>
                    <a:pt x="12" y="5"/>
                    <a:pt x="12" y="6"/>
                  </a:cubicBezTo>
                  <a:cubicBezTo>
                    <a:pt x="13" y="7"/>
                    <a:pt x="14" y="8"/>
                    <a:pt x="16" y="9"/>
                  </a:cubicBezTo>
                  <a:cubicBezTo>
                    <a:pt x="16" y="9"/>
                    <a:pt x="17" y="9"/>
                    <a:pt x="18" y="10"/>
                  </a:cubicBezTo>
                  <a:cubicBezTo>
                    <a:pt x="18" y="10"/>
                    <a:pt x="18" y="10"/>
                    <a:pt x="18" y="11"/>
                  </a:cubicBezTo>
                  <a:cubicBezTo>
                    <a:pt x="18" y="11"/>
                    <a:pt x="18" y="11"/>
                    <a:pt x="18" y="11"/>
                  </a:cubicBezTo>
                  <a:cubicBezTo>
                    <a:pt x="17" y="10"/>
                    <a:pt x="16" y="10"/>
                    <a:pt x="16" y="10"/>
                  </a:cubicBezTo>
                  <a:cubicBezTo>
                    <a:pt x="14" y="9"/>
                    <a:pt x="12" y="8"/>
                    <a:pt x="11" y="7"/>
                  </a:cubicBezTo>
                  <a:cubicBezTo>
                    <a:pt x="9" y="6"/>
                    <a:pt x="7" y="5"/>
                    <a:pt x="6" y="4"/>
                  </a:cubicBezTo>
                  <a:cubicBezTo>
                    <a:pt x="5" y="3"/>
                    <a:pt x="4" y="3"/>
                    <a:pt x="3" y="2"/>
                  </a:cubicBezTo>
                  <a:cubicBezTo>
                    <a:pt x="3" y="2"/>
                    <a:pt x="2" y="2"/>
                    <a:pt x="2" y="2"/>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23" name="Freeform 341">
              <a:extLst>
                <a:ext uri="{FF2B5EF4-FFF2-40B4-BE49-F238E27FC236}">
                  <a16:creationId xmlns:a16="http://schemas.microsoft.com/office/drawing/2014/main" id="{9F1D00B4-66BB-4C5F-BBA0-31B99ACC8E70}"/>
                </a:ext>
              </a:extLst>
            </p:cNvPr>
            <p:cNvSpPr>
              <a:spLocks/>
            </p:cNvSpPr>
            <p:nvPr/>
          </p:nvSpPr>
          <p:spPr bwMode="auto">
            <a:xfrm flipH="1">
              <a:off x="259137" y="1292871"/>
              <a:ext cx="77303" cy="48316"/>
            </a:xfrm>
            <a:custGeom>
              <a:avLst/>
              <a:gdLst>
                <a:gd name="T0" fmla="*/ 0 w 10"/>
                <a:gd name="T1" fmla="*/ 0 h 6"/>
                <a:gd name="T2" fmla="*/ 1 w 10"/>
                <a:gd name="T3" fmla="*/ 0 h 6"/>
                <a:gd name="T4" fmla="*/ 5 w 10"/>
                <a:gd name="T5" fmla="*/ 3 h 6"/>
                <a:gd name="T6" fmla="*/ 7 w 10"/>
                <a:gd name="T7" fmla="*/ 4 h 6"/>
                <a:gd name="T8" fmla="*/ 9 w 10"/>
                <a:gd name="T9" fmla="*/ 5 h 6"/>
                <a:gd name="T10" fmla="*/ 9 w 10"/>
                <a:gd name="T11" fmla="*/ 6 h 6"/>
                <a:gd name="T12" fmla="*/ 0 w 10"/>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0" h="6">
                  <a:moveTo>
                    <a:pt x="0" y="0"/>
                  </a:moveTo>
                  <a:cubicBezTo>
                    <a:pt x="1" y="0"/>
                    <a:pt x="1" y="0"/>
                    <a:pt x="1" y="0"/>
                  </a:cubicBezTo>
                  <a:cubicBezTo>
                    <a:pt x="3" y="1"/>
                    <a:pt x="4" y="2"/>
                    <a:pt x="5" y="3"/>
                  </a:cubicBezTo>
                  <a:cubicBezTo>
                    <a:pt x="6" y="3"/>
                    <a:pt x="7" y="4"/>
                    <a:pt x="7" y="4"/>
                  </a:cubicBezTo>
                  <a:cubicBezTo>
                    <a:pt x="8" y="4"/>
                    <a:pt x="9" y="5"/>
                    <a:pt x="9" y="5"/>
                  </a:cubicBezTo>
                  <a:cubicBezTo>
                    <a:pt x="9" y="6"/>
                    <a:pt x="10" y="6"/>
                    <a:pt x="9" y="6"/>
                  </a:cubicBezTo>
                  <a:cubicBezTo>
                    <a:pt x="6" y="5"/>
                    <a:pt x="3"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26" name="Freeform 342">
              <a:extLst>
                <a:ext uri="{FF2B5EF4-FFF2-40B4-BE49-F238E27FC236}">
                  <a16:creationId xmlns:a16="http://schemas.microsoft.com/office/drawing/2014/main" id="{3A2E1D15-858C-4E46-8AAB-A149B1F9415F}"/>
                </a:ext>
              </a:extLst>
            </p:cNvPr>
            <p:cNvSpPr>
              <a:spLocks/>
            </p:cNvSpPr>
            <p:nvPr/>
          </p:nvSpPr>
          <p:spPr bwMode="auto">
            <a:xfrm flipH="1">
              <a:off x="307450" y="1308977"/>
              <a:ext cx="93409" cy="61199"/>
            </a:xfrm>
            <a:custGeom>
              <a:avLst/>
              <a:gdLst>
                <a:gd name="T0" fmla="*/ 12 w 12"/>
                <a:gd name="T1" fmla="*/ 8 h 8"/>
                <a:gd name="T2" fmla="*/ 11 w 12"/>
                <a:gd name="T3" fmla="*/ 7 h 8"/>
                <a:gd name="T4" fmla="*/ 6 w 12"/>
                <a:gd name="T5" fmla="*/ 5 h 8"/>
                <a:gd name="T6" fmla="*/ 2 w 12"/>
                <a:gd name="T7" fmla="*/ 2 h 8"/>
                <a:gd name="T8" fmla="*/ 0 w 12"/>
                <a:gd name="T9" fmla="*/ 0 h 8"/>
                <a:gd name="T10" fmla="*/ 12 w 12"/>
                <a:gd name="T11" fmla="*/ 7 h 8"/>
                <a:gd name="T12" fmla="*/ 12 w 1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2" h="8">
                  <a:moveTo>
                    <a:pt x="12" y="8"/>
                  </a:moveTo>
                  <a:cubicBezTo>
                    <a:pt x="11" y="7"/>
                    <a:pt x="11" y="7"/>
                    <a:pt x="11" y="7"/>
                  </a:cubicBezTo>
                  <a:cubicBezTo>
                    <a:pt x="9" y="6"/>
                    <a:pt x="7" y="6"/>
                    <a:pt x="6" y="5"/>
                  </a:cubicBezTo>
                  <a:cubicBezTo>
                    <a:pt x="5" y="4"/>
                    <a:pt x="3" y="3"/>
                    <a:pt x="2" y="2"/>
                  </a:cubicBezTo>
                  <a:cubicBezTo>
                    <a:pt x="1" y="2"/>
                    <a:pt x="0" y="1"/>
                    <a:pt x="0" y="0"/>
                  </a:cubicBezTo>
                  <a:cubicBezTo>
                    <a:pt x="4" y="2"/>
                    <a:pt x="8" y="5"/>
                    <a:pt x="12" y="7"/>
                  </a:cubicBezTo>
                  <a:cubicBezTo>
                    <a:pt x="12" y="7"/>
                    <a:pt x="12" y="7"/>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28" name="Freeform 345">
              <a:extLst>
                <a:ext uri="{FF2B5EF4-FFF2-40B4-BE49-F238E27FC236}">
                  <a16:creationId xmlns:a16="http://schemas.microsoft.com/office/drawing/2014/main" id="{F2A5275E-E494-460F-8A24-CEDB7914E6F3}"/>
                </a:ext>
              </a:extLst>
            </p:cNvPr>
            <p:cNvSpPr>
              <a:spLocks/>
            </p:cNvSpPr>
            <p:nvPr/>
          </p:nvSpPr>
          <p:spPr bwMode="auto">
            <a:xfrm flipH="1">
              <a:off x="416965" y="1276767"/>
              <a:ext cx="32210" cy="22548"/>
            </a:xfrm>
            <a:custGeom>
              <a:avLst/>
              <a:gdLst>
                <a:gd name="T0" fmla="*/ 0 w 4"/>
                <a:gd name="T1" fmla="*/ 1 h 3"/>
                <a:gd name="T2" fmla="*/ 1 w 4"/>
                <a:gd name="T3" fmla="*/ 0 h 3"/>
                <a:gd name="T4" fmla="*/ 4 w 4"/>
                <a:gd name="T5" fmla="*/ 2 h 3"/>
                <a:gd name="T6" fmla="*/ 3 w 4"/>
                <a:gd name="T7" fmla="*/ 3 h 3"/>
                <a:gd name="T8" fmla="*/ 0 w 4"/>
                <a:gd name="T9" fmla="*/ 1 h 3"/>
              </a:gdLst>
              <a:ahLst/>
              <a:cxnLst>
                <a:cxn ang="0">
                  <a:pos x="T0" y="T1"/>
                </a:cxn>
                <a:cxn ang="0">
                  <a:pos x="T2" y="T3"/>
                </a:cxn>
                <a:cxn ang="0">
                  <a:pos x="T4" y="T5"/>
                </a:cxn>
                <a:cxn ang="0">
                  <a:pos x="T6" y="T7"/>
                </a:cxn>
                <a:cxn ang="0">
                  <a:pos x="T8" y="T9"/>
                </a:cxn>
              </a:cxnLst>
              <a:rect l="0" t="0" r="r" b="b"/>
              <a:pathLst>
                <a:path w="4" h="3">
                  <a:moveTo>
                    <a:pt x="0" y="1"/>
                  </a:moveTo>
                  <a:cubicBezTo>
                    <a:pt x="1" y="1"/>
                    <a:pt x="1" y="0"/>
                    <a:pt x="1" y="0"/>
                  </a:cubicBezTo>
                  <a:cubicBezTo>
                    <a:pt x="2" y="1"/>
                    <a:pt x="3" y="2"/>
                    <a:pt x="4" y="2"/>
                  </a:cubicBezTo>
                  <a:cubicBezTo>
                    <a:pt x="4" y="2"/>
                    <a:pt x="4" y="3"/>
                    <a:pt x="3" y="3"/>
                  </a:cubicBezTo>
                  <a:cubicBezTo>
                    <a:pt x="2" y="2"/>
                    <a:pt x="1" y="2"/>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29" name="Freeform 347">
              <a:extLst>
                <a:ext uri="{FF2B5EF4-FFF2-40B4-BE49-F238E27FC236}">
                  <a16:creationId xmlns:a16="http://schemas.microsoft.com/office/drawing/2014/main" id="{4B68165C-0D33-478E-8A71-E1681C206097}"/>
                </a:ext>
              </a:extLst>
            </p:cNvPr>
            <p:cNvSpPr>
              <a:spLocks/>
            </p:cNvSpPr>
            <p:nvPr/>
          </p:nvSpPr>
          <p:spPr bwMode="auto">
            <a:xfrm flipH="1">
              <a:off x="474941" y="1331523"/>
              <a:ext cx="22548" cy="16106"/>
            </a:xfrm>
            <a:custGeom>
              <a:avLst/>
              <a:gdLst>
                <a:gd name="T0" fmla="*/ 0 w 3"/>
                <a:gd name="T1" fmla="*/ 0 h 2"/>
                <a:gd name="T2" fmla="*/ 3 w 3"/>
                <a:gd name="T3" fmla="*/ 2 h 2"/>
                <a:gd name="T4" fmla="*/ 3 w 3"/>
                <a:gd name="T5" fmla="*/ 2 h 2"/>
                <a:gd name="T6" fmla="*/ 0 w 3"/>
                <a:gd name="T7" fmla="*/ 0 h 2"/>
                <a:gd name="T8" fmla="*/ 0 w 3"/>
                <a:gd name="T9" fmla="*/ 0 h 2"/>
              </a:gdLst>
              <a:ahLst/>
              <a:cxnLst>
                <a:cxn ang="0">
                  <a:pos x="T0" y="T1"/>
                </a:cxn>
                <a:cxn ang="0">
                  <a:pos x="T2" y="T3"/>
                </a:cxn>
                <a:cxn ang="0">
                  <a:pos x="T4" y="T5"/>
                </a:cxn>
                <a:cxn ang="0">
                  <a:pos x="T6" y="T7"/>
                </a:cxn>
                <a:cxn ang="0">
                  <a:pos x="T8" y="T9"/>
                </a:cxn>
              </a:cxnLst>
              <a:rect l="0" t="0" r="r" b="b"/>
              <a:pathLst>
                <a:path w="3" h="2">
                  <a:moveTo>
                    <a:pt x="0" y="0"/>
                  </a:moveTo>
                  <a:cubicBezTo>
                    <a:pt x="1" y="1"/>
                    <a:pt x="2" y="1"/>
                    <a:pt x="3" y="2"/>
                  </a:cubicBezTo>
                  <a:cubicBezTo>
                    <a:pt x="3" y="2"/>
                    <a:pt x="3" y="2"/>
                    <a:pt x="3" y="2"/>
                  </a:cubicBezTo>
                  <a:cubicBezTo>
                    <a:pt x="2" y="2"/>
                    <a:pt x="1"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30" name="Freeform 348">
              <a:extLst>
                <a:ext uri="{FF2B5EF4-FFF2-40B4-BE49-F238E27FC236}">
                  <a16:creationId xmlns:a16="http://schemas.microsoft.com/office/drawing/2014/main" id="{F195695A-03E0-42D9-B24A-652DC50E06F6}"/>
                </a:ext>
              </a:extLst>
            </p:cNvPr>
            <p:cNvSpPr>
              <a:spLocks/>
            </p:cNvSpPr>
            <p:nvPr/>
          </p:nvSpPr>
          <p:spPr bwMode="auto">
            <a:xfrm flipH="1">
              <a:off x="265579" y="1299313"/>
              <a:ext cx="25768" cy="16106"/>
            </a:xfrm>
            <a:custGeom>
              <a:avLst/>
              <a:gdLst>
                <a:gd name="T0" fmla="*/ 3 w 3"/>
                <a:gd name="T1" fmla="*/ 2 h 2"/>
                <a:gd name="T2" fmla="*/ 0 w 3"/>
                <a:gd name="T3" fmla="*/ 0 h 2"/>
                <a:gd name="T4" fmla="*/ 3 w 3"/>
                <a:gd name="T5" fmla="*/ 1 h 2"/>
                <a:gd name="T6" fmla="*/ 3 w 3"/>
                <a:gd name="T7" fmla="*/ 2 h 2"/>
              </a:gdLst>
              <a:ahLst/>
              <a:cxnLst>
                <a:cxn ang="0">
                  <a:pos x="T0" y="T1"/>
                </a:cxn>
                <a:cxn ang="0">
                  <a:pos x="T2" y="T3"/>
                </a:cxn>
                <a:cxn ang="0">
                  <a:pos x="T4" y="T5"/>
                </a:cxn>
                <a:cxn ang="0">
                  <a:pos x="T6" y="T7"/>
                </a:cxn>
              </a:cxnLst>
              <a:rect l="0" t="0" r="r" b="b"/>
              <a:pathLst>
                <a:path w="3" h="2">
                  <a:moveTo>
                    <a:pt x="3" y="2"/>
                  </a:moveTo>
                  <a:cubicBezTo>
                    <a:pt x="2" y="1"/>
                    <a:pt x="1" y="1"/>
                    <a:pt x="0" y="0"/>
                  </a:cubicBezTo>
                  <a:cubicBezTo>
                    <a:pt x="1" y="0"/>
                    <a:pt x="2" y="1"/>
                    <a:pt x="3" y="1"/>
                  </a:cubicBezTo>
                  <a:cubicBezTo>
                    <a:pt x="3" y="1"/>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31" name="Freeform 349">
              <a:extLst>
                <a:ext uri="{FF2B5EF4-FFF2-40B4-BE49-F238E27FC236}">
                  <a16:creationId xmlns:a16="http://schemas.microsoft.com/office/drawing/2014/main" id="{A4F9C1A8-1AD2-43CD-8F43-50B43D820109}"/>
                </a:ext>
              </a:extLst>
            </p:cNvPr>
            <p:cNvSpPr>
              <a:spLocks/>
            </p:cNvSpPr>
            <p:nvPr/>
          </p:nvSpPr>
          <p:spPr bwMode="auto">
            <a:xfrm flipH="1">
              <a:off x="346102" y="1276767"/>
              <a:ext cx="16106" cy="16106"/>
            </a:xfrm>
            <a:custGeom>
              <a:avLst/>
              <a:gdLst>
                <a:gd name="T0" fmla="*/ 2 w 2"/>
                <a:gd name="T1" fmla="*/ 2 h 2"/>
                <a:gd name="T2" fmla="*/ 0 w 2"/>
                <a:gd name="T3" fmla="*/ 1 h 2"/>
                <a:gd name="T4" fmla="*/ 2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1"/>
                    <a:pt x="0" y="1"/>
                  </a:cubicBezTo>
                  <a:cubicBezTo>
                    <a:pt x="2" y="0"/>
                    <a:pt x="2" y="1"/>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37" name="Freeform 350">
              <a:extLst>
                <a:ext uri="{FF2B5EF4-FFF2-40B4-BE49-F238E27FC236}">
                  <a16:creationId xmlns:a16="http://schemas.microsoft.com/office/drawing/2014/main" id="{BE8AB115-29BB-484D-BAD8-DB7BE7F6BA62}"/>
                </a:ext>
              </a:extLst>
            </p:cNvPr>
            <p:cNvSpPr>
              <a:spLocks/>
            </p:cNvSpPr>
            <p:nvPr/>
          </p:nvSpPr>
          <p:spPr bwMode="auto">
            <a:xfrm flipH="1">
              <a:off x="291347" y="1370174"/>
              <a:ext cx="16106" cy="9664"/>
            </a:xfrm>
            <a:custGeom>
              <a:avLst/>
              <a:gdLst>
                <a:gd name="T0" fmla="*/ 2 w 2"/>
                <a:gd name="T1" fmla="*/ 1 h 1"/>
                <a:gd name="T2" fmla="*/ 0 w 2"/>
                <a:gd name="T3" fmla="*/ 0 h 1"/>
                <a:gd name="T4" fmla="*/ 0 w 2"/>
                <a:gd name="T5" fmla="*/ 0 h 1"/>
                <a:gd name="T6" fmla="*/ 2 w 2"/>
                <a:gd name="T7" fmla="*/ 1 h 1"/>
                <a:gd name="T8" fmla="*/ 2 w 2"/>
                <a:gd name="T9" fmla="*/ 1 h 1"/>
              </a:gdLst>
              <a:ahLst/>
              <a:cxnLst>
                <a:cxn ang="0">
                  <a:pos x="T0" y="T1"/>
                </a:cxn>
                <a:cxn ang="0">
                  <a:pos x="T2" y="T3"/>
                </a:cxn>
                <a:cxn ang="0">
                  <a:pos x="T4" y="T5"/>
                </a:cxn>
                <a:cxn ang="0">
                  <a:pos x="T6" y="T7"/>
                </a:cxn>
                <a:cxn ang="0">
                  <a:pos x="T8" y="T9"/>
                </a:cxn>
              </a:cxnLst>
              <a:rect l="0" t="0" r="r" b="b"/>
              <a:pathLst>
                <a:path w="2" h="1">
                  <a:moveTo>
                    <a:pt x="2" y="1"/>
                  </a:moveTo>
                  <a:cubicBezTo>
                    <a:pt x="1" y="1"/>
                    <a:pt x="1" y="0"/>
                    <a:pt x="0" y="0"/>
                  </a:cubicBezTo>
                  <a:cubicBezTo>
                    <a:pt x="0" y="0"/>
                    <a:pt x="0" y="0"/>
                    <a:pt x="0" y="0"/>
                  </a:cubicBezTo>
                  <a:cubicBezTo>
                    <a:pt x="1" y="0"/>
                    <a:pt x="2" y="0"/>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grpSp>
      <p:sp>
        <p:nvSpPr>
          <p:cNvPr id="4" name="ZoneTexte 3">
            <a:extLst>
              <a:ext uri="{FF2B5EF4-FFF2-40B4-BE49-F238E27FC236}">
                <a16:creationId xmlns:a16="http://schemas.microsoft.com/office/drawing/2014/main" id="{F365203A-9EA2-4688-A1B2-E784B2A8A304}"/>
              </a:ext>
            </a:extLst>
          </p:cNvPr>
          <p:cNvSpPr txBox="1"/>
          <p:nvPr/>
        </p:nvSpPr>
        <p:spPr>
          <a:xfrm>
            <a:off x="1153238" y="1692700"/>
            <a:ext cx="115915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a:ln>
                  <a:noFill/>
                </a:ln>
                <a:effectLst/>
                <a:uLnTx/>
                <a:uFillTx/>
                <a:latin typeface="Arial"/>
                <a:ea typeface="+mn-ea"/>
                <a:cs typeface="+mn-cs"/>
              </a:rPr>
              <a:t>(en cours)</a:t>
            </a:r>
          </a:p>
        </p:txBody>
      </p:sp>
      <p:sp>
        <p:nvSpPr>
          <p:cNvPr id="39" name="ZoneTexte 38">
            <a:extLst>
              <a:ext uri="{FF2B5EF4-FFF2-40B4-BE49-F238E27FC236}">
                <a16:creationId xmlns:a16="http://schemas.microsoft.com/office/drawing/2014/main" id="{F70A76C8-4CAC-43A8-BC06-DDD03636255D}"/>
              </a:ext>
            </a:extLst>
          </p:cNvPr>
          <p:cNvSpPr txBox="1"/>
          <p:nvPr/>
        </p:nvSpPr>
        <p:spPr>
          <a:xfrm>
            <a:off x="6819135" y="1692700"/>
            <a:ext cx="115915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a:ln>
                  <a:noFill/>
                </a:ln>
                <a:effectLst/>
                <a:uLnTx/>
                <a:uFillTx/>
                <a:latin typeface="Arial"/>
                <a:ea typeface="+mn-ea"/>
                <a:cs typeface="+mn-cs"/>
              </a:rPr>
              <a:t>(à définir)</a:t>
            </a:r>
          </a:p>
        </p:txBody>
      </p:sp>
    </p:spTree>
    <p:extLst>
      <p:ext uri="{BB962C8B-B14F-4D97-AF65-F5344CB8AC3E}">
        <p14:creationId xmlns:p14="http://schemas.microsoft.com/office/powerpoint/2010/main" val="8617109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B6513092-CED7-4353-8CBB-2AB6C4EE5A8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18" name="Diapositive think-cell" r:id="rId4" imgW="473" imgH="473" progId="TCLayout.ActiveDocument.1">
                  <p:embed/>
                </p:oleObj>
              </mc:Choice>
              <mc:Fallback>
                <p:oleObj name="Diapositive think-cell" r:id="rId4" imgW="473" imgH="473" progId="TCLayout.ActiveDocument.1">
                  <p:embed/>
                  <p:pic>
                    <p:nvPicPr>
                      <p:cNvPr id="3" name="Objet 2" hidden="1">
                        <a:extLst>
                          <a:ext uri="{FF2B5EF4-FFF2-40B4-BE49-F238E27FC236}">
                            <a16:creationId xmlns:a16="http://schemas.microsoft.com/office/drawing/2014/main" id="{B6513092-CED7-4353-8CBB-2AB6C4EE5A8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Espace réservé du pied de page 7"/>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Arial"/>
                <a:ea typeface="+mn-ea"/>
                <a:cs typeface="+mn-cs"/>
              </a:rPr>
              <a:t>Direction générale de l’offre de soins</a:t>
            </a:r>
          </a:p>
        </p:txBody>
      </p:sp>
      <p:sp>
        <p:nvSpPr>
          <p:cNvPr id="127" name="Titre 5">
            <a:extLst>
              <a:ext uri="{FF2B5EF4-FFF2-40B4-BE49-F238E27FC236}">
                <a16:creationId xmlns:a16="http://schemas.microsoft.com/office/drawing/2014/main" id="{B1F86701-B2BA-4B26-BF61-D175216B6DA5}"/>
              </a:ext>
            </a:extLst>
          </p:cNvPr>
          <p:cNvSpPr txBox="1">
            <a:spLocks/>
          </p:cNvSpPr>
          <p:nvPr/>
        </p:nvSpPr>
        <p:spPr>
          <a:xfrm>
            <a:off x="899592" y="195486"/>
            <a:ext cx="8110593" cy="539991"/>
          </a:xfrm>
          <a:prstGeom prst="rect">
            <a:avLst/>
          </a:prstGeom>
        </p:spPr>
        <p:txBody>
          <a:bodyPr vert="horz" lIns="91440" tIns="45720" rIns="91440" bIns="4572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300" b="1" i="0" u="none" strike="noStrike" kern="1200" cap="none" spc="0" normalizeH="0" baseline="0" noProof="0">
                <a:ln>
                  <a:noFill/>
                </a:ln>
                <a:solidFill>
                  <a:srgbClr val="000000"/>
                </a:solidFill>
                <a:effectLst/>
                <a:uLnTx/>
                <a:uFillTx/>
                <a:latin typeface="Arial"/>
                <a:ea typeface="+mj-ea"/>
                <a:cs typeface="+mj-cs"/>
              </a:rPr>
              <a:t>Dans le cadre des pilotes, la rémunération de la régulation et de l’effection </a:t>
            </a:r>
          </a:p>
          <a:p>
            <a:pPr marL="14288" marR="0" lvl="0" indent="0" algn="l" defTabSz="914400" rtl="0" eaLnBrk="1" fontAlgn="auto" latinLnBrk="0" hangingPunct="1">
              <a:lnSpc>
                <a:spcPct val="90000"/>
              </a:lnSpc>
              <a:spcBef>
                <a:spcPct val="0"/>
              </a:spcBef>
              <a:spcAft>
                <a:spcPts val="0"/>
              </a:spcAft>
              <a:buClrTx/>
              <a:buSzTx/>
              <a:buFontTx/>
              <a:buNone/>
              <a:tabLst/>
              <a:defRPr/>
            </a:pPr>
            <a:r>
              <a:rPr kumimoji="0" lang="fr-FR" sz="1300" b="1" i="0" u="none" strike="noStrike" kern="1200" cap="none" spc="0" normalizeH="0" baseline="0" noProof="0">
                <a:ln>
                  <a:noFill/>
                </a:ln>
                <a:solidFill>
                  <a:srgbClr val="000000"/>
                </a:solidFill>
                <a:effectLst/>
                <a:uLnTx/>
                <a:uFillTx/>
                <a:latin typeface="Arial"/>
                <a:ea typeface="+mj-ea"/>
                <a:cs typeface="+mj-cs"/>
              </a:rPr>
              <a:t>des SNP seront alignées sur les dernières</a:t>
            </a:r>
            <a:r>
              <a:rPr kumimoji="0" lang="fr-FR" sz="1300" b="1" i="0" u="none" strike="noStrike" kern="1200" cap="none" spc="0" normalizeH="0" noProof="0">
                <a:ln>
                  <a:noFill/>
                </a:ln>
                <a:solidFill>
                  <a:srgbClr val="000000"/>
                </a:solidFill>
                <a:effectLst/>
                <a:uLnTx/>
                <a:uFillTx/>
                <a:latin typeface="Arial"/>
                <a:ea typeface="+mj-ea"/>
                <a:cs typeface="+mj-cs"/>
              </a:rPr>
              <a:t> propositions</a:t>
            </a:r>
            <a:r>
              <a:rPr kumimoji="0" lang="fr-FR" sz="1300" b="1" i="0" u="none" strike="noStrike" kern="1200" cap="none" spc="0" normalizeH="0" baseline="0" noProof="0">
                <a:ln>
                  <a:noFill/>
                </a:ln>
                <a:solidFill>
                  <a:srgbClr val="000000"/>
                </a:solidFill>
                <a:effectLst/>
                <a:uLnTx/>
                <a:uFillTx/>
                <a:latin typeface="Arial"/>
                <a:ea typeface="+mj-ea"/>
                <a:cs typeface="+mj-cs"/>
              </a:rPr>
              <a:t> CNAM aux négociations conventionnelles</a:t>
            </a:r>
          </a:p>
        </p:txBody>
      </p:sp>
      <p:sp>
        <p:nvSpPr>
          <p:cNvPr id="33" name="Espace réservé du numéro de diapositive 1">
            <a:extLst>
              <a:ext uri="{FF2B5EF4-FFF2-40B4-BE49-F238E27FC236}">
                <a16:creationId xmlns:a16="http://schemas.microsoft.com/office/drawing/2014/main" id="{9FB3770B-C1F1-47A9-9F49-C99A06575049}"/>
              </a:ext>
            </a:extLst>
          </p:cNvPr>
          <p:cNvSpPr>
            <a:spLocks noGrp="1"/>
          </p:cNvSpPr>
          <p:nvPr>
            <p:ph type="sldNum" sz="quarter" idx="12"/>
          </p:nvPr>
        </p:nvSpPr>
        <p:spPr>
          <a:xfrm>
            <a:off x="7398713" y="4783500"/>
            <a:ext cx="1350000"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FR" sz="750" b="1" i="0" u="none" strike="noStrike" kern="1200" cap="none" spc="0" normalizeH="0" baseline="0" noProof="0">
              <a:ln>
                <a:noFill/>
              </a:ln>
              <a:solidFill>
                <a:srgbClr val="000000"/>
              </a:solidFill>
              <a:effectLst/>
              <a:uLnTx/>
              <a:uFillTx/>
              <a:latin typeface="Arial"/>
              <a:ea typeface="+mn-ea"/>
              <a:cs typeface="+mn-cs"/>
            </a:endParaRPr>
          </a:p>
        </p:txBody>
      </p:sp>
      <p:sp>
        <p:nvSpPr>
          <p:cNvPr id="19" name="Rectangle 18">
            <a:extLst>
              <a:ext uri="{FF2B5EF4-FFF2-40B4-BE49-F238E27FC236}">
                <a16:creationId xmlns:a16="http://schemas.microsoft.com/office/drawing/2014/main" id="{ED146F77-E7B1-403D-968A-412BDEE18C5E}"/>
              </a:ext>
            </a:extLst>
          </p:cNvPr>
          <p:cNvSpPr/>
          <p:nvPr/>
        </p:nvSpPr>
        <p:spPr>
          <a:xfrm>
            <a:off x="0" y="728116"/>
            <a:ext cx="9144000" cy="46124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449263" marR="0" lvl="0" indent="-93663" algn="just" defTabSz="914400" rtl="0" eaLnBrk="1" fontAlgn="auto" latinLnBrk="0" hangingPunct="1">
              <a:lnSpc>
                <a:spcPct val="115000"/>
              </a:lnSpc>
              <a:spcBef>
                <a:spcPts val="0"/>
              </a:spcBef>
              <a:spcAft>
                <a:spcPts val="60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Arial"/>
                <a:ea typeface="Calibri" panose="020F0502020204030204" pitchFamily="34" charset="0"/>
                <a:cs typeface="Segoe UI Light" panose="020B0502040204020203" pitchFamily="34" charset="0"/>
              </a:rPr>
              <a:t>Le financement des </a:t>
            </a:r>
            <a:r>
              <a:rPr kumimoji="0" lang="fr-FR" sz="900" b="1" i="0" u="none" strike="noStrike" kern="1200" cap="none" spc="0" normalizeH="0" baseline="0" noProof="0">
                <a:ln>
                  <a:noFill/>
                </a:ln>
                <a:solidFill>
                  <a:srgbClr val="000000"/>
                </a:solidFill>
                <a:effectLst/>
                <a:uLnTx/>
                <a:uFillTx/>
                <a:latin typeface="Arial"/>
                <a:ea typeface="Calibri" panose="020F0502020204030204" pitchFamily="34" charset="0"/>
                <a:cs typeface="Segoe UI Light" panose="020B0502040204020203" pitchFamily="34" charset="0"/>
              </a:rPr>
              <a:t>forfaits de régulation </a:t>
            </a:r>
            <a:r>
              <a:rPr kumimoji="0" lang="fr-FR" sz="900" b="0" i="0" u="none" strike="noStrike" kern="1200" cap="none" spc="0" normalizeH="0" baseline="0" noProof="0">
                <a:ln>
                  <a:noFill/>
                </a:ln>
                <a:solidFill>
                  <a:srgbClr val="000000"/>
                </a:solidFill>
                <a:effectLst/>
                <a:uLnTx/>
                <a:uFillTx/>
                <a:latin typeface="Arial"/>
                <a:ea typeface="Calibri" panose="020F0502020204030204" pitchFamily="34" charset="0"/>
                <a:cs typeface="Segoe UI Light" panose="020B0502040204020203" pitchFamily="34" charset="0"/>
              </a:rPr>
              <a:t>des médecins libéraux et des </a:t>
            </a:r>
            <a:r>
              <a:rPr kumimoji="0" lang="fr-FR" sz="900" b="1" i="0" u="none" strike="noStrike" kern="1200" cap="none" spc="0" normalizeH="0" baseline="0" noProof="0">
                <a:ln>
                  <a:noFill/>
                </a:ln>
                <a:solidFill>
                  <a:srgbClr val="000000"/>
                </a:solidFill>
                <a:effectLst/>
                <a:uLnTx/>
                <a:uFillTx/>
                <a:latin typeface="Arial"/>
                <a:ea typeface="Calibri" panose="020F0502020204030204" pitchFamily="34" charset="0"/>
                <a:cs typeface="Segoe UI Light" panose="020B0502040204020203" pitchFamily="34" charset="0"/>
              </a:rPr>
              <a:t>rémunérations liées à l’effection des SNP </a:t>
            </a:r>
            <a:r>
              <a:rPr kumimoji="0" lang="fr-FR" sz="900" b="0" i="0" u="none" strike="noStrike" kern="1200" cap="none" spc="0" normalizeH="0" baseline="0" noProof="0">
                <a:ln>
                  <a:noFill/>
                </a:ln>
                <a:solidFill>
                  <a:srgbClr val="000000"/>
                </a:solidFill>
                <a:effectLst/>
                <a:uLnTx/>
                <a:uFillTx/>
                <a:latin typeface="Arial"/>
                <a:ea typeface="Calibri" panose="020F0502020204030204" pitchFamily="34" charset="0"/>
                <a:cs typeface="Segoe UI Light" panose="020B0502040204020203" pitchFamily="34" charset="0"/>
              </a:rPr>
              <a:t>dans le cadre des pilotes du SAS en 2021 </a:t>
            </a:r>
            <a:r>
              <a:rPr kumimoji="0" lang="fr-FR" sz="900" b="0" i="1" u="none" strike="noStrike" kern="1200" cap="none" spc="0" normalizeH="0" baseline="0" noProof="0">
                <a:ln>
                  <a:noFill/>
                </a:ln>
                <a:solidFill>
                  <a:srgbClr val="000000"/>
                </a:solidFill>
                <a:effectLst/>
                <a:uLnTx/>
                <a:uFillTx/>
                <a:latin typeface="Arial"/>
                <a:ea typeface="Calibri" panose="020F0502020204030204" pitchFamily="34" charset="0"/>
                <a:cs typeface="Segoe UI Light" panose="020B0502040204020203" pitchFamily="34" charset="0"/>
              </a:rPr>
              <a:t>(en cible couvertes par l’enveloppe ville avec paiement CPAM) </a:t>
            </a:r>
            <a:r>
              <a:rPr kumimoji="0" lang="fr-FR" sz="900" b="0" i="0" u="none" strike="noStrike" kern="1200" cap="none" spc="0" normalizeH="0" baseline="0" noProof="0">
                <a:ln>
                  <a:noFill/>
                </a:ln>
                <a:solidFill>
                  <a:srgbClr val="000000"/>
                </a:solidFill>
                <a:effectLst/>
                <a:uLnTx/>
                <a:uFillTx/>
                <a:latin typeface="Arial"/>
                <a:ea typeface="Calibri" panose="020F0502020204030204" pitchFamily="34" charset="0"/>
                <a:cs typeface="Segoe UI Light" panose="020B0502040204020203" pitchFamily="34" charset="0"/>
              </a:rPr>
              <a:t>s’appuiera sur les dernières propositions de la CNAM lors des négociations.</a:t>
            </a:r>
          </a:p>
        </p:txBody>
      </p:sp>
      <p:grpSp>
        <p:nvGrpSpPr>
          <p:cNvPr id="20" name="Groupe 19">
            <a:extLst>
              <a:ext uri="{FF2B5EF4-FFF2-40B4-BE49-F238E27FC236}">
                <a16:creationId xmlns:a16="http://schemas.microsoft.com/office/drawing/2014/main" id="{62D50F82-41AD-4A0C-B40D-E884CDBEF9B5}"/>
              </a:ext>
            </a:extLst>
          </p:cNvPr>
          <p:cNvGrpSpPr/>
          <p:nvPr/>
        </p:nvGrpSpPr>
        <p:grpSpPr>
          <a:xfrm>
            <a:off x="214112" y="762315"/>
            <a:ext cx="277003" cy="257121"/>
            <a:chOff x="243031" y="1196242"/>
            <a:chExt cx="325319" cy="296329"/>
          </a:xfrm>
          <a:solidFill>
            <a:srgbClr val="000091"/>
          </a:solidFill>
        </p:grpSpPr>
        <p:sp>
          <p:nvSpPr>
            <p:cNvPr id="21" name="Freeform 335">
              <a:extLst>
                <a:ext uri="{FF2B5EF4-FFF2-40B4-BE49-F238E27FC236}">
                  <a16:creationId xmlns:a16="http://schemas.microsoft.com/office/drawing/2014/main" id="{B47B7225-EF4A-40AA-B875-B2F530D686BE}"/>
                </a:ext>
              </a:extLst>
            </p:cNvPr>
            <p:cNvSpPr>
              <a:spLocks noEditPoints="1"/>
            </p:cNvSpPr>
            <p:nvPr/>
          </p:nvSpPr>
          <p:spPr bwMode="auto">
            <a:xfrm flipH="1">
              <a:off x="243031" y="1196242"/>
              <a:ext cx="325319" cy="296329"/>
            </a:xfrm>
            <a:custGeom>
              <a:avLst/>
              <a:gdLst>
                <a:gd name="T0" fmla="*/ 3 w 41"/>
                <a:gd name="T1" fmla="*/ 23 h 37"/>
                <a:gd name="T2" fmla="*/ 0 w 41"/>
                <a:gd name="T3" fmla="*/ 20 h 37"/>
                <a:gd name="T4" fmla="*/ 2 w 41"/>
                <a:gd name="T5" fmla="*/ 16 h 37"/>
                <a:gd name="T6" fmla="*/ 11 w 41"/>
                <a:gd name="T7" fmla="*/ 5 h 37"/>
                <a:gd name="T8" fmla="*/ 14 w 41"/>
                <a:gd name="T9" fmla="*/ 2 h 37"/>
                <a:gd name="T10" fmla="*/ 17 w 41"/>
                <a:gd name="T11" fmla="*/ 0 h 37"/>
                <a:gd name="T12" fmla="*/ 20 w 41"/>
                <a:gd name="T13" fmla="*/ 3 h 37"/>
                <a:gd name="T14" fmla="*/ 20 w 41"/>
                <a:gd name="T15" fmla="*/ 9 h 37"/>
                <a:gd name="T16" fmla="*/ 30 w 41"/>
                <a:gd name="T17" fmla="*/ 9 h 37"/>
                <a:gd name="T18" fmla="*/ 39 w 41"/>
                <a:gd name="T19" fmla="*/ 8 h 37"/>
                <a:gd name="T20" fmla="*/ 41 w 41"/>
                <a:gd name="T21" fmla="*/ 14 h 37"/>
                <a:gd name="T22" fmla="*/ 41 w 41"/>
                <a:gd name="T23" fmla="*/ 24 h 37"/>
                <a:gd name="T24" fmla="*/ 35 w 41"/>
                <a:gd name="T25" fmla="*/ 25 h 37"/>
                <a:gd name="T26" fmla="*/ 29 w 41"/>
                <a:gd name="T27" fmla="*/ 25 h 37"/>
                <a:gd name="T28" fmla="*/ 19 w 41"/>
                <a:gd name="T29" fmla="*/ 27 h 37"/>
                <a:gd name="T30" fmla="*/ 20 w 41"/>
                <a:gd name="T31" fmla="*/ 37 h 37"/>
                <a:gd name="T32" fmla="*/ 18 w 41"/>
                <a:gd name="T33" fmla="*/ 36 h 37"/>
                <a:gd name="T34" fmla="*/ 13 w 41"/>
                <a:gd name="T35" fmla="*/ 31 h 37"/>
                <a:gd name="T36" fmla="*/ 7 w 41"/>
                <a:gd name="T37" fmla="*/ 26 h 37"/>
                <a:gd name="T38" fmla="*/ 10 w 41"/>
                <a:gd name="T39" fmla="*/ 12 h 37"/>
                <a:gd name="T40" fmla="*/ 20 w 41"/>
                <a:gd name="T41" fmla="*/ 18 h 37"/>
                <a:gd name="T42" fmla="*/ 27 w 41"/>
                <a:gd name="T43" fmla="*/ 22 h 37"/>
                <a:gd name="T44" fmla="*/ 31 w 41"/>
                <a:gd name="T45" fmla="*/ 23 h 37"/>
                <a:gd name="T46" fmla="*/ 21 w 41"/>
                <a:gd name="T47" fmla="*/ 17 h 37"/>
                <a:gd name="T48" fmla="*/ 12 w 41"/>
                <a:gd name="T49" fmla="*/ 12 h 37"/>
                <a:gd name="T50" fmla="*/ 10 w 41"/>
                <a:gd name="T51" fmla="*/ 10 h 37"/>
                <a:gd name="T52" fmla="*/ 23 w 41"/>
                <a:gd name="T53" fmla="*/ 13 h 37"/>
                <a:gd name="T54" fmla="*/ 36 w 41"/>
                <a:gd name="T55" fmla="*/ 21 h 37"/>
                <a:gd name="T56" fmla="*/ 38 w 41"/>
                <a:gd name="T57" fmla="*/ 21 h 37"/>
                <a:gd name="T58" fmla="*/ 30 w 41"/>
                <a:gd name="T59" fmla="*/ 15 h 37"/>
                <a:gd name="T60" fmla="*/ 24 w 41"/>
                <a:gd name="T61" fmla="*/ 11 h 37"/>
                <a:gd name="T62" fmla="*/ 6 w 41"/>
                <a:gd name="T63" fmla="*/ 20 h 37"/>
                <a:gd name="T64" fmla="*/ 15 w 41"/>
                <a:gd name="T65" fmla="*/ 25 h 37"/>
                <a:gd name="T66" fmla="*/ 14 w 41"/>
                <a:gd name="T67" fmla="*/ 23 h 37"/>
                <a:gd name="T68" fmla="*/ 9 w 41"/>
                <a:gd name="T69" fmla="*/ 20 h 37"/>
                <a:gd name="T70" fmla="*/ 4 w 41"/>
                <a:gd name="T71" fmla="*/ 19 h 37"/>
                <a:gd name="T72" fmla="*/ 11 w 41"/>
                <a:gd name="T73" fmla="*/ 16 h 37"/>
                <a:gd name="T74" fmla="*/ 14 w 41"/>
                <a:gd name="T75" fmla="*/ 18 h 37"/>
                <a:gd name="T76" fmla="*/ 23 w 41"/>
                <a:gd name="T77" fmla="*/ 24 h 37"/>
                <a:gd name="T78" fmla="*/ 23 w 41"/>
                <a:gd name="T79" fmla="*/ 22 h 37"/>
                <a:gd name="T80" fmla="*/ 38 w 41"/>
                <a:gd name="T81" fmla="*/ 18 h 37"/>
                <a:gd name="T82" fmla="*/ 34 w 41"/>
                <a:gd name="T83" fmla="*/ 15 h 37"/>
                <a:gd name="T84" fmla="*/ 33 w 41"/>
                <a:gd name="T85" fmla="*/ 22 h 37"/>
                <a:gd name="T86" fmla="*/ 23 w 41"/>
                <a:gd name="T87" fmla="*/ 16 h 37"/>
                <a:gd name="T88" fmla="*/ 33 w 41"/>
                <a:gd name="T89" fmla="*/ 22 h 37"/>
                <a:gd name="T90" fmla="*/ 16 w 41"/>
                <a:gd name="T91" fmla="*/ 28 h 37"/>
                <a:gd name="T92" fmla="*/ 8 w 41"/>
                <a:gd name="T93" fmla="*/ 23 h 37"/>
                <a:gd name="T94" fmla="*/ 9 w 41"/>
                <a:gd name="T95" fmla="*/ 25 h 37"/>
                <a:gd name="T96" fmla="*/ 16 w 41"/>
                <a:gd name="T97" fmla="*/ 29 h 37"/>
                <a:gd name="T98" fmla="*/ 16 w 41"/>
                <a:gd name="T99" fmla="*/ 7 h 37"/>
                <a:gd name="T100" fmla="*/ 13 w 41"/>
                <a:gd name="T101" fmla="*/ 6 h 37"/>
                <a:gd name="T102" fmla="*/ 19 w 41"/>
                <a:gd name="T103" fmla="*/ 12 h 37"/>
                <a:gd name="T104" fmla="*/ 35 w 41"/>
                <a:gd name="T105" fmla="*/ 10 h 37"/>
                <a:gd name="T106" fmla="*/ 39 w 41"/>
                <a:gd name="T107" fmla="*/ 11 h 37"/>
                <a:gd name="T108" fmla="*/ 35 w 41"/>
                <a:gd name="T109" fmla="*/ 10 h 37"/>
                <a:gd name="T110" fmla="*/ 12 w 41"/>
                <a:gd name="T111" fmla="*/ 19 h 37"/>
                <a:gd name="T112" fmla="*/ 38 w 41"/>
                <a:gd name="T113" fmla="*/ 15 h 37"/>
                <a:gd name="T114" fmla="*/ 38 w 41"/>
                <a:gd name="T115" fmla="*/ 15 h 37"/>
                <a:gd name="T116" fmla="*/ 26 w 41"/>
                <a:gd name="T117" fmla="*/ 11 h 37"/>
                <a:gd name="T118" fmla="*/ 35 w 41"/>
                <a:gd name="T119" fmla="*/ 23 h 37"/>
                <a:gd name="T120" fmla="*/ 35 w 41"/>
                <a:gd name="T121"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 h="37">
                  <a:moveTo>
                    <a:pt x="7" y="26"/>
                  </a:moveTo>
                  <a:cubicBezTo>
                    <a:pt x="6" y="25"/>
                    <a:pt x="5" y="24"/>
                    <a:pt x="4" y="23"/>
                  </a:cubicBezTo>
                  <a:cubicBezTo>
                    <a:pt x="3" y="23"/>
                    <a:pt x="3" y="23"/>
                    <a:pt x="3" y="23"/>
                  </a:cubicBezTo>
                  <a:cubicBezTo>
                    <a:pt x="3" y="23"/>
                    <a:pt x="3" y="23"/>
                    <a:pt x="3" y="23"/>
                  </a:cubicBezTo>
                  <a:cubicBezTo>
                    <a:pt x="2" y="22"/>
                    <a:pt x="1" y="22"/>
                    <a:pt x="1" y="21"/>
                  </a:cubicBezTo>
                  <a:cubicBezTo>
                    <a:pt x="0" y="21"/>
                    <a:pt x="0" y="20"/>
                    <a:pt x="0" y="20"/>
                  </a:cubicBezTo>
                  <a:cubicBezTo>
                    <a:pt x="0" y="20"/>
                    <a:pt x="1" y="19"/>
                    <a:pt x="1" y="19"/>
                  </a:cubicBezTo>
                  <a:cubicBezTo>
                    <a:pt x="0" y="19"/>
                    <a:pt x="0" y="19"/>
                    <a:pt x="0" y="19"/>
                  </a:cubicBezTo>
                  <a:cubicBezTo>
                    <a:pt x="0" y="17"/>
                    <a:pt x="1" y="17"/>
                    <a:pt x="2" y="16"/>
                  </a:cubicBezTo>
                  <a:cubicBezTo>
                    <a:pt x="2" y="15"/>
                    <a:pt x="3" y="15"/>
                    <a:pt x="4" y="14"/>
                  </a:cubicBezTo>
                  <a:cubicBezTo>
                    <a:pt x="5" y="13"/>
                    <a:pt x="5" y="12"/>
                    <a:pt x="6" y="11"/>
                  </a:cubicBezTo>
                  <a:cubicBezTo>
                    <a:pt x="8" y="9"/>
                    <a:pt x="10" y="7"/>
                    <a:pt x="11" y="5"/>
                  </a:cubicBezTo>
                  <a:cubicBezTo>
                    <a:pt x="12" y="5"/>
                    <a:pt x="12" y="4"/>
                    <a:pt x="12" y="3"/>
                  </a:cubicBezTo>
                  <a:cubicBezTo>
                    <a:pt x="12" y="3"/>
                    <a:pt x="13" y="3"/>
                    <a:pt x="13" y="3"/>
                  </a:cubicBezTo>
                  <a:cubicBezTo>
                    <a:pt x="14" y="3"/>
                    <a:pt x="14" y="2"/>
                    <a:pt x="14" y="2"/>
                  </a:cubicBezTo>
                  <a:cubicBezTo>
                    <a:pt x="14" y="2"/>
                    <a:pt x="15" y="2"/>
                    <a:pt x="15" y="2"/>
                  </a:cubicBezTo>
                  <a:cubicBezTo>
                    <a:pt x="15" y="1"/>
                    <a:pt x="16" y="0"/>
                    <a:pt x="17" y="1"/>
                  </a:cubicBezTo>
                  <a:cubicBezTo>
                    <a:pt x="17" y="1"/>
                    <a:pt x="17" y="0"/>
                    <a:pt x="17" y="0"/>
                  </a:cubicBezTo>
                  <a:cubicBezTo>
                    <a:pt x="18" y="0"/>
                    <a:pt x="19" y="0"/>
                    <a:pt x="19" y="1"/>
                  </a:cubicBezTo>
                  <a:cubicBezTo>
                    <a:pt x="19" y="1"/>
                    <a:pt x="20" y="1"/>
                    <a:pt x="19" y="2"/>
                  </a:cubicBezTo>
                  <a:cubicBezTo>
                    <a:pt x="19" y="2"/>
                    <a:pt x="20" y="3"/>
                    <a:pt x="20" y="3"/>
                  </a:cubicBezTo>
                  <a:cubicBezTo>
                    <a:pt x="20" y="5"/>
                    <a:pt x="19" y="6"/>
                    <a:pt x="19" y="8"/>
                  </a:cubicBezTo>
                  <a:cubicBezTo>
                    <a:pt x="19" y="8"/>
                    <a:pt x="19" y="8"/>
                    <a:pt x="19" y="9"/>
                  </a:cubicBezTo>
                  <a:cubicBezTo>
                    <a:pt x="19" y="9"/>
                    <a:pt x="20" y="9"/>
                    <a:pt x="20" y="9"/>
                  </a:cubicBezTo>
                  <a:cubicBezTo>
                    <a:pt x="20" y="9"/>
                    <a:pt x="21" y="9"/>
                    <a:pt x="22" y="9"/>
                  </a:cubicBezTo>
                  <a:cubicBezTo>
                    <a:pt x="23" y="9"/>
                    <a:pt x="25" y="8"/>
                    <a:pt x="26" y="9"/>
                  </a:cubicBezTo>
                  <a:cubicBezTo>
                    <a:pt x="27" y="9"/>
                    <a:pt x="29" y="9"/>
                    <a:pt x="30" y="9"/>
                  </a:cubicBezTo>
                  <a:cubicBezTo>
                    <a:pt x="31" y="9"/>
                    <a:pt x="33" y="8"/>
                    <a:pt x="34" y="8"/>
                  </a:cubicBezTo>
                  <a:cubicBezTo>
                    <a:pt x="36" y="8"/>
                    <a:pt x="37" y="8"/>
                    <a:pt x="39" y="9"/>
                  </a:cubicBezTo>
                  <a:cubicBezTo>
                    <a:pt x="39" y="9"/>
                    <a:pt x="39" y="8"/>
                    <a:pt x="39" y="8"/>
                  </a:cubicBezTo>
                  <a:cubicBezTo>
                    <a:pt x="40" y="8"/>
                    <a:pt x="40" y="8"/>
                    <a:pt x="40" y="8"/>
                  </a:cubicBezTo>
                  <a:cubicBezTo>
                    <a:pt x="41" y="10"/>
                    <a:pt x="41" y="11"/>
                    <a:pt x="41" y="12"/>
                  </a:cubicBezTo>
                  <a:cubicBezTo>
                    <a:pt x="41" y="13"/>
                    <a:pt x="41" y="13"/>
                    <a:pt x="41" y="14"/>
                  </a:cubicBezTo>
                  <a:cubicBezTo>
                    <a:pt x="41" y="15"/>
                    <a:pt x="41" y="16"/>
                    <a:pt x="41" y="18"/>
                  </a:cubicBezTo>
                  <a:cubicBezTo>
                    <a:pt x="41" y="19"/>
                    <a:pt x="41" y="20"/>
                    <a:pt x="41" y="22"/>
                  </a:cubicBezTo>
                  <a:cubicBezTo>
                    <a:pt x="41" y="23"/>
                    <a:pt x="41" y="23"/>
                    <a:pt x="41" y="24"/>
                  </a:cubicBezTo>
                  <a:cubicBezTo>
                    <a:pt x="41" y="25"/>
                    <a:pt x="40" y="25"/>
                    <a:pt x="39" y="25"/>
                  </a:cubicBezTo>
                  <a:cubicBezTo>
                    <a:pt x="39" y="24"/>
                    <a:pt x="38" y="25"/>
                    <a:pt x="37" y="25"/>
                  </a:cubicBezTo>
                  <a:cubicBezTo>
                    <a:pt x="36" y="25"/>
                    <a:pt x="36" y="25"/>
                    <a:pt x="35" y="25"/>
                  </a:cubicBezTo>
                  <a:cubicBezTo>
                    <a:pt x="34" y="25"/>
                    <a:pt x="34" y="25"/>
                    <a:pt x="34" y="25"/>
                  </a:cubicBezTo>
                  <a:cubicBezTo>
                    <a:pt x="34" y="25"/>
                    <a:pt x="33" y="25"/>
                    <a:pt x="33" y="25"/>
                  </a:cubicBezTo>
                  <a:cubicBezTo>
                    <a:pt x="32" y="25"/>
                    <a:pt x="30" y="25"/>
                    <a:pt x="29" y="25"/>
                  </a:cubicBezTo>
                  <a:cubicBezTo>
                    <a:pt x="28" y="25"/>
                    <a:pt x="27" y="25"/>
                    <a:pt x="25" y="25"/>
                  </a:cubicBezTo>
                  <a:cubicBezTo>
                    <a:pt x="24" y="25"/>
                    <a:pt x="22" y="26"/>
                    <a:pt x="20" y="26"/>
                  </a:cubicBezTo>
                  <a:cubicBezTo>
                    <a:pt x="19" y="26"/>
                    <a:pt x="19" y="26"/>
                    <a:pt x="19" y="27"/>
                  </a:cubicBezTo>
                  <a:cubicBezTo>
                    <a:pt x="19" y="29"/>
                    <a:pt x="19" y="30"/>
                    <a:pt x="20" y="31"/>
                  </a:cubicBezTo>
                  <a:cubicBezTo>
                    <a:pt x="20" y="33"/>
                    <a:pt x="20" y="34"/>
                    <a:pt x="20" y="35"/>
                  </a:cubicBezTo>
                  <a:cubicBezTo>
                    <a:pt x="21" y="36"/>
                    <a:pt x="21" y="37"/>
                    <a:pt x="20" y="37"/>
                  </a:cubicBezTo>
                  <a:cubicBezTo>
                    <a:pt x="20" y="37"/>
                    <a:pt x="20" y="37"/>
                    <a:pt x="19" y="37"/>
                  </a:cubicBezTo>
                  <a:cubicBezTo>
                    <a:pt x="19" y="37"/>
                    <a:pt x="19" y="37"/>
                    <a:pt x="19" y="37"/>
                  </a:cubicBezTo>
                  <a:cubicBezTo>
                    <a:pt x="18" y="37"/>
                    <a:pt x="18" y="37"/>
                    <a:pt x="18" y="36"/>
                  </a:cubicBezTo>
                  <a:cubicBezTo>
                    <a:pt x="18" y="35"/>
                    <a:pt x="17" y="35"/>
                    <a:pt x="16" y="34"/>
                  </a:cubicBezTo>
                  <a:cubicBezTo>
                    <a:pt x="16" y="34"/>
                    <a:pt x="16" y="34"/>
                    <a:pt x="16" y="34"/>
                  </a:cubicBezTo>
                  <a:cubicBezTo>
                    <a:pt x="15" y="33"/>
                    <a:pt x="14" y="32"/>
                    <a:pt x="13" y="31"/>
                  </a:cubicBezTo>
                  <a:cubicBezTo>
                    <a:pt x="12" y="31"/>
                    <a:pt x="12" y="30"/>
                    <a:pt x="12" y="30"/>
                  </a:cubicBezTo>
                  <a:cubicBezTo>
                    <a:pt x="10" y="29"/>
                    <a:pt x="10" y="28"/>
                    <a:pt x="8" y="27"/>
                  </a:cubicBezTo>
                  <a:cubicBezTo>
                    <a:pt x="7" y="27"/>
                    <a:pt x="7" y="26"/>
                    <a:pt x="7" y="26"/>
                  </a:cubicBezTo>
                  <a:close/>
                  <a:moveTo>
                    <a:pt x="10" y="10"/>
                  </a:moveTo>
                  <a:cubicBezTo>
                    <a:pt x="10" y="11"/>
                    <a:pt x="10" y="11"/>
                    <a:pt x="10" y="11"/>
                  </a:cubicBezTo>
                  <a:cubicBezTo>
                    <a:pt x="10" y="12"/>
                    <a:pt x="10" y="12"/>
                    <a:pt x="10" y="12"/>
                  </a:cubicBezTo>
                  <a:cubicBezTo>
                    <a:pt x="11" y="13"/>
                    <a:pt x="12" y="13"/>
                    <a:pt x="13" y="14"/>
                  </a:cubicBezTo>
                  <a:cubicBezTo>
                    <a:pt x="15" y="15"/>
                    <a:pt x="16" y="16"/>
                    <a:pt x="18" y="17"/>
                  </a:cubicBezTo>
                  <a:cubicBezTo>
                    <a:pt x="18" y="17"/>
                    <a:pt x="19" y="18"/>
                    <a:pt x="20" y="18"/>
                  </a:cubicBezTo>
                  <a:cubicBezTo>
                    <a:pt x="21" y="19"/>
                    <a:pt x="23" y="20"/>
                    <a:pt x="25" y="21"/>
                  </a:cubicBezTo>
                  <a:cubicBezTo>
                    <a:pt x="26" y="21"/>
                    <a:pt x="26" y="22"/>
                    <a:pt x="27" y="22"/>
                  </a:cubicBezTo>
                  <a:cubicBezTo>
                    <a:pt x="27" y="22"/>
                    <a:pt x="27" y="22"/>
                    <a:pt x="27" y="22"/>
                  </a:cubicBezTo>
                  <a:cubicBezTo>
                    <a:pt x="27" y="23"/>
                    <a:pt x="28" y="23"/>
                    <a:pt x="28" y="23"/>
                  </a:cubicBezTo>
                  <a:cubicBezTo>
                    <a:pt x="29" y="23"/>
                    <a:pt x="29" y="23"/>
                    <a:pt x="30" y="23"/>
                  </a:cubicBezTo>
                  <a:cubicBezTo>
                    <a:pt x="30" y="23"/>
                    <a:pt x="30" y="23"/>
                    <a:pt x="31" y="23"/>
                  </a:cubicBezTo>
                  <a:cubicBezTo>
                    <a:pt x="30" y="23"/>
                    <a:pt x="30" y="22"/>
                    <a:pt x="29" y="22"/>
                  </a:cubicBezTo>
                  <a:cubicBezTo>
                    <a:pt x="28" y="21"/>
                    <a:pt x="26" y="21"/>
                    <a:pt x="25" y="20"/>
                  </a:cubicBezTo>
                  <a:cubicBezTo>
                    <a:pt x="24" y="19"/>
                    <a:pt x="23" y="18"/>
                    <a:pt x="21" y="17"/>
                  </a:cubicBezTo>
                  <a:cubicBezTo>
                    <a:pt x="20" y="17"/>
                    <a:pt x="19" y="16"/>
                    <a:pt x="18" y="15"/>
                  </a:cubicBezTo>
                  <a:cubicBezTo>
                    <a:pt x="17" y="14"/>
                    <a:pt x="16" y="14"/>
                    <a:pt x="15" y="13"/>
                  </a:cubicBezTo>
                  <a:cubicBezTo>
                    <a:pt x="14" y="13"/>
                    <a:pt x="13" y="12"/>
                    <a:pt x="12" y="12"/>
                  </a:cubicBezTo>
                  <a:cubicBezTo>
                    <a:pt x="11" y="11"/>
                    <a:pt x="10" y="11"/>
                    <a:pt x="10" y="10"/>
                  </a:cubicBezTo>
                  <a:cubicBezTo>
                    <a:pt x="10" y="10"/>
                    <a:pt x="10" y="10"/>
                    <a:pt x="10" y="10"/>
                  </a:cubicBezTo>
                  <a:cubicBezTo>
                    <a:pt x="10" y="10"/>
                    <a:pt x="10" y="10"/>
                    <a:pt x="10" y="10"/>
                  </a:cubicBezTo>
                  <a:close/>
                  <a:moveTo>
                    <a:pt x="20" y="12"/>
                  </a:moveTo>
                  <a:cubicBezTo>
                    <a:pt x="21" y="12"/>
                    <a:pt x="21" y="12"/>
                    <a:pt x="22" y="13"/>
                  </a:cubicBezTo>
                  <a:cubicBezTo>
                    <a:pt x="22" y="13"/>
                    <a:pt x="23" y="13"/>
                    <a:pt x="23" y="13"/>
                  </a:cubicBezTo>
                  <a:cubicBezTo>
                    <a:pt x="24" y="14"/>
                    <a:pt x="25" y="14"/>
                    <a:pt x="26" y="15"/>
                  </a:cubicBezTo>
                  <a:cubicBezTo>
                    <a:pt x="27" y="16"/>
                    <a:pt x="29" y="17"/>
                    <a:pt x="31" y="18"/>
                  </a:cubicBezTo>
                  <a:cubicBezTo>
                    <a:pt x="32" y="19"/>
                    <a:pt x="34" y="20"/>
                    <a:pt x="36" y="21"/>
                  </a:cubicBezTo>
                  <a:cubicBezTo>
                    <a:pt x="36" y="21"/>
                    <a:pt x="37" y="21"/>
                    <a:pt x="38" y="22"/>
                  </a:cubicBezTo>
                  <a:cubicBezTo>
                    <a:pt x="38" y="22"/>
                    <a:pt x="38" y="22"/>
                    <a:pt x="38" y="22"/>
                  </a:cubicBezTo>
                  <a:cubicBezTo>
                    <a:pt x="38" y="21"/>
                    <a:pt x="38" y="21"/>
                    <a:pt x="38" y="21"/>
                  </a:cubicBezTo>
                  <a:cubicBezTo>
                    <a:pt x="37" y="20"/>
                    <a:pt x="36" y="20"/>
                    <a:pt x="36" y="20"/>
                  </a:cubicBezTo>
                  <a:cubicBezTo>
                    <a:pt x="34" y="19"/>
                    <a:pt x="33" y="18"/>
                    <a:pt x="32" y="17"/>
                  </a:cubicBezTo>
                  <a:cubicBezTo>
                    <a:pt x="32" y="16"/>
                    <a:pt x="31" y="16"/>
                    <a:pt x="30" y="15"/>
                  </a:cubicBezTo>
                  <a:cubicBezTo>
                    <a:pt x="29" y="15"/>
                    <a:pt x="28" y="14"/>
                    <a:pt x="27" y="14"/>
                  </a:cubicBezTo>
                  <a:cubicBezTo>
                    <a:pt x="26" y="14"/>
                    <a:pt x="26" y="14"/>
                    <a:pt x="25" y="13"/>
                  </a:cubicBezTo>
                  <a:cubicBezTo>
                    <a:pt x="24" y="13"/>
                    <a:pt x="24" y="12"/>
                    <a:pt x="24" y="11"/>
                  </a:cubicBezTo>
                  <a:cubicBezTo>
                    <a:pt x="23" y="11"/>
                    <a:pt x="21" y="11"/>
                    <a:pt x="20" y="12"/>
                  </a:cubicBezTo>
                  <a:close/>
                  <a:moveTo>
                    <a:pt x="4" y="19"/>
                  </a:moveTo>
                  <a:cubicBezTo>
                    <a:pt x="5" y="19"/>
                    <a:pt x="5" y="20"/>
                    <a:pt x="6" y="20"/>
                  </a:cubicBezTo>
                  <a:cubicBezTo>
                    <a:pt x="7" y="21"/>
                    <a:pt x="8" y="21"/>
                    <a:pt x="10" y="22"/>
                  </a:cubicBezTo>
                  <a:cubicBezTo>
                    <a:pt x="10" y="22"/>
                    <a:pt x="11" y="23"/>
                    <a:pt x="12" y="23"/>
                  </a:cubicBezTo>
                  <a:cubicBezTo>
                    <a:pt x="13" y="24"/>
                    <a:pt x="14" y="25"/>
                    <a:pt x="15" y="25"/>
                  </a:cubicBezTo>
                  <a:cubicBezTo>
                    <a:pt x="16" y="26"/>
                    <a:pt x="16" y="26"/>
                    <a:pt x="17" y="26"/>
                  </a:cubicBezTo>
                  <a:cubicBezTo>
                    <a:pt x="17" y="26"/>
                    <a:pt x="17" y="25"/>
                    <a:pt x="16" y="25"/>
                  </a:cubicBezTo>
                  <a:cubicBezTo>
                    <a:pt x="16" y="24"/>
                    <a:pt x="15" y="24"/>
                    <a:pt x="14" y="23"/>
                  </a:cubicBezTo>
                  <a:cubicBezTo>
                    <a:pt x="14" y="23"/>
                    <a:pt x="13" y="22"/>
                    <a:pt x="13" y="22"/>
                  </a:cubicBezTo>
                  <a:cubicBezTo>
                    <a:pt x="12" y="22"/>
                    <a:pt x="12" y="22"/>
                    <a:pt x="11" y="21"/>
                  </a:cubicBezTo>
                  <a:cubicBezTo>
                    <a:pt x="10" y="21"/>
                    <a:pt x="10" y="20"/>
                    <a:pt x="9" y="20"/>
                  </a:cubicBezTo>
                  <a:cubicBezTo>
                    <a:pt x="8" y="19"/>
                    <a:pt x="6" y="19"/>
                    <a:pt x="4" y="18"/>
                  </a:cubicBezTo>
                  <a:cubicBezTo>
                    <a:pt x="4" y="18"/>
                    <a:pt x="4" y="18"/>
                    <a:pt x="4" y="18"/>
                  </a:cubicBezTo>
                  <a:cubicBezTo>
                    <a:pt x="4" y="18"/>
                    <a:pt x="4" y="18"/>
                    <a:pt x="4" y="19"/>
                  </a:cubicBezTo>
                  <a:close/>
                  <a:moveTo>
                    <a:pt x="9" y="14"/>
                  </a:moveTo>
                  <a:cubicBezTo>
                    <a:pt x="9" y="14"/>
                    <a:pt x="9" y="15"/>
                    <a:pt x="9" y="15"/>
                  </a:cubicBezTo>
                  <a:cubicBezTo>
                    <a:pt x="10" y="15"/>
                    <a:pt x="10" y="16"/>
                    <a:pt x="11" y="16"/>
                  </a:cubicBezTo>
                  <a:cubicBezTo>
                    <a:pt x="11" y="16"/>
                    <a:pt x="11" y="16"/>
                    <a:pt x="12" y="16"/>
                  </a:cubicBezTo>
                  <a:cubicBezTo>
                    <a:pt x="12" y="17"/>
                    <a:pt x="12" y="17"/>
                    <a:pt x="13" y="17"/>
                  </a:cubicBezTo>
                  <a:cubicBezTo>
                    <a:pt x="13" y="18"/>
                    <a:pt x="14" y="18"/>
                    <a:pt x="14" y="18"/>
                  </a:cubicBezTo>
                  <a:cubicBezTo>
                    <a:pt x="16" y="19"/>
                    <a:pt x="17" y="20"/>
                    <a:pt x="19" y="21"/>
                  </a:cubicBezTo>
                  <a:cubicBezTo>
                    <a:pt x="19" y="21"/>
                    <a:pt x="20" y="21"/>
                    <a:pt x="20" y="21"/>
                  </a:cubicBezTo>
                  <a:cubicBezTo>
                    <a:pt x="21" y="22"/>
                    <a:pt x="22" y="23"/>
                    <a:pt x="23" y="24"/>
                  </a:cubicBezTo>
                  <a:cubicBezTo>
                    <a:pt x="23" y="24"/>
                    <a:pt x="23" y="24"/>
                    <a:pt x="23" y="24"/>
                  </a:cubicBezTo>
                  <a:cubicBezTo>
                    <a:pt x="23" y="24"/>
                    <a:pt x="24" y="23"/>
                    <a:pt x="25" y="23"/>
                  </a:cubicBezTo>
                  <a:cubicBezTo>
                    <a:pt x="24" y="23"/>
                    <a:pt x="23" y="22"/>
                    <a:pt x="23" y="22"/>
                  </a:cubicBezTo>
                  <a:cubicBezTo>
                    <a:pt x="18" y="19"/>
                    <a:pt x="14" y="16"/>
                    <a:pt x="9" y="14"/>
                  </a:cubicBezTo>
                  <a:close/>
                  <a:moveTo>
                    <a:pt x="29" y="12"/>
                  </a:moveTo>
                  <a:cubicBezTo>
                    <a:pt x="32" y="15"/>
                    <a:pt x="35" y="17"/>
                    <a:pt x="38" y="18"/>
                  </a:cubicBezTo>
                  <a:cubicBezTo>
                    <a:pt x="39" y="18"/>
                    <a:pt x="38" y="18"/>
                    <a:pt x="38" y="17"/>
                  </a:cubicBezTo>
                  <a:cubicBezTo>
                    <a:pt x="38" y="17"/>
                    <a:pt x="37" y="16"/>
                    <a:pt x="36" y="16"/>
                  </a:cubicBezTo>
                  <a:cubicBezTo>
                    <a:pt x="36" y="16"/>
                    <a:pt x="35" y="15"/>
                    <a:pt x="34" y="15"/>
                  </a:cubicBezTo>
                  <a:cubicBezTo>
                    <a:pt x="33" y="14"/>
                    <a:pt x="32" y="13"/>
                    <a:pt x="30" y="12"/>
                  </a:cubicBezTo>
                  <a:cubicBezTo>
                    <a:pt x="30" y="12"/>
                    <a:pt x="30" y="12"/>
                    <a:pt x="29" y="12"/>
                  </a:cubicBezTo>
                  <a:close/>
                  <a:moveTo>
                    <a:pt x="33" y="22"/>
                  </a:moveTo>
                  <a:cubicBezTo>
                    <a:pt x="33" y="21"/>
                    <a:pt x="33" y="21"/>
                    <a:pt x="33" y="21"/>
                  </a:cubicBezTo>
                  <a:cubicBezTo>
                    <a:pt x="29" y="19"/>
                    <a:pt x="25" y="16"/>
                    <a:pt x="21" y="14"/>
                  </a:cubicBezTo>
                  <a:cubicBezTo>
                    <a:pt x="21" y="15"/>
                    <a:pt x="22" y="16"/>
                    <a:pt x="23" y="16"/>
                  </a:cubicBezTo>
                  <a:cubicBezTo>
                    <a:pt x="24" y="17"/>
                    <a:pt x="26" y="18"/>
                    <a:pt x="27" y="19"/>
                  </a:cubicBezTo>
                  <a:cubicBezTo>
                    <a:pt x="28" y="20"/>
                    <a:pt x="30" y="20"/>
                    <a:pt x="32" y="21"/>
                  </a:cubicBezTo>
                  <a:cubicBezTo>
                    <a:pt x="32" y="21"/>
                    <a:pt x="32" y="21"/>
                    <a:pt x="33" y="22"/>
                  </a:cubicBezTo>
                  <a:close/>
                  <a:moveTo>
                    <a:pt x="17" y="30"/>
                  </a:moveTo>
                  <a:cubicBezTo>
                    <a:pt x="17" y="29"/>
                    <a:pt x="17" y="29"/>
                    <a:pt x="17" y="28"/>
                  </a:cubicBezTo>
                  <a:cubicBezTo>
                    <a:pt x="16" y="28"/>
                    <a:pt x="16" y="28"/>
                    <a:pt x="16" y="28"/>
                  </a:cubicBezTo>
                  <a:cubicBezTo>
                    <a:pt x="15" y="28"/>
                    <a:pt x="14" y="27"/>
                    <a:pt x="13" y="26"/>
                  </a:cubicBezTo>
                  <a:cubicBezTo>
                    <a:pt x="12" y="26"/>
                    <a:pt x="12" y="26"/>
                    <a:pt x="12" y="26"/>
                  </a:cubicBezTo>
                  <a:cubicBezTo>
                    <a:pt x="10" y="25"/>
                    <a:pt x="9" y="24"/>
                    <a:pt x="8" y="23"/>
                  </a:cubicBezTo>
                  <a:cubicBezTo>
                    <a:pt x="8" y="23"/>
                    <a:pt x="8" y="23"/>
                    <a:pt x="8" y="23"/>
                  </a:cubicBezTo>
                  <a:cubicBezTo>
                    <a:pt x="8" y="24"/>
                    <a:pt x="8" y="24"/>
                    <a:pt x="8" y="24"/>
                  </a:cubicBezTo>
                  <a:cubicBezTo>
                    <a:pt x="8" y="24"/>
                    <a:pt x="9" y="24"/>
                    <a:pt x="9" y="25"/>
                  </a:cubicBezTo>
                  <a:cubicBezTo>
                    <a:pt x="10" y="25"/>
                    <a:pt x="10" y="26"/>
                    <a:pt x="11" y="26"/>
                  </a:cubicBezTo>
                  <a:cubicBezTo>
                    <a:pt x="12" y="27"/>
                    <a:pt x="13" y="27"/>
                    <a:pt x="13" y="28"/>
                  </a:cubicBezTo>
                  <a:cubicBezTo>
                    <a:pt x="14" y="28"/>
                    <a:pt x="15" y="29"/>
                    <a:pt x="16" y="29"/>
                  </a:cubicBezTo>
                  <a:cubicBezTo>
                    <a:pt x="16" y="30"/>
                    <a:pt x="17" y="30"/>
                    <a:pt x="17" y="30"/>
                  </a:cubicBezTo>
                  <a:close/>
                  <a:moveTo>
                    <a:pt x="13" y="6"/>
                  </a:moveTo>
                  <a:cubicBezTo>
                    <a:pt x="14" y="6"/>
                    <a:pt x="15" y="7"/>
                    <a:pt x="16" y="7"/>
                  </a:cubicBezTo>
                  <a:cubicBezTo>
                    <a:pt x="16" y="7"/>
                    <a:pt x="17" y="7"/>
                    <a:pt x="17" y="7"/>
                  </a:cubicBezTo>
                  <a:cubicBezTo>
                    <a:pt x="17" y="6"/>
                    <a:pt x="17" y="6"/>
                    <a:pt x="17" y="5"/>
                  </a:cubicBezTo>
                  <a:cubicBezTo>
                    <a:pt x="16" y="5"/>
                    <a:pt x="14" y="5"/>
                    <a:pt x="13" y="6"/>
                  </a:cubicBezTo>
                  <a:close/>
                  <a:moveTo>
                    <a:pt x="15" y="11"/>
                  </a:moveTo>
                  <a:cubicBezTo>
                    <a:pt x="16" y="12"/>
                    <a:pt x="17" y="12"/>
                    <a:pt x="18" y="13"/>
                  </a:cubicBezTo>
                  <a:cubicBezTo>
                    <a:pt x="19" y="13"/>
                    <a:pt x="19" y="12"/>
                    <a:pt x="19" y="12"/>
                  </a:cubicBezTo>
                  <a:cubicBezTo>
                    <a:pt x="18" y="12"/>
                    <a:pt x="17" y="11"/>
                    <a:pt x="16" y="10"/>
                  </a:cubicBezTo>
                  <a:cubicBezTo>
                    <a:pt x="16" y="10"/>
                    <a:pt x="16" y="11"/>
                    <a:pt x="15" y="11"/>
                  </a:cubicBezTo>
                  <a:close/>
                  <a:moveTo>
                    <a:pt x="35" y="10"/>
                  </a:moveTo>
                  <a:cubicBezTo>
                    <a:pt x="35" y="10"/>
                    <a:pt x="35" y="10"/>
                    <a:pt x="35" y="11"/>
                  </a:cubicBezTo>
                  <a:cubicBezTo>
                    <a:pt x="36" y="11"/>
                    <a:pt x="37" y="12"/>
                    <a:pt x="38" y="12"/>
                  </a:cubicBezTo>
                  <a:cubicBezTo>
                    <a:pt x="38" y="12"/>
                    <a:pt x="38" y="11"/>
                    <a:pt x="39" y="11"/>
                  </a:cubicBezTo>
                  <a:cubicBezTo>
                    <a:pt x="39" y="10"/>
                    <a:pt x="39" y="10"/>
                    <a:pt x="38" y="10"/>
                  </a:cubicBezTo>
                  <a:cubicBezTo>
                    <a:pt x="37" y="10"/>
                    <a:pt x="37" y="10"/>
                    <a:pt x="36" y="10"/>
                  </a:cubicBezTo>
                  <a:cubicBezTo>
                    <a:pt x="36" y="10"/>
                    <a:pt x="36" y="10"/>
                    <a:pt x="35" y="10"/>
                  </a:cubicBezTo>
                  <a:close/>
                  <a:moveTo>
                    <a:pt x="9" y="17"/>
                  </a:moveTo>
                  <a:cubicBezTo>
                    <a:pt x="9" y="17"/>
                    <a:pt x="9" y="17"/>
                    <a:pt x="9" y="17"/>
                  </a:cubicBezTo>
                  <a:cubicBezTo>
                    <a:pt x="10" y="18"/>
                    <a:pt x="11" y="19"/>
                    <a:pt x="12" y="19"/>
                  </a:cubicBezTo>
                  <a:cubicBezTo>
                    <a:pt x="12" y="19"/>
                    <a:pt x="12" y="19"/>
                    <a:pt x="12" y="19"/>
                  </a:cubicBezTo>
                  <a:cubicBezTo>
                    <a:pt x="11" y="18"/>
                    <a:pt x="10" y="18"/>
                    <a:pt x="9" y="17"/>
                  </a:cubicBezTo>
                  <a:close/>
                  <a:moveTo>
                    <a:pt x="38" y="15"/>
                  </a:moveTo>
                  <a:cubicBezTo>
                    <a:pt x="38" y="15"/>
                    <a:pt x="38" y="14"/>
                    <a:pt x="38" y="14"/>
                  </a:cubicBezTo>
                  <a:cubicBezTo>
                    <a:pt x="37" y="14"/>
                    <a:pt x="36" y="13"/>
                    <a:pt x="35" y="13"/>
                  </a:cubicBezTo>
                  <a:cubicBezTo>
                    <a:pt x="36" y="14"/>
                    <a:pt x="37" y="14"/>
                    <a:pt x="38" y="15"/>
                  </a:cubicBezTo>
                  <a:close/>
                  <a:moveTo>
                    <a:pt x="28" y="12"/>
                  </a:moveTo>
                  <a:cubicBezTo>
                    <a:pt x="28" y="12"/>
                    <a:pt x="28" y="12"/>
                    <a:pt x="28" y="12"/>
                  </a:cubicBezTo>
                  <a:cubicBezTo>
                    <a:pt x="28" y="11"/>
                    <a:pt x="28" y="10"/>
                    <a:pt x="26" y="11"/>
                  </a:cubicBezTo>
                  <a:cubicBezTo>
                    <a:pt x="27" y="11"/>
                    <a:pt x="28" y="12"/>
                    <a:pt x="28" y="12"/>
                  </a:cubicBezTo>
                  <a:close/>
                  <a:moveTo>
                    <a:pt x="35" y="23"/>
                  </a:moveTo>
                  <a:cubicBezTo>
                    <a:pt x="35" y="23"/>
                    <a:pt x="35" y="23"/>
                    <a:pt x="35" y="23"/>
                  </a:cubicBezTo>
                  <a:cubicBezTo>
                    <a:pt x="35" y="22"/>
                    <a:pt x="34" y="22"/>
                    <a:pt x="33" y="22"/>
                  </a:cubicBezTo>
                  <a:cubicBezTo>
                    <a:pt x="33" y="22"/>
                    <a:pt x="33" y="22"/>
                    <a:pt x="33" y="22"/>
                  </a:cubicBezTo>
                  <a:cubicBezTo>
                    <a:pt x="34" y="22"/>
                    <a:pt x="34"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23" name="Freeform 338">
              <a:extLst>
                <a:ext uri="{FF2B5EF4-FFF2-40B4-BE49-F238E27FC236}">
                  <a16:creationId xmlns:a16="http://schemas.microsoft.com/office/drawing/2014/main" id="{49AB7DF7-EDE9-4CA0-8DE4-183EFD0BF71F}"/>
                </a:ext>
              </a:extLst>
            </p:cNvPr>
            <p:cNvSpPr>
              <a:spLocks/>
            </p:cNvSpPr>
            <p:nvPr/>
          </p:nvSpPr>
          <p:spPr bwMode="auto">
            <a:xfrm flipH="1">
              <a:off x="265579" y="1283209"/>
              <a:ext cx="144945" cy="86967"/>
            </a:xfrm>
            <a:custGeom>
              <a:avLst/>
              <a:gdLst>
                <a:gd name="T0" fmla="*/ 0 w 18"/>
                <a:gd name="T1" fmla="*/ 1 h 11"/>
                <a:gd name="T2" fmla="*/ 4 w 18"/>
                <a:gd name="T3" fmla="*/ 0 h 11"/>
                <a:gd name="T4" fmla="*/ 5 w 18"/>
                <a:gd name="T5" fmla="*/ 2 h 11"/>
                <a:gd name="T6" fmla="*/ 7 w 18"/>
                <a:gd name="T7" fmla="*/ 3 h 11"/>
                <a:gd name="T8" fmla="*/ 10 w 18"/>
                <a:gd name="T9" fmla="*/ 4 h 11"/>
                <a:gd name="T10" fmla="*/ 12 w 18"/>
                <a:gd name="T11" fmla="*/ 6 h 11"/>
                <a:gd name="T12" fmla="*/ 16 w 18"/>
                <a:gd name="T13" fmla="*/ 9 h 11"/>
                <a:gd name="T14" fmla="*/ 18 w 18"/>
                <a:gd name="T15" fmla="*/ 10 h 11"/>
                <a:gd name="T16" fmla="*/ 18 w 18"/>
                <a:gd name="T17" fmla="*/ 11 h 11"/>
                <a:gd name="T18" fmla="*/ 18 w 18"/>
                <a:gd name="T19" fmla="*/ 11 h 11"/>
                <a:gd name="T20" fmla="*/ 16 w 18"/>
                <a:gd name="T21" fmla="*/ 10 h 11"/>
                <a:gd name="T22" fmla="*/ 11 w 18"/>
                <a:gd name="T23" fmla="*/ 7 h 11"/>
                <a:gd name="T24" fmla="*/ 6 w 18"/>
                <a:gd name="T25" fmla="*/ 4 h 11"/>
                <a:gd name="T26" fmla="*/ 3 w 18"/>
                <a:gd name="T27" fmla="*/ 2 h 11"/>
                <a:gd name="T28" fmla="*/ 2 w 18"/>
                <a:gd name="T29" fmla="*/ 2 h 11"/>
                <a:gd name="T30" fmla="*/ 0 w 18"/>
                <a:gd name="T3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11">
                  <a:moveTo>
                    <a:pt x="0" y="1"/>
                  </a:moveTo>
                  <a:cubicBezTo>
                    <a:pt x="1" y="0"/>
                    <a:pt x="3" y="0"/>
                    <a:pt x="4" y="0"/>
                  </a:cubicBezTo>
                  <a:cubicBezTo>
                    <a:pt x="4" y="1"/>
                    <a:pt x="4" y="2"/>
                    <a:pt x="5" y="2"/>
                  </a:cubicBezTo>
                  <a:cubicBezTo>
                    <a:pt x="6" y="3"/>
                    <a:pt x="6" y="3"/>
                    <a:pt x="7" y="3"/>
                  </a:cubicBezTo>
                  <a:cubicBezTo>
                    <a:pt x="8" y="3"/>
                    <a:pt x="9" y="4"/>
                    <a:pt x="10" y="4"/>
                  </a:cubicBezTo>
                  <a:cubicBezTo>
                    <a:pt x="11" y="5"/>
                    <a:pt x="12" y="5"/>
                    <a:pt x="12" y="6"/>
                  </a:cubicBezTo>
                  <a:cubicBezTo>
                    <a:pt x="13" y="7"/>
                    <a:pt x="14" y="8"/>
                    <a:pt x="16" y="9"/>
                  </a:cubicBezTo>
                  <a:cubicBezTo>
                    <a:pt x="16" y="9"/>
                    <a:pt x="17" y="9"/>
                    <a:pt x="18" y="10"/>
                  </a:cubicBezTo>
                  <a:cubicBezTo>
                    <a:pt x="18" y="10"/>
                    <a:pt x="18" y="10"/>
                    <a:pt x="18" y="11"/>
                  </a:cubicBezTo>
                  <a:cubicBezTo>
                    <a:pt x="18" y="11"/>
                    <a:pt x="18" y="11"/>
                    <a:pt x="18" y="11"/>
                  </a:cubicBezTo>
                  <a:cubicBezTo>
                    <a:pt x="17" y="10"/>
                    <a:pt x="16" y="10"/>
                    <a:pt x="16" y="10"/>
                  </a:cubicBezTo>
                  <a:cubicBezTo>
                    <a:pt x="14" y="9"/>
                    <a:pt x="12" y="8"/>
                    <a:pt x="11" y="7"/>
                  </a:cubicBezTo>
                  <a:cubicBezTo>
                    <a:pt x="9" y="6"/>
                    <a:pt x="7" y="5"/>
                    <a:pt x="6" y="4"/>
                  </a:cubicBezTo>
                  <a:cubicBezTo>
                    <a:pt x="5" y="3"/>
                    <a:pt x="4" y="3"/>
                    <a:pt x="3" y="2"/>
                  </a:cubicBezTo>
                  <a:cubicBezTo>
                    <a:pt x="3" y="2"/>
                    <a:pt x="2" y="2"/>
                    <a:pt x="2" y="2"/>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24" name="Freeform 341">
              <a:extLst>
                <a:ext uri="{FF2B5EF4-FFF2-40B4-BE49-F238E27FC236}">
                  <a16:creationId xmlns:a16="http://schemas.microsoft.com/office/drawing/2014/main" id="{41AE26EA-C24B-4433-BF79-58593D9B7C2D}"/>
                </a:ext>
              </a:extLst>
            </p:cNvPr>
            <p:cNvSpPr>
              <a:spLocks/>
            </p:cNvSpPr>
            <p:nvPr/>
          </p:nvSpPr>
          <p:spPr bwMode="auto">
            <a:xfrm flipH="1">
              <a:off x="259137" y="1292871"/>
              <a:ext cx="77303" cy="48316"/>
            </a:xfrm>
            <a:custGeom>
              <a:avLst/>
              <a:gdLst>
                <a:gd name="T0" fmla="*/ 0 w 10"/>
                <a:gd name="T1" fmla="*/ 0 h 6"/>
                <a:gd name="T2" fmla="*/ 1 w 10"/>
                <a:gd name="T3" fmla="*/ 0 h 6"/>
                <a:gd name="T4" fmla="*/ 5 w 10"/>
                <a:gd name="T5" fmla="*/ 3 h 6"/>
                <a:gd name="T6" fmla="*/ 7 w 10"/>
                <a:gd name="T7" fmla="*/ 4 h 6"/>
                <a:gd name="T8" fmla="*/ 9 w 10"/>
                <a:gd name="T9" fmla="*/ 5 h 6"/>
                <a:gd name="T10" fmla="*/ 9 w 10"/>
                <a:gd name="T11" fmla="*/ 6 h 6"/>
                <a:gd name="T12" fmla="*/ 0 w 10"/>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0" h="6">
                  <a:moveTo>
                    <a:pt x="0" y="0"/>
                  </a:moveTo>
                  <a:cubicBezTo>
                    <a:pt x="1" y="0"/>
                    <a:pt x="1" y="0"/>
                    <a:pt x="1" y="0"/>
                  </a:cubicBezTo>
                  <a:cubicBezTo>
                    <a:pt x="3" y="1"/>
                    <a:pt x="4" y="2"/>
                    <a:pt x="5" y="3"/>
                  </a:cubicBezTo>
                  <a:cubicBezTo>
                    <a:pt x="6" y="3"/>
                    <a:pt x="7" y="4"/>
                    <a:pt x="7" y="4"/>
                  </a:cubicBezTo>
                  <a:cubicBezTo>
                    <a:pt x="8" y="4"/>
                    <a:pt x="9" y="5"/>
                    <a:pt x="9" y="5"/>
                  </a:cubicBezTo>
                  <a:cubicBezTo>
                    <a:pt x="9" y="6"/>
                    <a:pt x="10" y="6"/>
                    <a:pt x="9" y="6"/>
                  </a:cubicBezTo>
                  <a:cubicBezTo>
                    <a:pt x="6" y="5"/>
                    <a:pt x="3"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25" name="Freeform 342">
              <a:extLst>
                <a:ext uri="{FF2B5EF4-FFF2-40B4-BE49-F238E27FC236}">
                  <a16:creationId xmlns:a16="http://schemas.microsoft.com/office/drawing/2014/main" id="{1629D817-7A0F-41B2-84CA-3E26B119BEE2}"/>
                </a:ext>
              </a:extLst>
            </p:cNvPr>
            <p:cNvSpPr>
              <a:spLocks/>
            </p:cNvSpPr>
            <p:nvPr/>
          </p:nvSpPr>
          <p:spPr bwMode="auto">
            <a:xfrm flipH="1">
              <a:off x="307450" y="1308977"/>
              <a:ext cx="93409" cy="61199"/>
            </a:xfrm>
            <a:custGeom>
              <a:avLst/>
              <a:gdLst>
                <a:gd name="T0" fmla="*/ 12 w 12"/>
                <a:gd name="T1" fmla="*/ 8 h 8"/>
                <a:gd name="T2" fmla="*/ 11 w 12"/>
                <a:gd name="T3" fmla="*/ 7 h 8"/>
                <a:gd name="T4" fmla="*/ 6 w 12"/>
                <a:gd name="T5" fmla="*/ 5 h 8"/>
                <a:gd name="T6" fmla="*/ 2 w 12"/>
                <a:gd name="T7" fmla="*/ 2 h 8"/>
                <a:gd name="T8" fmla="*/ 0 w 12"/>
                <a:gd name="T9" fmla="*/ 0 h 8"/>
                <a:gd name="T10" fmla="*/ 12 w 12"/>
                <a:gd name="T11" fmla="*/ 7 h 8"/>
                <a:gd name="T12" fmla="*/ 12 w 1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2" h="8">
                  <a:moveTo>
                    <a:pt x="12" y="8"/>
                  </a:moveTo>
                  <a:cubicBezTo>
                    <a:pt x="11" y="7"/>
                    <a:pt x="11" y="7"/>
                    <a:pt x="11" y="7"/>
                  </a:cubicBezTo>
                  <a:cubicBezTo>
                    <a:pt x="9" y="6"/>
                    <a:pt x="7" y="6"/>
                    <a:pt x="6" y="5"/>
                  </a:cubicBezTo>
                  <a:cubicBezTo>
                    <a:pt x="5" y="4"/>
                    <a:pt x="3" y="3"/>
                    <a:pt x="2" y="2"/>
                  </a:cubicBezTo>
                  <a:cubicBezTo>
                    <a:pt x="1" y="2"/>
                    <a:pt x="0" y="1"/>
                    <a:pt x="0" y="0"/>
                  </a:cubicBezTo>
                  <a:cubicBezTo>
                    <a:pt x="4" y="2"/>
                    <a:pt x="8" y="5"/>
                    <a:pt x="12" y="7"/>
                  </a:cubicBezTo>
                  <a:cubicBezTo>
                    <a:pt x="12" y="7"/>
                    <a:pt x="12" y="7"/>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26" name="Freeform 345">
              <a:extLst>
                <a:ext uri="{FF2B5EF4-FFF2-40B4-BE49-F238E27FC236}">
                  <a16:creationId xmlns:a16="http://schemas.microsoft.com/office/drawing/2014/main" id="{D6DFE26F-A628-4532-A192-5F85B08E0DBE}"/>
                </a:ext>
              </a:extLst>
            </p:cNvPr>
            <p:cNvSpPr>
              <a:spLocks/>
            </p:cNvSpPr>
            <p:nvPr/>
          </p:nvSpPr>
          <p:spPr bwMode="auto">
            <a:xfrm flipH="1">
              <a:off x="416965" y="1276767"/>
              <a:ext cx="32210" cy="22548"/>
            </a:xfrm>
            <a:custGeom>
              <a:avLst/>
              <a:gdLst>
                <a:gd name="T0" fmla="*/ 0 w 4"/>
                <a:gd name="T1" fmla="*/ 1 h 3"/>
                <a:gd name="T2" fmla="*/ 1 w 4"/>
                <a:gd name="T3" fmla="*/ 0 h 3"/>
                <a:gd name="T4" fmla="*/ 4 w 4"/>
                <a:gd name="T5" fmla="*/ 2 h 3"/>
                <a:gd name="T6" fmla="*/ 3 w 4"/>
                <a:gd name="T7" fmla="*/ 3 h 3"/>
                <a:gd name="T8" fmla="*/ 0 w 4"/>
                <a:gd name="T9" fmla="*/ 1 h 3"/>
              </a:gdLst>
              <a:ahLst/>
              <a:cxnLst>
                <a:cxn ang="0">
                  <a:pos x="T0" y="T1"/>
                </a:cxn>
                <a:cxn ang="0">
                  <a:pos x="T2" y="T3"/>
                </a:cxn>
                <a:cxn ang="0">
                  <a:pos x="T4" y="T5"/>
                </a:cxn>
                <a:cxn ang="0">
                  <a:pos x="T6" y="T7"/>
                </a:cxn>
                <a:cxn ang="0">
                  <a:pos x="T8" y="T9"/>
                </a:cxn>
              </a:cxnLst>
              <a:rect l="0" t="0" r="r" b="b"/>
              <a:pathLst>
                <a:path w="4" h="3">
                  <a:moveTo>
                    <a:pt x="0" y="1"/>
                  </a:moveTo>
                  <a:cubicBezTo>
                    <a:pt x="1" y="1"/>
                    <a:pt x="1" y="0"/>
                    <a:pt x="1" y="0"/>
                  </a:cubicBezTo>
                  <a:cubicBezTo>
                    <a:pt x="2" y="1"/>
                    <a:pt x="3" y="2"/>
                    <a:pt x="4" y="2"/>
                  </a:cubicBezTo>
                  <a:cubicBezTo>
                    <a:pt x="4" y="2"/>
                    <a:pt x="4" y="3"/>
                    <a:pt x="3" y="3"/>
                  </a:cubicBezTo>
                  <a:cubicBezTo>
                    <a:pt x="2" y="2"/>
                    <a:pt x="1" y="2"/>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27" name="Freeform 347">
              <a:extLst>
                <a:ext uri="{FF2B5EF4-FFF2-40B4-BE49-F238E27FC236}">
                  <a16:creationId xmlns:a16="http://schemas.microsoft.com/office/drawing/2014/main" id="{D52D3F60-AD56-470B-A495-4E2065E57D8A}"/>
                </a:ext>
              </a:extLst>
            </p:cNvPr>
            <p:cNvSpPr>
              <a:spLocks/>
            </p:cNvSpPr>
            <p:nvPr/>
          </p:nvSpPr>
          <p:spPr bwMode="auto">
            <a:xfrm flipH="1">
              <a:off x="474941" y="1331523"/>
              <a:ext cx="22548" cy="16106"/>
            </a:xfrm>
            <a:custGeom>
              <a:avLst/>
              <a:gdLst>
                <a:gd name="T0" fmla="*/ 0 w 3"/>
                <a:gd name="T1" fmla="*/ 0 h 2"/>
                <a:gd name="T2" fmla="*/ 3 w 3"/>
                <a:gd name="T3" fmla="*/ 2 h 2"/>
                <a:gd name="T4" fmla="*/ 3 w 3"/>
                <a:gd name="T5" fmla="*/ 2 h 2"/>
                <a:gd name="T6" fmla="*/ 0 w 3"/>
                <a:gd name="T7" fmla="*/ 0 h 2"/>
                <a:gd name="T8" fmla="*/ 0 w 3"/>
                <a:gd name="T9" fmla="*/ 0 h 2"/>
              </a:gdLst>
              <a:ahLst/>
              <a:cxnLst>
                <a:cxn ang="0">
                  <a:pos x="T0" y="T1"/>
                </a:cxn>
                <a:cxn ang="0">
                  <a:pos x="T2" y="T3"/>
                </a:cxn>
                <a:cxn ang="0">
                  <a:pos x="T4" y="T5"/>
                </a:cxn>
                <a:cxn ang="0">
                  <a:pos x="T6" y="T7"/>
                </a:cxn>
                <a:cxn ang="0">
                  <a:pos x="T8" y="T9"/>
                </a:cxn>
              </a:cxnLst>
              <a:rect l="0" t="0" r="r" b="b"/>
              <a:pathLst>
                <a:path w="3" h="2">
                  <a:moveTo>
                    <a:pt x="0" y="0"/>
                  </a:moveTo>
                  <a:cubicBezTo>
                    <a:pt x="1" y="1"/>
                    <a:pt x="2" y="1"/>
                    <a:pt x="3" y="2"/>
                  </a:cubicBezTo>
                  <a:cubicBezTo>
                    <a:pt x="3" y="2"/>
                    <a:pt x="3" y="2"/>
                    <a:pt x="3" y="2"/>
                  </a:cubicBezTo>
                  <a:cubicBezTo>
                    <a:pt x="2" y="2"/>
                    <a:pt x="1"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28" name="Freeform 348">
              <a:extLst>
                <a:ext uri="{FF2B5EF4-FFF2-40B4-BE49-F238E27FC236}">
                  <a16:creationId xmlns:a16="http://schemas.microsoft.com/office/drawing/2014/main" id="{E555D68D-7D27-4E0C-A68E-5E1E65083EB2}"/>
                </a:ext>
              </a:extLst>
            </p:cNvPr>
            <p:cNvSpPr>
              <a:spLocks/>
            </p:cNvSpPr>
            <p:nvPr/>
          </p:nvSpPr>
          <p:spPr bwMode="auto">
            <a:xfrm flipH="1">
              <a:off x="265579" y="1299313"/>
              <a:ext cx="25768" cy="16106"/>
            </a:xfrm>
            <a:custGeom>
              <a:avLst/>
              <a:gdLst>
                <a:gd name="T0" fmla="*/ 3 w 3"/>
                <a:gd name="T1" fmla="*/ 2 h 2"/>
                <a:gd name="T2" fmla="*/ 0 w 3"/>
                <a:gd name="T3" fmla="*/ 0 h 2"/>
                <a:gd name="T4" fmla="*/ 3 w 3"/>
                <a:gd name="T5" fmla="*/ 1 h 2"/>
                <a:gd name="T6" fmla="*/ 3 w 3"/>
                <a:gd name="T7" fmla="*/ 2 h 2"/>
              </a:gdLst>
              <a:ahLst/>
              <a:cxnLst>
                <a:cxn ang="0">
                  <a:pos x="T0" y="T1"/>
                </a:cxn>
                <a:cxn ang="0">
                  <a:pos x="T2" y="T3"/>
                </a:cxn>
                <a:cxn ang="0">
                  <a:pos x="T4" y="T5"/>
                </a:cxn>
                <a:cxn ang="0">
                  <a:pos x="T6" y="T7"/>
                </a:cxn>
              </a:cxnLst>
              <a:rect l="0" t="0" r="r" b="b"/>
              <a:pathLst>
                <a:path w="3" h="2">
                  <a:moveTo>
                    <a:pt x="3" y="2"/>
                  </a:moveTo>
                  <a:cubicBezTo>
                    <a:pt x="2" y="1"/>
                    <a:pt x="1" y="1"/>
                    <a:pt x="0" y="0"/>
                  </a:cubicBezTo>
                  <a:cubicBezTo>
                    <a:pt x="1" y="0"/>
                    <a:pt x="2" y="1"/>
                    <a:pt x="3" y="1"/>
                  </a:cubicBezTo>
                  <a:cubicBezTo>
                    <a:pt x="3" y="1"/>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29" name="Freeform 349">
              <a:extLst>
                <a:ext uri="{FF2B5EF4-FFF2-40B4-BE49-F238E27FC236}">
                  <a16:creationId xmlns:a16="http://schemas.microsoft.com/office/drawing/2014/main" id="{88AC00D6-1E73-4F06-915F-161DCF6398FA}"/>
                </a:ext>
              </a:extLst>
            </p:cNvPr>
            <p:cNvSpPr>
              <a:spLocks/>
            </p:cNvSpPr>
            <p:nvPr/>
          </p:nvSpPr>
          <p:spPr bwMode="auto">
            <a:xfrm flipH="1">
              <a:off x="346102" y="1276767"/>
              <a:ext cx="16106" cy="16106"/>
            </a:xfrm>
            <a:custGeom>
              <a:avLst/>
              <a:gdLst>
                <a:gd name="T0" fmla="*/ 2 w 2"/>
                <a:gd name="T1" fmla="*/ 2 h 2"/>
                <a:gd name="T2" fmla="*/ 0 w 2"/>
                <a:gd name="T3" fmla="*/ 1 h 2"/>
                <a:gd name="T4" fmla="*/ 2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1"/>
                    <a:pt x="0" y="1"/>
                  </a:cubicBezTo>
                  <a:cubicBezTo>
                    <a:pt x="2" y="0"/>
                    <a:pt x="2" y="1"/>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sp>
          <p:nvSpPr>
            <p:cNvPr id="37" name="Freeform 350">
              <a:extLst>
                <a:ext uri="{FF2B5EF4-FFF2-40B4-BE49-F238E27FC236}">
                  <a16:creationId xmlns:a16="http://schemas.microsoft.com/office/drawing/2014/main" id="{065D18FC-4999-40F4-B92A-DF74038DCDD4}"/>
                </a:ext>
              </a:extLst>
            </p:cNvPr>
            <p:cNvSpPr>
              <a:spLocks/>
            </p:cNvSpPr>
            <p:nvPr/>
          </p:nvSpPr>
          <p:spPr bwMode="auto">
            <a:xfrm flipH="1">
              <a:off x="291347" y="1370174"/>
              <a:ext cx="16106" cy="9664"/>
            </a:xfrm>
            <a:custGeom>
              <a:avLst/>
              <a:gdLst>
                <a:gd name="T0" fmla="*/ 2 w 2"/>
                <a:gd name="T1" fmla="*/ 1 h 1"/>
                <a:gd name="T2" fmla="*/ 0 w 2"/>
                <a:gd name="T3" fmla="*/ 0 h 1"/>
                <a:gd name="T4" fmla="*/ 0 w 2"/>
                <a:gd name="T5" fmla="*/ 0 h 1"/>
                <a:gd name="T6" fmla="*/ 2 w 2"/>
                <a:gd name="T7" fmla="*/ 1 h 1"/>
                <a:gd name="T8" fmla="*/ 2 w 2"/>
                <a:gd name="T9" fmla="*/ 1 h 1"/>
              </a:gdLst>
              <a:ahLst/>
              <a:cxnLst>
                <a:cxn ang="0">
                  <a:pos x="T0" y="T1"/>
                </a:cxn>
                <a:cxn ang="0">
                  <a:pos x="T2" y="T3"/>
                </a:cxn>
                <a:cxn ang="0">
                  <a:pos x="T4" y="T5"/>
                </a:cxn>
                <a:cxn ang="0">
                  <a:pos x="T6" y="T7"/>
                </a:cxn>
                <a:cxn ang="0">
                  <a:pos x="T8" y="T9"/>
                </a:cxn>
              </a:cxnLst>
              <a:rect l="0" t="0" r="r" b="b"/>
              <a:pathLst>
                <a:path w="2" h="1">
                  <a:moveTo>
                    <a:pt x="2" y="1"/>
                  </a:moveTo>
                  <a:cubicBezTo>
                    <a:pt x="1" y="1"/>
                    <a:pt x="1" y="0"/>
                    <a:pt x="0" y="0"/>
                  </a:cubicBezTo>
                  <a:cubicBezTo>
                    <a:pt x="0" y="0"/>
                    <a:pt x="0" y="0"/>
                    <a:pt x="0" y="0"/>
                  </a:cubicBezTo>
                  <a:cubicBezTo>
                    <a:pt x="1" y="0"/>
                    <a:pt x="2" y="0"/>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mn-ea"/>
                <a:cs typeface="+mn-cs"/>
              </a:endParaRPr>
            </a:p>
          </p:txBody>
        </p:sp>
      </p:grpSp>
      <p:sp>
        <p:nvSpPr>
          <p:cNvPr id="41" name="ZoneTexte 40">
            <a:extLst>
              <a:ext uri="{FF2B5EF4-FFF2-40B4-BE49-F238E27FC236}">
                <a16:creationId xmlns:a16="http://schemas.microsoft.com/office/drawing/2014/main" id="{7AD041FF-A1A4-48CF-BA2A-169E3AB0ACBF}"/>
              </a:ext>
            </a:extLst>
          </p:cNvPr>
          <p:cNvSpPr txBox="1"/>
          <p:nvPr/>
        </p:nvSpPr>
        <p:spPr>
          <a:xfrm>
            <a:off x="4201627" y="1821020"/>
            <a:ext cx="4696840" cy="1247830"/>
          </a:xfrm>
          <a:prstGeom prst="rect">
            <a:avLst/>
          </a:prstGeom>
          <a:noFill/>
          <a:ln>
            <a:solidFill>
              <a:srgbClr val="A5C6ED"/>
            </a:solidFill>
          </a:ln>
        </p:spPr>
        <p:txBody>
          <a:bodyPr wrap="square" lIns="36000" rIns="36000" anchor="ctr">
            <a:noAutofit/>
          </a:bodyPr>
          <a:lstStyle/>
          <a:p>
            <a:pPr marL="177800" marR="0" lvl="0" indent="-1778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fr-FR" sz="1000" b="0" i="0" u="none" strike="noStrike" kern="1200" cap="none" spc="0" normalizeH="0" baseline="0" noProof="0">
              <a:ln>
                <a:noFill/>
              </a:ln>
              <a:solidFill>
                <a:srgbClr val="000000"/>
              </a:solidFill>
              <a:effectLst/>
              <a:uLnTx/>
              <a:uFillTx/>
              <a:latin typeface="Arial"/>
              <a:ea typeface="+mn-ea"/>
              <a:cs typeface="+mn-cs"/>
            </a:endParaRPr>
          </a:p>
        </p:txBody>
      </p:sp>
      <p:sp>
        <p:nvSpPr>
          <p:cNvPr id="42" name="ZoneTexte 41">
            <a:extLst>
              <a:ext uri="{FF2B5EF4-FFF2-40B4-BE49-F238E27FC236}">
                <a16:creationId xmlns:a16="http://schemas.microsoft.com/office/drawing/2014/main" id="{471F5AD9-4D3B-4294-B5A4-707E245A1C6D}"/>
              </a:ext>
            </a:extLst>
          </p:cNvPr>
          <p:cNvSpPr txBox="1"/>
          <p:nvPr/>
        </p:nvSpPr>
        <p:spPr>
          <a:xfrm>
            <a:off x="4257777" y="1954937"/>
            <a:ext cx="1758043" cy="1008224"/>
          </a:xfrm>
          <a:prstGeom prst="rect">
            <a:avLst/>
          </a:prstGeom>
          <a:solidFill>
            <a:schemeClr val="accent2">
              <a:lumMod val="20000"/>
              <a:lumOff val="80000"/>
            </a:schemeClr>
          </a:solidFill>
        </p:spPr>
        <p:txBody>
          <a:bodyPr wrap="square" lIns="36000" rIns="36000" anchor="ctr">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rgbClr val="000091"/>
                </a:solidFill>
                <a:effectLst/>
                <a:uLnTx/>
                <a:uFillTx/>
                <a:latin typeface="Arial"/>
                <a:ea typeface="+mn-ea"/>
                <a:cs typeface="+mn-cs"/>
              </a:rPr>
              <a:t>Pour les MG : Forfait de valorisation de l’activité de soins non programmés régulée sur le territoire </a:t>
            </a:r>
          </a:p>
        </p:txBody>
      </p:sp>
      <p:sp>
        <p:nvSpPr>
          <p:cNvPr id="44" name="ZoneTexte 43">
            <a:extLst>
              <a:ext uri="{FF2B5EF4-FFF2-40B4-BE49-F238E27FC236}">
                <a16:creationId xmlns:a16="http://schemas.microsoft.com/office/drawing/2014/main" id="{BB1CC546-2B76-42F0-8B24-A3382959E8CA}"/>
              </a:ext>
            </a:extLst>
          </p:cNvPr>
          <p:cNvSpPr txBox="1"/>
          <p:nvPr/>
        </p:nvSpPr>
        <p:spPr>
          <a:xfrm>
            <a:off x="6115580" y="1961435"/>
            <a:ext cx="2633133" cy="1008224"/>
          </a:xfrm>
          <a:prstGeom prst="rect">
            <a:avLst/>
          </a:prstGeom>
          <a:noFill/>
        </p:spPr>
        <p:txBody>
          <a:bodyPr wrap="square" lIns="36000" rIns="36000" anchor="ctr">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Proposition d’un </a:t>
            </a:r>
            <a:r>
              <a:rPr kumimoji="0" lang="fr-FR" sz="800" b="1" i="0" u="none" strike="noStrike" kern="1200" cap="none" spc="0" normalizeH="0" baseline="0" noProof="0">
                <a:ln>
                  <a:noFill/>
                </a:ln>
                <a:solidFill>
                  <a:srgbClr val="000091"/>
                </a:solidFill>
                <a:effectLst/>
                <a:uLnTx/>
                <a:uFillTx/>
                <a:latin typeface="Arial"/>
                <a:ea typeface="+mn-ea"/>
                <a:cs typeface="+mn-cs"/>
              </a:rPr>
              <a:t>forfait trimestriel progressif </a:t>
            </a:r>
            <a:r>
              <a:rPr kumimoji="0" lang="fr-FR" sz="800" b="0" i="0" u="none" strike="noStrike" kern="1200" cap="none" spc="0" normalizeH="0" baseline="0" noProof="0">
                <a:ln>
                  <a:noFill/>
                </a:ln>
                <a:solidFill>
                  <a:srgbClr val="000000"/>
                </a:solidFill>
                <a:effectLst/>
                <a:uLnTx/>
                <a:uFillTx/>
                <a:latin typeface="Arial"/>
                <a:ea typeface="+mn-ea"/>
                <a:cs typeface="+mn-cs"/>
              </a:rPr>
              <a:t>jusqu’à un plafond (calculé </a:t>
            </a:r>
            <a:r>
              <a:rPr kumimoji="0" lang="fr-FR" sz="800" b="0" i="1" u="none" strike="noStrike" kern="1200" cap="none" spc="0" normalizeH="0" baseline="0" noProof="0">
                <a:ln>
                  <a:noFill/>
                </a:ln>
                <a:solidFill>
                  <a:srgbClr val="000000"/>
                </a:solidFill>
                <a:effectLst/>
                <a:uLnTx/>
                <a:uFillTx/>
                <a:latin typeface="Arial"/>
                <a:ea typeface="+mn-ea"/>
                <a:cs typeface="+mn-cs"/>
              </a:rPr>
              <a:t>a posteriori</a:t>
            </a:r>
            <a:r>
              <a:rPr kumimoji="0" lang="fr-FR" sz="800" b="0" i="0" u="none" strike="noStrike" kern="1200" cap="none" spc="0" normalizeH="0" baseline="0" noProof="0">
                <a:ln>
                  <a:noFill/>
                </a:ln>
                <a:solidFill>
                  <a:srgbClr val="000000"/>
                </a:solidFill>
                <a:effectLst/>
                <a:uLnTx/>
                <a:uFillTx/>
                <a:latin typeface="Arial"/>
                <a:ea typeface="+mn-ea"/>
                <a:cs typeface="+mn-cs"/>
              </a:rPr>
              <a:t>)</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De 5 à 10 actes : 75€</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De 11 à 40 actes : 200 €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De 41 à 70 actes : 400 €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De 71 à 100 actes : 650 €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fr-FR" sz="800" b="0" i="0" u="none" strike="noStrike" kern="1200" cap="none" spc="0" normalizeH="0" baseline="0" noProof="0">
                <a:ln>
                  <a:noFill/>
                </a:ln>
                <a:solidFill>
                  <a:srgbClr val="000000"/>
                </a:solidFill>
                <a:effectLst/>
                <a:uLnTx/>
                <a:uFillTx/>
                <a:latin typeface="Arial"/>
                <a:ea typeface="+mn-ea"/>
                <a:cs typeface="+mn-cs"/>
              </a:rPr>
              <a:t>Plus de 100 actes : 800 €</a:t>
            </a:r>
          </a:p>
        </p:txBody>
      </p:sp>
      <p:sp>
        <p:nvSpPr>
          <p:cNvPr id="47" name="ZoneTexte 46">
            <a:extLst>
              <a:ext uri="{FF2B5EF4-FFF2-40B4-BE49-F238E27FC236}">
                <a16:creationId xmlns:a16="http://schemas.microsoft.com/office/drawing/2014/main" id="{1D7E5E5B-A95D-40A6-B57F-D7E085F86646}"/>
              </a:ext>
            </a:extLst>
          </p:cNvPr>
          <p:cNvSpPr txBox="1"/>
          <p:nvPr/>
        </p:nvSpPr>
        <p:spPr>
          <a:xfrm>
            <a:off x="483672" y="1504940"/>
            <a:ext cx="3328739" cy="280928"/>
          </a:xfrm>
          <a:prstGeom prst="round2DiagRect">
            <a:avLst/>
          </a:prstGeom>
          <a:solidFill>
            <a:schemeClr val="accent2">
              <a:lumMod val="40000"/>
              <a:lumOff val="60000"/>
            </a:schemeClr>
          </a:solidFill>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a:ln>
                  <a:noFill/>
                </a:ln>
                <a:solidFill>
                  <a:srgbClr val="FFFFFF"/>
                </a:solidFill>
                <a:effectLst/>
                <a:uLnTx/>
                <a:uFillTx/>
                <a:latin typeface="Arial"/>
                <a:ea typeface="+mn-ea"/>
                <a:cs typeface="+mn-cs"/>
              </a:rPr>
              <a:t>FINANCEMENT DE LA RÉGULATION LIBÉRALE</a:t>
            </a:r>
          </a:p>
        </p:txBody>
      </p:sp>
      <p:sp>
        <p:nvSpPr>
          <p:cNvPr id="51" name="ZoneTexte 50">
            <a:extLst>
              <a:ext uri="{FF2B5EF4-FFF2-40B4-BE49-F238E27FC236}">
                <a16:creationId xmlns:a16="http://schemas.microsoft.com/office/drawing/2014/main" id="{32D57BDD-1F84-4415-81E4-9B0CF13D4331}"/>
              </a:ext>
            </a:extLst>
          </p:cNvPr>
          <p:cNvSpPr txBox="1"/>
          <p:nvPr/>
        </p:nvSpPr>
        <p:spPr>
          <a:xfrm>
            <a:off x="285452" y="1209134"/>
            <a:ext cx="8020347" cy="230832"/>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000091"/>
                </a:solidFill>
                <a:effectLst/>
                <a:uLnTx/>
                <a:uFillTx/>
                <a:latin typeface="Arial"/>
                <a:ea typeface="+mn-ea"/>
                <a:cs typeface="+mn-cs"/>
              </a:rPr>
              <a:t>PROPOSITIONS DE FINANCEMENT </a:t>
            </a:r>
            <a:r>
              <a:rPr kumimoji="0" lang="fr-FR" sz="900" b="1" i="1" u="none" strike="noStrike" kern="0" cap="none" spc="0" normalizeH="0" baseline="0" noProof="0">
                <a:ln>
                  <a:noFill/>
                </a:ln>
                <a:solidFill>
                  <a:srgbClr val="000091"/>
                </a:solidFill>
                <a:effectLst/>
                <a:uLnTx/>
                <a:uFillTx/>
                <a:latin typeface="Arial"/>
                <a:ea typeface="+mn-ea"/>
                <a:cs typeface="+mn-cs"/>
              </a:rPr>
              <a:t>(issues des négociations conventionnelles)</a:t>
            </a:r>
            <a:endParaRPr kumimoji="0" lang="fr-FR" sz="900" b="0" i="1" u="none" strike="noStrike" kern="0" cap="none" spc="0" normalizeH="0" baseline="0" noProof="0">
              <a:ln>
                <a:noFill/>
              </a:ln>
              <a:solidFill>
                <a:srgbClr val="000091"/>
              </a:solidFill>
              <a:effectLst/>
              <a:uLnTx/>
              <a:uFillTx/>
              <a:latin typeface="Arial"/>
              <a:ea typeface="+mn-ea"/>
              <a:cs typeface="+mn-cs"/>
            </a:endParaRPr>
          </a:p>
        </p:txBody>
      </p:sp>
      <p:cxnSp>
        <p:nvCxnSpPr>
          <p:cNvPr id="52" name="Connecteur droit 51">
            <a:extLst>
              <a:ext uri="{FF2B5EF4-FFF2-40B4-BE49-F238E27FC236}">
                <a16:creationId xmlns:a16="http://schemas.microsoft.com/office/drawing/2014/main" id="{182CC7CB-2696-4067-85B3-C272F70EA969}"/>
              </a:ext>
            </a:extLst>
          </p:cNvPr>
          <p:cNvCxnSpPr>
            <a:cxnSpLocks/>
          </p:cNvCxnSpPr>
          <p:nvPr/>
        </p:nvCxnSpPr>
        <p:spPr>
          <a:xfrm>
            <a:off x="477618" y="1432565"/>
            <a:ext cx="8420848" cy="0"/>
          </a:xfrm>
          <a:prstGeom prst="line">
            <a:avLst/>
          </a:prstGeom>
          <a:noFill/>
          <a:ln w="9525" cap="flat" cmpd="sng" algn="ctr">
            <a:solidFill>
              <a:srgbClr val="000091"/>
            </a:solidFill>
            <a:prstDash val="solid"/>
          </a:ln>
          <a:effectLst/>
        </p:spPr>
      </p:cxnSp>
      <p:sp>
        <p:nvSpPr>
          <p:cNvPr id="53" name="ZoneTexte 52">
            <a:extLst>
              <a:ext uri="{FF2B5EF4-FFF2-40B4-BE49-F238E27FC236}">
                <a16:creationId xmlns:a16="http://schemas.microsoft.com/office/drawing/2014/main" id="{7D4CF8A1-95CD-404C-8244-0C5633716989}"/>
              </a:ext>
            </a:extLst>
          </p:cNvPr>
          <p:cNvSpPr txBox="1"/>
          <p:nvPr/>
        </p:nvSpPr>
        <p:spPr>
          <a:xfrm>
            <a:off x="4201627" y="1504940"/>
            <a:ext cx="4696840" cy="280928"/>
          </a:xfrm>
          <a:prstGeom prst="round2DiagRect">
            <a:avLst/>
          </a:prstGeom>
          <a:solidFill>
            <a:srgbClr val="C8DCF4"/>
          </a:solidFill>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a:ln>
                  <a:noFill/>
                </a:ln>
                <a:solidFill>
                  <a:srgbClr val="000091"/>
                </a:solidFill>
                <a:effectLst/>
                <a:uLnTx/>
                <a:uFillTx/>
                <a:latin typeface="Arial"/>
                <a:ea typeface="+mn-ea"/>
                <a:cs typeface="+mn-cs"/>
              </a:rPr>
              <a:t>FINANCEMENT DE L’EFFECTION DES SNP</a:t>
            </a:r>
          </a:p>
        </p:txBody>
      </p:sp>
      <p:sp>
        <p:nvSpPr>
          <p:cNvPr id="54" name="ZoneTexte 53">
            <a:extLst>
              <a:ext uri="{FF2B5EF4-FFF2-40B4-BE49-F238E27FC236}">
                <a16:creationId xmlns:a16="http://schemas.microsoft.com/office/drawing/2014/main" id="{8BD09C91-C210-469E-A0CE-36BC9F506BA1}"/>
              </a:ext>
            </a:extLst>
          </p:cNvPr>
          <p:cNvSpPr txBox="1"/>
          <p:nvPr/>
        </p:nvSpPr>
        <p:spPr>
          <a:xfrm>
            <a:off x="480644" y="1821020"/>
            <a:ext cx="3334794" cy="1247830"/>
          </a:xfrm>
          <a:prstGeom prst="rect">
            <a:avLst/>
          </a:prstGeom>
          <a:noFill/>
          <a:ln>
            <a:solidFill>
              <a:srgbClr val="8E8ED5"/>
            </a:solidFill>
          </a:ln>
        </p:spPr>
        <p:txBody>
          <a:bodyPr wrap="square" lIns="36000" rIns="36000" anchor="ctr">
            <a:noAutofit/>
          </a:bodyPr>
          <a:lstStyle/>
          <a:p>
            <a:pPr marL="177800" marR="0" lvl="0" indent="-1778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Valorisation de la participation des médecins régulateurs à </a:t>
            </a:r>
            <a:r>
              <a:rPr kumimoji="0" lang="fr-FR" sz="900" b="1" i="0" u="none" strike="noStrike" kern="1200" cap="none" spc="0" normalizeH="0" baseline="0" noProof="0">
                <a:ln>
                  <a:noFill/>
                </a:ln>
                <a:solidFill>
                  <a:srgbClr val="000091"/>
                </a:solidFill>
                <a:effectLst/>
                <a:uLnTx/>
                <a:uFillTx/>
                <a:latin typeface="Arial"/>
                <a:ea typeface="+mn-ea"/>
                <a:cs typeface="+mn-cs"/>
              </a:rPr>
              <a:t>hauteur de 85 € par heure </a:t>
            </a:r>
            <a:r>
              <a:rPr kumimoji="0" lang="fr-FR" sz="900" b="0" i="0" u="none" strike="noStrike" kern="1200" cap="none" spc="0" normalizeH="0" baseline="0" noProof="0">
                <a:ln>
                  <a:noFill/>
                </a:ln>
                <a:solidFill>
                  <a:srgbClr val="000000"/>
                </a:solidFill>
                <a:effectLst/>
                <a:uLnTx/>
                <a:uFillTx/>
                <a:latin typeface="Arial"/>
                <a:ea typeface="+mn-ea"/>
                <a:cs typeface="+mn-cs"/>
              </a:rPr>
              <a:t>(moyenne pour la régulation PDSA hors nuit profonde) avec </a:t>
            </a:r>
            <a:r>
              <a:rPr kumimoji="0" lang="fr-FR" sz="900" b="1" i="0" u="none" strike="noStrike" kern="1200" cap="none" spc="0" normalizeH="0" baseline="0" noProof="0">
                <a:ln>
                  <a:noFill/>
                </a:ln>
                <a:solidFill>
                  <a:srgbClr val="000091"/>
                </a:solidFill>
                <a:effectLst/>
                <a:uLnTx/>
                <a:uFillTx/>
                <a:latin typeface="Arial"/>
                <a:ea typeface="+mn-ea"/>
                <a:cs typeface="+mn-cs"/>
              </a:rPr>
              <a:t>prise en charge des cotisations sociales</a:t>
            </a:r>
          </a:p>
          <a:p>
            <a:pPr marL="177800" marR="0" lvl="0" indent="-1778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900" b="1" i="0" u="none" strike="noStrike" kern="1200" cap="none" spc="0" normalizeH="0" baseline="0" noProof="0">
                <a:ln>
                  <a:noFill/>
                </a:ln>
                <a:solidFill>
                  <a:srgbClr val="000091"/>
                </a:solidFill>
                <a:effectLst/>
                <a:uLnTx/>
                <a:uFillTx/>
                <a:latin typeface="Arial"/>
                <a:ea typeface="+mn-ea"/>
                <a:cs typeface="+mn-cs"/>
              </a:rPr>
              <a:t>Pas de plafond d’activité </a:t>
            </a:r>
            <a:r>
              <a:rPr kumimoji="0" lang="fr-FR" sz="900" b="0" i="0" u="none" strike="noStrike" kern="1200" cap="none" spc="0" normalizeH="0" baseline="0" noProof="0">
                <a:ln>
                  <a:noFill/>
                </a:ln>
                <a:solidFill>
                  <a:srgbClr val="000000"/>
                </a:solidFill>
                <a:effectLst/>
                <a:uLnTx/>
                <a:uFillTx/>
                <a:latin typeface="Arial"/>
                <a:ea typeface="+mn-ea"/>
                <a:cs typeface="+mn-cs"/>
              </a:rPr>
              <a:t>de régulation</a:t>
            </a:r>
          </a:p>
        </p:txBody>
      </p:sp>
      <p:pic>
        <p:nvPicPr>
          <p:cNvPr id="14" name="Graphique 13" descr="Stéthoscope avec un remplissage uni">
            <a:extLst>
              <a:ext uri="{FF2B5EF4-FFF2-40B4-BE49-F238E27FC236}">
                <a16:creationId xmlns:a16="http://schemas.microsoft.com/office/drawing/2014/main" id="{4B9AC935-D700-4F94-BBF4-4097BAE881F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4077777" y="1489249"/>
            <a:ext cx="360000" cy="360000"/>
          </a:xfrm>
          <a:prstGeom prst="rect">
            <a:avLst/>
          </a:prstGeom>
        </p:spPr>
      </p:pic>
      <p:pic>
        <p:nvPicPr>
          <p:cNvPr id="16" name="Graphique 15" descr="Centre d’appels avec un remplissage uni">
            <a:extLst>
              <a:ext uri="{FF2B5EF4-FFF2-40B4-BE49-F238E27FC236}">
                <a16:creationId xmlns:a16="http://schemas.microsoft.com/office/drawing/2014/main" id="{4C7E5F11-FF3C-4775-AA35-37AA4F9565C2}"/>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269107" y="1462087"/>
            <a:ext cx="360000" cy="360000"/>
          </a:xfrm>
          <a:prstGeom prst="rect">
            <a:avLst/>
          </a:prstGeom>
        </p:spPr>
      </p:pic>
      <p:sp>
        <p:nvSpPr>
          <p:cNvPr id="2" name="Triangle isocèle 1">
            <a:extLst>
              <a:ext uri="{FF2B5EF4-FFF2-40B4-BE49-F238E27FC236}">
                <a16:creationId xmlns:a16="http://schemas.microsoft.com/office/drawing/2014/main" id="{0DEC5B61-AAD5-4D09-957D-29772F923775}"/>
              </a:ext>
            </a:extLst>
          </p:cNvPr>
          <p:cNvSpPr/>
          <p:nvPr/>
        </p:nvSpPr>
        <p:spPr>
          <a:xfrm rot="10800000">
            <a:off x="1308528" y="3157784"/>
            <a:ext cx="1679028" cy="136799"/>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5" name="Espace réservé du contenu 2">
            <a:extLst>
              <a:ext uri="{FF2B5EF4-FFF2-40B4-BE49-F238E27FC236}">
                <a16:creationId xmlns:a16="http://schemas.microsoft.com/office/drawing/2014/main" id="{88B2BC2D-941E-4FDA-912D-1FCA9D5507F8}"/>
              </a:ext>
            </a:extLst>
          </p:cNvPr>
          <p:cNvSpPr txBox="1">
            <a:spLocks/>
          </p:cNvSpPr>
          <p:nvPr/>
        </p:nvSpPr>
        <p:spPr>
          <a:xfrm>
            <a:off x="477617" y="3340100"/>
            <a:ext cx="3334794" cy="1404678"/>
          </a:xfrm>
          <a:prstGeom prst="rect">
            <a:avLst/>
          </a:prstGeom>
          <a:pattFill prst="wdUpDiag">
            <a:fgClr>
              <a:schemeClr val="bg1">
                <a:lumMod val="75000"/>
              </a:schemeClr>
            </a:fgClr>
            <a:bgClr>
              <a:srgbClr val="FFFFFF"/>
            </a:bgClr>
          </a:pattFill>
        </p:spPr>
        <p:txBody>
          <a:bodyPr vert="horz" lIns="66462" tIns="66462" rIns="66462" bIns="66462" rtlCol="0">
            <a:normAutofit/>
          </a:bodyPr>
          <a:lstStyle>
            <a:lvl1pPr marL="185738" indent="-185738" algn="l" defTabSz="990601" rtl="0" eaLnBrk="1" latinLnBrk="0" hangingPunct="1">
              <a:spcBef>
                <a:spcPts val="975"/>
              </a:spcBef>
              <a:buClr>
                <a:schemeClr val="accent1"/>
              </a:buClr>
              <a:buFont typeface="Arial" panose="020B0604020202020204" pitchFamily="34" charset="0"/>
              <a:buChar char="•"/>
              <a:defRPr sz="1625" b="0" i="0" kern="800" spc="-11">
                <a:solidFill>
                  <a:schemeClr val="tx1"/>
                </a:solidFill>
                <a:latin typeface="Segoe UI Light" panose="020B0502040204020203" pitchFamily="34" charset="0"/>
                <a:ea typeface="+mn-ea"/>
                <a:cs typeface="+mn-cs"/>
              </a:defRPr>
            </a:lvl1pPr>
            <a:lvl2pPr marL="373195" indent="-18745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2pPr>
            <a:lvl3pPr marL="558933"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3pPr>
            <a:lvl4pPr marL="744669"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marL="0" marR="0" lvl="0" indent="0" algn="l" defTabSz="914424" rtl="0" eaLnBrk="1" fontAlgn="auto" latinLnBrk="0" hangingPunct="1">
              <a:lnSpc>
                <a:spcPct val="100000"/>
              </a:lnSpc>
              <a:spcBef>
                <a:spcPts val="900"/>
              </a:spcBef>
              <a:spcAft>
                <a:spcPts val="0"/>
              </a:spcAft>
              <a:buClr>
                <a:srgbClr val="71CAF3"/>
              </a:buClr>
              <a:buSzTx/>
              <a:buFont typeface="Arial" panose="020B0604020202020204" pitchFamily="34" charset="0"/>
              <a:buNone/>
              <a:tabLst/>
              <a:defRPr/>
            </a:pPr>
            <a:endParaRPr kumimoji="0" lang="fr-FR" sz="1400" b="0" i="0" u="none" strike="noStrike" kern="800" cap="none" spc="-10" normalizeH="0" baseline="0" noProof="0">
              <a:ln>
                <a:noFill/>
              </a:ln>
              <a:solidFill>
                <a:srgbClr val="57565A"/>
              </a:solidFill>
              <a:effectLst/>
              <a:uLnTx/>
              <a:uFillTx/>
              <a:latin typeface="Segoe UI Light" panose="020B0502040204020203" pitchFamily="34" charset="0"/>
              <a:ea typeface="+mn-ea"/>
              <a:cs typeface="+mn-cs"/>
            </a:endParaRPr>
          </a:p>
        </p:txBody>
      </p:sp>
      <p:sp>
        <p:nvSpPr>
          <p:cNvPr id="36" name="Espace réservé du contenu 2">
            <a:extLst>
              <a:ext uri="{FF2B5EF4-FFF2-40B4-BE49-F238E27FC236}">
                <a16:creationId xmlns:a16="http://schemas.microsoft.com/office/drawing/2014/main" id="{11DEF6F5-AE94-4D41-A6BC-2F838BA43BDB}"/>
              </a:ext>
            </a:extLst>
          </p:cNvPr>
          <p:cNvSpPr txBox="1">
            <a:spLocks/>
          </p:cNvSpPr>
          <p:nvPr/>
        </p:nvSpPr>
        <p:spPr>
          <a:xfrm>
            <a:off x="552904" y="3404763"/>
            <a:ext cx="3175641" cy="963495"/>
          </a:xfrm>
          <a:prstGeom prst="rect">
            <a:avLst/>
          </a:prstGeom>
          <a:solidFill>
            <a:srgbClr val="FFFFFF"/>
          </a:solidFill>
        </p:spPr>
        <p:txBody>
          <a:bodyPr vert="horz" lIns="66462" tIns="66462" rIns="66462" bIns="66462" rtlCol="0" anchor="ctr">
            <a:noAutofit/>
          </a:bodyPr>
          <a:lstStyle>
            <a:lvl1pPr marL="185738" indent="-185738" algn="l" defTabSz="990601" rtl="0" eaLnBrk="1" latinLnBrk="0" hangingPunct="1">
              <a:spcBef>
                <a:spcPts val="975"/>
              </a:spcBef>
              <a:buClr>
                <a:schemeClr val="accent1"/>
              </a:buClr>
              <a:buFont typeface="Arial" panose="020B0604020202020204" pitchFamily="34" charset="0"/>
              <a:buChar char="•"/>
              <a:defRPr sz="1625" b="0" i="0" kern="800" spc="-11">
                <a:solidFill>
                  <a:schemeClr val="tx1"/>
                </a:solidFill>
                <a:latin typeface="Segoe UI Light" panose="020B0502040204020203" pitchFamily="34" charset="0"/>
                <a:ea typeface="+mn-ea"/>
                <a:cs typeface="+mn-cs"/>
              </a:defRPr>
            </a:lvl1pPr>
            <a:lvl2pPr marL="373195" indent="-18745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2pPr>
            <a:lvl3pPr marL="558933"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3pPr>
            <a:lvl4pPr marL="744669"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marL="0" marR="0" lvl="0" indent="0" algn="just" defTabSz="990601" rtl="0" eaLnBrk="1" fontAlgn="auto" latinLnBrk="0" hangingPunct="1">
              <a:lnSpc>
                <a:spcPct val="100000"/>
              </a:lnSpc>
              <a:spcBef>
                <a:spcPts val="975"/>
              </a:spcBef>
              <a:spcAft>
                <a:spcPts val="0"/>
              </a:spcAft>
              <a:buClr>
                <a:srgbClr val="005841"/>
              </a:buClr>
              <a:buSzTx/>
              <a:buFont typeface="Arial" panose="020B0604020202020204" pitchFamily="34" charset="0"/>
              <a:buNone/>
              <a:tabLst/>
              <a:defRPr/>
            </a:pPr>
            <a:endParaRPr kumimoji="0" lang="fr-FR" sz="900" b="0" i="0" u="none" strike="noStrike" kern="800" cap="none" spc="-11" normalizeH="0" baseline="0" noProof="0">
              <a:ln>
                <a:noFill/>
              </a:ln>
              <a:solidFill>
                <a:srgbClr val="000000"/>
              </a:solidFill>
              <a:effectLst/>
              <a:uLnTx/>
              <a:uFillTx/>
              <a:latin typeface="Arial"/>
              <a:ea typeface="+mn-ea"/>
              <a:cs typeface="+mn-cs"/>
            </a:endParaRPr>
          </a:p>
        </p:txBody>
      </p:sp>
      <p:sp>
        <p:nvSpPr>
          <p:cNvPr id="34" name="Espace réservé du contenu 2">
            <a:extLst>
              <a:ext uri="{FF2B5EF4-FFF2-40B4-BE49-F238E27FC236}">
                <a16:creationId xmlns:a16="http://schemas.microsoft.com/office/drawing/2014/main" id="{C61CFA74-A579-485E-BA2B-A1EDEAE7530D}"/>
              </a:ext>
            </a:extLst>
          </p:cNvPr>
          <p:cNvSpPr txBox="1">
            <a:spLocks/>
          </p:cNvSpPr>
          <p:nvPr/>
        </p:nvSpPr>
        <p:spPr>
          <a:xfrm>
            <a:off x="567607" y="3454859"/>
            <a:ext cx="3160938" cy="1216167"/>
          </a:xfrm>
          <a:prstGeom prst="rect">
            <a:avLst/>
          </a:prstGeom>
          <a:solidFill>
            <a:srgbClr val="FFFFFF"/>
          </a:solidFill>
        </p:spPr>
        <p:txBody>
          <a:bodyPr vert="horz" lIns="66462" tIns="66462" rIns="66462" bIns="66462" rtlCol="0" anchor="ctr">
            <a:noAutofit/>
          </a:bodyPr>
          <a:lstStyle>
            <a:lvl1pPr marL="185738" indent="-185738" algn="l" defTabSz="990601" rtl="0" eaLnBrk="1" latinLnBrk="0" hangingPunct="1">
              <a:spcBef>
                <a:spcPts val="975"/>
              </a:spcBef>
              <a:buClr>
                <a:schemeClr val="accent1"/>
              </a:buClr>
              <a:buFont typeface="Arial" panose="020B0604020202020204" pitchFamily="34" charset="0"/>
              <a:buChar char="•"/>
              <a:defRPr sz="1625" b="0" i="0" kern="800" spc="-11">
                <a:solidFill>
                  <a:schemeClr val="tx1"/>
                </a:solidFill>
                <a:latin typeface="Segoe UI Light" panose="020B0502040204020203" pitchFamily="34" charset="0"/>
                <a:ea typeface="+mn-ea"/>
                <a:cs typeface="+mn-cs"/>
              </a:defRPr>
            </a:lvl1pPr>
            <a:lvl2pPr marL="373195" indent="-18745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2pPr>
            <a:lvl3pPr marL="558933"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3pPr>
            <a:lvl4pPr marL="744669"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marL="0" lvl="0" indent="0" algn="just">
              <a:spcBef>
                <a:spcPts val="0"/>
              </a:spcBef>
              <a:spcAft>
                <a:spcPts val="600"/>
              </a:spcAft>
              <a:buClr>
                <a:srgbClr val="005841"/>
              </a:buClr>
              <a:buNone/>
              <a:defRPr/>
            </a:pPr>
            <a:r>
              <a:rPr kumimoji="0" lang="fr-FR" sz="900" b="0" i="0" u="none" strike="noStrike" kern="800" cap="none" spc="-11" normalizeH="0" baseline="0" noProof="0">
                <a:ln>
                  <a:noFill/>
                </a:ln>
                <a:solidFill>
                  <a:srgbClr val="000000"/>
                </a:solidFill>
                <a:effectLst/>
                <a:uLnTx/>
                <a:uFillTx/>
                <a:latin typeface="Arial"/>
                <a:ea typeface="+mn-ea"/>
                <a:cs typeface="+mn-cs"/>
              </a:rPr>
              <a:t>Les </a:t>
            </a:r>
            <a:r>
              <a:rPr kumimoji="0" lang="fr-FR" sz="900" b="1" i="0" u="none" strike="noStrike" kern="800" cap="none" spc="-11" normalizeH="0" baseline="0" noProof="0">
                <a:ln>
                  <a:noFill/>
                </a:ln>
                <a:solidFill>
                  <a:srgbClr val="000091"/>
                </a:solidFill>
                <a:effectLst/>
                <a:uLnTx/>
                <a:uFillTx/>
                <a:latin typeface="Arial"/>
                <a:ea typeface="+mn-ea"/>
                <a:cs typeface="+mn-cs"/>
              </a:rPr>
              <a:t>ARS sont informées du cadrage </a:t>
            </a:r>
            <a:r>
              <a:rPr kumimoji="0" lang="fr-FR" sz="900" b="0" i="0" u="none" strike="noStrike" kern="800" cap="none" spc="-11" normalizeH="0" baseline="0" noProof="0">
                <a:ln>
                  <a:noFill/>
                </a:ln>
                <a:solidFill>
                  <a:srgbClr val="000000"/>
                </a:solidFill>
                <a:effectLst/>
                <a:uLnTx/>
                <a:uFillTx/>
                <a:latin typeface="Arial"/>
                <a:ea typeface="+mn-ea"/>
                <a:cs typeface="+mn-cs"/>
              </a:rPr>
              <a:t>national de 85 € / heure de régulation. Il leur est demandé de respecter autant que faire se peut ce montant, bien que certains territoires ont déjà un montant supérieur pour la régulation en journée</a:t>
            </a:r>
            <a:r>
              <a:rPr lang="fr-FR" sz="900">
                <a:solidFill>
                  <a:srgbClr val="000000"/>
                </a:solidFill>
                <a:latin typeface="Arial"/>
              </a:rPr>
              <a:t>. Les financements complémentaires ne sont pas interdits mais devront rester autant que possible mesurés et transitoires.</a:t>
            </a:r>
          </a:p>
          <a:p>
            <a:pPr marL="0" lvl="0" indent="0" algn="just">
              <a:spcBef>
                <a:spcPts val="0"/>
              </a:spcBef>
              <a:spcAft>
                <a:spcPts val="600"/>
              </a:spcAft>
              <a:buClr>
                <a:srgbClr val="005841"/>
              </a:buClr>
              <a:buNone/>
              <a:defRPr/>
            </a:pPr>
            <a:r>
              <a:rPr lang="fr-FR" sz="900">
                <a:solidFill>
                  <a:srgbClr val="000000"/>
                </a:solidFill>
                <a:latin typeface="Arial"/>
              </a:rPr>
              <a:t>À noter qu’une </a:t>
            </a:r>
            <a:r>
              <a:rPr lang="fr-FR" sz="900" b="1">
                <a:solidFill>
                  <a:srgbClr val="000091"/>
                </a:solidFill>
                <a:latin typeface="Arial"/>
              </a:rPr>
              <a:t>majoration de 20 % a été appliquée aux pilotes d’outre-mer</a:t>
            </a:r>
            <a:r>
              <a:rPr lang="fr-FR" sz="900">
                <a:solidFill>
                  <a:srgbClr val="000000"/>
                </a:solidFill>
                <a:latin typeface="Arial"/>
              </a:rPr>
              <a:t> sur tout le financement côté ville.</a:t>
            </a:r>
            <a:endParaRPr kumimoji="0" lang="fr-FR" sz="900" b="0" i="0" u="none" strike="noStrike" kern="800" cap="none" spc="-11" normalizeH="0" baseline="0" noProof="0">
              <a:ln>
                <a:noFill/>
              </a:ln>
              <a:solidFill>
                <a:srgbClr val="000000"/>
              </a:solidFill>
              <a:effectLst/>
              <a:uLnTx/>
              <a:uFillTx/>
              <a:latin typeface="Arial"/>
              <a:ea typeface="+mn-ea"/>
              <a:cs typeface="+mn-cs"/>
            </a:endParaRPr>
          </a:p>
        </p:txBody>
      </p:sp>
      <p:sp>
        <p:nvSpPr>
          <p:cNvPr id="38" name="Triangle isocèle 37">
            <a:extLst>
              <a:ext uri="{FF2B5EF4-FFF2-40B4-BE49-F238E27FC236}">
                <a16:creationId xmlns:a16="http://schemas.microsoft.com/office/drawing/2014/main" id="{4C6EEEE7-C8CD-4718-983D-D76DF894580D}"/>
              </a:ext>
            </a:extLst>
          </p:cNvPr>
          <p:cNvSpPr/>
          <p:nvPr/>
        </p:nvSpPr>
        <p:spPr>
          <a:xfrm rot="10800000">
            <a:off x="5697481" y="3157784"/>
            <a:ext cx="1679028" cy="136799"/>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9" name="Espace réservé du contenu 2">
            <a:extLst>
              <a:ext uri="{FF2B5EF4-FFF2-40B4-BE49-F238E27FC236}">
                <a16:creationId xmlns:a16="http://schemas.microsoft.com/office/drawing/2014/main" id="{1B8823D3-734C-4C58-A435-C6162CD6D1E4}"/>
              </a:ext>
            </a:extLst>
          </p:cNvPr>
          <p:cNvSpPr txBox="1">
            <a:spLocks/>
          </p:cNvSpPr>
          <p:nvPr/>
        </p:nvSpPr>
        <p:spPr>
          <a:xfrm>
            <a:off x="4188575" y="3342043"/>
            <a:ext cx="4696839" cy="972782"/>
          </a:xfrm>
          <a:prstGeom prst="rect">
            <a:avLst/>
          </a:prstGeom>
          <a:pattFill prst="wdUpDiag">
            <a:fgClr>
              <a:schemeClr val="bg1">
                <a:lumMod val="75000"/>
              </a:schemeClr>
            </a:fgClr>
            <a:bgClr>
              <a:srgbClr val="FFFFFF"/>
            </a:bgClr>
          </a:pattFill>
        </p:spPr>
        <p:txBody>
          <a:bodyPr vert="horz" lIns="66462" tIns="66462" rIns="66462" bIns="66462" rtlCol="0">
            <a:normAutofit/>
          </a:bodyPr>
          <a:lstStyle>
            <a:lvl1pPr marL="185738" indent="-185738" algn="l" defTabSz="990601" rtl="0" eaLnBrk="1" latinLnBrk="0" hangingPunct="1">
              <a:spcBef>
                <a:spcPts val="975"/>
              </a:spcBef>
              <a:buClr>
                <a:schemeClr val="accent1"/>
              </a:buClr>
              <a:buFont typeface="Arial" panose="020B0604020202020204" pitchFamily="34" charset="0"/>
              <a:buChar char="•"/>
              <a:defRPr sz="1625" b="0" i="0" kern="800" spc="-11">
                <a:solidFill>
                  <a:schemeClr val="tx1"/>
                </a:solidFill>
                <a:latin typeface="Segoe UI Light" panose="020B0502040204020203" pitchFamily="34" charset="0"/>
                <a:ea typeface="+mn-ea"/>
                <a:cs typeface="+mn-cs"/>
              </a:defRPr>
            </a:lvl1pPr>
            <a:lvl2pPr marL="373195" indent="-18745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2pPr>
            <a:lvl3pPr marL="558933"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3pPr>
            <a:lvl4pPr marL="744669"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marL="0" marR="0" lvl="0" indent="0" algn="l" defTabSz="914424" rtl="0" eaLnBrk="1" fontAlgn="auto" latinLnBrk="0" hangingPunct="1">
              <a:lnSpc>
                <a:spcPct val="100000"/>
              </a:lnSpc>
              <a:spcBef>
                <a:spcPts val="900"/>
              </a:spcBef>
              <a:spcAft>
                <a:spcPts val="0"/>
              </a:spcAft>
              <a:buClr>
                <a:srgbClr val="71CAF3"/>
              </a:buClr>
              <a:buSzTx/>
              <a:buFont typeface="Arial" panose="020B0604020202020204" pitchFamily="34" charset="0"/>
              <a:buNone/>
              <a:tabLst/>
              <a:defRPr/>
            </a:pPr>
            <a:endParaRPr kumimoji="0" lang="fr-FR" sz="1400" b="0" i="0" u="none" strike="noStrike" kern="800" cap="none" spc="-10" normalizeH="0" baseline="0" noProof="0">
              <a:ln>
                <a:noFill/>
              </a:ln>
              <a:solidFill>
                <a:srgbClr val="57565A"/>
              </a:solidFill>
              <a:effectLst/>
              <a:uLnTx/>
              <a:uFillTx/>
              <a:latin typeface="Segoe UI Light" panose="020B0502040204020203" pitchFamily="34" charset="0"/>
              <a:ea typeface="+mn-ea"/>
              <a:cs typeface="+mn-cs"/>
            </a:endParaRPr>
          </a:p>
        </p:txBody>
      </p:sp>
      <p:sp>
        <p:nvSpPr>
          <p:cNvPr id="50" name="Espace réservé du contenu 2">
            <a:extLst>
              <a:ext uri="{FF2B5EF4-FFF2-40B4-BE49-F238E27FC236}">
                <a16:creationId xmlns:a16="http://schemas.microsoft.com/office/drawing/2014/main" id="{64AB4AE4-0366-4304-B63C-042451BC02BC}"/>
              </a:ext>
            </a:extLst>
          </p:cNvPr>
          <p:cNvSpPr txBox="1">
            <a:spLocks/>
          </p:cNvSpPr>
          <p:nvPr/>
        </p:nvSpPr>
        <p:spPr>
          <a:xfrm>
            <a:off x="4268994" y="3425593"/>
            <a:ext cx="4536000" cy="803508"/>
          </a:xfrm>
          <a:prstGeom prst="rect">
            <a:avLst/>
          </a:prstGeom>
          <a:solidFill>
            <a:srgbClr val="FFFFFF"/>
          </a:solidFill>
        </p:spPr>
        <p:txBody>
          <a:bodyPr vert="horz" lIns="66462" tIns="66462" rIns="66462" bIns="66462" rtlCol="0" anchor="ctr">
            <a:noAutofit/>
          </a:bodyPr>
          <a:lstStyle>
            <a:lvl1pPr marL="185738" indent="-185738" algn="l" defTabSz="990601" rtl="0" eaLnBrk="1" latinLnBrk="0" hangingPunct="1">
              <a:spcBef>
                <a:spcPts val="975"/>
              </a:spcBef>
              <a:buClr>
                <a:schemeClr val="accent1"/>
              </a:buClr>
              <a:buFont typeface="Arial" panose="020B0604020202020204" pitchFamily="34" charset="0"/>
              <a:buChar char="•"/>
              <a:defRPr sz="1625" b="0" i="0" kern="800" spc="-11">
                <a:solidFill>
                  <a:schemeClr val="tx1"/>
                </a:solidFill>
                <a:latin typeface="Segoe UI Light" panose="020B0502040204020203" pitchFamily="34" charset="0"/>
                <a:ea typeface="+mn-ea"/>
                <a:cs typeface="+mn-cs"/>
              </a:defRPr>
            </a:lvl1pPr>
            <a:lvl2pPr marL="373195" indent="-18745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2pPr>
            <a:lvl3pPr marL="558933"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3pPr>
            <a:lvl4pPr marL="744669"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ts val="975"/>
              </a:spcBef>
              <a:buClr>
                <a:schemeClr val="accent1"/>
              </a:buClr>
              <a:buFont typeface="Arial" panose="020B0604020202020204" pitchFamily="34" charset="0"/>
              <a:buChar char="»"/>
              <a:defRPr sz="1300"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marL="0" marR="0" lvl="0" indent="0" algn="just" defTabSz="990601" rtl="0" eaLnBrk="1" fontAlgn="auto" latinLnBrk="0" hangingPunct="1">
              <a:lnSpc>
                <a:spcPct val="100000"/>
              </a:lnSpc>
              <a:spcBef>
                <a:spcPts val="0"/>
              </a:spcBef>
              <a:spcAft>
                <a:spcPts val="0"/>
              </a:spcAft>
              <a:buClr>
                <a:srgbClr val="005841"/>
              </a:buClr>
              <a:buSzTx/>
              <a:buFont typeface="Arial" panose="020B0604020202020204" pitchFamily="34" charset="0"/>
              <a:buNone/>
              <a:tabLst/>
              <a:defRPr/>
            </a:pPr>
            <a:r>
              <a:rPr lang="fr-FR" sz="900">
                <a:solidFill>
                  <a:srgbClr val="000000"/>
                </a:solidFill>
                <a:latin typeface="Arial"/>
              </a:rPr>
              <a:t>Les échanges doivent se poursuivre avec l</a:t>
            </a:r>
            <a:r>
              <a:rPr kumimoji="0" lang="fr-FR" sz="900" b="0" i="0" u="none" strike="noStrike" kern="800" cap="none" spc="-11" normalizeH="0" baseline="0" noProof="0">
                <a:ln>
                  <a:noFill/>
                </a:ln>
                <a:solidFill>
                  <a:srgbClr val="000000"/>
                </a:solidFill>
                <a:effectLst/>
                <a:uLnTx/>
                <a:uFillTx/>
                <a:latin typeface="Arial"/>
                <a:ea typeface="+mn-ea"/>
                <a:cs typeface="+mn-cs"/>
              </a:rPr>
              <a:t>a CNAM dès janvier pour :</a:t>
            </a:r>
          </a:p>
          <a:p>
            <a:pPr algn="just">
              <a:spcBef>
                <a:spcPts val="600"/>
              </a:spcBef>
              <a:buClr>
                <a:srgbClr val="005841"/>
              </a:buClr>
              <a:defRPr/>
            </a:pPr>
            <a:r>
              <a:rPr kumimoji="0" lang="fr-FR" sz="900" b="1" i="0" u="none" strike="noStrike" kern="800" cap="none" spc="-11" normalizeH="0" baseline="0" noProof="0">
                <a:ln>
                  <a:noFill/>
                </a:ln>
                <a:solidFill>
                  <a:srgbClr val="000091"/>
                </a:solidFill>
                <a:effectLst/>
                <a:uLnTx/>
                <a:uFillTx/>
                <a:latin typeface="Arial"/>
                <a:ea typeface="+mn-ea"/>
                <a:cs typeface="+mn-cs"/>
              </a:rPr>
              <a:t>préciser les projections financières </a:t>
            </a:r>
            <a:r>
              <a:rPr kumimoji="0" lang="fr-FR" sz="900" b="0" i="0" u="none" strike="noStrike" kern="800" cap="none" spc="-11" normalizeH="0" baseline="0" noProof="0">
                <a:ln>
                  <a:noFill/>
                </a:ln>
                <a:solidFill>
                  <a:srgbClr val="000000"/>
                </a:solidFill>
                <a:effectLst/>
                <a:uLnTx/>
                <a:uFillTx/>
                <a:latin typeface="Arial"/>
                <a:ea typeface="+mn-ea"/>
                <a:cs typeface="+mn-cs"/>
              </a:rPr>
              <a:t>pour chacun des territoires pilotes afin d’être en mesure de les budgéter et de les verser aux ARS via le FIR</a:t>
            </a:r>
            <a:r>
              <a:rPr kumimoji="0" lang="fr-FR" sz="900" b="0" i="0" u="none" strike="noStrike" kern="800" cap="none" spc="-11" normalizeH="0" noProof="0">
                <a:ln>
                  <a:noFill/>
                </a:ln>
                <a:solidFill>
                  <a:srgbClr val="000000"/>
                </a:solidFill>
                <a:effectLst/>
                <a:uLnTx/>
                <a:uFillTx/>
                <a:latin typeface="Arial"/>
                <a:ea typeface="+mn-ea"/>
                <a:cs typeface="+mn-cs"/>
              </a:rPr>
              <a:t> ;</a:t>
            </a:r>
          </a:p>
          <a:p>
            <a:pPr algn="just">
              <a:spcBef>
                <a:spcPts val="600"/>
              </a:spcBef>
              <a:buClr>
                <a:srgbClr val="005841"/>
              </a:buClr>
              <a:defRPr/>
            </a:pPr>
            <a:r>
              <a:rPr lang="fr-FR" sz="900" b="1" noProof="0">
                <a:solidFill>
                  <a:srgbClr val="000091"/>
                </a:solidFill>
                <a:latin typeface="Arial"/>
              </a:rPr>
              <a:t>définir le format et les modalités de recensement </a:t>
            </a:r>
            <a:r>
              <a:rPr lang="fr-FR" sz="900" noProof="0">
                <a:solidFill>
                  <a:srgbClr val="000000"/>
                </a:solidFill>
                <a:latin typeface="Arial"/>
              </a:rPr>
              <a:t>et de remontée de l’information</a:t>
            </a:r>
            <a:r>
              <a:rPr kumimoji="0" lang="fr-FR" sz="900" b="0" i="0" u="none" strike="noStrike" kern="800" cap="none" spc="-11" normalizeH="0" baseline="0" noProof="0">
                <a:ln>
                  <a:noFill/>
                </a:ln>
                <a:solidFill>
                  <a:srgbClr val="000000"/>
                </a:solidFill>
                <a:effectLst/>
                <a:uLnTx/>
                <a:uFillTx/>
                <a:latin typeface="Arial"/>
                <a:ea typeface="+mn-ea"/>
                <a:cs typeface="+mn-cs"/>
              </a:rPr>
              <a:t>.</a:t>
            </a:r>
          </a:p>
        </p:txBody>
      </p:sp>
      <p:sp>
        <p:nvSpPr>
          <p:cNvPr id="43" name="Espace réservé de la date 5">
            <a:extLst>
              <a:ext uri="{FF2B5EF4-FFF2-40B4-BE49-F238E27FC236}">
                <a16:creationId xmlns:a16="http://schemas.microsoft.com/office/drawing/2014/main" id="{B2A284DE-2442-490C-AA89-FD857E75396D}"/>
              </a:ext>
            </a:extLst>
          </p:cNvPr>
          <p:cNvSpPr>
            <a:spLocks noGrp="1"/>
          </p:cNvSpPr>
          <p:nvPr>
            <p:ph type="dt" sz="half" idx="2"/>
          </p:nvPr>
        </p:nvSpPr>
        <p:spPr>
          <a:xfrm>
            <a:off x="323850" y="4797631"/>
            <a:ext cx="1210435" cy="34586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all" spc="0" normalizeH="0" baseline="0" noProof="0">
                <a:ln>
                  <a:noFill/>
                </a:ln>
                <a:solidFill>
                  <a:srgbClr val="000000"/>
                </a:solidFill>
                <a:effectLst/>
                <a:uLnTx/>
                <a:uFillTx/>
                <a:latin typeface="Arial"/>
                <a:ea typeface="+mn-ea"/>
                <a:cs typeface="+mn-cs"/>
              </a:rPr>
              <a:t>19 janvier 2021</a:t>
            </a:r>
          </a:p>
        </p:txBody>
      </p:sp>
    </p:spTree>
    <p:extLst>
      <p:ext uri="{BB962C8B-B14F-4D97-AF65-F5344CB8AC3E}">
        <p14:creationId xmlns:p14="http://schemas.microsoft.com/office/powerpoint/2010/main" val="11302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ZoneTexte 2"/>
          <p:cNvSpPr txBox="1"/>
          <p:nvPr/>
        </p:nvSpPr>
        <p:spPr>
          <a:xfrm>
            <a:off x="1048215" y="288690"/>
            <a:ext cx="6832593" cy="286232"/>
          </a:xfrm>
          <a:prstGeom prst="rect">
            <a:avLst/>
          </a:prstGeom>
          <a:noFill/>
        </p:spPr>
        <p:txBody>
          <a:bodyPr wrap="square" rtlCol="0">
            <a:spAutoFit/>
          </a:bodyPr>
          <a:lstStyle>
            <a:defPPr>
              <a:defRPr lang="fr-FR"/>
            </a:defPPr>
            <a:lvl1pPr>
              <a:defRPr sz="2000" b="1" cap="small">
                <a:solidFill>
                  <a:srgbClr val="00517E"/>
                </a:solidFill>
                <a:latin typeface="Carlito" panose="020F0502020204030204" pitchFamily="34" charset="0"/>
                <a:cs typeface="Carlito" panose="020F0502020204030204" pitchFamily="34" charset="0"/>
              </a:defRPr>
            </a:lvl1pPr>
          </a:lstStyle>
          <a:p>
            <a:pPr marL="14288">
              <a:lnSpc>
                <a:spcPct val="90000"/>
              </a:lnSpc>
              <a:spcBef>
                <a:spcPct val="0"/>
              </a:spcBef>
              <a:defRPr/>
            </a:pPr>
            <a:r>
              <a:rPr lang="fr-FR" sz="1400" cap="none">
                <a:solidFill>
                  <a:srgbClr val="000000"/>
                </a:solidFill>
                <a:latin typeface="Arial"/>
                <a:ea typeface="+mj-ea"/>
                <a:cs typeface="+mj-cs"/>
              </a:rPr>
              <a:t>Focus sur le cas d’usage de la V0.1</a:t>
            </a:r>
          </a:p>
        </p:txBody>
      </p:sp>
      <p:pic>
        <p:nvPicPr>
          <p:cNvPr id="2" name="Image 1">
            <a:extLst>
              <a:ext uri="{FF2B5EF4-FFF2-40B4-BE49-F238E27FC236}">
                <a16:creationId xmlns:a16="http://schemas.microsoft.com/office/drawing/2014/main" id="{A6C22DF7-F956-45A5-9180-F0CC9C04FA71}"/>
              </a:ext>
            </a:extLst>
          </p:cNvPr>
          <p:cNvPicPr>
            <a:picLocks noChangeAspect="1"/>
          </p:cNvPicPr>
          <p:nvPr/>
        </p:nvPicPr>
        <p:blipFill>
          <a:blip r:embed="rId3"/>
          <a:stretch>
            <a:fillRect/>
          </a:stretch>
        </p:blipFill>
        <p:spPr>
          <a:xfrm>
            <a:off x="1240138" y="1187267"/>
            <a:ext cx="6572179" cy="2768965"/>
          </a:xfrm>
          <a:prstGeom prst="rect">
            <a:avLst/>
          </a:prstGeom>
        </p:spPr>
      </p:pic>
      <p:sp>
        <p:nvSpPr>
          <p:cNvPr id="11" name="Espace réservé du pied de page 10">
            <a:extLst>
              <a:ext uri="{FF2B5EF4-FFF2-40B4-BE49-F238E27FC236}">
                <a16:creationId xmlns:a16="http://schemas.microsoft.com/office/drawing/2014/main" id="{C9A8BF7E-CFDB-49E6-9F4A-BF0E258A3471}"/>
              </a:ext>
            </a:extLst>
          </p:cNvPr>
          <p:cNvSpPr>
            <a:spLocks noGrp="1"/>
          </p:cNvSpPr>
          <p:nvPr>
            <p:ph type="ftr" sz="quarter" idx="3"/>
          </p:nvPr>
        </p:nvSpPr>
        <p:spPr/>
        <p:txBody>
          <a:bodyPr/>
          <a:lstStyle/>
          <a:p>
            <a:r>
              <a:rPr lang="fr-FR"/>
              <a:t>Direction Générale de l'Offre de Soins</a:t>
            </a:r>
          </a:p>
        </p:txBody>
      </p:sp>
      <p:sp>
        <p:nvSpPr>
          <p:cNvPr id="12" name="Espace réservé du numéro de diapositive 11">
            <a:extLst>
              <a:ext uri="{FF2B5EF4-FFF2-40B4-BE49-F238E27FC236}">
                <a16:creationId xmlns:a16="http://schemas.microsoft.com/office/drawing/2014/main" id="{64C0927B-CA3F-4293-8C74-259871748CA3}"/>
              </a:ext>
            </a:extLst>
          </p:cNvPr>
          <p:cNvSpPr>
            <a:spLocks noGrp="1"/>
          </p:cNvSpPr>
          <p:nvPr>
            <p:ph type="sldNum" sz="quarter" idx="12"/>
          </p:nvPr>
        </p:nvSpPr>
        <p:spPr/>
        <p:txBody>
          <a:bodyPr/>
          <a:lstStyle/>
          <a:p>
            <a:fld id="{733122C9-A0B9-462F-8757-0847AD287B63}" type="slidenum">
              <a:rPr lang="fr-FR" smtClean="0"/>
              <a:pPr/>
              <a:t>33</a:t>
            </a:fld>
            <a:endParaRPr lang="fr-FR"/>
          </a:p>
        </p:txBody>
      </p:sp>
      <p:sp>
        <p:nvSpPr>
          <p:cNvPr id="4" name="Espace réservé de la date 3">
            <a:extLst>
              <a:ext uri="{FF2B5EF4-FFF2-40B4-BE49-F238E27FC236}">
                <a16:creationId xmlns:a16="http://schemas.microsoft.com/office/drawing/2014/main" id="{6BDD9FB9-02BB-435B-BF3C-BBEB97D3F40A}"/>
              </a:ext>
            </a:extLst>
          </p:cNvPr>
          <p:cNvSpPr>
            <a:spLocks noGrp="1"/>
          </p:cNvSpPr>
          <p:nvPr>
            <p:ph type="dt" sz="half" idx="2"/>
          </p:nvPr>
        </p:nvSpPr>
        <p:spPr/>
        <p:txBody>
          <a:bodyPr/>
          <a:lstStyle/>
          <a:p>
            <a:r>
              <a:rPr lang="fr-FR" cap="all"/>
              <a:t>04/02/21</a:t>
            </a:r>
          </a:p>
        </p:txBody>
      </p:sp>
    </p:spTree>
    <p:extLst>
      <p:ext uri="{BB962C8B-B14F-4D97-AF65-F5344CB8AC3E}">
        <p14:creationId xmlns:p14="http://schemas.microsoft.com/office/powerpoint/2010/main" val="2084416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ZoneTexte 2"/>
          <p:cNvSpPr txBox="1"/>
          <p:nvPr/>
        </p:nvSpPr>
        <p:spPr>
          <a:xfrm>
            <a:off x="1048215" y="288690"/>
            <a:ext cx="6832593" cy="286232"/>
          </a:xfrm>
          <a:prstGeom prst="rect">
            <a:avLst/>
          </a:prstGeom>
          <a:noFill/>
        </p:spPr>
        <p:txBody>
          <a:bodyPr wrap="square" rtlCol="0">
            <a:spAutoFit/>
          </a:bodyPr>
          <a:lstStyle>
            <a:defPPr>
              <a:defRPr lang="fr-FR"/>
            </a:defPPr>
            <a:lvl1pPr>
              <a:defRPr sz="2000" b="1" cap="small">
                <a:solidFill>
                  <a:srgbClr val="00517E"/>
                </a:solidFill>
                <a:latin typeface="Carlito" panose="020F0502020204030204" pitchFamily="34" charset="0"/>
                <a:cs typeface="Carlito" panose="020F0502020204030204" pitchFamily="34" charset="0"/>
              </a:defRPr>
            </a:lvl1pPr>
          </a:lstStyle>
          <a:p>
            <a:pPr marL="14288">
              <a:lnSpc>
                <a:spcPct val="90000"/>
              </a:lnSpc>
              <a:spcBef>
                <a:spcPct val="0"/>
              </a:spcBef>
              <a:defRPr/>
            </a:pPr>
            <a:r>
              <a:rPr lang="fr-FR" sz="1400" cap="none">
                <a:solidFill>
                  <a:srgbClr val="000000"/>
                </a:solidFill>
                <a:latin typeface="Arial"/>
                <a:ea typeface="+mj-ea"/>
                <a:cs typeface="+mj-cs"/>
              </a:rPr>
              <a:t>Focus sur le cas d’usage de la V0.1</a:t>
            </a:r>
          </a:p>
        </p:txBody>
      </p:sp>
      <p:pic>
        <p:nvPicPr>
          <p:cNvPr id="2" name="Image 1">
            <a:extLst>
              <a:ext uri="{FF2B5EF4-FFF2-40B4-BE49-F238E27FC236}">
                <a16:creationId xmlns:a16="http://schemas.microsoft.com/office/drawing/2014/main" id="{6577AA7B-9182-42AF-9167-84365C9D7E35}"/>
              </a:ext>
            </a:extLst>
          </p:cNvPr>
          <p:cNvPicPr>
            <a:picLocks noChangeAspect="1"/>
          </p:cNvPicPr>
          <p:nvPr/>
        </p:nvPicPr>
        <p:blipFill>
          <a:blip r:embed="rId3"/>
          <a:stretch>
            <a:fillRect/>
          </a:stretch>
        </p:blipFill>
        <p:spPr>
          <a:xfrm>
            <a:off x="1048215" y="754876"/>
            <a:ext cx="6966700" cy="3966576"/>
          </a:xfrm>
          <a:prstGeom prst="rect">
            <a:avLst/>
          </a:prstGeom>
        </p:spPr>
      </p:pic>
      <p:sp>
        <p:nvSpPr>
          <p:cNvPr id="8" name="Espace réservé du pied de page 7">
            <a:extLst>
              <a:ext uri="{FF2B5EF4-FFF2-40B4-BE49-F238E27FC236}">
                <a16:creationId xmlns:a16="http://schemas.microsoft.com/office/drawing/2014/main" id="{87282131-E04A-413C-8E19-0135D45C3A47}"/>
              </a:ext>
            </a:extLst>
          </p:cNvPr>
          <p:cNvSpPr>
            <a:spLocks noGrp="1"/>
          </p:cNvSpPr>
          <p:nvPr>
            <p:ph type="ftr" sz="quarter" idx="3"/>
          </p:nvPr>
        </p:nvSpPr>
        <p:spPr/>
        <p:txBody>
          <a:bodyPr/>
          <a:lstStyle/>
          <a:p>
            <a:r>
              <a:rPr lang="fr-FR"/>
              <a:t>Direction Générale de l'Offre de Soins</a:t>
            </a:r>
          </a:p>
        </p:txBody>
      </p:sp>
      <p:sp>
        <p:nvSpPr>
          <p:cNvPr id="10" name="Espace réservé du numéro de diapositive 9">
            <a:extLst>
              <a:ext uri="{FF2B5EF4-FFF2-40B4-BE49-F238E27FC236}">
                <a16:creationId xmlns:a16="http://schemas.microsoft.com/office/drawing/2014/main" id="{6F4FE4A2-C488-418C-ADAE-EE9A37AB6792}"/>
              </a:ext>
            </a:extLst>
          </p:cNvPr>
          <p:cNvSpPr>
            <a:spLocks noGrp="1"/>
          </p:cNvSpPr>
          <p:nvPr>
            <p:ph type="sldNum" sz="quarter" idx="12"/>
          </p:nvPr>
        </p:nvSpPr>
        <p:spPr/>
        <p:txBody>
          <a:bodyPr/>
          <a:lstStyle/>
          <a:p>
            <a:fld id="{733122C9-A0B9-462F-8757-0847AD287B63}" type="slidenum">
              <a:rPr lang="fr-FR" smtClean="0"/>
              <a:pPr/>
              <a:t>34</a:t>
            </a:fld>
            <a:endParaRPr lang="fr-FR"/>
          </a:p>
        </p:txBody>
      </p:sp>
      <p:sp>
        <p:nvSpPr>
          <p:cNvPr id="4" name="Espace réservé de la date 3">
            <a:extLst>
              <a:ext uri="{FF2B5EF4-FFF2-40B4-BE49-F238E27FC236}">
                <a16:creationId xmlns:a16="http://schemas.microsoft.com/office/drawing/2014/main" id="{BAD86215-3D18-4710-AB25-598B55DF3BB1}"/>
              </a:ext>
            </a:extLst>
          </p:cNvPr>
          <p:cNvSpPr>
            <a:spLocks noGrp="1"/>
          </p:cNvSpPr>
          <p:nvPr>
            <p:ph type="dt" sz="half" idx="2"/>
          </p:nvPr>
        </p:nvSpPr>
        <p:spPr/>
        <p:txBody>
          <a:bodyPr/>
          <a:lstStyle/>
          <a:p>
            <a:r>
              <a:rPr lang="fr-FR" cap="all"/>
              <a:t>04/02/21</a:t>
            </a:r>
          </a:p>
        </p:txBody>
      </p:sp>
    </p:spTree>
    <p:extLst>
      <p:ext uri="{BB962C8B-B14F-4D97-AF65-F5344CB8AC3E}">
        <p14:creationId xmlns:p14="http://schemas.microsoft.com/office/powerpoint/2010/main" val="11700907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ZoneTexte 2"/>
          <p:cNvSpPr txBox="1"/>
          <p:nvPr/>
        </p:nvSpPr>
        <p:spPr>
          <a:xfrm>
            <a:off x="1048215" y="288690"/>
            <a:ext cx="6832593" cy="286232"/>
          </a:xfrm>
          <a:prstGeom prst="rect">
            <a:avLst/>
          </a:prstGeom>
          <a:noFill/>
        </p:spPr>
        <p:txBody>
          <a:bodyPr wrap="square" rtlCol="0">
            <a:spAutoFit/>
          </a:bodyPr>
          <a:lstStyle>
            <a:defPPr>
              <a:defRPr lang="fr-FR"/>
            </a:defPPr>
            <a:lvl1pPr>
              <a:defRPr sz="2000" b="1" cap="small">
                <a:solidFill>
                  <a:srgbClr val="00517E"/>
                </a:solidFill>
                <a:latin typeface="Carlito" panose="020F0502020204030204" pitchFamily="34" charset="0"/>
                <a:cs typeface="Carlito" panose="020F0502020204030204" pitchFamily="34" charset="0"/>
              </a:defRPr>
            </a:lvl1pPr>
          </a:lstStyle>
          <a:p>
            <a:pPr marL="14288">
              <a:lnSpc>
                <a:spcPct val="90000"/>
              </a:lnSpc>
              <a:spcBef>
                <a:spcPct val="0"/>
              </a:spcBef>
              <a:defRPr/>
            </a:pPr>
            <a:r>
              <a:rPr lang="fr-FR" sz="1400" cap="none">
                <a:solidFill>
                  <a:srgbClr val="000000"/>
                </a:solidFill>
                <a:latin typeface="Arial"/>
                <a:ea typeface="+mj-ea"/>
                <a:cs typeface="+mj-cs"/>
              </a:rPr>
              <a:t>Focus sur le cas d’usage de la V0.1</a:t>
            </a:r>
          </a:p>
        </p:txBody>
      </p:sp>
      <p:pic>
        <p:nvPicPr>
          <p:cNvPr id="2" name="Image 1">
            <a:extLst>
              <a:ext uri="{FF2B5EF4-FFF2-40B4-BE49-F238E27FC236}">
                <a16:creationId xmlns:a16="http://schemas.microsoft.com/office/drawing/2014/main" id="{A50D362F-20F9-4CC5-BC8E-7A786D05F160}"/>
              </a:ext>
            </a:extLst>
          </p:cNvPr>
          <p:cNvPicPr>
            <a:picLocks noChangeAspect="1"/>
          </p:cNvPicPr>
          <p:nvPr/>
        </p:nvPicPr>
        <p:blipFill>
          <a:blip r:embed="rId3"/>
          <a:stretch>
            <a:fillRect/>
          </a:stretch>
        </p:blipFill>
        <p:spPr>
          <a:xfrm>
            <a:off x="1048215" y="1105231"/>
            <a:ext cx="7142578" cy="3051246"/>
          </a:xfrm>
          <a:prstGeom prst="rect">
            <a:avLst/>
          </a:prstGeom>
        </p:spPr>
      </p:pic>
      <p:sp>
        <p:nvSpPr>
          <p:cNvPr id="71" name="Espace réservé du pied de page 70">
            <a:extLst>
              <a:ext uri="{FF2B5EF4-FFF2-40B4-BE49-F238E27FC236}">
                <a16:creationId xmlns:a16="http://schemas.microsoft.com/office/drawing/2014/main" id="{DC3617E8-C814-408D-9B5E-39FD73810344}"/>
              </a:ext>
            </a:extLst>
          </p:cNvPr>
          <p:cNvSpPr>
            <a:spLocks noGrp="1"/>
          </p:cNvSpPr>
          <p:nvPr>
            <p:ph type="ftr" sz="quarter" idx="3"/>
          </p:nvPr>
        </p:nvSpPr>
        <p:spPr/>
        <p:txBody>
          <a:bodyPr/>
          <a:lstStyle/>
          <a:p>
            <a:r>
              <a:rPr lang="fr-FR"/>
              <a:t>Direction Générale de l'Offre de Soins</a:t>
            </a:r>
          </a:p>
        </p:txBody>
      </p:sp>
      <p:sp>
        <p:nvSpPr>
          <p:cNvPr id="72" name="Espace réservé du numéro de diapositive 71">
            <a:extLst>
              <a:ext uri="{FF2B5EF4-FFF2-40B4-BE49-F238E27FC236}">
                <a16:creationId xmlns:a16="http://schemas.microsoft.com/office/drawing/2014/main" id="{A5D8983E-07F3-42DA-BA72-8CD28D16A67D}"/>
              </a:ext>
            </a:extLst>
          </p:cNvPr>
          <p:cNvSpPr>
            <a:spLocks noGrp="1"/>
          </p:cNvSpPr>
          <p:nvPr>
            <p:ph type="sldNum" sz="quarter" idx="12"/>
          </p:nvPr>
        </p:nvSpPr>
        <p:spPr/>
        <p:txBody>
          <a:bodyPr/>
          <a:lstStyle/>
          <a:p>
            <a:fld id="{733122C9-A0B9-462F-8757-0847AD287B63}" type="slidenum">
              <a:rPr lang="fr-FR" smtClean="0"/>
              <a:pPr/>
              <a:t>35</a:t>
            </a:fld>
            <a:endParaRPr lang="fr-FR"/>
          </a:p>
        </p:txBody>
      </p:sp>
      <p:sp>
        <p:nvSpPr>
          <p:cNvPr id="4" name="Espace réservé de la date 3">
            <a:extLst>
              <a:ext uri="{FF2B5EF4-FFF2-40B4-BE49-F238E27FC236}">
                <a16:creationId xmlns:a16="http://schemas.microsoft.com/office/drawing/2014/main" id="{AD86ED6E-CB76-4FAD-9114-78ABD2F20C9A}"/>
              </a:ext>
            </a:extLst>
          </p:cNvPr>
          <p:cNvSpPr>
            <a:spLocks noGrp="1"/>
          </p:cNvSpPr>
          <p:nvPr>
            <p:ph type="dt" sz="half" idx="2"/>
          </p:nvPr>
        </p:nvSpPr>
        <p:spPr/>
        <p:txBody>
          <a:bodyPr/>
          <a:lstStyle/>
          <a:p>
            <a:r>
              <a:rPr lang="fr-FR" cap="all"/>
              <a:t>04/02/21</a:t>
            </a:r>
          </a:p>
        </p:txBody>
      </p:sp>
    </p:spTree>
    <p:extLst>
      <p:ext uri="{BB962C8B-B14F-4D97-AF65-F5344CB8AC3E}">
        <p14:creationId xmlns:p14="http://schemas.microsoft.com/office/powerpoint/2010/main" val="3150713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Qq_SAEIfjnuXVGoPq7RS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xQq_SAEIfjnuXVGoPq7RS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xQq_SAEIfjnuXVGoPq7RS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PEM_5BKaNFLPHbpA94Yrl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PEM_5BKaNFLPHbpA94Yrl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0CfxDnqPDPhrmT98qsUI6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0CfxDnqPDPhrmT98qsUI6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jB8GxQKKQNnegLtmayPTc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4lz3Ko.KxJOv75Pj16K_8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GkZvnwAxm299J75j0h9hb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mERDfdZqzo2an1USU4gna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TukEVGTwb_Y6t_YSjH6c5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4lz3Ko.KxJOv75Pj16K_8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GkZvnwAxm299J75j0h9hb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mERDfdZqzo2an1USU4gna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TukEVGTwb_Y6t_YSjH6c5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4lz3Ko.KxJOv75Pj16K_8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GkZvnwAxm299J75j0h9hb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mERDfdZqzo2an1USU4gna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TukEVGTwb_Y6t_YSjH6c5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6" id="{25DB2D80-B418-C445-B794-8EFE4AC572D3}" vid="{D7C109EF-1FF6-B140-BAA4-C929A0D91960}"/>
    </a:ext>
  </a:extLst>
</a:theme>
</file>

<file path=ppt/theme/theme2.xml><?xml version="1.0" encoding="utf-8"?>
<a:theme xmlns:a="http://schemas.openxmlformats.org/drawingml/2006/main" name="1_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6" id="{25DB2D80-B418-C445-B794-8EFE4AC572D3}" vid="{D7C109EF-1FF6-B140-BAA4-C929A0D91960}"/>
    </a:ext>
  </a:extLst>
</a:theme>
</file>

<file path=ppt/theme/theme3.xml><?xml version="1.0" encoding="utf-8"?>
<a:theme xmlns:a="http://schemas.openxmlformats.org/drawingml/2006/main" name="2_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6" id="{25DB2D80-B418-C445-B794-8EFE4AC572D3}" vid="{D7C109EF-1FF6-B140-BAA4-C929A0D91960}"/>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C43F3BCDAF8A4A9D54D2B100DC5CFE" ma:contentTypeVersion="6" ma:contentTypeDescription="Crée un document." ma:contentTypeScope="" ma:versionID="7e8fb2b18e26bb50c9c51afd826f52d3">
  <xsd:schema xmlns:xsd="http://www.w3.org/2001/XMLSchema" xmlns:xs="http://www.w3.org/2001/XMLSchema" xmlns:p="http://schemas.microsoft.com/office/2006/metadata/properties" xmlns:ns2="594f7601-4b71-48e1-8cf1-43d5f13d1cbe" targetNamespace="http://schemas.microsoft.com/office/2006/metadata/properties" ma:root="true" ma:fieldsID="cd59200bf348b64e8341cd74478b1e91" ns2:_="">
    <xsd:import namespace="594f7601-4b71-48e1-8cf1-43d5f13d1cb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4f7601-4b71-48e1-8cf1-43d5f13d1c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825B659-CFE5-45A7-8751-B3B2356946F0}">
  <ds:schemaRefs>
    <ds:schemaRef ds:uri="594f7601-4b71-48e1-8cf1-43d5f13d1cb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E841A3B-2B03-4C56-8E36-0CD60238B291}">
  <ds:schemaRefs>
    <ds:schemaRef ds:uri="http://schemas.microsoft.com/sharepoint/v3/contenttype/forms"/>
  </ds:schemaRefs>
</ds:datastoreItem>
</file>

<file path=customXml/itemProps3.xml><?xml version="1.0" encoding="utf-8"?>
<ds:datastoreItem xmlns:ds="http://schemas.openxmlformats.org/officeDocument/2006/customXml" ds:itemID="{43D6694F-B981-4F8C-824C-16C43D395B58}">
  <ds:schemaRefs>
    <ds:schemaRef ds:uri="594f7601-4b71-48e1-8cf1-43d5f13d1cbe"/>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purl.org/dc/term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TEMPLATE_INTITULE_OFFICIEL</Template>
  <TotalTime>44</TotalTime>
  <Words>5136</Words>
  <Application>Microsoft Office PowerPoint</Application>
  <PresentationFormat>Affichage à l'écran (16:9)</PresentationFormat>
  <Paragraphs>641</Paragraphs>
  <Slides>35</Slides>
  <Notes>19</Notes>
  <HiddenSlides>15</HiddenSlides>
  <MMClips>0</MMClips>
  <ScaleCrop>false</ScaleCrop>
  <HeadingPairs>
    <vt:vector size="8" baseType="variant">
      <vt:variant>
        <vt:lpstr>Polices utilisées</vt:lpstr>
      </vt:variant>
      <vt:variant>
        <vt:i4>10</vt:i4>
      </vt:variant>
      <vt:variant>
        <vt:lpstr>Thème</vt:lpstr>
      </vt:variant>
      <vt:variant>
        <vt:i4>3</vt:i4>
      </vt:variant>
      <vt:variant>
        <vt:lpstr>Serveurs OLE incorporés</vt:lpstr>
      </vt:variant>
      <vt:variant>
        <vt:i4>1</vt:i4>
      </vt:variant>
      <vt:variant>
        <vt:lpstr>Titres des diapositives</vt:lpstr>
      </vt:variant>
      <vt:variant>
        <vt:i4>35</vt:i4>
      </vt:variant>
    </vt:vector>
  </HeadingPairs>
  <TitlesOfParts>
    <vt:vector size="49" baseType="lpstr">
      <vt:lpstr>Arial</vt:lpstr>
      <vt:lpstr>Calibri</vt:lpstr>
      <vt:lpstr>Carlito</vt:lpstr>
      <vt:lpstr>Courier New</vt:lpstr>
      <vt:lpstr>Geneva</vt:lpstr>
      <vt:lpstr>Segoe Condensed</vt:lpstr>
      <vt:lpstr>Segoe UI</vt:lpstr>
      <vt:lpstr>Segoe UI Light</vt:lpstr>
      <vt:lpstr>Times New Roman</vt:lpstr>
      <vt:lpstr>Wingdings</vt:lpstr>
      <vt:lpstr>TEMPLATE_INTITULE_OFFICIEL</vt:lpstr>
      <vt:lpstr>1_TEMPLATE_INTITULE_OFFICIEL</vt:lpstr>
      <vt:lpstr>2_TEMPLATE_INTITULE_OFFICIEL</vt:lpstr>
      <vt:lpstr>Diapositive think-cell</vt:lpstr>
      <vt:lpstr>Présentation PowerPoint</vt:lpstr>
      <vt:lpstr>Ordre du jour</vt:lpstr>
      <vt:lpstr>1. Avancement des travaux sur la plateforme digitale </vt:lpstr>
      <vt:lpstr>Présentation PowerPoint</vt:lpstr>
      <vt:lpstr>Présentation PowerPoint</vt:lpstr>
      <vt:lpstr>Présentation PowerPoint</vt:lpstr>
      <vt:lpstr>Présentation PowerPoint</vt:lpstr>
      <vt:lpstr>Présentation PowerPoint</vt:lpstr>
      <vt:lpstr>Présentation PowerPoint</vt:lpstr>
      <vt:lpstr>Un groupe utilisateurs composé d’une trentaine de professionnels </vt:lpstr>
      <vt:lpstr>Présentation PowerPoint</vt:lpstr>
      <vt:lpstr>Présentation PowerPoint</vt:lpstr>
      <vt:lpstr>Une mise à jour et un enrichissement des données pour la plateforme digitale SAS autour de 3 chantiers clés, cadrés et lancés avec les ARS </vt:lpstr>
      <vt:lpstr>Données : 3 sous-chantiers en 2 grandes phases de travail en vue de la généralisation</vt:lpstr>
      <vt:lpstr>Une stratégie déploiement de la plateforme digitale SAS outillée par le niveau national et qui s’appuie sur les ARS/GRADeS</vt:lpstr>
      <vt:lpstr>Une stratégie de déploiement dans les territoires pilotes articulée en 3 phases</vt:lpstr>
      <vt:lpstr>Un rétroplanning type pour la phase 1 du déploiement à tester et à ajuster avec les premiers pilotes</vt:lpstr>
      <vt:lpstr>2. Préparation des pilotes </vt:lpstr>
      <vt:lpstr>Présentation PowerPoint</vt:lpstr>
      <vt:lpstr>Présentation PowerPoint</vt:lpstr>
      <vt:lpstr>Merci pour votre participation !</vt:lpstr>
      <vt:lpstr>Annexes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Client</Manager>
  <Company>Ministères Chargés des Affaires Sociales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pierre.maurel</dc:creator>
  <cp:lastModifiedBy>AUGROS, Sophie (DGOS/DIRECTION/DIR)</cp:lastModifiedBy>
  <cp:revision>13</cp:revision>
  <dcterms:created xsi:type="dcterms:W3CDTF">2020-04-07T14:52:41Z</dcterms:created>
  <dcterms:modified xsi:type="dcterms:W3CDTF">2021-02-15T08:23:40Z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0x01010021C43F3BCDAF8A4A9D54D2B100DC5CFE</vt:lpwstr>
  </property>
</Properties>
</file>