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7" r:id="rId7"/>
    <p:sldId id="265" r:id="rId8"/>
    <p:sldId id="260" r:id="rId9"/>
    <p:sldId id="268" r:id="rId10"/>
    <p:sldId id="272" r:id="rId11"/>
    <p:sldId id="270" r:id="rId12"/>
    <p:sldId id="271" r:id="rId13"/>
    <p:sldId id="273" r:id="rId14"/>
    <p:sldId id="266" r:id="rId15"/>
    <p:sldId id="269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87955-F359-B34C-8B8E-41A4B360B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4F5887D-F597-464C-B1E2-6E5F56328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A195D5-88A8-8943-BED9-0C8182174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8ED55F-9F30-B742-88A1-567A4BF00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9FB8A5-109D-C54E-AE06-D94A5D3F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937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937C3C-C1D8-7B47-9D1E-6299775EB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85DBA8-7325-B946-A7BC-B7BA6B6C6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20556B-3311-6D43-A141-9D06D7BD1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69BB2A-C817-0F42-8A50-81DF7C846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A8E9B6-227E-C34E-8AD1-57C1FE2BE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56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153B0-9556-9A42-A681-FD955CE07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8EB4DA-013B-974A-A5C4-85803BD0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38AE23-386E-8743-8CBA-965F76108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E04EB7-F671-8D42-859F-A5AB15DD1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E036DD-0C27-D24B-8D64-DFCC20172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00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616710-FA77-3548-A0FA-8980AE946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095082-4358-4146-BE37-895FD0F2D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3CD7D6-B83A-0546-AC42-BEAF8B404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07CF9B-56A3-5440-A9D8-7F9738E0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4FBDAA-3A72-274B-8D6F-6D779C208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6D8E32-9AF6-2D4B-AB03-C760BC1A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72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0768D-4A2E-284E-BA3A-29494661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3DD84D-0ED3-9A4B-995A-4E28491B1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3FD4F4-DE59-6A42-8729-877210D1D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587204C-D83A-4946-8E11-862A8E7477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334BD6-36E2-DA4E-B796-708C6A33E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60E572C-E50F-E647-877D-BC3F52904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661ED7B-6E5D-084C-BD96-76C74C588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4A37B0-C172-F145-9ED4-B09441C52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395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8131A9-D013-BE44-B1AC-B2412894E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D8291AD-F45C-1B42-B06D-FA17B89B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703619-B585-6B45-8F68-4FC5A424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6D951D-BC37-2241-BF6A-80815C55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95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A1FEDF9-DFD5-1C49-99BA-842396ED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6B47D4-7093-774F-A345-BD158882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345317-BEAF-B94B-941F-358637D8D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76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7D35F-D101-A14D-A032-E0B8D91BB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555F80-DF07-4D4F-8A05-D3847C9E8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3E48B3-416F-CC48-B105-E32C1B8C5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C2BA77-73E1-D443-A651-7BD1D1595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3C19E0-E6FA-3A4B-B056-FE956C6F0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D2C6E4-D012-0B4E-8202-5A009E0C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488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D77418-4246-374C-89AB-415CEB4F4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0B76FD0-E4D8-B248-BA27-2DD2CA4B7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84564A-0F08-534B-9CE5-7AD86EBBA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5F8A0A-BD9C-8242-96F3-0495B47F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3208DD-9560-8A4C-B8FE-C5A5157FB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8D7566-8D51-0343-995A-82211EEF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79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1DC68F-1B2B-BD4C-82BF-8B7617DE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98F171-D86F-AC46-A4E6-A0D0934A3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9174DB-415A-CE48-B46F-E486C7223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D93933-199B-DE40-BEC6-0BB1975AC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C5CDD-948E-D843-A936-05BC148E4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24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AC2166E-EE79-7146-A96A-E57EBF22E0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66A911-13A3-E549-907A-B903CCD9C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BB1A8B-D7B0-4945-81CF-6905B061D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5587A5-6315-CB45-BB35-5A13FE3AC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1A57B8-9908-1340-B162-0EFFF242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749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B96BA7-5141-5146-9BA8-7F897EED7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22A10D-329C-6841-8495-5B727A784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BF928B-F322-4A45-B085-B12E5D5E8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040AB-0903-904A-A69B-AFD89BFE4D7A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3F9246-ABD5-E245-A186-9817D213F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A1E16A-257B-374E-A6F7-886FED6DA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9981C-A4DA-B14A-B954-EE0AA2F89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37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urelie.bidault@evolutisdpc.fr" TargetMode="External"/><Relationship Id="rId2" Type="http://schemas.openxmlformats.org/officeDocument/2006/relationships/hyperlink" Target="mailto:sophie.racovski@evolutisdpc.f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vanessa.savard@evolutisdcp.fr" TargetMode="External"/><Relationship Id="rId4" Type="http://schemas.openxmlformats.org/officeDocument/2006/relationships/hyperlink" Target="mailto:vanessa.savard@evolutisdpc.f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1CBBD3-3892-EE4C-AE39-874776688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303" y="1119116"/>
            <a:ext cx="6675224" cy="2213635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E8DC6B-D9E4-234B-AC55-F237347C8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fr-FR" sz="4000" dirty="0"/>
              <a:t>Comité directeur des Généralistes CSMF</a:t>
            </a:r>
            <a:br>
              <a:rPr lang="fr-FR" sz="4000" dirty="0"/>
            </a:br>
            <a:r>
              <a:rPr lang="fr-FR" sz="4000" dirty="0"/>
              <a:t>				11 juin 2021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501C55-0921-D545-9910-22A6DC99E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/>
          </a:bodyPr>
          <a:lstStyle/>
          <a:p>
            <a:pPr algn="l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15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71B5AC3-F2F6-5144-9DDB-2B575997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Bilan de l’année 2020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77946E-0E51-491E-888D-FBEE5175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r>
              <a:rPr lang="en-US" sz="2400" dirty="0" err="1"/>
              <a:t>Positif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dépit</a:t>
            </a:r>
            <a:r>
              <a:rPr lang="en-US" sz="2400" dirty="0"/>
              <a:t> </a:t>
            </a:r>
            <a:r>
              <a:rPr lang="en-US" sz="2400" dirty="0" err="1"/>
              <a:t>d’une</a:t>
            </a:r>
            <a:r>
              <a:rPr lang="en-US" sz="2400" dirty="0"/>
              <a:t> </a:t>
            </a:r>
            <a:r>
              <a:rPr lang="en-US" sz="2400" dirty="0" err="1"/>
              <a:t>année</a:t>
            </a:r>
            <a:r>
              <a:rPr lang="en-US" sz="2400" dirty="0"/>
              <a:t> </a:t>
            </a:r>
            <a:r>
              <a:rPr lang="en-US" sz="2400" dirty="0" err="1"/>
              <a:t>complexe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Autonomisation</a:t>
            </a:r>
            <a:r>
              <a:rPr lang="en-US" sz="2400" dirty="0"/>
              <a:t> de </a:t>
            </a:r>
            <a:r>
              <a:rPr lang="en-US" sz="2400" b="1" dirty="0" err="1"/>
              <a:t>l’AFORSPE</a:t>
            </a:r>
            <a:endParaRPr lang="en-US" sz="2400" b="1" dirty="0"/>
          </a:p>
          <a:p>
            <a:r>
              <a:rPr lang="en-US" sz="2400" b="1" dirty="0" err="1"/>
              <a:t>Formunof</a:t>
            </a:r>
            <a:r>
              <a:rPr lang="en-US" sz="2400" dirty="0"/>
              <a:t>: </a:t>
            </a:r>
            <a:r>
              <a:rPr lang="en-US" sz="2400" dirty="0" err="1"/>
              <a:t>consommation</a:t>
            </a:r>
            <a:r>
              <a:rPr lang="en-US" sz="2400" dirty="0"/>
              <a:t> </a:t>
            </a:r>
            <a:r>
              <a:rPr lang="en-US" sz="2400" dirty="0" err="1"/>
              <a:t>totale</a:t>
            </a:r>
            <a:r>
              <a:rPr lang="en-US" sz="2400" dirty="0"/>
              <a:t> de envelope du FAF </a:t>
            </a:r>
            <a:r>
              <a:rPr lang="en-US" sz="2400" dirty="0" err="1"/>
              <a:t>mais</a:t>
            </a:r>
            <a:r>
              <a:rPr lang="en-US" sz="2400" dirty="0"/>
              <a:t> CA DPC </a:t>
            </a:r>
            <a:r>
              <a:rPr lang="en-US" sz="2400" dirty="0" err="1"/>
              <a:t>Divisé</a:t>
            </a:r>
            <a:r>
              <a:rPr lang="en-US" sz="2400" dirty="0"/>
              <a:t> par 2,5</a:t>
            </a:r>
          </a:p>
          <a:p>
            <a:r>
              <a:rPr lang="en-US" sz="2400" b="1" dirty="0"/>
              <a:t>ACFM</a:t>
            </a:r>
            <a:r>
              <a:rPr lang="en-US" sz="2400" dirty="0"/>
              <a:t>: FAF ++++ avec classes </a:t>
            </a:r>
            <a:r>
              <a:rPr lang="en-US" sz="2400" dirty="0" err="1"/>
              <a:t>virtuelles</a:t>
            </a:r>
            <a:r>
              <a:rPr lang="en-US" sz="2400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CC90F7-80B9-5242-9A58-3B4DC3AE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2" y="3477777"/>
            <a:ext cx="4802404" cy="15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0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71B5AC3-F2F6-5144-9DDB-2B575997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1</a:t>
            </a:r>
            <a:r>
              <a:rPr lang="fr-FR" sz="4000" baseline="30000" dirty="0">
                <a:solidFill>
                  <a:srgbClr val="FFFFFF"/>
                </a:solidFill>
              </a:rPr>
              <a:t>er</a:t>
            </a:r>
            <a:r>
              <a:rPr lang="fr-FR" sz="4000" dirty="0">
                <a:solidFill>
                  <a:srgbClr val="FFFFFF"/>
                </a:solidFill>
              </a:rPr>
              <a:t> semestre 2021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77946E-0E51-491E-888D-FBEE5175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 fontScale="92500"/>
          </a:bodyPr>
          <a:lstStyle/>
          <a:p>
            <a:r>
              <a:rPr lang="en-US" sz="2400" b="1" dirty="0"/>
              <a:t>CA</a:t>
            </a:r>
            <a:r>
              <a:rPr lang="en-US" sz="2400" dirty="0"/>
              <a:t> 9 </a:t>
            </a:r>
            <a:r>
              <a:rPr lang="en-US" sz="2400" dirty="0" err="1"/>
              <a:t>juin</a:t>
            </a:r>
            <a:r>
              <a:rPr lang="en-US" sz="2400" dirty="0"/>
              <a:t> </a:t>
            </a:r>
          </a:p>
          <a:p>
            <a:r>
              <a:rPr lang="en-US" sz="2400" b="1" dirty="0"/>
              <a:t>AG et AGE </a:t>
            </a:r>
            <a:r>
              <a:rPr lang="en-US" sz="2400" dirty="0"/>
              <a:t>le 30 </a:t>
            </a:r>
            <a:r>
              <a:rPr lang="en-US" sz="2400" dirty="0" err="1"/>
              <a:t>juin</a:t>
            </a:r>
            <a:r>
              <a:rPr lang="en-US" sz="2400" dirty="0"/>
              <a:t> fusion/absorption</a:t>
            </a:r>
          </a:p>
          <a:p>
            <a:r>
              <a:rPr lang="en-US" sz="2400" b="1" dirty="0"/>
              <a:t>FAF</a:t>
            </a:r>
            <a:r>
              <a:rPr lang="en-US" sz="2400" dirty="0"/>
              <a:t> : </a:t>
            </a:r>
            <a:r>
              <a:rPr lang="en-US" sz="2400" dirty="0" err="1"/>
              <a:t>poursuite</a:t>
            </a:r>
            <a:r>
              <a:rPr lang="en-US" sz="2400" dirty="0"/>
              <a:t> des classes </a:t>
            </a:r>
            <a:r>
              <a:rPr lang="en-US" sz="2400" dirty="0" err="1"/>
              <a:t>virtuelles</a:t>
            </a:r>
            <a:r>
              <a:rPr lang="en-US" sz="2400" dirty="0"/>
              <a:t> Zoom.</a:t>
            </a:r>
          </a:p>
          <a:p>
            <a:r>
              <a:rPr lang="en-US" sz="2400" b="1" dirty="0"/>
              <a:t>Nouveaux </a:t>
            </a:r>
            <a:r>
              <a:rPr lang="en-US" sz="2400" b="1" dirty="0" err="1"/>
              <a:t>thèmes</a:t>
            </a:r>
            <a:r>
              <a:rPr lang="en-US" sz="2400" dirty="0"/>
              <a:t>: COVID long, </a:t>
            </a:r>
            <a:r>
              <a:rPr lang="en-US" sz="2400" dirty="0" err="1"/>
              <a:t>dépistage</a:t>
            </a:r>
            <a:r>
              <a:rPr lang="en-US" sz="2400" dirty="0"/>
              <a:t> du cancer du colon, </a:t>
            </a:r>
            <a:r>
              <a:rPr lang="en-US" sz="2400" dirty="0" err="1"/>
              <a:t>prise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charge de la </a:t>
            </a:r>
            <a:r>
              <a:rPr lang="en-US" sz="2400" dirty="0" err="1"/>
              <a:t>lombalgie</a:t>
            </a:r>
            <a:r>
              <a:rPr lang="en-US" sz="2400" dirty="0"/>
              <a:t>, </a:t>
            </a:r>
            <a:r>
              <a:rPr lang="en-US" sz="2400" dirty="0" err="1"/>
              <a:t>risque</a:t>
            </a:r>
            <a:r>
              <a:rPr lang="en-US" sz="2400" dirty="0"/>
              <a:t> </a:t>
            </a:r>
            <a:r>
              <a:rPr lang="en-US" sz="2400" dirty="0" err="1"/>
              <a:t>juridique</a:t>
            </a:r>
            <a:r>
              <a:rPr lang="en-US" sz="2400" dirty="0"/>
              <a:t>, </a:t>
            </a:r>
            <a:r>
              <a:rPr lang="en-US" sz="2400" dirty="0" err="1"/>
              <a:t>prise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charge du stress post </a:t>
            </a:r>
            <a:r>
              <a:rPr lang="en-US" sz="2400" dirty="0" err="1"/>
              <a:t>traumatique</a:t>
            </a:r>
            <a:r>
              <a:rPr lang="en-US" sz="2400" dirty="0"/>
              <a:t> 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CC90F7-80B9-5242-9A58-3B4DC3AE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2" y="3477777"/>
            <a:ext cx="4802404" cy="15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15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71B5AC3-F2F6-5144-9DDB-2B575997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1</a:t>
            </a:r>
            <a:r>
              <a:rPr lang="fr-FR" sz="4000" baseline="30000" dirty="0">
                <a:solidFill>
                  <a:srgbClr val="FFFFFF"/>
                </a:solidFill>
              </a:rPr>
              <a:t>er</a:t>
            </a:r>
            <a:r>
              <a:rPr lang="fr-FR" sz="4000" dirty="0">
                <a:solidFill>
                  <a:srgbClr val="FFFFFF"/>
                </a:solidFill>
              </a:rPr>
              <a:t> semestre 2021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77946E-0E51-491E-888D-FBEE5175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DPC</a:t>
            </a:r>
            <a:r>
              <a:rPr lang="en-US" sz="2400" dirty="0"/>
              <a:t> :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dirty="0" err="1"/>
              <a:t>échec</a:t>
            </a:r>
            <a:r>
              <a:rPr lang="en-US" sz="2400" dirty="0"/>
              <a:t> des classes </a:t>
            </a:r>
            <a:r>
              <a:rPr lang="en-US" sz="2400" dirty="0" err="1"/>
              <a:t>virtuelles</a:t>
            </a:r>
            <a:r>
              <a:rPr lang="en-US" sz="2400" dirty="0"/>
              <a:t> (</a:t>
            </a:r>
            <a:r>
              <a:rPr lang="en-US" sz="2400" dirty="0" err="1"/>
              <a:t>succés</a:t>
            </a:r>
            <a:r>
              <a:rPr lang="en-US" sz="2400" dirty="0"/>
              <a:t> fin 2020)</a:t>
            </a:r>
          </a:p>
          <a:p>
            <a:pPr marL="0" indent="0">
              <a:buNone/>
            </a:pPr>
            <a:r>
              <a:rPr lang="en-US" sz="2400" dirty="0"/>
              <a:t>- Reprise des formations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présentiel</a:t>
            </a:r>
            <a:r>
              <a:rPr lang="en-US" sz="2400" dirty="0"/>
              <a:t> MSU, UNION 93, AFORM, Médecins </a:t>
            </a:r>
            <a:r>
              <a:rPr lang="en-US" sz="2400" dirty="0" err="1"/>
              <a:t>vasculaires</a:t>
            </a:r>
            <a:r>
              <a:rPr lang="en-US" sz="2400" dirty="0"/>
              <a:t>, </a:t>
            </a:r>
            <a:r>
              <a:rPr lang="en-US" sz="2400" dirty="0" err="1"/>
              <a:t>Soisson</a:t>
            </a:r>
            <a:r>
              <a:rPr lang="en-US" sz="2400" dirty="0"/>
              <a:t>, Cambrai…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CC90F7-80B9-5242-9A58-3B4DC3AE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2" y="3477777"/>
            <a:ext cx="4802404" cy="15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66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71B5AC3-F2F6-5144-9DDB-2B575997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A venir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77946E-0E51-491E-888D-FBEE5175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UE 10 </a:t>
            </a:r>
            <a:r>
              <a:rPr lang="en-US" sz="2400" b="1" dirty="0" err="1"/>
              <a:t>septembre</a:t>
            </a:r>
            <a:r>
              <a:rPr lang="en-US" sz="2400" b="1" dirty="0"/>
              <a:t> : 4 DPC inscriptions ouvertes!</a:t>
            </a:r>
          </a:p>
          <a:p>
            <a:pPr>
              <a:buFontTx/>
              <a:buChar char="-"/>
            </a:pPr>
            <a:r>
              <a:rPr lang="en-US" sz="2400" dirty="0"/>
              <a:t>Impact du </a:t>
            </a:r>
            <a:r>
              <a:rPr lang="en-US" sz="2400" dirty="0" err="1"/>
              <a:t>réchauffement</a:t>
            </a:r>
            <a:r>
              <a:rPr lang="en-US" sz="2400" dirty="0"/>
              <a:t> </a:t>
            </a:r>
            <a:r>
              <a:rPr lang="en-US" sz="2400" dirty="0" err="1"/>
              <a:t>climatique</a:t>
            </a:r>
            <a:r>
              <a:rPr lang="en-US" sz="2400" dirty="0"/>
              <a:t> sur la </a:t>
            </a:r>
            <a:r>
              <a:rPr lang="en-US" sz="2400" dirty="0" err="1"/>
              <a:t>santé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 err="1"/>
              <a:t>Annoncer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mauvaise</a:t>
            </a:r>
            <a:r>
              <a:rPr lang="en-US" sz="2400" dirty="0"/>
              <a:t> nouvelle</a:t>
            </a:r>
          </a:p>
          <a:p>
            <a:pPr>
              <a:buFontTx/>
              <a:buChar char="-"/>
            </a:pPr>
            <a:r>
              <a:rPr lang="en-US" sz="2400" dirty="0"/>
              <a:t>Innovation numérique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santé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 err="1"/>
              <a:t>Prévention</a:t>
            </a:r>
            <a:r>
              <a:rPr lang="en-US" sz="2400" dirty="0"/>
              <a:t> et gestion du </a:t>
            </a:r>
            <a:r>
              <a:rPr lang="en-US" sz="2400" dirty="0" err="1"/>
              <a:t>risque</a:t>
            </a:r>
            <a:r>
              <a:rPr lang="en-US" sz="2400" dirty="0"/>
              <a:t> </a:t>
            </a:r>
            <a:r>
              <a:rPr lang="en-US" sz="2400" dirty="0" err="1"/>
              <a:t>infectieux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médecine</a:t>
            </a:r>
            <a:r>
              <a:rPr lang="en-US" sz="2400" dirty="0"/>
              <a:t> </a:t>
            </a:r>
            <a:r>
              <a:rPr lang="en-US" sz="2400" dirty="0" err="1"/>
              <a:t>ambulatoire</a:t>
            </a:r>
            <a:r>
              <a:rPr lang="en-US" sz="2400" dirty="0"/>
              <a:t> </a:t>
            </a:r>
          </a:p>
          <a:p>
            <a:pPr>
              <a:buFontTx/>
              <a:buChar char="-"/>
            </a:pPr>
            <a:endParaRPr lang="en-US" sz="24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CC90F7-80B9-5242-9A58-3B4DC3AE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2" y="3477777"/>
            <a:ext cx="4802404" cy="15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4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B5145-3E28-B34C-BADD-4A0021DF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6968EBA-70D7-8F47-8EFF-FBD43510A0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716732" y="1161165"/>
            <a:ext cx="5102293" cy="6161340"/>
          </a:xfr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19FB75-1138-0D48-A2C4-62E98F1A8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66166"/>
            <a:ext cx="5181600" cy="4351338"/>
          </a:xfrm>
        </p:spPr>
        <p:txBody>
          <a:bodyPr>
            <a:normAutofit fontScale="85000" lnSpcReduction="10000"/>
          </a:bodyPr>
          <a:lstStyle/>
          <a:p>
            <a:r>
              <a:rPr lang="fr-FR" dirty="0"/>
              <a:t>Formation initiale permis de conduire</a:t>
            </a:r>
          </a:p>
          <a:p>
            <a:r>
              <a:rPr lang="fr-FR" dirty="0"/>
              <a:t>Prise en charge des troubles de la sexualité</a:t>
            </a:r>
          </a:p>
          <a:p>
            <a:r>
              <a:rPr lang="fr-FR" dirty="0"/>
              <a:t>Perturbateurs endocriniens</a:t>
            </a:r>
          </a:p>
          <a:p>
            <a:r>
              <a:rPr lang="fr-FR" dirty="0"/>
              <a:t>Gestes d’urgence</a:t>
            </a:r>
          </a:p>
          <a:p>
            <a:r>
              <a:rPr lang="fr-FR" dirty="0"/>
              <a:t>Impact du réchauffement climatique</a:t>
            </a:r>
          </a:p>
          <a:p>
            <a:r>
              <a:rPr lang="fr-FR" dirty="0"/>
              <a:t>Innovation numérique en santé </a:t>
            </a:r>
          </a:p>
          <a:p>
            <a:r>
              <a:rPr lang="fr-FR" dirty="0"/>
              <a:t>Prendre la parole en public</a:t>
            </a:r>
          </a:p>
          <a:p>
            <a:r>
              <a:rPr lang="fr-FR" dirty="0"/>
              <a:t>Soins palliatifs, soins de support</a:t>
            </a:r>
          </a:p>
          <a:p>
            <a:r>
              <a:rPr lang="fr-FR" dirty="0"/>
              <a:t>Prise en charge de l’AOMI stade ischémique</a:t>
            </a:r>
          </a:p>
        </p:txBody>
      </p:sp>
    </p:spTree>
    <p:extLst>
      <p:ext uri="{BB962C8B-B14F-4D97-AF65-F5344CB8AC3E}">
        <p14:creationId xmlns:p14="http://schemas.microsoft.com/office/powerpoint/2010/main" val="488715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C5A0A2F-7035-A641-8F5B-64AAAA9B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Programme FAF PM classe virtuelle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66A55B-FB6F-2B4D-996F-9B2910F48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2000" dirty="0"/>
              <a:t>1) Repérer les risques médico judicaires 15 et 17 juin 20H00 </a:t>
            </a:r>
            <a:r>
              <a:rPr lang="fr-FR" sz="2000" dirty="0">
                <a:hlinkClick r:id="rId2"/>
              </a:rPr>
              <a:t>sophie.racovski@evolutisdpc.fr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2) Télémédecine et télé expertise 22 juin 20H00 </a:t>
            </a:r>
            <a:r>
              <a:rPr lang="fr-FR" sz="2000" dirty="0">
                <a:hlinkClick r:id="rId3"/>
              </a:rPr>
              <a:t>aurelie.bidault@evolutisdpc.fr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3) Stress post traumatique et prise en charge 23 juin 20H00 </a:t>
            </a:r>
            <a:r>
              <a:rPr lang="fr-FR" sz="2000" dirty="0">
                <a:hlinkClick r:id="rId4"/>
              </a:rPr>
              <a:t>vanessa.savard@evolutisdpc.fr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4) Un AM médical pourquoi pas ? 24 juin à 20H30 </a:t>
            </a:r>
            <a:r>
              <a:rPr lang="fr-FR" sz="2000" dirty="0">
                <a:hlinkClick r:id="rId5"/>
              </a:rPr>
              <a:t>vanessa.savard@evolutisdcp.fr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5) Retraite par répartition 30 juin à 20H00 </a:t>
            </a:r>
            <a:r>
              <a:rPr lang="fr-FR" sz="2000" dirty="0">
                <a:hlinkClick r:id="rId2"/>
              </a:rPr>
              <a:t>sophie.racovski@evolutisdpc.fr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6) Prise en charge de la lombalgie 1</a:t>
            </a:r>
            <a:r>
              <a:rPr lang="fr-FR" sz="2000" baseline="30000" dirty="0"/>
              <a:t>er</a:t>
            </a:r>
            <a:r>
              <a:rPr lang="fr-FR" sz="2000" dirty="0"/>
              <a:t> juillet 20H00 </a:t>
            </a:r>
            <a:r>
              <a:rPr lang="fr-FR" sz="2000" dirty="0">
                <a:hlinkClick r:id="rId4"/>
              </a:rPr>
              <a:t>vanessa.savard@evolutisdpc.fr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7) Nomenclature MG 6 juillet à 20H00 </a:t>
            </a:r>
            <a:r>
              <a:rPr lang="fr-FR" sz="2000" dirty="0">
                <a:hlinkClick r:id="rId3"/>
              </a:rPr>
              <a:t>aurelie.bidault@evolutisdpc.fr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205509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96A5DC-91F9-7D4D-86A0-DBE5648F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182652B-5F12-8A42-ABF5-7ABD5865D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490136" y="363943"/>
            <a:ext cx="4728835" cy="6691899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9EFF8E-937C-B14A-BA1D-8E9478452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38326" y="351765"/>
            <a:ext cx="4787521" cy="677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16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71B5AC3-F2F6-5144-9DDB-2B575997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Nos besoins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77946E-0E51-491E-888D-FBEE5175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sz="2400" dirty="0" err="1"/>
              <a:t>S’inscrire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formation FAF</a:t>
            </a:r>
          </a:p>
          <a:p>
            <a:pPr>
              <a:buFontTx/>
              <a:buChar char="-"/>
            </a:pPr>
            <a:r>
              <a:rPr lang="en-US" sz="2400" dirty="0" err="1"/>
              <a:t>Relais</a:t>
            </a:r>
            <a:r>
              <a:rPr lang="en-US" sz="2400" dirty="0"/>
              <a:t> des news, </a:t>
            </a:r>
            <a:r>
              <a:rPr lang="en-US" sz="2400" dirty="0" err="1"/>
              <a:t>plannings</a:t>
            </a:r>
            <a:r>
              <a:rPr lang="en-US" sz="2400" dirty="0"/>
              <a:t> de formation </a:t>
            </a:r>
          </a:p>
          <a:p>
            <a:pPr>
              <a:buFontTx/>
              <a:buChar char="-"/>
            </a:pPr>
            <a:r>
              <a:rPr lang="en-US" sz="2400" b="1" dirty="0" err="1"/>
              <a:t>S’abonner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la page Facebook de </a:t>
            </a:r>
            <a:r>
              <a:rPr lang="en-US" sz="2400" dirty="0" err="1"/>
              <a:t>l’ACFM</a:t>
            </a:r>
            <a:r>
              <a:rPr lang="en-US" sz="2400" dirty="0"/>
              <a:t> et liker (Twitter et </a:t>
            </a:r>
            <a:r>
              <a:rPr lang="en-US" sz="2400" dirty="0" err="1"/>
              <a:t>Linkedin</a:t>
            </a:r>
            <a:r>
              <a:rPr lang="en-US" sz="2400" dirty="0"/>
              <a:t>) </a:t>
            </a:r>
          </a:p>
          <a:p>
            <a:pPr>
              <a:buFontTx/>
              <a:buChar char="-"/>
            </a:pPr>
            <a:r>
              <a:rPr lang="en-US" sz="2400" dirty="0"/>
              <a:t>Animateur/</a:t>
            </a:r>
            <a:r>
              <a:rPr lang="en-US" sz="2400" dirty="0" err="1"/>
              <a:t>Animatrice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 err="1"/>
              <a:t>Rédacteurs</a:t>
            </a:r>
            <a:r>
              <a:rPr lang="en-US" sz="2400" dirty="0"/>
              <a:t> de dossiers </a:t>
            </a:r>
          </a:p>
          <a:p>
            <a:pPr>
              <a:buFontTx/>
              <a:buChar char="-"/>
            </a:pPr>
            <a:r>
              <a:rPr lang="en-US" sz="2400" b="1" dirty="0"/>
              <a:t>Programmer </a:t>
            </a:r>
            <a:r>
              <a:rPr lang="en-US" sz="2400" b="1" dirty="0" err="1"/>
              <a:t>rapidement</a:t>
            </a:r>
            <a:r>
              <a:rPr lang="en-US" sz="2400" b="1" dirty="0"/>
              <a:t> </a:t>
            </a:r>
            <a:r>
              <a:rPr lang="en-US" sz="2400" b="1" dirty="0" err="1"/>
              <a:t>une</a:t>
            </a:r>
            <a:r>
              <a:rPr lang="en-US" sz="2400" b="1" dirty="0"/>
              <a:t> formation DPC sur </a:t>
            </a:r>
            <a:r>
              <a:rPr lang="en-US" sz="2400" b="1" dirty="0" err="1"/>
              <a:t>une</a:t>
            </a:r>
            <a:r>
              <a:rPr lang="en-US" sz="2400" b="1" dirty="0"/>
              <a:t> </a:t>
            </a:r>
            <a:r>
              <a:rPr lang="en-US" sz="2400" b="1" dirty="0" err="1"/>
              <a:t>journée</a:t>
            </a:r>
            <a:endParaRPr lang="en-US" sz="2400" b="1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CC90F7-80B9-5242-9A58-3B4DC3AE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2" y="3477777"/>
            <a:ext cx="4802404" cy="15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8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DCC9D-55F5-6940-9345-4D54925D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DDEDEC-CE79-5C45-A9D8-9EEF5BA04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281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71B5AC3-F2F6-5144-9DDB-2B575997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Prévisionnel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77946E-0E51-491E-888D-FBEE5175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400" b="1" dirty="0"/>
              <a:t>A </a:t>
            </a:r>
            <a:r>
              <a:rPr lang="en-US" sz="2400" b="1" dirty="0" err="1"/>
              <a:t>compter</a:t>
            </a:r>
            <a:r>
              <a:rPr lang="en-US" sz="2400" b="1" dirty="0"/>
              <a:t> du 1er </a:t>
            </a:r>
            <a:r>
              <a:rPr lang="en-US" sz="2400" b="1" dirty="0" err="1"/>
              <a:t>juillet</a:t>
            </a:r>
            <a:r>
              <a:rPr lang="en-US" sz="2400" b="1" dirty="0"/>
              <a:t> 1 </a:t>
            </a:r>
            <a:r>
              <a:rPr lang="en-US" sz="2400" b="1" dirty="0" err="1"/>
              <a:t>seul</a:t>
            </a:r>
            <a:r>
              <a:rPr lang="en-US" sz="2400" b="1" dirty="0"/>
              <a:t> </a:t>
            </a:r>
            <a:r>
              <a:rPr lang="en-US" sz="2400" b="1" dirty="0" err="1"/>
              <a:t>organisme</a:t>
            </a:r>
            <a:r>
              <a:rPr lang="en-US" sz="2400" b="1" dirty="0"/>
              <a:t> ACFM</a:t>
            </a:r>
          </a:p>
          <a:p>
            <a:pPr>
              <a:buFontTx/>
              <a:buChar char="-"/>
            </a:pPr>
            <a:r>
              <a:rPr lang="en-US" sz="2400" b="1" dirty="0"/>
              <a:t>Pour les 5 premiers </a:t>
            </a:r>
            <a:r>
              <a:rPr lang="en-US" sz="2400" b="1" dirty="0" err="1"/>
              <a:t>mois</a:t>
            </a:r>
            <a:r>
              <a:rPr lang="en-US" sz="2400" b="1" dirty="0"/>
              <a:t> 400 000 euros de CA </a:t>
            </a:r>
          </a:p>
          <a:p>
            <a:pPr>
              <a:buFontTx/>
              <a:buChar char="-"/>
            </a:pPr>
            <a:r>
              <a:rPr lang="en-US" sz="2400" b="1" dirty="0"/>
              <a:t>Vie </a:t>
            </a:r>
            <a:r>
              <a:rPr lang="en-US" sz="2400" b="1" dirty="0" err="1"/>
              <a:t>conventionnelle</a:t>
            </a:r>
            <a:r>
              <a:rPr lang="en-US" sz="2400" b="1" dirty="0"/>
              <a:t> 641 000 euros </a:t>
            </a:r>
          </a:p>
          <a:p>
            <a:pPr>
              <a:buFontTx/>
              <a:buChar char="-"/>
            </a:pPr>
            <a:r>
              <a:rPr lang="en-US" sz="2400" b="1" dirty="0"/>
              <a:t>Pour </a:t>
            </a:r>
            <a:r>
              <a:rPr lang="en-US" sz="2400" b="1" dirty="0" err="1"/>
              <a:t>etre</a:t>
            </a:r>
            <a:r>
              <a:rPr lang="en-US" sz="2400" b="1" dirty="0"/>
              <a:t> </a:t>
            </a:r>
            <a:r>
              <a:rPr lang="en-US" sz="2400" b="1" dirty="0" err="1"/>
              <a:t>à</a:t>
            </a:r>
            <a:r>
              <a:rPr lang="en-US" sz="2400" b="1" dirty="0"/>
              <a:t> </a:t>
            </a:r>
            <a:r>
              <a:rPr lang="en-US" sz="2400" b="1" dirty="0" err="1"/>
              <a:t>l’équilibre</a:t>
            </a:r>
            <a:r>
              <a:rPr lang="en-US" sz="2400" b="1" dirty="0"/>
              <a:t> 600 000 euros! Objectif </a:t>
            </a:r>
            <a:r>
              <a:rPr lang="en-US" sz="2400" b="1" dirty="0" err="1"/>
              <a:t>devrait</a:t>
            </a:r>
            <a:r>
              <a:rPr lang="en-US" sz="2400" b="1" dirty="0"/>
              <a:t> </a:t>
            </a:r>
            <a:r>
              <a:rPr lang="en-US" sz="2400" b="1" dirty="0" err="1"/>
              <a:t>etre</a:t>
            </a:r>
            <a:r>
              <a:rPr lang="en-US" sz="2400" b="1" dirty="0"/>
              <a:t> </a:t>
            </a:r>
            <a:r>
              <a:rPr lang="en-US" sz="2400" b="1" dirty="0" err="1"/>
              <a:t>atteint</a:t>
            </a:r>
            <a:r>
              <a:rPr lang="en-US" sz="2400" b="1" dirty="0"/>
              <a:t> </a:t>
            </a:r>
          </a:p>
          <a:p>
            <a:pPr>
              <a:buFontTx/>
              <a:buChar char="-"/>
            </a:pPr>
            <a:endParaRPr lang="en-US" sz="2400" b="1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CC90F7-80B9-5242-9A58-3B4DC3AE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2" y="3477777"/>
            <a:ext cx="4802404" cy="15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50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71B5AC3-F2F6-5144-9DDB-2B575997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Prévisionnel (suite)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77946E-0E51-491E-888D-FBEE5175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sz="2400" b="1" dirty="0"/>
              <a:t>300 000 euros FAF: </a:t>
            </a:r>
            <a:r>
              <a:rPr lang="en-US" sz="2400" dirty="0" err="1"/>
              <a:t>anglais</a:t>
            </a:r>
            <a:r>
              <a:rPr lang="en-US" sz="2400" dirty="0"/>
              <a:t>, </a:t>
            </a:r>
            <a:r>
              <a:rPr lang="en-US" sz="2400" dirty="0" err="1"/>
              <a:t>informatique</a:t>
            </a:r>
            <a:r>
              <a:rPr lang="en-US" sz="2400" dirty="0"/>
              <a:t>, </a:t>
            </a:r>
            <a:r>
              <a:rPr lang="en-US" sz="2400" dirty="0" err="1"/>
              <a:t>scientifiques</a:t>
            </a:r>
            <a:r>
              <a:rPr lang="en-US" sz="2400" dirty="0"/>
              <a:t> et </a:t>
            </a:r>
            <a:r>
              <a:rPr lang="en-US" sz="2400" dirty="0" err="1"/>
              <a:t>partenariat</a:t>
            </a:r>
            <a:r>
              <a:rPr lang="en-US" sz="2400" dirty="0"/>
              <a:t> AFPA du 1er </a:t>
            </a:r>
            <a:r>
              <a:rPr lang="en-US" sz="2400" dirty="0" err="1"/>
              <a:t>juin</a:t>
            </a:r>
            <a:r>
              <a:rPr lang="en-US" sz="2400" dirty="0"/>
              <a:t> au 31 </a:t>
            </a:r>
            <a:r>
              <a:rPr lang="en-US" sz="2400" dirty="0" err="1"/>
              <a:t>décembre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b="1" dirty="0"/>
              <a:t>UE</a:t>
            </a:r>
            <a:r>
              <a:rPr lang="en-US" sz="2400" dirty="0"/>
              <a:t> 65 participants 45 000 euros</a:t>
            </a:r>
          </a:p>
          <a:p>
            <a:pPr>
              <a:buFontTx/>
              <a:buChar char="-"/>
            </a:pPr>
            <a:r>
              <a:rPr lang="en-US" sz="2400" b="1" dirty="0"/>
              <a:t>Les </a:t>
            </a:r>
            <a:r>
              <a:rPr lang="en-US" sz="2400" b="1" dirty="0" err="1"/>
              <a:t>présentiels</a:t>
            </a:r>
            <a:r>
              <a:rPr lang="en-US" sz="2400" b="1" dirty="0"/>
              <a:t> de </a:t>
            </a:r>
            <a:r>
              <a:rPr lang="en-US" sz="2400" b="1" dirty="0" err="1"/>
              <a:t>l’ACFM</a:t>
            </a:r>
            <a:r>
              <a:rPr lang="en-US" sz="2400" b="1" dirty="0"/>
              <a:t> </a:t>
            </a:r>
            <a:r>
              <a:rPr lang="en-US" sz="2400" dirty="0"/>
              <a:t>100 participants 70 000 euros </a:t>
            </a:r>
          </a:p>
          <a:p>
            <a:pPr>
              <a:buFontTx/>
              <a:buChar char="-"/>
            </a:pPr>
            <a:r>
              <a:rPr lang="en-US" sz="2400" dirty="0"/>
              <a:t>Les DPC déjà </a:t>
            </a:r>
            <a:r>
              <a:rPr lang="en-US" sz="2400" dirty="0" err="1"/>
              <a:t>planifiés</a:t>
            </a:r>
            <a:r>
              <a:rPr lang="en-US" sz="2400" dirty="0"/>
              <a:t> entre </a:t>
            </a:r>
            <a:r>
              <a:rPr lang="en-US" sz="2400" dirty="0" err="1"/>
              <a:t>juin</a:t>
            </a:r>
            <a:r>
              <a:rPr lang="en-US" sz="2400" dirty="0"/>
              <a:t> et </a:t>
            </a:r>
            <a:r>
              <a:rPr lang="en-US" sz="2400" dirty="0" err="1"/>
              <a:t>novembre</a:t>
            </a:r>
            <a:r>
              <a:rPr lang="en-US" sz="2400" dirty="0"/>
              <a:t> 160 000 euros </a:t>
            </a:r>
          </a:p>
          <a:p>
            <a:pPr>
              <a:buFontTx/>
              <a:buChar char="-"/>
            </a:pPr>
            <a:r>
              <a:rPr lang="en-US" sz="2400" dirty="0" err="1"/>
              <a:t>Permis</a:t>
            </a:r>
            <a:r>
              <a:rPr lang="en-US" sz="2400" dirty="0"/>
              <a:t> + </a:t>
            </a:r>
            <a:r>
              <a:rPr lang="en-US" sz="2400" dirty="0" err="1"/>
              <a:t>Klesia</a:t>
            </a:r>
            <a:r>
              <a:rPr lang="en-US" sz="2400" dirty="0"/>
              <a:t> 10 000 euros </a:t>
            </a:r>
          </a:p>
          <a:p>
            <a:pPr>
              <a:buFontTx/>
              <a:buChar char="-"/>
            </a:pPr>
            <a:endParaRPr lang="en-US" sz="2400" b="1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CC90F7-80B9-5242-9A58-3B4DC3AE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2" y="3477777"/>
            <a:ext cx="4802404" cy="15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06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71B5AC3-F2F6-5144-9DDB-2B575997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Prévisionnel (suite)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77946E-0E51-491E-888D-FBEE5175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Prévisionnel</a:t>
            </a:r>
            <a:r>
              <a:rPr lang="en-US" sz="2400" dirty="0"/>
              <a:t> </a:t>
            </a:r>
            <a:r>
              <a:rPr lang="en-US" sz="2400" dirty="0" err="1"/>
              <a:t>réaliste</a:t>
            </a:r>
            <a:r>
              <a:rPr lang="en-US" sz="2400" dirty="0"/>
              <a:t> (576 000)</a:t>
            </a:r>
          </a:p>
          <a:p>
            <a:pPr marL="0" indent="0">
              <a:buNone/>
            </a:pP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cela</a:t>
            </a:r>
            <a:r>
              <a:rPr lang="en-US" sz="2400" dirty="0"/>
              <a:t> </a:t>
            </a:r>
            <a:r>
              <a:rPr lang="en-US" sz="2400" dirty="0" err="1"/>
              <a:t>nécessite</a:t>
            </a:r>
            <a:r>
              <a:rPr lang="en-US" sz="2400" dirty="0"/>
              <a:t> implication de </a:t>
            </a:r>
            <a:r>
              <a:rPr lang="en-US" sz="2400" dirty="0" err="1"/>
              <a:t>chacun</a:t>
            </a:r>
            <a:r>
              <a:rPr lang="en-US" sz="2400" dirty="0"/>
              <a:t> (participant et/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organisant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OBJECTIF le </a:t>
            </a:r>
            <a:r>
              <a:rPr lang="en-US" sz="2400" dirty="0" err="1"/>
              <a:t>dépasser</a:t>
            </a:r>
            <a:r>
              <a:rPr lang="en-US" sz="2400" dirty="0"/>
              <a:t>!!!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CC90F7-80B9-5242-9A58-3B4DC3AE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2" y="3477777"/>
            <a:ext cx="4802404" cy="15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16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933EA5-6598-044D-BEAE-B9E19152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9F03C5-40A8-1745-8A57-E3FAB1170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406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933EA5-6598-044D-BEAE-B9E19152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9F03C5-40A8-1745-8A57-E3FAB1170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7600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501</Words>
  <Application>Microsoft Macintosh PowerPoint</Application>
  <PresentationFormat>Grand écran</PresentationFormat>
  <Paragraphs>61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Thème Office</vt:lpstr>
      <vt:lpstr>Comité directeur des Généralistes CSMF     11 juin 2021</vt:lpstr>
      <vt:lpstr>Bilan de l’année 2020 </vt:lpstr>
      <vt:lpstr>1er semestre 2021</vt:lpstr>
      <vt:lpstr>1er semestre 2021</vt:lpstr>
      <vt:lpstr>A venir </vt:lpstr>
      <vt:lpstr>Présentation PowerPoint</vt:lpstr>
      <vt:lpstr>Programme FAF PM classe virtuelle</vt:lpstr>
      <vt:lpstr>Présentation PowerPoint</vt:lpstr>
      <vt:lpstr>Nos besoins</vt:lpstr>
      <vt:lpstr>Présentation PowerPoint</vt:lpstr>
      <vt:lpstr>Prévisionnel </vt:lpstr>
      <vt:lpstr>Prévisionnel (suite)</vt:lpstr>
      <vt:lpstr>Prévisionnel (suite)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40</cp:revision>
  <dcterms:created xsi:type="dcterms:W3CDTF">2021-06-09T06:06:08Z</dcterms:created>
  <dcterms:modified xsi:type="dcterms:W3CDTF">2021-06-11T13:03:55Z</dcterms:modified>
</cp:coreProperties>
</file>