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6" r:id="rId7"/>
    <p:sldId id="268" r:id="rId8"/>
    <p:sldId id="263" r:id="rId9"/>
    <p:sldId id="269" r:id="rId1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2" autoAdjust="0"/>
    <p:restoredTop sz="94660"/>
  </p:normalViewPr>
  <p:slideViewPr>
    <p:cSldViewPr>
      <p:cViewPr varScale="1">
        <p:scale>
          <a:sx n="77" d="100"/>
          <a:sy n="77" d="100"/>
        </p:scale>
        <p:origin x="-179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11DA402E-8904-4C9C-A011-EDA9B5FCC513}" type="datetimeFigureOut">
              <a:rPr lang="fr-FR" smtClean="0"/>
              <a:t>11/01/2019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36" tIns="45718" rIns="91436" bIns="45718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/>
            </a:lvl1pPr>
          </a:lstStyle>
          <a:p>
            <a:fld id="{DB3974EC-D1FA-493E-940E-B9BC1D8A31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549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721"/>
            <a:ext cx="9144000" cy="669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804248" y="5661248"/>
            <a:ext cx="2133600" cy="365125"/>
          </a:xfrm>
        </p:spPr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79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"/>
            <a:ext cx="9144000" cy="654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355976" y="6359703"/>
            <a:ext cx="28956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771800" y="6330214"/>
            <a:ext cx="981472" cy="373799"/>
          </a:xfrm>
        </p:spPr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768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860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55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89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63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599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670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679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366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74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63688" y="6346537"/>
            <a:ext cx="981472" cy="373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D9819-18AC-4DFF-BC15-B7CFA646FD8E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963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2204864"/>
            <a:ext cx="822960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3076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55576" y="1700809"/>
            <a:ext cx="7484368" cy="3888432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Négociation</a:t>
            </a:r>
            <a:br>
              <a:rPr lang="fr-FR" sz="3600" b="1" dirty="0" smtClean="0">
                <a:solidFill>
                  <a:srgbClr val="0070C0"/>
                </a:solidFill>
              </a:rPr>
            </a:br>
            <a:r>
              <a:rPr lang="fr-FR" sz="3600" b="1" dirty="0">
                <a:solidFill>
                  <a:srgbClr val="0070C0"/>
                </a:solidFill>
              </a:rPr>
              <a:t/>
            </a:r>
            <a:br>
              <a:rPr lang="fr-FR" sz="3600" b="1" dirty="0">
                <a:solidFill>
                  <a:srgbClr val="0070C0"/>
                </a:solidFill>
              </a:rPr>
            </a:br>
            <a:r>
              <a:rPr lang="fr-FR" sz="3600" b="1" dirty="0" smtClean="0">
                <a:solidFill>
                  <a:srgbClr val="0070C0"/>
                </a:solidFill>
              </a:rPr>
              <a:t>Assistants Médicaux</a:t>
            </a:r>
            <a:r>
              <a:rPr lang="fr-FR" sz="3600" b="1" dirty="0">
                <a:solidFill>
                  <a:srgbClr val="0070C0"/>
                </a:solidFill>
              </a:rPr>
              <a:t/>
            </a:r>
            <a:br>
              <a:rPr lang="fr-FR" sz="3600" b="1" dirty="0">
                <a:solidFill>
                  <a:srgbClr val="0070C0"/>
                </a:solidFill>
              </a:rPr>
            </a:br>
            <a:r>
              <a:rPr lang="fr-FR" sz="3600" b="1" dirty="0">
                <a:solidFill>
                  <a:srgbClr val="0070C0"/>
                </a:solidFill>
              </a:rPr>
              <a:t/>
            </a:r>
            <a:br>
              <a:rPr lang="fr-FR" sz="3600" b="1" dirty="0">
                <a:solidFill>
                  <a:srgbClr val="0070C0"/>
                </a:solidFill>
              </a:rPr>
            </a:br>
            <a:r>
              <a:rPr lang="fr-FR" sz="2800" b="1" i="1" dirty="0">
                <a:solidFill>
                  <a:schemeClr val="bg1">
                    <a:lumMod val="65000"/>
                  </a:schemeClr>
                </a:solidFill>
              </a:rPr>
              <a:t>Conseil confédéral du 12 janvier 2019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4896544" cy="576064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Contexte juridique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3000" b="1" dirty="0" smtClean="0">
                <a:solidFill>
                  <a:srgbClr val="0070C0"/>
                </a:solidFill>
              </a:rPr>
              <a:t>Stratégie nationale de santé « Ma Santé 2022 » : </a:t>
            </a:r>
            <a:br>
              <a:rPr lang="fr-FR" sz="3000" b="1" dirty="0" smtClean="0">
                <a:solidFill>
                  <a:srgbClr val="0070C0"/>
                </a:solidFill>
              </a:rPr>
            </a:br>
            <a:r>
              <a:rPr lang="fr-FR" sz="3000" dirty="0" smtClean="0"/>
              <a:t>Prévoit la création et le financement d’une nouvelle fonction « d’assistant médical » </a:t>
            </a:r>
            <a:r>
              <a:rPr lang="fr-FR" sz="3000" dirty="0"/>
              <a:t>auprès </a:t>
            </a:r>
            <a:r>
              <a:rPr lang="fr-FR" sz="3000" dirty="0" smtClean="0"/>
              <a:t>des médecins, pour leur permettre de </a:t>
            </a:r>
            <a:r>
              <a:rPr lang="fr-FR" sz="3000" b="1" dirty="0" smtClean="0"/>
              <a:t>libérer du temps médical </a:t>
            </a:r>
            <a:r>
              <a:rPr lang="fr-FR" sz="3000" dirty="0" smtClean="0"/>
              <a:t>et d’améliorer la prise en charge des patients, </a:t>
            </a:r>
            <a:r>
              <a:rPr lang="fr-FR" sz="3000" b="1" dirty="0" smtClean="0"/>
              <a:t>suivre plus de patients</a:t>
            </a:r>
            <a:r>
              <a:rPr lang="fr-FR" sz="3000" dirty="0" smtClean="0"/>
              <a:t> et s’engager plus dans la prévention</a:t>
            </a:r>
          </a:p>
          <a:p>
            <a:pPr marL="0" indent="0">
              <a:buNone/>
            </a:pPr>
            <a:r>
              <a:rPr lang="fr-FR" sz="3000" b="1" dirty="0" smtClean="0"/>
              <a:t>Objectif: </a:t>
            </a:r>
            <a:r>
              <a:rPr lang="fr-FR" sz="3000" b="1" dirty="0" smtClean="0"/>
              <a:t>4000 AM d’ici 2022</a:t>
            </a:r>
            <a:br>
              <a:rPr lang="fr-FR" sz="3000" b="1" dirty="0" smtClean="0"/>
            </a:br>
            <a:endParaRPr lang="fr-FR" sz="3000" b="1" dirty="0" smtClean="0"/>
          </a:p>
          <a:p>
            <a:pPr marL="0" indent="0">
              <a:buNone/>
            </a:pPr>
            <a:r>
              <a:rPr lang="fr-FR" sz="3000" b="1" dirty="0" smtClean="0">
                <a:solidFill>
                  <a:srgbClr val="0070C0"/>
                </a:solidFill>
              </a:rPr>
              <a:t>Article 42 LFSS 2019 :</a:t>
            </a:r>
            <a:r>
              <a:rPr lang="fr-FR" sz="3000" dirty="0" smtClean="0"/>
              <a:t> négociations conventionnelles pour le financement des AM</a:t>
            </a:r>
          </a:p>
          <a:p>
            <a:pPr marL="0" indent="0">
              <a:buNone/>
            </a:pPr>
            <a:endParaRPr lang="fr-FR" sz="3000" dirty="0" smtClean="0"/>
          </a:p>
          <a:p>
            <a:pPr marL="0" indent="0">
              <a:buNone/>
            </a:pPr>
            <a:r>
              <a:rPr lang="fr-FR" sz="3000" b="1" dirty="0" smtClean="0">
                <a:solidFill>
                  <a:srgbClr val="0070C0"/>
                </a:solidFill>
              </a:rPr>
              <a:t>Négos débutent le 24 janvier </a:t>
            </a:r>
            <a:r>
              <a:rPr lang="fr-FR" b="1" dirty="0" smtClean="0">
                <a:solidFill>
                  <a:srgbClr val="0070C0"/>
                </a:solidFill>
              </a:rPr>
              <a:t/>
            </a:r>
            <a:br>
              <a:rPr lang="fr-FR" b="1" dirty="0" smtClean="0">
                <a:solidFill>
                  <a:srgbClr val="0070C0"/>
                </a:solidFill>
              </a:rPr>
            </a:b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367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573416" cy="675731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Lettre de cadrage de la Ministre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5446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23528" y="1052736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dirty="0" smtClean="0"/>
              <a:t>Priorité de la </a:t>
            </a:r>
            <a:r>
              <a:rPr lang="fr-FR" sz="2200" dirty="0" err="1" smtClean="0"/>
              <a:t>négo</a:t>
            </a:r>
            <a:r>
              <a:rPr lang="fr-FR" sz="2200" dirty="0" smtClean="0"/>
              <a:t>: </a:t>
            </a:r>
            <a:r>
              <a:rPr lang="fr-FR" sz="2200" b="1" dirty="0" smtClean="0"/>
              <a:t>libérer du temps médical</a:t>
            </a:r>
            <a:r>
              <a:rPr lang="fr-FR" sz="2200" dirty="0" smtClean="0"/>
              <a:t> pour améliorer </a:t>
            </a:r>
            <a:r>
              <a:rPr lang="fr-FR" sz="2200" dirty="0" smtClean="0"/>
              <a:t> </a:t>
            </a:r>
            <a:r>
              <a:rPr lang="fr-FR" sz="2200" dirty="0" smtClean="0"/>
              <a:t>prise en charge des patients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b="1" dirty="0" smtClean="0"/>
              <a:t>4000 AM d’ici 2022 </a:t>
            </a:r>
            <a:r>
              <a:rPr lang="fr-FR" sz="2200" dirty="0" smtClean="0"/>
              <a:t>en priorité </a:t>
            </a:r>
            <a:r>
              <a:rPr lang="fr-FR" sz="2200" dirty="0" smtClean="0"/>
              <a:t>pour </a:t>
            </a:r>
            <a:r>
              <a:rPr lang="fr-FR" sz="2200" dirty="0" smtClean="0"/>
              <a:t>spécialités ou </a:t>
            </a:r>
            <a:r>
              <a:rPr lang="fr-FR" sz="2200" dirty="0" smtClean="0"/>
              <a:t> </a:t>
            </a:r>
            <a:r>
              <a:rPr lang="fr-FR" sz="2200" dirty="0" smtClean="0"/>
              <a:t>territoires en tension d’accès aux soins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dirty="0"/>
              <a:t>Pour </a:t>
            </a:r>
            <a:r>
              <a:rPr lang="fr-FR" sz="2200" dirty="0" smtClean="0"/>
              <a:t> </a:t>
            </a:r>
            <a:r>
              <a:rPr lang="fr-FR" sz="2200" dirty="0"/>
              <a:t>médecins généralistes et certaines spécialités sous </a:t>
            </a:r>
            <a:r>
              <a:rPr lang="fr-FR" sz="2200" dirty="0" smtClean="0"/>
              <a:t>tension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b="1" dirty="0" smtClean="0"/>
              <a:t>AM</a:t>
            </a:r>
            <a:r>
              <a:rPr lang="fr-FR" sz="2200" dirty="0" smtClean="0"/>
              <a:t> </a:t>
            </a:r>
            <a:r>
              <a:rPr lang="fr-FR" sz="2200" dirty="0" smtClean="0"/>
              <a:t>pour </a:t>
            </a:r>
            <a:r>
              <a:rPr lang="fr-FR" sz="2200" dirty="0" smtClean="0"/>
              <a:t>permettre </a:t>
            </a:r>
            <a:r>
              <a:rPr lang="fr-FR" sz="2200" dirty="0" smtClean="0"/>
              <a:t>aux médecins </a:t>
            </a:r>
            <a:r>
              <a:rPr lang="fr-FR" sz="2200" b="1" dirty="0" smtClean="0"/>
              <a:t>d’augmenter le nombre de patients suivis</a:t>
            </a:r>
            <a:r>
              <a:rPr lang="fr-FR" sz="2200" dirty="0" smtClean="0"/>
              <a:t> et la </a:t>
            </a:r>
            <a:r>
              <a:rPr lang="fr-FR" sz="2200" b="1" dirty="0" smtClean="0"/>
              <a:t>qualité de leur prise en charge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dirty="0" err="1"/>
              <a:t>N</a:t>
            </a:r>
            <a:r>
              <a:rPr lang="fr-FR" sz="2200" dirty="0" err="1" smtClean="0"/>
              <a:t>égo</a:t>
            </a:r>
            <a:r>
              <a:rPr lang="fr-FR" sz="2200" dirty="0" smtClean="0"/>
              <a:t> </a:t>
            </a:r>
            <a:r>
              <a:rPr lang="fr-FR" sz="2200" dirty="0" smtClean="0"/>
              <a:t>devra préciser </a:t>
            </a:r>
            <a:r>
              <a:rPr lang="fr-FR" sz="2200" dirty="0" smtClean="0"/>
              <a:t>missions</a:t>
            </a:r>
            <a:r>
              <a:rPr lang="fr-FR" sz="2200" dirty="0" smtClean="0"/>
              <a:t>, administratives et soignantes, </a:t>
            </a:r>
            <a:r>
              <a:rPr lang="fr-FR" sz="2200" dirty="0" smtClean="0"/>
              <a:t>confiées </a:t>
            </a:r>
            <a:r>
              <a:rPr lang="fr-FR" sz="2200" dirty="0" smtClean="0"/>
              <a:t>aux AM ( niveau minimum aide-soignant)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b="1" dirty="0" smtClean="0"/>
              <a:t>Conditions pour </a:t>
            </a:r>
            <a:r>
              <a:rPr lang="fr-FR" sz="2200" b="1" dirty="0" smtClean="0"/>
              <a:t>financement  </a:t>
            </a:r>
            <a:r>
              <a:rPr lang="fr-FR" sz="2200" dirty="0" smtClean="0"/>
              <a:t>: exercice en cabinet de </a:t>
            </a:r>
            <a:r>
              <a:rPr lang="fr-FR" sz="2200" b="1" dirty="0" smtClean="0"/>
              <a:t>groupe, </a:t>
            </a:r>
            <a:r>
              <a:rPr lang="fr-FR" sz="2200" dirty="0" smtClean="0"/>
              <a:t>inscription </a:t>
            </a:r>
            <a:r>
              <a:rPr lang="fr-FR" sz="2200" dirty="0" smtClean="0"/>
              <a:t>dans </a:t>
            </a:r>
            <a:r>
              <a:rPr lang="fr-FR" sz="2200" b="1" dirty="0" smtClean="0"/>
              <a:t>exercice </a:t>
            </a:r>
            <a:r>
              <a:rPr lang="fr-FR" sz="2200" b="1" dirty="0" smtClean="0"/>
              <a:t>coordonné</a:t>
            </a:r>
            <a:r>
              <a:rPr lang="fr-FR" sz="2200" dirty="0" smtClean="0"/>
              <a:t>, </a:t>
            </a:r>
            <a:r>
              <a:rPr lang="fr-FR" sz="2200" b="1" dirty="0" smtClean="0"/>
              <a:t>bénéfice </a:t>
            </a:r>
            <a:r>
              <a:rPr lang="fr-FR" sz="2200" b="1" dirty="0" smtClean="0"/>
              <a:t>mesurable </a:t>
            </a:r>
            <a:r>
              <a:rPr lang="fr-FR" sz="2200" dirty="0" smtClean="0"/>
              <a:t>en </a:t>
            </a:r>
            <a:r>
              <a:rPr lang="fr-FR" sz="2200" dirty="0" smtClean="0"/>
              <a:t>matière d’accès aux soins (augmentation du nombre de patients reçus en consultation…), </a:t>
            </a:r>
            <a:r>
              <a:rPr lang="fr-FR" sz="2200" b="1" dirty="0" smtClean="0"/>
              <a:t>exercice S1 ou OPTAM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b="1" dirty="0" smtClean="0"/>
              <a:t>Aide dégressive</a:t>
            </a:r>
          </a:p>
        </p:txBody>
      </p:sp>
    </p:spTree>
    <p:extLst>
      <p:ext uri="{BB962C8B-B14F-4D97-AF65-F5344CB8AC3E}">
        <p14:creationId xmlns:p14="http://schemas.microsoft.com/office/powerpoint/2010/main" val="2184730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0"/>
            <a:ext cx="6213376" cy="963763"/>
          </a:xfrm>
        </p:spPr>
        <p:txBody>
          <a:bodyPr>
            <a:normAutofit fontScale="90000"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Orientations </a:t>
            </a:r>
            <a:r>
              <a:rPr lang="fr-FR" sz="3600" b="1" dirty="0" smtClean="0">
                <a:solidFill>
                  <a:srgbClr val="0070C0"/>
                </a:solidFill>
              </a:rPr>
              <a:t>conseil UNCAM (1)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1/ Préciser les missions attendues de l’assistant médical</a:t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dirty="0" smtClean="0"/>
              <a:t>Fonctions distinctes des auxiliaires médicaux et des secrétaires administratives</a:t>
            </a:r>
            <a:br>
              <a:rPr lang="fr-FR" sz="2400" dirty="0" smtClean="0"/>
            </a:br>
            <a:r>
              <a:rPr lang="fr-FR" sz="2400" b="1" dirty="0" smtClean="0"/>
              <a:t>Avant </a:t>
            </a:r>
            <a:r>
              <a:rPr lang="fr-FR" sz="2400" b="1" dirty="0"/>
              <a:t>la consultation </a:t>
            </a:r>
            <a:r>
              <a:rPr lang="fr-FR" sz="2400" b="1" dirty="0" smtClean="0"/>
              <a:t>:</a:t>
            </a:r>
            <a:r>
              <a:rPr lang="fr-FR" sz="2400" dirty="0" smtClean="0"/>
              <a:t> </a:t>
            </a:r>
            <a:r>
              <a:rPr lang="fr-FR" sz="2400" dirty="0"/>
              <a:t>récupération de résultats d’examens </a:t>
            </a:r>
            <a:r>
              <a:rPr lang="fr-FR" sz="2400" dirty="0" smtClean="0"/>
              <a:t>médicaux, prise </a:t>
            </a:r>
            <a:r>
              <a:rPr lang="fr-FR" sz="2400" dirty="0"/>
              <a:t>de constantes</a:t>
            </a:r>
            <a:r>
              <a:rPr lang="fr-FR" sz="2400" dirty="0" smtClean="0"/>
              <a:t>, </a:t>
            </a:r>
            <a:r>
              <a:rPr lang="fr-FR" sz="2400" dirty="0"/>
              <a:t>mise à jour du dossier médical et des données administratives</a:t>
            </a:r>
            <a:r>
              <a:rPr lang="fr-FR" sz="2400" dirty="0" smtClean="0"/>
              <a:t>, </a:t>
            </a:r>
            <a:r>
              <a:rPr lang="fr-FR" sz="2400" dirty="0"/>
              <a:t>pré remplissage des certificats médicaux, </a:t>
            </a:r>
            <a:r>
              <a:rPr lang="fr-FR" sz="2400" dirty="0" smtClean="0"/>
              <a:t>codage </a:t>
            </a:r>
            <a:r>
              <a:rPr lang="fr-FR" sz="2400" dirty="0"/>
              <a:t>des données essentielles au suivi du patient ;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b="1" dirty="0"/>
              <a:t>A</a:t>
            </a:r>
            <a:r>
              <a:rPr lang="fr-FR" sz="2400" b="1" dirty="0" smtClean="0"/>
              <a:t>près </a:t>
            </a:r>
            <a:r>
              <a:rPr lang="fr-FR" sz="2400" b="1" dirty="0"/>
              <a:t>la consultation : </a:t>
            </a:r>
            <a:r>
              <a:rPr lang="fr-FR" sz="2400" dirty="0" smtClean="0"/>
              <a:t>organisation </a:t>
            </a:r>
            <a:r>
              <a:rPr lang="fr-FR" sz="2400" dirty="0"/>
              <a:t>de la prise en charge du patient par d’autres professionnels de santé </a:t>
            </a:r>
            <a:r>
              <a:rPr lang="fr-FR" sz="2400" dirty="0" smtClean="0"/>
              <a:t>dans </a:t>
            </a:r>
            <a:r>
              <a:rPr lang="fr-FR" sz="2400" dirty="0"/>
              <a:t>le cadre d’un parcours coordonné et </a:t>
            </a:r>
            <a:r>
              <a:rPr lang="fr-FR" sz="2400" dirty="0" smtClean="0"/>
              <a:t> </a:t>
            </a:r>
            <a:r>
              <a:rPr lang="fr-FR" sz="2400" dirty="0"/>
              <a:t>lien éventuel </a:t>
            </a:r>
            <a:r>
              <a:rPr lang="fr-FR" sz="2400" dirty="0" smtClean="0"/>
              <a:t>avec </a:t>
            </a:r>
            <a:r>
              <a:rPr lang="fr-FR" sz="2400" dirty="0"/>
              <a:t>établissements médicaux sociaux ou services sociaux ; la prise en charge </a:t>
            </a:r>
            <a:r>
              <a:rPr lang="fr-FR" sz="2400" dirty="0" smtClean="0"/>
              <a:t>de tâches </a:t>
            </a:r>
            <a:r>
              <a:rPr lang="fr-FR" sz="2400" dirty="0"/>
              <a:t>administratives nécessitant un certain niveau d’expertise ;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b="1" dirty="0"/>
              <a:t>D</a:t>
            </a:r>
            <a:r>
              <a:rPr lang="fr-FR" sz="2400" b="1" dirty="0" smtClean="0"/>
              <a:t>ans </a:t>
            </a:r>
            <a:r>
              <a:rPr lang="fr-FR" sz="2400" b="1" dirty="0"/>
              <a:t>le cadre d’une consultation médicale ou non : </a:t>
            </a:r>
            <a:r>
              <a:rPr lang="fr-FR" sz="2400" dirty="0" smtClean="0"/>
              <a:t>conseils </a:t>
            </a:r>
            <a:r>
              <a:rPr lang="fr-FR" sz="2400" dirty="0"/>
              <a:t>en matière de prévention, de dépistage et de vaccination</a:t>
            </a:r>
            <a:r>
              <a:rPr lang="fr-FR" sz="2400" dirty="0" smtClean="0"/>
              <a:t>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 smtClean="0"/>
              <a:t>= Etude des professions existantes et négociations dans le cadre de la convention collective du personnel des cabinets médicaux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243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645424" cy="963763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Orientations </a:t>
            </a:r>
            <a:r>
              <a:rPr lang="fr-FR" sz="3600" b="1" dirty="0" smtClean="0">
                <a:solidFill>
                  <a:srgbClr val="0070C0"/>
                </a:solidFill>
              </a:rPr>
              <a:t>conseil UNCAM (2)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2/ Déterminer les conditions d’éligibilité des médecins au financement d’un assistant médical</a:t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dirty="0" smtClean="0"/>
              <a:t>3 conditions :</a:t>
            </a:r>
            <a:br>
              <a:rPr lang="fr-FR" sz="2400" dirty="0" smtClean="0"/>
            </a:br>
            <a:r>
              <a:rPr lang="fr-FR" sz="2400" dirty="0" smtClean="0"/>
              <a:t>- travailler en mode regroupé,</a:t>
            </a:r>
          </a:p>
          <a:p>
            <a:pPr marL="0" indent="0">
              <a:buNone/>
            </a:pPr>
            <a:r>
              <a:rPr lang="fr-FR" sz="2400" dirty="0" smtClean="0"/>
              <a:t>- travaille sous un mode d’exercice coordonné,</a:t>
            </a:r>
            <a:br>
              <a:rPr lang="fr-FR" sz="2400" dirty="0" smtClean="0"/>
            </a:br>
            <a:r>
              <a:rPr lang="fr-FR" sz="2400" dirty="0" smtClean="0"/>
              <a:t>- s’engager à une augmentation mesurable de la patientèle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/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b="1" dirty="0" smtClean="0">
                <a:solidFill>
                  <a:srgbClr val="0070C0"/>
                </a:solidFill>
              </a:rPr>
              <a:t>3/ Définir le niveau de financement, les contreparties attendues et en mesurer les impacts</a:t>
            </a:r>
            <a:r>
              <a:rPr lang="fr-FR" sz="2400" dirty="0" smtClean="0">
                <a:solidFill>
                  <a:srgbClr val="0070C0"/>
                </a:solidFill>
              </a:rPr>
              <a:t/>
            </a:r>
            <a:br>
              <a:rPr lang="fr-FR" sz="2400" dirty="0" smtClean="0">
                <a:solidFill>
                  <a:srgbClr val="0070C0"/>
                </a:solidFill>
              </a:rPr>
            </a:br>
            <a:endParaRPr lang="fr-FR" sz="2400" b="1" dirty="0" smtClean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008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116632"/>
            <a:ext cx="6069360" cy="936104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0070C0"/>
                </a:solidFill>
              </a:rPr>
              <a:t>Convention collective du personnel des cabinets médicaux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/>
              <a:t>2011 :</a:t>
            </a:r>
            <a:r>
              <a:rPr lang="fr-FR" sz="2400" dirty="0" smtClean="0"/>
              <a:t> Début des travaux dans la branche pour la création d’un </a:t>
            </a:r>
            <a:r>
              <a:rPr lang="fr-FR" sz="2400" b="1" dirty="0" smtClean="0"/>
              <a:t>Certification de qualification Professionnelle = CQP « assistant(e) </a:t>
            </a:r>
            <a:r>
              <a:rPr lang="fr-FR" sz="2400" b="1" dirty="0" err="1" smtClean="0"/>
              <a:t>médico-technique</a:t>
            </a:r>
            <a:r>
              <a:rPr lang="fr-FR" sz="2400" b="1" dirty="0" smtClean="0"/>
              <a:t> » </a:t>
            </a:r>
            <a:r>
              <a:rPr lang="fr-FR" sz="2400" dirty="0" smtClean="0"/>
              <a:t>à la demande de nombreuses spécialités</a:t>
            </a:r>
            <a:br>
              <a:rPr lang="fr-FR" sz="2400" dirty="0" smtClean="0"/>
            </a:br>
            <a:r>
              <a:rPr lang="fr-FR" sz="2400" dirty="0" smtClean="0"/>
              <a:t>Validation des référentiels d’activités et de compétences</a:t>
            </a:r>
          </a:p>
          <a:p>
            <a:pPr marL="0" indent="0">
              <a:buNone/>
            </a:pPr>
            <a:r>
              <a:rPr lang="fr-FR" sz="2400" b="1" dirty="0" smtClean="0"/>
              <a:t>Travaux bloqués depuis 2016 </a:t>
            </a:r>
            <a:r>
              <a:rPr lang="fr-FR" sz="2400" dirty="0" smtClean="0"/>
              <a:t>par la CFDT </a:t>
            </a:r>
            <a:r>
              <a:rPr lang="fr-FR" sz="2400" dirty="0"/>
              <a:t>et la CGT </a:t>
            </a:r>
            <a:r>
              <a:rPr lang="fr-FR" sz="2400" dirty="0" smtClean="0"/>
              <a:t>: </a:t>
            </a:r>
            <a:r>
              <a:rPr lang="fr-FR" sz="2400" dirty="0"/>
              <a:t>Risque de glissements de tâches préjudiciables aux professions d’AS et d’IDE</a:t>
            </a:r>
            <a:r>
              <a:rPr lang="fr-FR" sz="2400" dirty="0" smtClean="0"/>
              <a:t>.</a:t>
            </a:r>
          </a:p>
          <a:p>
            <a:pPr marL="0" indent="0">
              <a:buNone/>
            </a:pPr>
            <a:r>
              <a:rPr lang="fr-FR" sz="2400" dirty="0" smtClean="0"/>
              <a:t> </a:t>
            </a:r>
          </a:p>
          <a:p>
            <a:pPr marL="0" indent="0">
              <a:buNone/>
            </a:pPr>
            <a:r>
              <a:rPr lang="fr-FR" sz="2400" b="1" dirty="0"/>
              <a:t>2018 : </a:t>
            </a:r>
            <a:r>
              <a:rPr lang="fr-FR" sz="2400" dirty="0"/>
              <a:t>Rencontre </a:t>
            </a:r>
            <a:r>
              <a:rPr lang="fr-FR" sz="2400" dirty="0" smtClean="0"/>
              <a:t>CPNE (Dr Verzaux) </a:t>
            </a:r>
            <a:r>
              <a:rPr lang="fr-FR" sz="2400" dirty="0"/>
              <a:t>avec DGOS = </a:t>
            </a:r>
            <a:r>
              <a:rPr lang="fr-FR" sz="2400" b="1" dirty="0"/>
              <a:t>CQP BAC + </a:t>
            </a:r>
            <a:r>
              <a:rPr lang="fr-FR" sz="2400" b="1" dirty="0" smtClean="0"/>
              <a:t>2</a:t>
            </a:r>
            <a:br>
              <a:rPr lang="fr-FR" sz="2400" b="1" dirty="0" smtClean="0"/>
            </a:br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/>
              <a:t>Début septembre : </a:t>
            </a:r>
            <a:r>
              <a:rPr lang="fr-FR" sz="2400" dirty="0"/>
              <a:t>annonces du </a:t>
            </a:r>
            <a:r>
              <a:rPr lang="fr-FR" sz="2400" dirty="0" smtClean="0"/>
              <a:t>PR</a:t>
            </a:r>
            <a:br>
              <a:rPr lang="fr-FR" sz="2400" dirty="0" smtClean="0"/>
            </a:br>
            <a:r>
              <a:rPr lang="fr-FR" sz="2400" dirty="0"/>
              <a:t/>
            </a:r>
            <a:br>
              <a:rPr lang="fr-FR" sz="2400" dirty="0"/>
            </a:br>
            <a:r>
              <a:rPr lang="fr-FR" sz="2400" b="1" dirty="0"/>
              <a:t>Fin décembre : </a:t>
            </a:r>
            <a:r>
              <a:rPr lang="fr-FR" sz="2400" dirty="0"/>
              <a:t>Accord d’ACTALIANS pour la relance des </a:t>
            </a:r>
            <a:r>
              <a:rPr lang="fr-FR" sz="2400" dirty="0" smtClean="0"/>
              <a:t>travaux </a:t>
            </a:r>
            <a:r>
              <a:rPr lang="fr-FR" sz="2400" dirty="0"/>
              <a:t/>
            </a:r>
            <a:br>
              <a:rPr lang="fr-FR" sz="2400" dirty="0"/>
            </a:br>
            <a:endParaRPr lang="fr-FR" sz="2400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38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116632"/>
            <a:ext cx="6213376" cy="747739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70C0"/>
                </a:solidFill>
              </a:rPr>
              <a:t>Présentation du projet AMT </a:t>
            </a:r>
            <a:br>
              <a:rPr lang="fr-FR" sz="3200" b="1" dirty="0" smtClean="0">
                <a:solidFill>
                  <a:srgbClr val="0070C0"/>
                </a:solidFill>
              </a:rPr>
            </a:br>
            <a:r>
              <a:rPr lang="fr-FR" sz="3200" b="1" dirty="0" smtClean="0">
                <a:solidFill>
                  <a:srgbClr val="0070C0"/>
                </a:solidFill>
              </a:rPr>
              <a:t>avant arrêt des travaux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980728"/>
            <a:ext cx="8830816" cy="576064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200" b="1" dirty="0" smtClean="0"/>
              <a:t>Formation de 637 h</a:t>
            </a:r>
            <a:r>
              <a:rPr lang="fr-FR" sz="2200" dirty="0"/>
              <a:t> </a:t>
            </a:r>
            <a:r>
              <a:rPr lang="fr-FR" sz="2200" dirty="0" smtClean="0"/>
              <a:t>(18 mois à 2 </a:t>
            </a:r>
            <a:r>
              <a:rPr lang="fr-FR" sz="2200" dirty="0" smtClean="0"/>
              <a:t>ans </a:t>
            </a:r>
            <a:r>
              <a:rPr lang="fr-FR" sz="2200" dirty="0" smtClean="0"/>
              <a:t>en alternance ou en VAE</a:t>
            </a:r>
            <a:r>
              <a:rPr lang="fr-FR" sz="2200" dirty="0"/>
              <a:t> </a:t>
            </a:r>
            <a:r>
              <a:rPr lang="fr-FR" sz="2200" dirty="0" smtClean="0"/>
              <a:t>financée par </a:t>
            </a:r>
            <a:r>
              <a:rPr lang="fr-FR" sz="2200" dirty="0" smtClean="0"/>
              <a:t>ACTALIANS)</a:t>
            </a:r>
            <a:endParaRPr lang="fr-FR" sz="22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200" dirty="0" smtClean="0"/>
              <a:t>Tronc commun de </a:t>
            </a:r>
            <a:r>
              <a:rPr lang="fr-FR" sz="2200" dirty="0" smtClean="0"/>
              <a:t>462 h </a:t>
            </a:r>
            <a:r>
              <a:rPr lang="fr-FR" sz="2200" dirty="0" smtClean="0"/>
              <a:t>+ options en fonction des spécialités de </a:t>
            </a:r>
            <a:r>
              <a:rPr lang="fr-FR" sz="2200" dirty="0" smtClean="0"/>
              <a:t>175 h</a:t>
            </a:r>
            <a:r>
              <a:rPr lang="fr-FR" sz="2200" dirty="0" smtClean="0"/>
              <a:t>. </a:t>
            </a:r>
            <a:br>
              <a:rPr lang="fr-FR" sz="2200" dirty="0" smtClean="0"/>
            </a:br>
            <a:r>
              <a:rPr lang="fr-FR" sz="2200" dirty="0" smtClean="0"/>
              <a:t>Les </a:t>
            </a:r>
            <a:r>
              <a:rPr lang="fr-FR" sz="2200" dirty="0"/>
              <a:t>modules sont organisés par domaine et capacités, permettant une mobilité entre les différentes </a:t>
            </a:r>
            <a:r>
              <a:rPr lang="fr-FR" sz="2200" dirty="0" smtClean="0"/>
              <a:t>spécialités : la </a:t>
            </a:r>
            <a:r>
              <a:rPr lang="fr-FR" sz="2200" dirty="0"/>
              <a:t>personne peut s’inscrire au </a:t>
            </a:r>
            <a:r>
              <a:rPr lang="fr-FR" sz="2200" dirty="0" smtClean="0"/>
              <a:t>module en cours à tout moment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2200" dirty="0" smtClean="0"/>
          </a:p>
          <a:p>
            <a:pPr marL="0" indent="0">
              <a:buNone/>
            </a:pPr>
            <a:r>
              <a:rPr lang="fr-FR" sz="2200" b="1" dirty="0" smtClean="0"/>
              <a:t>Les </a:t>
            </a:r>
            <a:r>
              <a:rPr lang="fr-FR" sz="2200" b="1" dirty="0"/>
              <a:t>compétences mobilisées par l’assistante </a:t>
            </a:r>
            <a:r>
              <a:rPr lang="fr-FR" sz="2200" b="1" dirty="0" smtClean="0"/>
              <a:t>médico</a:t>
            </a:r>
            <a:r>
              <a:rPr lang="fr-FR" sz="2200" b="1" dirty="0"/>
              <a:t>-technique se concentrent autour de 5 capacités :</a:t>
            </a:r>
          </a:p>
          <a:p>
            <a:pPr lvl="0"/>
            <a:r>
              <a:rPr lang="fr-FR" sz="2200" dirty="0"/>
              <a:t>Maîtrise de l’environnement médical ;</a:t>
            </a:r>
          </a:p>
          <a:p>
            <a:pPr lvl="0"/>
            <a:r>
              <a:rPr lang="fr-FR" sz="2200" dirty="0"/>
              <a:t>Assistance aux soins ;</a:t>
            </a:r>
          </a:p>
          <a:p>
            <a:pPr lvl="0"/>
            <a:r>
              <a:rPr lang="fr-FR" sz="2200" dirty="0"/>
              <a:t>Education à la santé ;</a:t>
            </a:r>
          </a:p>
          <a:p>
            <a:pPr lvl="0"/>
            <a:r>
              <a:rPr lang="fr-FR" sz="2200" dirty="0"/>
              <a:t>Maîtrise des risques ;</a:t>
            </a:r>
          </a:p>
          <a:p>
            <a:pPr lvl="0"/>
            <a:r>
              <a:rPr lang="fr-FR" sz="2200" dirty="0"/>
              <a:t>Santé et sécurité au travail </a:t>
            </a:r>
            <a:r>
              <a:rPr lang="fr-FR" sz="2200" dirty="0" smtClean="0"/>
              <a:t>;</a:t>
            </a:r>
          </a:p>
          <a:p>
            <a:pPr lvl="0"/>
            <a:endParaRPr lang="fr-FR" sz="2200" dirty="0"/>
          </a:p>
          <a:p>
            <a:pPr marL="0" lvl="0" indent="0">
              <a:buNone/>
            </a:pPr>
            <a:r>
              <a:rPr lang="fr-FR" sz="2200" b="1" dirty="0" smtClean="0"/>
              <a:t>Les Options</a:t>
            </a:r>
            <a:r>
              <a:rPr lang="fr-FR" sz="2200" dirty="0" smtClean="0"/>
              <a:t>: maladies </a:t>
            </a:r>
            <a:r>
              <a:rPr lang="fr-FR" sz="2200" dirty="0"/>
              <a:t>liées aux spécialités, parcours de soins, examens automatisés et protocole de soins prescrits, </a:t>
            </a:r>
            <a:r>
              <a:rPr lang="fr-FR" sz="2200" dirty="0" smtClean="0"/>
              <a:t>pharmacologie </a:t>
            </a:r>
            <a:r>
              <a:rPr lang="fr-FR" sz="2200" dirty="0"/>
              <a:t>liée à la </a:t>
            </a:r>
            <a:r>
              <a:rPr lang="fr-FR" sz="2200" dirty="0" smtClean="0"/>
              <a:t>spécialité.</a:t>
            </a:r>
            <a:r>
              <a:rPr lang="fr-FR" sz="2200" dirty="0"/>
              <a:t/>
            </a:r>
            <a:br>
              <a:rPr lang="fr-FR" sz="2200" dirty="0"/>
            </a:br>
            <a:endParaRPr lang="fr-FR" sz="22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686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116633"/>
            <a:ext cx="6516216" cy="720079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GT Bureau CSMF 10/01/19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37444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Distinguer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La négociation </a:t>
            </a:r>
            <a:r>
              <a:rPr lang="fr-FR" dirty="0" smtClean="0"/>
              <a:t>avec Assurance </a:t>
            </a:r>
            <a:r>
              <a:rPr lang="fr-FR" dirty="0" smtClean="0"/>
              <a:t>maladie sur le </a:t>
            </a:r>
            <a:r>
              <a:rPr lang="fr-FR" dirty="0" smtClean="0"/>
              <a:t>financement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La négociation de branche sur la formation et le métier de l’AM</a:t>
            </a:r>
            <a:r>
              <a:rPr lang="fr-FR" dirty="0" smtClean="0"/>
              <a:t>: </a:t>
            </a:r>
            <a:r>
              <a:rPr lang="fr-FR" dirty="0" smtClean="0"/>
              <a:t>AM des cabinets de MG</a:t>
            </a:r>
            <a:br>
              <a:rPr lang="fr-FR" dirty="0" smtClean="0"/>
            </a:br>
            <a:r>
              <a:rPr lang="fr-FR" dirty="0" smtClean="0"/>
              <a:t>Tronc commun : AM</a:t>
            </a:r>
            <a:br>
              <a:rPr lang="fr-FR" dirty="0" smtClean="0"/>
            </a:br>
            <a:r>
              <a:rPr lang="fr-FR" dirty="0" smtClean="0"/>
              <a:t>Options : AMT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966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3051"/>
            <a:ext cx="6768752" cy="963763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</a:rPr>
              <a:t>GT </a:t>
            </a:r>
            <a:r>
              <a:rPr lang="fr-FR" sz="2800" b="1" dirty="0">
                <a:solidFill>
                  <a:srgbClr val="0070C0"/>
                </a:solidFill>
              </a:rPr>
              <a:t>Bureau CSMF 10/</a:t>
            </a:r>
            <a:r>
              <a:rPr lang="fr-FR" sz="2800" b="1" dirty="0" smtClean="0">
                <a:solidFill>
                  <a:srgbClr val="0070C0"/>
                </a:solidFill>
              </a:rPr>
              <a:t>01/19</a:t>
            </a: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340768"/>
            <a:ext cx="8352928" cy="4464496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Quel </a:t>
            </a:r>
            <a:r>
              <a:rPr lang="fr-FR" b="1" dirty="0" smtClean="0"/>
              <a:t>modèle économique </a:t>
            </a:r>
            <a:r>
              <a:rPr lang="fr-FR" dirty="0" smtClean="0"/>
              <a:t>? </a:t>
            </a:r>
            <a:endParaRPr lang="fr-FR" dirty="0"/>
          </a:p>
          <a:p>
            <a:r>
              <a:rPr lang="fr-FR" dirty="0"/>
              <a:t>D</a:t>
            </a:r>
            <a:r>
              <a:rPr lang="fr-FR" dirty="0" smtClean="0"/>
              <a:t>égressivité de l’aide: durée de l’aide et montant ? Quid </a:t>
            </a:r>
            <a:r>
              <a:rPr lang="fr-FR" dirty="0"/>
              <a:t>d</a:t>
            </a:r>
            <a:r>
              <a:rPr lang="fr-FR" dirty="0" smtClean="0"/>
              <a:t>u contrat (CDD: max 18 mois)</a:t>
            </a:r>
          </a:p>
          <a:p>
            <a:r>
              <a:rPr lang="fr-FR" dirty="0" smtClean="0"/>
              <a:t>Zones sous denses: lesquelles en priorité ? Quel </a:t>
            </a:r>
            <a:r>
              <a:rPr lang="fr-FR" dirty="0" err="1" smtClean="0"/>
              <a:t>zonage?Quelles</a:t>
            </a:r>
            <a:r>
              <a:rPr lang="fr-FR" dirty="0" smtClean="0"/>
              <a:t> spécialités avec quel zonage?</a:t>
            </a:r>
          </a:p>
          <a:p>
            <a:r>
              <a:rPr lang="fr-FR" dirty="0" smtClean="0"/>
              <a:t>Combien d’AM pour combien de médecins ?</a:t>
            </a:r>
          </a:p>
          <a:p>
            <a:r>
              <a:rPr lang="fr-FR" dirty="0" smtClean="0"/>
              <a:t>Contrainte immobilière</a:t>
            </a:r>
          </a:p>
          <a:p>
            <a:r>
              <a:rPr lang="fr-FR" dirty="0" smtClean="0"/>
              <a:t>Compensation pour la population: productivisme?? Et la qualité??</a:t>
            </a:r>
          </a:p>
          <a:p>
            <a:r>
              <a:rPr lang="fr-FR" dirty="0" smtClean="0"/>
              <a:t>Médecins « regroupés »…et les autres ? Et </a:t>
            </a:r>
            <a:r>
              <a:rPr lang="fr-FR" smtClean="0"/>
              <a:t>les secteurs </a:t>
            </a:r>
            <a:r>
              <a:rPr lang="fr-FR" dirty="0" smtClean="0"/>
              <a:t>2 ?</a:t>
            </a:r>
          </a:p>
          <a:p>
            <a:r>
              <a:rPr lang="fr-FR" dirty="0" smtClean="0"/>
              <a:t>Pourquoi pas une aide par défiscalisation?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9900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2123</TotalTime>
  <Words>347</Words>
  <Application>Microsoft Macintosh PowerPoint</Application>
  <PresentationFormat>Présentation à l'écran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Négociation  Assistants Médicaux  Conseil confédéral du 12 janvier 2019</vt:lpstr>
      <vt:lpstr>Contexte juridique</vt:lpstr>
      <vt:lpstr>Lettre de cadrage de la Ministre</vt:lpstr>
      <vt:lpstr>Orientations conseil UNCAM (1)</vt:lpstr>
      <vt:lpstr>Orientations conseil UNCAM (2)</vt:lpstr>
      <vt:lpstr>Convention collective du personnel des cabinets médicaux</vt:lpstr>
      <vt:lpstr>Présentation du projet AMT  avant arrêt des travaux</vt:lpstr>
      <vt:lpstr>GT Bureau CSMF 10/01/19</vt:lpstr>
      <vt:lpstr>GT Bureau CSMF 10/01/19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</dc:creator>
  <cp:lastModifiedBy>Jean-Paul Ortiz</cp:lastModifiedBy>
  <cp:revision>193</cp:revision>
  <cp:lastPrinted>2017-06-09T13:17:47Z</cp:lastPrinted>
  <dcterms:created xsi:type="dcterms:W3CDTF">2011-05-10T09:10:59Z</dcterms:created>
  <dcterms:modified xsi:type="dcterms:W3CDTF">2019-01-11T17:00:23Z</dcterms:modified>
</cp:coreProperties>
</file>