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2" autoAdjust="0"/>
    <p:restoredTop sz="94660"/>
  </p:normalViewPr>
  <p:slideViewPr>
    <p:cSldViewPr>
      <p:cViewPr varScale="1">
        <p:scale>
          <a:sx n="77" d="100"/>
          <a:sy n="77" d="100"/>
        </p:scale>
        <p:origin x="-179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11DA402E-8904-4C9C-A011-EDA9B5FCC513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DB3974EC-D1FA-493E-940E-B9BC1D8A31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54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721"/>
            <a:ext cx="9144000" cy="669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04248" y="5661248"/>
            <a:ext cx="2133600" cy="365125"/>
          </a:xfrm>
        </p:spPr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9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"/>
            <a:ext cx="9144000" cy="654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355976" y="6359703"/>
            <a:ext cx="28956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771800" y="6330214"/>
            <a:ext cx="981472" cy="373799"/>
          </a:xfrm>
        </p:spPr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76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86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5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89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63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599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67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7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36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74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63688" y="6346537"/>
            <a:ext cx="981472" cy="373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D9819-18AC-4DFF-BC15-B7CFA646FD8E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963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076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55576" y="1700809"/>
            <a:ext cx="7484368" cy="3888432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</a:rPr>
              <a:t>ACI CPTS</a:t>
            </a:r>
            <a:r>
              <a:rPr lang="fr-FR" sz="3600" b="1" dirty="0">
                <a:solidFill>
                  <a:srgbClr val="0070C0"/>
                </a:solidFill>
              </a:rPr>
              <a:t/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3600" b="1">
                <a:solidFill>
                  <a:srgbClr val="0070C0"/>
                </a:solidFill>
              </a:rPr>
              <a:t/>
            </a:r>
            <a:br>
              <a:rPr lang="fr-FR" sz="3600" b="1">
                <a:solidFill>
                  <a:srgbClr val="0070C0"/>
                </a:solidFill>
              </a:rPr>
            </a:br>
            <a:r>
              <a:rPr lang="fr-FR" sz="3600" b="1" dirty="0">
                <a:solidFill>
                  <a:srgbClr val="0070C0"/>
                </a:solidFill>
              </a:rPr>
              <a:t/>
            </a:r>
            <a:br>
              <a:rPr lang="fr-FR" sz="3600" b="1" dirty="0">
                <a:solidFill>
                  <a:srgbClr val="0070C0"/>
                </a:solidFill>
              </a:rPr>
            </a:br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Conseil confédéral du 12 janvier 2019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4896544" cy="57606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Contexte juridique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0070C0"/>
                </a:solidFill>
              </a:rPr>
              <a:t>Stratégie nationale de santé « Ma Santé 2022 » :  </a:t>
            </a:r>
            <a:r>
              <a:rPr lang="fr-FR" dirty="0" smtClean="0"/>
              <a:t>généralisation de l’exercice coordonné </a:t>
            </a:r>
            <a:r>
              <a:rPr lang="fr-FR" dirty="0" smtClean="0"/>
              <a:t>comme </a:t>
            </a:r>
            <a:r>
              <a:rPr lang="fr-FR" dirty="0" smtClean="0"/>
              <a:t>cadre de référence pour l’ensemble des professionnels de santé de ville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0070C0"/>
                </a:solidFill>
              </a:rPr>
              <a:t>Octobre 2018 : </a:t>
            </a:r>
            <a:r>
              <a:rPr lang="fr-FR" dirty="0" smtClean="0"/>
              <a:t>signature ACIP = engagement dans les différentes formes d’exercice coordonné, dont les CPTS</a:t>
            </a:r>
            <a:br>
              <a:rPr lang="fr-FR" dirty="0" smtClean="0"/>
            </a:br>
            <a:r>
              <a:rPr lang="fr-FR" b="1" dirty="0" smtClean="0">
                <a:solidFill>
                  <a:srgbClr val="0070C0"/>
                </a:solidFill>
              </a:rPr>
              <a:t>Article 42 LFSS 2019 :</a:t>
            </a:r>
            <a:r>
              <a:rPr lang="fr-FR" dirty="0" smtClean="0"/>
              <a:t> confie </a:t>
            </a:r>
            <a:r>
              <a:rPr lang="fr-FR" dirty="0" smtClean="0"/>
              <a:t>aux </a:t>
            </a:r>
            <a:r>
              <a:rPr lang="fr-FR" dirty="0" smtClean="0"/>
              <a:t>partenaires conventionnels la conclusion d’un ACI visant à </a:t>
            </a:r>
            <a:r>
              <a:rPr lang="fr-FR" dirty="0" smtClean="0"/>
              <a:t>définir  </a:t>
            </a:r>
            <a:r>
              <a:rPr lang="fr-FR" dirty="0" smtClean="0"/>
              <a:t>cadre de développement et de financement, notamment au sein des CPTS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0070C0"/>
                </a:solidFill>
              </a:rPr>
              <a:t>Négos débutent le 16 janvier </a:t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dirty="0" smtClean="0"/>
              <a:t>Si échec : règlement arbitral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36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573416" cy="675731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Lettre de cadrage de la Ministre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Accompagner le développement des organisations et des outils nécessaires à un exercice mieux coordonné, avec notamment la </a:t>
            </a:r>
            <a:r>
              <a:rPr lang="fr-FR" b="1" dirty="0" smtClean="0"/>
              <a:t>mise en place de 1000 CPTS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Concrétiser l’émergence d’une </a:t>
            </a:r>
            <a:r>
              <a:rPr lang="fr-FR" b="1" dirty="0" smtClean="0"/>
              <a:t>responsabilité populationnelle </a:t>
            </a:r>
            <a:r>
              <a:rPr lang="fr-FR" dirty="0" smtClean="0"/>
              <a:t>qui doit être partagée entre les professionnels de santé exerçant en ville, les établissements de santé, notamment avec les hôpitaux de proximité, ainsi que les </a:t>
            </a:r>
            <a:r>
              <a:rPr lang="fr-FR" dirty="0" smtClean="0"/>
              <a:t>services </a:t>
            </a:r>
            <a:r>
              <a:rPr lang="fr-FR" dirty="0" smtClean="0"/>
              <a:t>et établissements médico-sociaux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D’ici 2022, les CPTS devront prendre en charge </a:t>
            </a:r>
            <a:r>
              <a:rPr lang="fr-FR" b="1" dirty="0" smtClean="0"/>
              <a:t>les missions essentielles  d’organisation des soins sur des bassins de vie</a:t>
            </a:r>
            <a:r>
              <a:rPr lang="fr-FR" dirty="0" smtClean="0"/>
              <a:t> : contenu des missions déterminées par l’ACI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 smtClean="0"/>
              <a:t>Accès aux soins </a:t>
            </a:r>
            <a:r>
              <a:rPr lang="fr-FR" dirty="0" smtClean="0"/>
              <a:t>(garantie d’accès et soins non programmés) = mission incontournable des CPTS. D’autres missions essentielles à identifier en négo comme prévention, qualité des soins, accès aux soins de 2</a:t>
            </a:r>
            <a:r>
              <a:rPr lang="fr-FR" baseline="30000" dirty="0" smtClean="0"/>
              <a:t>nd</a:t>
            </a:r>
            <a:r>
              <a:rPr lang="fr-FR" dirty="0" smtClean="0"/>
              <a:t> recours, sécurisation des transitions ville-hôpital, maintien à domicile des pers. </a:t>
            </a:r>
            <a:r>
              <a:rPr lang="fr-FR" dirty="0" smtClean="0"/>
              <a:t>â</a:t>
            </a:r>
            <a:r>
              <a:rPr lang="fr-FR" dirty="0" smtClean="0"/>
              <a:t>gées</a:t>
            </a: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Un </a:t>
            </a:r>
            <a:r>
              <a:rPr lang="fr-FR" b="1" dirty="0" smtClean="0"/>
              <a:t>socle commun </a:t>
            </a:r>
            <a:r>
              <a:rPr lang="fr-FR" dirty="0" smtClean="0"/>
              <a:t>de missions des CPTS devra être déterminé par les partenaires conventionnels et d’autres missions pourront être ajoutées en fonction des besoins spécifiques des différents territoires identifiés avec les ARS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Développement des </a:t>
            </a:r>
            <a:r>
              <a:rPr lang="fr-FR" b="1" dirty="0" smtClean="0"/>
              <a:t>usages des outils numériques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 smtClean="0"/>
              <a:t>Financement pérenne à réalisation </a:t>
            </a:r>
            <a:r>
              <a:rPr lang="fr-FR" dirty="0" smtClean="0"/>
              <a:t>des missions en </a:t>
            </a:r>
            <a:r>
              <a:rPr lang="fr-FR" b="1" dirty="0" smtClean="0"/>
              <a:t>contrepartie de la réalisation des objectifs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73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0"/>
            <a:ext cx="6213376" cy="963763"/>
          </a:xfrm>
        </p:spPr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Orientations </a:t>
            </a:r>
            <a:r>
              <a:rPr lang="fr-FR" sz="3600" b="1" dirty="0" smtClean="0">
                <a:solidFill>
                  <a:srgbClr val="0070C0"/>
                </a:solidFill>
              </a:rPr>
              <a:t>conseil UNCAM (1)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1/ Définir la notion de l’exercice coordonné dans l’ACI et promouvoir son développement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dirty="0" smtClean="0"/>
              <a:t>La définition va avoir un rôle important dans le cadre du mécanisme de modulation de la rémunération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2/ Définir les missions des CPTS éligibles à un financement conventionnel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dirty="0" smtClean="0"/>
              <a:t>L’ACI doit définir les services rendus aux patients, notamment les missions essentielles des CPTS, comme:</a:t>
            </a:r>
            <a:br>
              <a:rPr lang="fr-FR" sz="2400" dirty="0" smtClean="0"/>
            </a:br>
            <a:r>
              <a:rPr lang="fr-FR" sz="2400" dirty="0" smtClean="0"/>
              <a:t>- l’amélioration de l’accès aux soins des patients,</a:t>
            </a:r>
            <a:br>
              <a:rPr lang="fr-FR" sz="2400" dirty="0" smtClean="0"/>
            </a:br>
            <a:r>
              <a:rPr lang="fr-FR" sz="2400" dirty="0" smtClean="0"/>
              <a:t>- l’amélioration du parcours des patients,</a:t>
            </a:r>
            <a:br>
              <a:rPr lang="fr-FR" sz="2400" dirty="0" smtClean="0"/>
            </a:br>
            <a:r>
              <a:rPr lang="fr-FR" sz="2400" dirty="0" smtClean="0"/>
              <a:t>- la prévention,</a:t>
            </a:r>
            <a:br>
              <a:rPr lang="fr-FR" sz="2400" dirty="0" smtClean="0"/>
            </a:br>
            <a:r>
              <a:rPr lang="fr-FR" sz="2400" dirty="0" smtClean="0"/>
              <a:t>- la qualité des prises en charge et de la pertinence des soins</a:t>
            </a:r>
          </a:p>
          <a:p>
            <a:pPr marL="0" indent="0">
              <a:buNone/>
            </a:pPr>
            <a:r>
              <a:rPr lang="fr-FR" sz="2400" dirty="0" smtClean="0"/>
              <a:t>- la formation </a:t>
            </a:r>
            <a:r>
              <a:rPr lang="fr-FR" sz="2400" dirty="0" smtClean="0"/>
              <a:t>continue en </a:t>
            </a:r>
            <a:r>
              <a:rPr lang="fr-FR" sz="2400" dirty="0" err="1" smtClean="0"/>
              <a:t>interpro</a:t>
            </a:r>
            <a:endParaRPr lang="fr-FR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243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645424" cy="963763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Orientations </a:t>
            </a:r>
            <a:r>
              <a:rPr lang="fr-FR" sz="3600" b="1" dirty="0" smtClean="0">
                <a:solidFill>
                  <a:srgbClr val="0070C0"/>
                </a:solidFill>
              </a:rPr>
              <a:t>conseil UNCAM (2)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3/ Définir l’accompagnement nécessaire en matière </a:t>
            </a:r>
            <a:r>
              <a:rPr lang="fr-FR" sz="2400" b="1" dirty="0" smtClean="0">
                <a:solidFill>
                  <a:srgbClr val="0070C0"/>
                </a:solidFill>
              </a:rPr>
              <a:t>d’outils </a:t>
            </a:r>
            <a:r>
              <a:rPr lang="fr-FR" sz="2400" b="1" dirty="0" smtClean="0">
                <a:solidFill>
                  <a:srgbClr val="0070C0"/>
                </a:solidFill>
              </a:rPr>
              <a:t>de coordination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b="1" dirty="0" smtClean="0">
                <a:solidFill>
                  <a:srgbClr val="0070C0"/>
                </a:solidFill>
              </a:rPr>
              <a:t>4/ Définir les modalités de rémunération des missions des CPTS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dirty="0" smtClean="0"/>
              <a:t>Les financements apportés aux CPTS devront avoir une contrepartie réelle et mesurable en terme de services apportés aux professionnels et aux patients</a:t>
            </a:r>
            <a:br>
              <a:rPr lang="fr-FR" sz="2400" dirty="0" smtClean="0"/>
            </a:br>
            <a:r>
              <a:rPr lang="fr-FR" sz="2400" dirty="0" smtClean="0"/>
              <a:t>Plusieurs niveaux de financement en fonction atteinte objectifs :</a:t>
            </a:r>
            <a:br>
              <a:rPr lang="fr-FR" sz="2400" dirty="0" smtClean="0"/>
            </a:br>
            <a:r>
              <a:rPr lang="fr-FR" sz="2400" dirty="0" smtClean="0"/>
              <a:t>- Temps de coordination nécessaire pour la réalisation du projet de santé (modulation / nombre </a:t>
            </a:r>
            <a:r>
              <a:rPr lang="fr-FR" sz="2400" dirty="0" err="1" smtClean="0"/>
              <a:t>habts</a:t>
            </a:r>
            <a:r>
              <a:rPr lang="fr-FR" sz="2400" dirty="0" smtClean="0"/>
              <a:t> couverts par la CPTS),</a:t>
            </a:r>
          </a:p>
          <a:p>
            <a:pPr marL="0" indent="0">
              <a:buNone/>
            </a:pPr>
            <a:r>
              <a:rPr lang="fr-FR" sz="2400" dirty="0" smtClean="0"/>
              <a:t>- Missions socles,</a:t>
            </a:r>
            <a:br>
              <a:rPr lang="fr-FR" sz="2400" dirty="0" smtClean="0"/>
            </a:br>
            <a:r>
              <a:rPr lang="fr-FR" sz="2400" dirty="0" smtClean="0"/>
              <a:t>- Missions optionnelles ou spécifiques à un territoire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5/ Développer la coordination de proximité</a:t>
            </a:r>
          </a:p>
          <a:p>
            <a:pPr marL="0" indent="0">
              <a:buNone/>
            </a:pPr>
            <a:r>
              <a:rPr lang="fr-FR" sz="2400" dirty="0" smtClean="0"/>
              <a:t>ESP, MSP, CDS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00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116633"/>
            <a:ext cx="6516216" cy="720079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GT Bureau CSMF 9/01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18457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CPTS = un outil mais pas un </a:t>
            </a:r>
            <a:r>
              <a:rPr lang="fr-FR" dirty="0" smtClean="0"/>
              <a:t>objectif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Médecins ont responsabilité collective territoriale</a:t>
            </a: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L’objectif c’est de se regrouper pour répondre aux </a:t>
            </a:r>
            <a:r>
              <a:rPr lang="fr-FR" dirty="0" smtClean="0"/>
              <a:t>besoins: plut</a:t>
            </a:r>
            <a:r>
              <a:rPr lang="fr-FR" dirty="0" smtClean="0"/>
              <a:t>ôt parler « regroupement »</a:t>
            </a:r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Montrer à nos confrères l’intérêt à être dans la </a:t>
            </a:r>
            <a:r>
              <a:rPr lang="fr-FR" dirty="0" smtClean="0"/>
              <a:t>coordination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Soutenir réponse aux besoins financièrement sur base contrat et par avantages fiscaux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Cahier des charges souple et léger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Pas de contraintes </a:t>
            </a:r>
            <a:r>
              <a:rPr lang="fr-FR" smtClean="0"/>
              <a:t>ni d’obligations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19-18AC-4DFF-BC15-B7CFA646FD8E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9662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282</Words>
  <Application>Microsoft Macintosh PowerPoint</Application>
  <PresentationFormat>Présentation à l'écran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ACI CPTS   Conseil confédéral du 12 janvier 2019</vt:lpstr>
      <vt:lpstr>Contexte juridique</vt:lpstr>
      <vt:lpstr>Lettre de cadrage de la Ministre</vt:lpstr>
      <vt:lpstr>Orientations conseil UNCAM (1)</vt:lpstr>
      <vt:lpstr>Orientations conseil UNCAM (2)</vt:lpstr>
      <vt:lpstr>GT Bureau CSMF 9/01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</dc:creator>
  <cp:lastModifiedBy>Jean-Paul Ortiz</cp:lastModifiedBy>
  <cp:revision>183</cp:revision>
  <cp:lastPrinted>2017-06-09T13:17:47Z</cp:lastPrinted>
  <dcterms:created xsi:type="dcterms:W3CDTF">2011-05-10T09:10:59Z</dcterms:created>
  <dcterms:modified xsi:type="dcterms:W3CDTF">2019-01-11T14:35:30Z</dcterms:modified>
</cp:coreProperties>
</file>