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276" r:id="rId3"/>
    <p:sldId id="278" r:id="rId4"/>
    <p:sldId id="262" r:id="rId5"/>
    <p:sldId id="264" r:id="rId6"/>
    <p:sldId id="263" r:id="rId7"/>
    <p:sldId id="266" r:id="rId8"/>
    <p:sldId id="277" r:id="rId9"/>
    <p:sldId id="279" r:id="rId10"/>
    <p:sldId id="267" r:id="rId11"/>
    <p:sldId id="261" r:id="rId12"/>
    <p:sldId id="268" r:id="rId13"/>
    <p:sldId id="269" r:id="rId14"/>
    <p:sldId id="270" r:id="rId15"/>
    <p:sldId id="271" r:id="rId16"/>
    <p:sldId id="280" r:id="rId17"/>
    <p:sldId id="273" r:id="rId18"/>
    <p:sldId id="274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26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947EA-D603-4F63-A189-BF2CBEBADFFA}" type="datetimeFigureOut">
              <a:rPr lang="fr-FR" smtClean="0"/>
              <a:pPr/>
              <a:t>15/05/2018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5BBFA-4B96-4F7F-99F7-EB38C23029E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17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BDEB3-0B1A-4991-BABE-DFA16EA08ADA}" type="datetimeFigureOut">
              <a:rPr lang="fr-FR" smtClean="0"/>
              <a:pPr/>
              <a:t>15/05/2018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B138A-3E65-4415-A335-25F4A6779B2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2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B138A-3E65-4415-A335-25F4A6779B24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4"/>
          <p:cNvGrpSpPr>
            <a:grpSpLocks noChangeAspect="1"/>
          </p:cNvGrpSpPr>
          <p:nvPr userDrawn="1"/>
        </p:nvGrpSpPr>
        <p:grpSpPr bwMode="auto">
          <a:xfrm>
            <a:off x="3904237" y="2554044"/>
            <a:ext cx="4601848" cy="2552949"/>
            <a:chOff x="874" y="10554"/>
            <a:chExt cx="7602" cy="3163"/>
          </a:xfrm>
        </p:grpSpPr>
        <p:sp>
          <p:nvSpPr>
            <p:cNvPr id="68" name="AutoShape 353"/>
            <p:cNvSpPr>
              <a:spLocks noChangeAspect="1" noChangeArrowheads="1" noTextEdit="1"/>
            </p:cNvSpPr>
            <p:nvPr/>
          </p:nvSpPr>
          <p:spPr bwMode="auto">
            <a:xfrm>
              <a:off x="874" y="10554"/>
              <a:ext cx="7602" cy="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reeform 355"/>
            <p:cNvSpPr>
              <a:spLocks/>
            </p:cNvSpPr>
            <p:nvPr/>
          </p:nvSpPr>
          <p:spPr bwMode="auto">
            <a:xfrm>
              <a:off x="874" y="10535"/>
              <a:ext cx="7605" cy="3182"/>
            </a:xfrm>
            <a:custGeom>
              <a:avLst/>
              <a:gdLst>
                <a:gd name="T0" fmla="*/ 40 w 21605"/>
                <a:gd name="T1" fmla="*/ 0 h 9029"/>
                <a:gd name="T2" fmla="*/ 40 w 21605"/>
                <a:gd name="T3" fmla="*/ 0 h 9029"/>
                <a:gd name="T4" fmla="*/ 34 w 21605"/>
                <a:gd name="T5" fmla="*/ 2 h 9029"/>
                <a:gd name="T6" fmla="*/ 33 w 21605"/>
                <a:gd name="T7" fmla="*/ 2 h 9029"/>
                <a:gd name="T8" fmla="*/ 29 w 21605"/>
                <a:gd name="T9" fmla="*/ 0 h 9029"/>
                <a:gd name="T10" fmla="*/ 27 w 21605"/>
                <a:gd name="T11" fmla="*/ 0 h 9029"/>
                <a:gd name="T12" fmla="*/ 21 w 21605"/>
                <a:gd name="T13" fmla="*/ 2 h 9029"/>
                <a:gd name="T14" fmla="*/ 20 w 21605"/>
                <a:gd name="T15" fmla="*/ 2 h 9029"/>
                <a:gd name="T16" fmla="*/ 13 w 21605"/>
                <a:gd name="T17" fmla="*/ 0 h 9029"/>
                <a:gd name="T18" fmla="*/ 12 w 21605"/>
                <a:gd name="T19" fmla="*/ 0 h 9029"/>
                <a:gd name="T20" fmla="*/ 7 w 21605"/>
                <a:gd name="T21" fmla="*/ 2 h 9029"/>
                <a:gd name="T22" fmla="*/ 6 w 21605"/>
                <a:gd name="T23" fmla="*/ 2 h 9029"/>
                <a:gd name="T24" fmla="*/ 1 w 21605"/>
                <a:gd name="T25" fmla="*/ 0 h 9029"/>
                <a:gd name="T26" fmla="*/ 0 w 21605"/>
                <a:gd name="T27" fmla="*/ 0 h 9029"/>
                <a:gd name="T28" fmla="*/ 0 w 21605"/>
                <a:gd name="T29" fmla="*/ 14 h 9029"/>
                <a:gd name="T30" fmla="*/ 1 w 21605"/>
                <a:gd name="T31" fmla="*/ 15 h 9029"/>
                <a:gd name="T32" fmla="*/ 6 w 21605"/>
                <a:gd name="T33" fmla="*/ 17 h 9029"/>
                <a:gd name="T34" fmla="*/ 7 w 21605"/>
                <a:gd name="T35" fmla="*/ 17 h 9029"/>
                <a:gd name="T36" fmla="*/ 12 w 21605"/>
                <a:gd name="T37" fmla="*/ 15 h 9029"/>
                <a:gd name="T38" fmla="*/ 13 w 21605"/>
                <a:gd name="T39" fmla="*/ 15 h 9029"/>
                <a:gd name="T40" fmla="*/ 20 w 21605"/>
                <a:gd name="T41" fmla="*/ 17 h 9029"/>
                <a:gd name="T42" fmla="*/ 20 w 21605"/>
                <a:gd name="T43" fmla="*/ 17 h 9029"/>
                <a:gd name="T44" fmla="*/ 21 w 21605"/>
                <a:gd name="T45" fmla="*/ 17 h 9029"/>
                <a:gd name="T46" fmla="*/ 28 w 21605"/>
                <a:gd name="T47" fmla="*/ 15 h 9029"/>
                <a:gd name="T48" fmla="*/ 29 w 21605"/>
                <a:gd name="T49" fmla="*/ 15 h 9029"/>
                <a:gd name="T50" fmla="*/ 33 w 21605"/>
                <a:gd name="T51" fmla="*/ 17 h 9029"/>
                <a:gd name="T52" fmla="*/ 35 w 21605"/>
                <a:gd name="T53" fmla="*/ 17 h 9029"/>
                <a:gd name="T54" fmla="*/ 40 w 21605"/>
                <a:gd name="T55" fmla="*/ 15 h 9029"/>
                <a:gd name="T56" fmla="*/ 41 w 21605"/>
                <a:gd name="T57" fmla="*/ 14 h 9029"/>
                <a:gd name="T58" fmla="*/ 41 w 21605"/>
                <a:gd name="T59" fmla="*/ 1 h 9029"/>
                <a:gd name="T60" fmla="*/ 40 w 21605"/>
                <a:gd name="T61" fmla="*/ 0 h 90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605" h="9029">
                  <a:moveTo>
                    <a:pt x="21309" y="188"/>
                  </a:moveTo>
                  <a:lnTo>
                    <a:pt x="21309" y="188"/>
                  </a:lnTo>
                  <a:lnTo>
                    <a:pt x="18201" y="1350"/>
                  </a:lnTo>
                  <a:cubicBezTo>
                    <a:pt x="18038" y="1411"/>
                    <a:pt x="17775" y="1402"/>
                    <a:pt x="17616" y="1330"/>
                  </a:cubicBezTo>
                  <a:lnTo>
                    <a:pt x="15114" y="204"/>
                  </a:lnTo>
                  <a:cubicBezTo>
                    <a:pt x="14955" y="132"/>
                    <a:pt x="14688" y="113"/>
                    <a:pt x="14521" y="161"/>
                  </a:cubicBezTo>
                  <a:lnTo>
                    <a:pt x="10921" y="1191"/>
                  </a:lnTo>
                  <a:cubicBezTo>
                    <a:pt x="10812" y="1211"/>
                    <a:pt x="10706" y="1210"/>
                    <a:pt x="10559" y="1174"/>
                  </a:cubicBezTo>
                  <a:lnTo>
                    <a:pt x="7019" y="161"/>
                  </a:lnTo>
                  <a:cubicBezTo>
                    <a:pt x="6851" y="113"/>
                    <a:pt x="6584" y="132"/>
                    <a:pt x="6425" y="204"/>
                  </a:cubicBezTo>
                  <a:lnTo>
                    <a:pt x="3924" y="1330"/>
                  </a:lnTo>
                  <a:cubicBezTo>
                    <a:pt x="3765" y="1402"/>
                    <a:pt x="3503" y="1406"/>
                    <a:pt x="3342" y="1339"/>
                  </a:cubicBezTo>
                  <a:lnTo>
                    <a:pt x="292" y="66"/>
                  </a:lnTo>
                  <a:cubicBezTo>
                    <a:pt x="131" y="0"/>
                    <a:pt x="0" y="87"/>
                    <a:pt x="0" y="261"/>
                  </a:cubicBezTo>
                  <a:lnTo>
                    <a:pt x="0" y="7371"/>
                  </a:lnTo>
                  <a:cubicBezTo>
                    <a:pt x="0" y="7545"/>
                    <a:pt x="134" y="7734"/>
                    <a:pt x="299" y="7791"/>
                  </a:cubicBezTo>
                  <a:lnTo>
                    <a:pt x="3302" y="8822"/>
                  </a:lnTo>
                  <a:cubicBezTo>
                    <a:pt x="3467" y="8879"/>
                    <a:pt x="3735" y="8875"/>
                    <a:pt x="3898" y="8813"/>
                  </a:cubicBezTo>
                  <a:lnTo>
                    <a:pt x="6385" y="7875"/>
                  </a:lnTo>
                  <a:cubicBezTo>
                    <a:pt x="6548" y="7813"/>
                    <a:pt x="6818" y="7805"/>
                    <a:pt x="6984" y="7858"/>
                  </a:cubicBezTo>
                  <a:lnTo>
                    <a:pt x="10668" y="9014"/>
                  </a:lnTo>
                  <a:cubicBezTo>
                    <a:pt x="10704" y="9025"/>
                    <a:pt x="10738" y="9029"/>
                    <a:pt x="10770" y="9027"/>
                  </a:cubicBezTo>
                  <a:cubicBezTo>
                    <a:pt x="10802" y="9029"/>
                    <a:pt x="10836" y="9025"/>
                    <a:pt x="10871" y="9014"/>
                  </a:cubicBezTo>
                  <a:lnTo>
                    <a:pt x="14556" y="7858"/>
                  </a:lnTo>
                  <a:cubicBezTo>
                    <a:pt x="14722" y="7805"/>
                    <a:pt x="14989" y="7818"/>
                    <a:pt x="15150" y="7885"/>
                  </a:cubicBezTo>
                  <a:lnTo>
                    <a:pt x="17647" y="8933"/>
                  </a:lnTo>
                  <a:cubicBezTo>
                    <a:pt x="17807" y="9000"/>
                    <a:pt x="18072" y="9005"/>
                    <a:pt x="18235" y="8943"/>
                  </a:cubicBezTo>
                  <a:lnTo>
                    <a:pt x="21309" y="7782"/>
                  </a:lnTo>
                  <a:cubicBezTo>
                    <a:pt x="21472" y="7720"/>
                    <a:pt x="21605" y="7527"/>
                    <a:pt x="21605" y="7353"/>
                  </a:cubicBezTo>
                  <a:lnTo>
                    <a:pt x="21605" y="394"/>
                  </a:lnTo>
                  <a:cubicBezTo>
                    <a:pt x="21605" y="220"/>
                    <a:pt x="21472" y="127"/>
                    <a:pt x="21309" y="188"/>
                  </a:cubicBez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354"/>
          <p:cNvGrpSpPr>
            <a:grpSpLocks noChangeAspect="1"/>
          </p:cNvGrpSpPr>
          <p:nvPr userDrawn="1"/>
        </p:nvGrpSpPr>
        <p:grpSpPr bwMode="auto">
          <a:xfrm>
            <a:off x="680791" y="2537585"/>
            <a:ext cx="4716464" cy="2616536"/>
            <a:chOff x="874" y="10554"/>
            <a:chExt cx="7602" cy="3163"/>
          </a:xfrm>
        </p:grpSpPr>
        <p:sp>
          <p:nvSpPr>
            <p:cNvPr id="71" name="AutoShape 353"/>
            <p:cNvSpPr>
              <a:spLocks noChangeAspect="1" noChangeArrowheads="1" noTextEdit="1"/>
            </p:cNvSpPr>
            <p:nvPr/>
          </p:nvSpPr>
          <p:spPr bwMode="auto">
            <a:xfrm>
              <a:off x="874" y="10554"/>
              <a:ext cx="7602" cy="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355"/>
            <p:cNvSpPr>
              <a:spLocks/>
            </p:cNvSpPr>
            <p:nvPr/>
          </p:nvSpPr>
          <p:spPr bwMode="auto">
            <a:xfrm>
              <a:off x="874" y="10535"/>
              <a:ext cx="7605" cy="3182"/>
            </a:xfrm>
            <a:custGeom>
              <a:avLst/>
              <a:gdLst>
                <a:gd name="T0" fmla="*/ 40 w 21605"/>
                <a:gd name="T1" fmla="*/ 0 h 9029"/>
                <a:gd name="T2" fmla="*/ 40 w 21605"/>
                <a:gd name="T3" fmla="*/ 0 h 9029"/>
                <a:gd name="T4" fmla="*/ 34 w 21605"/>
                <a:gd name="T5" fmla="*/ 2 h 9029"/>
                <a:gd name="T6" fmla="*/ 33 w 21605"/>
                <a:gd name="T7" fmla="*/ 2 h 9029"/>
                <a:gd name="T8" fmla="*/ 29 w 21605"/>
                <a:gd name="T9" fmla="*/ 0 h 9029"/>
                <a:gd name="T10" fmla="*/ 27 w 21605"/>
                <a:gd name="T11" fmla="*/ 0 h 9029"/>
                <a:gd name="T12" fmla="*/ 21 w 21605"/>
                <a:gd name="T13" fmla="*/ 2 h 9029"/>
                <a:gd name="T14" fmla="*/ 20 w 21605"/>
                <a:gd name="T15" fmla="*/ 2 h 9029"/>
                <a:gd name="T16" fmla="*/ 13 w 21605"/>
                <a:gd name="T17" fmla="*/ 0 h 9029"/>
                <a:gd name="T18" fmla="*/ 12 w 21605"/>
                <a:gd name="T19" fmla="*/ 0 h 9029"/>
                <a:gd name="T20" fmla="*/ 7 w 21605"/>
                <a:gd name="T21" fmla="*/ 2 h 9029"/>
                <a:gd name="T22" fmla="*/ 6 w 21605"/>
                <a:gd name="T23" fmla="*/ 2 h 9029"/>
                <a:gd name="T24" fmla="*/ 1 w 21605"/>
                <a:gd name="T25" fmla="*/ 0 h 9029"/>
                <a:gd name="T26" fmla="*/ 0 w 21605"/>
                <a:gd name="T27" fmla="*/ 0 h 9029"/>
                <a:gd name="T28" fmla="*/ 0 w 21605"/>
                <a:gd name="T29" fmla="*/ 14 h 9029"/>
                <a:gd name="T30" fmla="*/ 1 w 21605"/>
                <a:gd name="T31" fmla="*/ 15 h 9029"/>
                <a:gd name="T32" fmla="*/ 6 w 21605"/>
                <a:gd name="T33" fmla="*/ 17 h 9029"/>
                <a:gd name="T34" fmla="*/ 7 w 21605"/>
                <a:gd name="T35" fmla="*/ 17 h 9029"/>
                <a:gd name="T36" fmla="*/ 12 w 21605"/>
                <a:gd name="T37" fmla="*/ 15 h 9029"/>
                <a:gd name="T38" fmla="*/ 13 w 21605"/>
                <a:gd name="T39" fmla="*/ 15 h 9029"/>
                <a:gd name="T40" fmla="*/ 20 w 21605"/>
                <a:gd name="T41" fmla="*/ 17 h 9029"/>
                <a:gd name="T42" fmla="*/ 20 w 21605"/>
                <a:gd name="T43" fmla="*/ 17 h 9029"/>
                <a:gd name="T44" fmla="*/ 21 w 21605"/>
                <a:gd name="T45" fmla="*/ 17 h 9029"/>
                <a:gd name="T46" fmla="*/ 28 w 21605"/>
                <a:gd name="T47" fmla="*/ 15 h 9029"/>
                <a:gd name="T48" fmla="*/ 29 w 21605"/>
                <a:gd name="T49" fmla="*/ 15 h 9029"/>
                <a:gd name="T50" fmla="*/ 33 w 21605"/>
                <a:gd name="T51" fmla="*/ 17 h 9029"/>
                <a:gd name="T52" fmla="*/ 35 w 21605"/>
                <a:gd name="T53" fmla="*/ 17 h 9029"/>
                <a:gd name="T54" fmla="*/ 40 w 21605"/>
                <a:gd name="T55" fmla="*/ 15 h 9029"/>
                <a:gd name="T56" fmla="*/ 41 w 21605"/>
                <a:gd name="T57" fmla="*/ 14 h 9029"/>
                <a:gd name="T58" fmla="*/ 41 w 21605"/>
                <a:gd name="T59" fmla="*/ 1 h 9029"/>
                <a:gd name="T60" fmla="*/ 40 w 21605"/>
                <a:gd name="T61" fmla="*/ 0 h 90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605" h="9029">
                  <a:moveTo>
                    <a:pt x="21309" y="188"/>
                  </a:moveTo>
                  <a:lnTo>
                    <a:pt x="21309" y="188"/>
                  </a:lnTo>
                  <a:lnTo>
                    <a:pt x="18201" y="1350"/>
                  </a:lnTo>
                  <a:cubicBezTo>
                    <a:pt x="18038" y="1411"/>
                    <a:pt x="17775" y="1402"/>
                    <a:pt x="17616" y="1330"/>
                  </a:cubicBezTo>
                  <a:lnTo>
                    <a:pt x="15114" y="204"/>
                  </a:lnTo>
                  <a:cubicBezTo>
                    <a:pt x="14955" y="132"/>
                    <a:pt x="14688" y="113"/>
                    <a:pt x="14521" y="161"/>
                  </a:cubicBezTo>
                  <a:lnTo>
                    <a:pt x="10921" y="1191"/>
                  </a:lnTo>
                  <a:cubicBezTo>
                    <a:pt x="10812" y="1211"/>
                    <a:pt x="10706" y="1210"/>
                    <a:pt x="10559" y="1174"/>
                  </a:cubicBezTo>
                  <a:lnTo>
                    <a:pt x="7019" y="161"/>
                  </a:lnTo>
                  <a:cubicBezTo>
                    <a:pt x="6851" y="113"/>
                    <a:pt x="6584" y="132"/>
                    <a:pt x="6425" y="204"/>
                  </a:cubicBezTo>
                  <a:lnTo>
                    <a:pt x="3924" y="1330"/>
                  </a:lnTo>
                  <a:cubicBezTo>
                    <a:pt x="3765" y="1402"/>
                    <a:pt x="3503" y="1406"/>
                    <a:pt x="3342" y="1339"/>
                  </a:cubicBezTo>
                  <a:lnTo>
                    <a:pt x="292" y="66"/>
                  </a:lnTo>
                  <a:cubicBezTo>
                    <a:pt x="131" y="0"/>
                    <a:pt x="0" y="87"/>
                    <a:pt x="0" y="261"/>
                  </a:cubicBezTo>
                  <a:lnTo>
                    <a:pt x="0" y="7371"/>
                  </a:lnTo>
                  <a:cubicBezTo>
                    <a:pt x="0" y="7545"/>
                    <a:pt x="134" y="7734"/>
                    <a:pt x="299" y="7791"/>
                  </a:cubicBezTo>
                  <a:lnTo>
                    <a:pt x="3302" y="8822"/>
                  </a:lnTo>
                  <a:cubicBezTo>
                    <a:pt x="3467" y="8879"/>
                    <a:pt x="3735" y="8875"/>
                    <a:pt x="3898" y="8813"/>
                  </a:cubicBezTo>
                  <a:lnTo>
                    <a:pt x="6385" y="7875"/>
                  </a:lnTo>
                  <a:cubicBezTo>
                    <a:pt x="6548" y="7813"/>
                    <a:pt x="6818" y="7805"/>
                    <a:pt x="6984" y="7858"/>
                  </a:cubicBezTo>
                  <a:lnTo>
                    <a:pt x="10668" y="9014"/>
                  </a:lnTo>
                  <a:cubicBezTo>
                    <a:pt x="10704" y="9025"/>
                    <a:pt x="10738" y="9029"/>
                    <a:pt x="10770" y="9027"/>
                  </a:cubicBezTo>
                  <a:cubicBezTo>
                    <a:pt x="10802" y="9029"/>
                    <a:pt x="10836" y="9025"/>
                    <a:pt x="10871" y="9014"/>
                  </a:cubicBezTo>
                  <a:lnTo>
                    <a:pt x="14556" y="7858"/>
                  </a:lnTo>
                  <a:cubicBezTo>
                    <a:pt x="14722" y="7805"/>
                    <a:pt x="14989" y="7818"/>
                    <a:pt x="15150" y="7885"/>
                  </a:cubicBezTo>
                  <a:lnTo>
                    <a:pt x="17647" y="8933"/>
                  </a:lnTo>
                  <a:cubicBezTo>
                    <a:pt x="17807" y="9000"/>
                    <a:pt x="18072" y="9005"/>
                    <a:pt x="18235" y="8943"/>
                  </a:cubicBezTo>
                  <a:lnTo>
                    <a:pt x="21309" y="7782"/>
                  </a:lnTo>
                  <a:cubicBezTo>
                    <a:pt x="21472" y="7720"/>
                    <a:pt x="21605" y="7527"/>
                    <a:pt x="21605" y="7353"/>
                  </a:cubicBezTo>
                  <a:lnTo>
                    <a:pt x="21605" y="394"/>
                  </a:lnTo>
                  <a:cubicBezTo>
                    <a:pt x="21605" y="220"/>
                    <a:pt x="21472" y="127"/>
                    <a:pt x="21309" y="188"/>
                  </a:cubicBez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3" name="Titre 1"/>
          <p:cNvSpPr>
            <a:spLocks noGrp="1"/>
          </p:cNvSpPr>
          <p:nvPr>
            <p:ph type="ctrTitle" hasCustomPrompt="1"/>
          </p:nvPr>
        </p:nvSpPr>
        <p:spPr>
          <a:xfrm>
            <a:off x="834892" y="3354653"/>
            <a:ext cx="7116417" cy="934279"/>
          </a:xfrm>
        </p:spPr>
        <p:txBody>
          <a:bodyPr>
            <a:noAutofit/>
          </a:bodyPr>
          <a:lstStyle>
            <a:lvl1pPr algn="l">
              <a:defRPr sz="3200" b="1" spc="-150">
                <a:solidFill>
                  <a:srgbClr val="0061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pic>
        <p:nvPicPr>
          <p:cNvPr id="126" name="Image 1" descr="SG-Texte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89" y="6117299"/>
            <a:ext cx="440182" cy="43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Image 2" descr="SG-Ministre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05" y="5493899"/>
            <a:ext cx="686854" cy="108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336551"/>
            <a:ext cx="1219200" cy="186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417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CLIQUEZ POUR MODIFIER LES STYLES </a:t>
            </a:r>
            <a:br>
              <a:rPr lang="fr-FR" dirty="0" smtClean="0"/>
            </a:br>
            <a:r>
              <a:rPr lang="fr-FR" dirty="0" smtClean="0"/>
              <a:t>DU TEXTE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57200" y="2372883"/>
            <a:ext cx="3970784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0"/>
          </p:nvPr>
        </p:nvSpPr>
        <p:spPr>
          <a:xfrm>
            <a:off x="4716016" y="2372883"/>
            <a:ext cx="4114800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412776"/>
            <a:ext cx="7704262" cy="569877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 smtClean="0"/>
              <a:t>Modifiez les styles du titre</a:t>
            </a:r>
          </a:p>
        </p:txBody>
      </p:sp>
      <p:sp>
        <p:nvSpPr>
          <p:cNvPr id="8" name="Freeform 306"/>
          <p:cNvSpPr>
            <a:spLocks/>
          </p:cNvSpPr>
          <p:nvPr userDrawn="1"/>
        </p:nvSpPr>
        <p:spPr bwMode="auto">
          <a:xfrm>
            <a:off x="467544" y="1484784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" name="Freeform 306"/>
          <p:cNvSpPr>
            <a:spLocks/>
          </p:cNvSpPr>
          <p:nvPr userDrawn="1"/>
        </p:nvSpPr>
        <p:spPr bwMode="auto">
          <a:xfrm>
            <a:off x="4361616" y="637171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03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CLIQUEZ POUR MODIFIER LES STYLES </a:t>
            </a:r>
            <a:br>
              <a:rPr lang="fr-FR" dirty="0" smtClean="0"/>
            </a:br>
            <a:r>
              <a:rPr lang="fr-FR" dirty="0" smtClean="0"/>
              <a:t>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72884"/>
            <a:ext cx="8229600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Freeform 306"/>
          <p:cNvSpPr>
            <a:spLocks/>
          </p:cNvSpPr>
          <p:nvPr userDrawn="1"/>
        </p:nvSpPr>
        <p:spPr bwMode="auto">
          <a:xfrm>
            <a:off x="467544" y="1484784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Freeform 306"/>
          <p:cNvSpPr>
            <a:spLocks/>
          </p:cNvSpPr>
          <p:nvPr userDrawn="1"/>
        </p:nvSpPr>
        <p:spPr bwMode="auto">
          <a:xfrm>
            <a:off x="4361616" y="637171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412776"/>
            <a:ext cx="7704262" cy="569877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 smtClean="0"/>
              <a:t>Modifiez les styles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22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CLIQUEZ POUR MODIFIER LES STYLES </a:t>
            </a:r>
            <a:br>
              <a:rPr lang="fr-FR" dirty="0" smtClean="0"/>
            </a:br>
            <a:r>
              <a:rPr lang="fr-FR" dirty="0" smtClean="0"/>
              <a:t>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72884"/>
            <a:ext cx="8229600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Freeform 306"/>
          <p:cNvSpPr>
            <a:spLocks/>
          </p:cNvSpPr>
          <p:nvPr userDrawn="1"/>
        </p:nvSpPr>
        <p:spPr bwMode="auto">
          <a:xfrm>
            <a:off x="478824" y="169040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Freeform 306"/>
          <p:cNvSpPr>
            <a:spLocks/>
          </p:cNvSpPr>
          <p:nvPr userDrawn="1"/>
        </p:nvSpPr>
        <p:spPr bwMode="auto">
          <a:xfrm>
            <a:off x="4361616" y="637171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2194" y="1610984"/>
            <a:ext cx="7704262" cy="569877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 smtClean="0"/>
              <a:t>Modifiez les styles du titre</a:t>
            </a:r>
          </a:p>
        </p:txBody>
      </p:sp>
    </p:spTree>
    <p:extLst>
      <p:ext uri="{BB962C8B-B14F-4D97-AF65-F5344CB8AC3E}">
        <p14:creationId xmlns:p14="http://schemas.microsoft.com/office/powerpoint/2010/main" val="4104422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CLIQUEZ POUR MODIFIER LES STYLES </a:t>
            </a:r>
            <a:br>
              <a:rPr lang="fr-FR" dirty="0" smtClean="0"/>
            </a:br>
            <a:r>
              <a:rPr lang="fr-FR" dirty="0" smtClean="0"/>
              <a:t>DU TEXTE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57200" y="2372883"/>
            <a:ext cx="3970784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0"/>
          </p:nvPr>
        </p:nvSpPr>
        <p:spPr>
          <a:xfrm>
            <a:off x="4716016" y="2372883"/>
            <a:ext cx="4114800" cy="3753280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0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 lang="fr-FR" sz="1600" kern="1200" dirty="0" smtClean="0">
                <a:solidFill>
                  <a:srgbClr val="0053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972194" y="1610984"/>
            <a:ext cx="7704262" cy="569877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 smtClean="0"/>
              <a:t>Modifiez les styles du titre</a:t>
            </a:r>
          </a:p>
        </p:txBody>
      </p:sp>
      <p:sp>
        <p:nvSpPr>
          <p:cNvPr id="8" name="Freeform 306"/>
          <p:cNvSpPr>
            <a:spLocks/>
          </p:cNvSpPr>
          <p:nvPr userDrawn="1"/>
        </p:nvSpPr>
        <p:spPr bwMode="auto">
          <a:xfrm>
            <a:off x="478824" y="169040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" name="Freeform 306"/>
          <p:cNvSpPr>
            <a:spLocks/>
          </p:cNvSpPr>
          <p:nvPr userDrawn="1"/>
        </p:nvSpPr>
        <p:spPr bwMode="auto">
          <a:xfrm>
            <a:off x="4361616" y="637171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03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A08CA-2085-4DF0-8A48-DB4F4B7F27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3354653"/>
            <a:ext cx="7920880" cy="934279"/>
          </a:xfrm>
        </p:spPr>
        <p:txBody>
          <a:bodyPr/>
          <a:lstStyle/>
          <a:p>
            <a:pPr algn="ctr"/>
            <a:r>
              <a:rPr lang="fr-FR" sz="2800" dirty="0" smtClean="0"/>
              <a:t>Expériences étrangères de coordination </a:t>
            </a:r>
            <a:br>
              <a:rPr lang="fr-FR" sz="2800" dirty="0" smtClean="0"/>
            </a:br>
            <a:r>
              <a:rPr lang="fr-FR" sz="2800" dirty="0" smtClean="0"/>
              <a:t>des soins : </a:t>
            </a:r>
            <a:br>
              <a:rPr lang="fr-FR" sz="2800" dirty="0" smtClean="0"/>
            </a:br>
            <a:r>
              <a:rPr lang="fr-FR" sz="2800" dirty="0" smtClean="0"/>
              <a:t>les </a:t>
            </a:r>
            <a:r>
              <a:rPr lang="fr-FR" sz="2800" dirty="0" err="1" smtClean="0"/>
              <a:t>Accountable</a:t>
            </a:r>
            <a:r>
              <a:rPr lang="fr-FR" sz="2800" dirty="0" smtClean="0"/>
              <a:t> Care </a:t>
            </a:r>
            <a:r>
              <a:rPr lang="fr-FR" sz="2800" dirty="0" err="1" smtClean="0"/>
              <a:t>Organizations</a:t>
            </a:r>
            <a:r>
              <a:rPr lang="fr-FR" sz="2800" dirty="0" smtClean="0"/>
              <a:t> aux Etats-Unis</a:t>
            </a:r>
            <a:endParaRPr lang="fr-FR" sz="2800" dirty="0"/>
          </a:p>
        </p:txBody>
      </p:sp>
      <p:sp>
        <p:nvSpPr>
          <p:cNvPr id="3" name="ZoneTexte 2"/>
          <p:cNvSpPr txBox="1"/>
          <p:nvPr/>
        </p:nvSpPr>
        <p:spPr>
          <a:xfrm>
            <a:off x="1835696" y="522920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smtClean="0">
                <a:solidFill>
                  <a:srgbClr val="00537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CSMF – 16 mai 2018</a:t>
            </a:r>
          </a:p>
          <a:p>
            <a:pPr algn="ctr"/>
            <a:r>
              <a:rPr lang="fr-FR" sz="2400" b="1" dirty="0" smtClean="0">
                <a:solidFill>
                  <a:srgbClr val="00537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Natacha </a:t>
            </a:r>
            <a:r>
              <a:rPr lang="fr-FR" sz="2400" b="1" dirty="0" smtClean="0">
                <a:solidFill>
                  <a:srgbClr val="00537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Lemaire </a:t>
            </a:r>
          </a:p>
        </p:txBody>
      </p:sp>
      <p:pic>
        <p:nvPicPr>
          <p:cNvPr id="4" name="Picture 5" descr="CFlogo_2014_4-color_PMS_K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593" y="6021288"/>
            <a:ext cx="2631407" cy="68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16632"/>
            <a:ext cx="4540531" cy="56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3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 aux Etats-Unis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37626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Un niveau de dépenses le plus élevé au monde au global (17,2% du PIB en 2016 selon l’OCDE) et par habitant, </a:t>
            </a:r>
          </a:p>
          <a:p>
            <a:r>
              <a:rPr lang="fr-FR" dirty="0" smtClean="0"/>
              <a:t>Pour des résultats de santé en général inférieurs aux autres pays développés</a:t>
            </a:r>
          </a:p>
          <a:p>
            <a:r>
              <a:rPr lang="fr-FR" dirty="0" smtClean="0"/>
              <a:t>Un taux de recours à l’hôpital et aux médecins inférieurs à la moyenne des pays de l’OCDE</a:t>
            </a:r>
          </a:p>
          <a:p>
            <a:r>
              <a:rPr lang="fr-FR" dirty="0" smtClean="0"/>
              <a:t>Un coût expliqué par le taux de recours élevé aux </a:t>
            </a:r>
            <a:r>
              <a:rPr lang="fr-FR" altLang="fr-FR" sz="2100" dirty="0" smtClean="0"/>
              <a:t>actes </a:t>
            </a:r>
            <a:r>
              <a:rPr lang="fr-FR" dirty="0" smtClean="0"/>
              <a:t>techniques (imagerie notamment) et aux prix de loin supérieurs à ceux des autres pays développés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Un système de santé excessivement cher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Freeform 306"/>
          <p:cNvSpPr>
            <a:spLocks/>
          </p:cNvSpPr>
          <p:nvPr/>
        </p:nvSpPr>
        <p:spPr bwMode="auto">
          <a:xfrm>
            <a:off x="4283968" y="4581128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755576" y="4293096"/>
            <a:ext cx="496855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fr-FR" noProof="0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 du </a:t>
            </a:r>
            <a:r>
              <a:rPr lang="fr-FR" i="1" noProof="0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triple </a:t>
            </a:r>
            <a:r>
              <a:rPr lang="fr-FR" i="1" noProof="0" dirty="0" err="1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fr-FR" i="1" noProof="0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fr-FR" noProof="0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fr-FR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fr-FR" noProof="0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fr-FR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60032" y="4365104"/>
            <a:ext cx="4067944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 du système de rémunération par le </a:t>
            </a:r>
            <a:r>
              <a:rPr lang="fr-FR" i="1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value-</a:t>
            </a:r>
            <a:r>
              <a:rPr lang="fr-FR" i="1" dirty="0" err="1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i="1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endParaRPr lang="fr-FR" i="1" dirty="0" smtClean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 de 30% de paiement en 2016 (dépassé) et 50% en 2018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Développement de modèles avec partage de risque (</a:t>
            </a:r>
            <a:r>
              <a:rPr lang="fr-FR" i="1" dirty="0" err="1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downside</a:t>
            </a:r>
            <a:r>
              <a:rPr lang="fr-FR" i="1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FR" dirty="0">
              <a:solidFill>
                <a:srgbClr val="0053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653136"/>
            <a:ext cx="2900818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 aux Etats-Unis (2/2)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600" dirty="0" smtClean="0"/>
              <a:t>Exercice médical indépendant en baisse et n’est plus majoritaire pour la première fois en 2016</a:t>
            </a:r>
          </a:p>
          <a:p>
            <a:r>
              <a:rPr lang="fr-FR" sz="1600" dirty="0" smtClean="0"/>
              <a:t>Médecins rejoignent des groupes plus importants ou des hôpitaux</a:t>
            </a:r>
          </a:p>
          <a:p>
            <a:r>
              <a:rPr lang="fr-FR" sz="1600" dirty="0" smtClean="0"/>
              <a:t>Nombre de cabinets à un médecin baisse tous les ans</a:t>
            </a:r>
          </a:p>
          <a:p>
            <a:r>
              <a:rPr lang="fr-FR" sz="1600" dirty="0" smtClean="0"/>
              <a:t>Pratique médicale évolue avec plus de temps sans face à face avec patient et temps consacré au </a:t>
            </a:r>
            <a:r>
              <a:rPr lang="fr-FR" sz="1600" dirty="0" err="1" smtClean="0"/>
              <a:t>reporting</a:t>
            </a:r>
            <a:r>
              <a:rPr lang="fr-FR" sz="1600" dirty="0" smtClean="0"/>
              <a:t> qualité croissant</a:t>
            </a:r>
            <a:endParaRPr lang="fr-FR" sz="1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0"/>
          </p:nvPr>
        </p:nvSpPr>
        <p:spPr>
          <a:xfrm>
            <a:off x="4716016" y="2372883"/>
            <a:ext cx="4320480" cy="37532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fr-FR" dirty="0" smtClean="0"/>
              <a:t>Exemple de composition de cabinet médical :</a:t>
            </a:r>
          </a:p>
          <a:p>
            <a:r>
              <a:rPr lang="fr-FR" dirty="0" smtClean="0"/>
              <a:t>2 médecins</a:t>
            </a:r>
          </a:p>
          <a:p>
            <a:r>
              <a:rPr lang="fr-FR" dirty="0" smtClean="0"/>
              <a:t>1 nurse </a:t>
            </a:r>
            <a:r>
              <a:rPr lang="fr-FR" dirty="0" err="1" smtClean="0"/>
              <a:t>practionner</a:t>
            </a:r>
            <a:r>
              <a:rPr lang="fr-FR" dirty="0" smtClean="0"/>
              <a:t> responsable de la consultation annuelle longue de </a:t>
            </a:r>
            <a:r>
              <a:rPr lang="fr-FR" i="1" dirty="0" smtClean="0"/>
              <a:t>Medicare</a:t>
            </a:r>
            <a:r>
              <a:rPr lang="fr-FR" dirty="0" smtClean="0"/>
              <a:t> et du programme </a:t>
            </a:r>
            <a:r>
              <a:rPr lang="fr-FR" i="1" dirty="0" smtClean="0"/>
              <a:t>Care management</a:t>
            </a:r>
            <a:endParaRPr lang="fr-FR" dirty="0" smtClean="0"/>
          </a:p>
          <a:p>
            <a:r>
              <a:rPr lang="fr-FR" dirty="0" smtClean="0"/>
              <a:t>1 diététicienne (fait aussi des consultations annuelles) </a:t>
            </a:r>
          </a:p>
          <a:p>
            <a:r>
              <a:rPr lang="fr-FR" dirty="0" smtClean="0"/>
              <a:t>2 assistants médecins</a:t>
            </a:r>
          </a:p>
          <a:p>
            <a:r>
              <a:rPr lang="fr-FR" dirty="0" smtClean="0"/>
              <a:t>1 practice manager, gère les aspects administratifs et financiers du cabinet</a:t>
            </a:r>
          </a:p>
          <a:p>
            <a:r>
              <a:rPr lang="fr-FR" dirty="0" smtClean="0"/>
              <a:t>3 superviseurs cliniques : triage au téléphone, </a:t>
            </a:r>
            <a:r>
              <a:rPr lang="fr-FR" i="1" dirty="0" smtClean="0"/>
              <a:t>front office</a:t>
            </a:r>
            <a:r>
              <a:rPr lang="fr-FR" dirty="0" smtClean="0"/>
              <a:t> et </a:t>
            </a:r>
            <a:r>
              <a:rPr lang="fr-FR" i="1" dirty="0" smtClean="0"/>
              <a:t>back office</a:t>
            </a:r>
            <a:endParaRPr lang="fr-FR" dirty="0" smtClean="0"/>
          </a:p>
          <a:p>
            <a:r>
              <a:rPr lang="fr-FR" dirty="0" smtClean="0"/>
              <a:t>1  responsable facturation</a:t>
            </a:r>
          </a:p>
          <a:p>
            <a:r>
              <a:rPr lang="fr-FR" dirty="0" smtClean="0"/>
              <a:t>Environ 15 infirmières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 modèle d’exercice de la médecine indépendante en crise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C98A08CA-2085-4DF0-8A48-DB4F4B7F27B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 smtClean="0"/>
              <a:t>Medicare: un service fédéral </a:t>
            </a:r>
            <a:br>
              <a:rPr lang="fr-FR" i="1" dirty="0" smtClean="0"/>
            </a:br>
            <a:r>
              <a:rPr lang="fr-FR" i="1" dirty="0" smtClean="0"/>
              <a:t>pour les plus de 65 ans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03244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58 millions de personnes assurées en juin 2017 </a:t>
            </a:r>
          </a:p>
          <a:p>
            <a:r>
              <a:rPr lang="fr-FR" dirty="0" smtClean="0"/>
              <a:t>679 Mds $ (2016)</a:t>
            </a:r>
          </a:p>
          <a:p>
            <a:r>
              <a:rPr lang="fr-FR" dirty="0" smtClean="0"/>
              <a:t>20% des dépenses de santé (2015)</a:t>
            </a:r>
          </a:p>
          <a:p>
            <a:r>
              <a:rPr lang="fr-FR" dirty="0" smtClean="0"/>
              <a:t>Dépense moyenne par assuré de près de 9 900$ hors médicament et de 1900$ pour les médicaments (Part D) en 2015</a:t>
            </a:r>
          </a:p>
          <a:p>
            <a:r>
              <a:rPr lang="fr-FR" dirty="0" smtClean="0"/>
              <a:t>Reste à charge : franchise + </a:t>
            </a:r>
            <a:r>
              <a:rPr lang="fr-FR" dirty="0" err="1" smtClean="0"/>
              <a:t>co</a:t>
            </a:r>
            <a:r>
              <a:rPr lang="fr-FR" dirty="0" smtClean="0"/>
              <a:t>-paiements + </a:t>
            </a:r>
            <a:r>
              <a:rPr lang="fr-FR" dirty="0" err="1" smtClean="0"/>
              <a:t>co-assurance</a:t>
            </a:r>
            <a:r>
              <a:rPr lang="fr-FR" dirty="0" smtClean="0"/>
              <a:t>, représente en moyenne 3 024$ par an et par assuré, peut être réassuré</a:t>
            </a:r>
          </a:p>
          <a:p>
            <a:r>
              <a:rPr lang="fr-FR" dirty="0" smtClean="0"/>
              <a:t>4.4% de croissance annuelle en moyenne entre 2010 et 2016</a:t>
            </a:r>
          </a:p>
          <a:p>
            <a:r>
              <a:rPr lang="fr-FR" dirty="0" smtClean="0"/>
              <a:t>Prévisions de croissance des dépenses estimées à </a:t>
            </a:r>
            <a:r>
              <a:rPr lang="fr-FR" b="1" dirty="0" smtClean="0"/>
              <a:t>+7%</a:t>
            </a:r>
            <a:r>
              <a:rPr lang="fr-FR" dirty="0" smtClean="0"/>
              <a:t> par an en moyenne pour la période 2016-2025 (</a:t>
            </a:r>
            <a:r>
              <a:rPr lang="fr-FR" i="1" dirty="0" err="1" smtClean="0"/>
              <a:t>Congress</a:t>
            </a:r>
            <a:r>
              <a:rPr lang="fr-FR" i="1" dirty="0" smtClean="0"/>
              <a:t> Budget Office - CBO)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Premier acheteur de prestations en santé aux Etats-Unis</a:t>
            </a:r>
          </a:p>
          <a:p>
            <a:r>
              <a:rPr lang="fr-FR" dirty="0" smtClean="0"/>
              <a:t>Impératif de réformes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Une influence sur le système de santé grandissante</a:t>
            </a:r>
            <a:endParaRPr lang="fr-FR" dirty="0"/>
          </a:p>
        </p:txBody>
      </p:sp>
      <p:sp>
        <p:nvSpPr>
          <p:cNvPr id="6" name="Freeform 306"/>
          <p:cNvSpPr>
            <a:spLocks/>
          </p:cNvSpPr>
          <p:nvPr/>
        </p:nvSpPr>
        <p:spPr bwMode="auto">
          <a:xfrm>
            <a:off x="4283968" y="5013176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pPr algn="ctr"/>
            <a:endParaRPr 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A08CA-2085-4DF0-8A48-DB4F4B7F27B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7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Accountables</a:t>
            </a:r>
            <a:r>
              <a:rPr lang="fr-FR" dirty="0" smtClean="0"/>
              <a:t> Care </a:t>
            </a:r>
            <a:r>
              <a:rPr lang="fr-FR" dirty="0" err="1" smtClean="0"/>
              <a:t>Organizations</a:t>
            </a:r>
            <a:r>
              <a:rPr lang="fr-FR" dirty="0" smtClean="0"/>
              <a:t> développées par Medicare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564904"/>
            <a:ext cx="8219256" cy="3960439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fr-FR" sz="1800" dirty="0" smtClean="0"/>
              <a:t>Créés par l’</a:t>
            </a:r>
            <a:r>
              <a:rPr lang="fr-FR" sz="1800" i="1" dirty="0" err="1" smtClean="0"/>
              <a:t>Affordable</a:t>
            </a:r>
            <a:r>
              <a:rPr lang="fr-FR" sz="1800" dirty="0" smtClean="0"/>
              <a:t> </a:t>
            </a:r>
            <a:r>
              <a:rPr lang="fr-FR" sz="1800" i="1" dirty="0" smtClean="0"/>
              <a:t>Care </a:t>
            </a:r>
            <a:r>
              <a:rPr lang="fr-FR" sz="1800" i="1" dirty="0" err="1" smtClean="0"/>
              <a:t>Act</a:t>
            </a:r>
            <a:r>
              <a:rPr lang="fr-FR" sz="1800" i="1" dirty="0" smtClean="0"/>
              <a:t> </a:t>
            </a:r>
            <a:r>
              <a:rPr lang="fr-FR" sz="1800" dirty="0" smtClean="0"/>
              <a:t>de 2010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Modèle fondé sur le volontariat et un intéressement en fonction des économies réalisées pondérées par un score qualité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Responsabilité globale de la consommation de soins du patient où qu’il se fasse soigner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Attribution des patients selon leur consommation en soins primaires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La mobilisation des données comme levier de transformation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Différents programmes en fonction du risque encouru :</a:t>
            </a:r>
            <a:r>
              <a:rPr lang="fr-FR" sz="1800" dirty="0"/>
              <a:t> </a:t>
            </a:r>
            <a:endParaRPr lang="fr-FR" sz="1800" dirty="0" smtClean="0"/>
          </a:p>
          <a:p>
            <a:pPr lvl="1">
              <a:spcAft>
                <a:spcPts val="600"/>
              </a:spcAft>
            </a:pPr>
            <a:r>
              <a:rPr lang="fr-FR" i="1" dirty="0" smtClean="0"/>
              <a:t>MSSP </a:t>
            </a:r>
            <a:r>
              <a:rPr lang="fr-FR" i="1" dirty="0" err="1" smtClean="0"/>
              <a:t>Track</a:t>
            </a:r>
            <a:r>
              <a:rPr lang="fr-FR" i="1" dirty="0" smtClean="0"/>
              <a:t> </a:t>
            </a:r>
            <a:r>
              <a:rPr lang="fr-FR" dirty="0" smtClean="0"/>
              <a:t>1 ou 2 </a:t>
            </a:r>
            <a:r>
              <a:rPr lang="fr-FR" i="1" dirty="0" smtClean="0"/>
              <a:t>(</a:t>
            </a:r>
            <a:r>
              <a:rPr lang="fr-FR" i="1" dirty="0" err="1" smtClean="0"/>
              <a:t>downside</a:t>
            </a:r>
            <a:r>
              <a:rPr lang="fr-FR" i="1" dirty="0" smtClean="0"/>
              <a:t> ou 1 </a:t>
            </a:r>
            <a:r>
              <a:rPr lang="fr-FR" i="1" dirty="0" err="1" smtClean="0"/>
              <a:t>sided</a:t>
            </a:r>
            <a:r>
              <a:rPr lang="fr-FR" i="1" dirty="0" smtClean="0"/>
              <a:t> </a:t>
            </a:r>
            <a:r>
              <a:rPr lang="fr-FR" i="1" dirty="0" err="1" smtClean="0"/>
              <a:t>risk</a:t>
            </a:r>
            <a:r>
              <a:rPr lang="fr-FR" i="1" dirty="0" smtClean="0"/>
              <a:t>)</a:t>
            </a:r>
            <a:r>
              <a:rPr lang="fr-FR" dirty="0" smtClean="0"/>
              <a:t>, 3 (</a:t>
            </a:r>
            <a:r>
              <a:rPr lang="fr-FR" i="1" dirty="0" err="1" smtClean="0"/>
              <a:t>upside</a:t>
            </a:r>
            <a:r>
              <a:rPr lang="fr-FR" i="1" dirty="0" smtClean="0"/>
              <a:t> ou 2 </a:t>
            </a:r>
            <a:r>
              <a:rPr lang="fr-FR" i="1" dirty="0" err="1" smtClean="0"/>
              <a:t>sided</a:t>
            </a:r>
            <a:r>
              <a:rPr lang="fr-FR" i="1" dirty="0" smtClean="0"/>
              <a:t> </a:t>
            </a:r>
            <a:r>
              <a:rPr lang="fr-FR" i="1" dirty="0" err="1" smtClean="0"/>
              <a:t>risk</a:t>
            </a:r>
            <a:r>
              <a:rPr lang="fr-FR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fr-FR" dirty="0" smtClean="0"/>
              <a:t> </a:t>
            </a:r>
            <a:r>
              <a:rPr lang="fr-FR" i="1" dirty="0" smtClean="0"/>
              <a:t>Pioneer</a:t>
            </a:r>
            <a:r>
              <a:rPr lang="fr-FR" dirty="0" smtClean="0"/>
              <a:t> jusqu’en 2016, </a:t>
            </a:r>
            <a:r>
              <a:rPr lang="fr-FR" i="1" dirty="0" err="1" smtClean="0"/>
              <a:t>Next</a:t>
            </a:r>
            <a:r>
              <a:rPr lang="fr-FR" i="1" dirty="0" smtClean="0"/>
              <a:t> </a:t>
            </a:r>
            <a:r>
              <a:rPr lang="fr-FR" i="1" dirty="0" err="1" smtClean="0"/>
              <a:t>Generation</a:t>
            </a:r>
            <a:r>
              <a:rPr lang="fr-FR" i="1" dirty="0" smtClean="0"/>
              <a:t> </a:t>
            </a:r>
            <a:r>
              <a:rPr lang="fr-FR" dirty="0" smtClean="0"/>
              <a:t>depuis 2017 (</a:t>
            </a:r>
            <a:r>
              <a:rPr lang="fr-FR" i="1" dirty="0" err="1" smtClean="0"/>
              <a:t>upside</a:t>
            </a:r>
            <a:r>
              <a:rPr lang="fr-FR" i="1" dirty="0" smtClean="0"/>
              <a:t> ou 2 </a:t>
            </a:r>
            <a:r>
              <a:rPr lang="fr-FR" i="1" dirty="0" err="1" smtClean="0"/>
              <a:t>sided</a:t>
            </a:r>
            <a:r>
              <a:rPr lang="fr-FR" i="1" dirty="0" smtClean="0"/>
              <a:t> </a:t>
            </a:r>
            <a:r>
              <a:rPr lang="fr-FR" i="1" dirty="0" err="1" smtClean="0"/>
              <a:t>risk</a:t>
            </a:r>
            <a:r>
              <a:rPr lang="fr-FR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Adaptation pour les petites organisations avec un financement anticipé versé mensuellement :  </a:t>
            </a:r>
            <a:r>
              <a:rPr lang="fr-FR" sz="1800" i="1" dirty="0" err="1" smtClean="0"/>
              <a:t>Advance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payment</a:t>
            </a:r>
            <a:r>
              <a:rPr lang="fr-FR" sz="1800" i="1" dirty="0" smtClean="0"/>
              <a:t> model (APM) </a:t>
            </a:r>
            <a:r>
              <a:rPr lang="fr-FR" sz="1800" dirty="0" smtClean="0"/>
              <a:t>jusqu’en 2015, </a:t>
            </a:r>
            <a:r>
              <a:rPr lang="fr-FR" sz="1800" i="1" dirty="0" smtClean="0"/>
              <a:t>ACO </a:t>
            </a:r>
            <a:r>
              <a:rPr lang="fr-FR" sz="1800" i="1" dirty="0" err="1" smtClean="0"/>
              <a:t>Investment</a:t>
            </a:r>
            <a:r>
              <a:rPr lang="fr-FR" sz="1800" i="1" dirty="0" smtClean="0"/>
              <a:t> Model (AIM) </a:t>
            </a:r>
            <a:r>
              <a:rPr lang="fr-FR" sz="1800" dirty="0" smtClean="0"/>
              <a:t>depuis 2016</a:t>
            </a:r>
          </a:p>
          <a:p>
            <a:endParaRPr lang="fr-FR" dirty="0" smtClean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971600" y="1412776"/>
            <a:ext cx="7704262" cy="569877"/>
          </a:xfrm>
        </p:spPr>
        <p:txBody>
          <a:bodyPr/>
          <a:lstStyle/>
          <a:p>
            <a:r>
              <a:rPr lang="fr-FR" dirty="0" smtClean="0"/>
              <a:t>= groupes de médecins, hôpitaux ou autres offreurs de soins se réunissant volontairement pour délivrer des soins coordonnés de haute qualité à leurs patients Medicare</a:t>
            </a:r>
            <a:endParaRPr lang="fr-FR" dirty="0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A08CA-2085-4DF0-8A48-DB4F4B7F27B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99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Caractéristiques des </a:t>
            </a:r>
            <a:r>
              <a:rPr lang="fr-FR" dirty="0" err="1" smtClean="0"/>
              <a:t>ACOs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340016"/>
            <a:ext cx="8219256" cy="3753280"/>
          </a:xfrm>
        </p:spPr>
        <p:txBody>
          <a:bodyPr>
            <a:normAutofit/>
          </a:bodyPr>
          <a:lstStyle/>
          <a:p>
            <a:r>
              <a:rPr lang="fr-FR" dirty="0" smtClean="0"/>
              <a:t>Patient garde son libre-choix</a:t>
            </a:r>
          </a:p>
          <a:p>
            <a:r>
              <a:rPr lang="fr-FR" dirty="0" smtClean="0"/>
              <a:t>Le financement des offreurs de soins est inchangé (paiement à l’acte pour la grande majorité des médecins)</a:t>
            </a:r>
          </a:p>
          <a:p>
            <a:r>
              <a:rPr lang="fr-FR" dirty="0" smtClean="0"/>
              <a:t>Des organisations pilotés par des offreurs (et non des assurances) =&gt; l’instance gouvernante doit être composée à au moins 75% de membres de l’ACO</a:t>
            </a:r>
          </a:p>
          <a:p>
            <a:r>
              <a:rPr lang="fr-FR" dirty="0" smtClean="0"/>
              <a:t>Pas de pénalité en cas de mauvais résultats pour les </a:t>
            </a:r>
            <a:r>
              <a:rPr lang="fr-FR" i="1" dirty="0" smtClean="0"/>
              <a:t>MSSP </a:t>
            </a:r>
            <a:r>
              <a:rPr lang="fr-FR" i="1" dirty="0" err="1" smtClean="0"/>
              <a:t>Track</a:t>
            </a:r>
            <a:r>
              <a:rPr lang="fr-FR" i="1" dirty="0" smtClean="0"/>
              <a:t> 1</a:t>
            </a:r>
          </a:p>
          <a:p>
            <a:r>
              <a:rPr lang="fr-FR" dirty="0" smtClean="0"/>
              <a:t>Flexibilité d’organisation pour les participants au programme</a:t>
            </a:r>
          </a:p>
          <a:p>
            <a:endParaRPr lang="fr-FR" dirty="0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A08CA-2085-4DF0-8A48-DB4F4B7F27B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972194" y="1610984"/>
            <a:ext cx="7704262" cy="569877"/>
          </a:xfrm>
        </p:spPr>
        <p:txBody>
          <a:bodyPr/>
          <a:lstStyle/>
          <a:p>
            <a:r>
              <a:rPr lang="fr-FR" dirty="0" smtClean="0"/>
              <a:t>Tire les expériences du </a:t>
            </a:r>
            <a:r>
              <a:rPr lang="fr-FR" dirty="0" err="1" smtClean="0"/>
              <a:t>Managed</a:t>
            </a:r>
            <a:r>
              <a:rPr lang="fr-FR" dirty="0" smtClean="0"/>
              <a:t> Care des années 90s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Modèle économique des </a:t>
            </a:r>
            <a:r>
              <a:rPr lang="fr-FR" i="1" dirty="0" smtClean="0"/>
              <a:t>MSSP</a:t>
            </a:r>
            <a:endParaRPr lang="fr-FR" i="1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457200" y="2372882"/>
            <a:ext cx="3970784" cy="4080454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Valeur de référence (</a:t>
            </a:r>
            <a:r>
              <a:rPr lang="fr-FR" i="1" dirty="0" smtClean="0"/>
              <a:t>benchmark</a:t>
            </a:r>
            <a:r>
              <a:rPr lang="fr-FR" dirty="0" smtClean="0"/>
              <a:t>) </a:t>
            </a:r>
          </a:p>
          <a:p>
            <a:pPr>
              <a:spcAft>
                <a:spcPts val="600"/>
              </a:spcAft>
              <a:buNone/>
            </a:pPr>
            <a:r>
              <a:rPr lang="fr-FR" dirty="0" smtClean="0"/>
              <a:t>	Moyenne de dépenses hors extrêmes ajustée selon le case-mix et calculée pour chacune des trois années précédentes, avant de se voir appliquer le taux d’évolution de la dépense nationale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Ajustement a posteriori selon case-mix de l’ACO (</a:t>
            </a:r>
            <a:r>
              <a:rPr lang="fr-FR" i="1" dirty="0" err="1" smtClean="0"/>
              <a:t>risk</a:t>
            </a:r>
            <a:r>
              <a:rPr lang="fr-FR" i="1" dirty="0" smtClean="0"/>
              <a:t> </a:t>
            </a:r>
            <a:r>
              <a:rPr lang="fr-FR" i="1" dirty="0" err="1" smtClean="0"/>
              <a:t>adjustment</a:t>
            </a:r>
            <a:r>
              <a:rPr lang="fr-FR" dirty="0" smtClean="0"/>
              <a:t>)</a:t>
            </a:r>
          </a:p>
          <a:p>
            <a:pPr>
              <a:spcAft>
                <a:spcPts val="600"/>
              </a:spcAft>
              <a:buNone/>
            </a:pPr>
            <a:r>
              <a:rPr lang="fr-FR" dirty="0" smtClean="0"/>
              <a:t>	Valeur de référence initiale ajustée chaque année selon changements démographiques et état de santé des assurés assignés à l’ACO pour année considérée et taux de croissance national actualisé</a:t>
            </a:r>
          </a:p>
          <a:p>
            <a:endParaRPr lang="fr-FR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fr-FR" sz="1700" i="1" dirty="0" err="1" smtClean="0"/>
              <a:t>Annual</a:t>
            </a:r>
            <a:r>
              <a:rPr lang="fr-FR" sz="1700" i="1" dirty="0" smtClean="0"/>
              <a:t> </a:t>
            </a:r>
            <a:r>
              <a:rPr lang="fr-FR" sz="1700" i="1" dirty="0" err="1" smtClean="0"/>
              <a:t>Wellness</a:t>
            </a:r>
            <a:r>
              <a:rPr lang="fr-FR" sz="1700" i="1" dirty="0" smtClean="0"/>
              <a:t> </a:t>
            </a:r>
            <a:r>
              <a:rPr lang="fr-FR" sz="1700" i="1" dirty="0" err="1" smtClean="0"/>
              <a:t>Visit</a:t>
            </a:r>
            <a:r>
              <a:rPr lang="fr-FR" sz="1700" i="1" dirty="0" smtClean="0"/>
              <a:t> </a:t>
            </a:r>
            <a:r>
              <a:rPr lang="fr-FR" sz="1700" dirty="0" smtClean="0"/>
              <a:t>: consultation longue annuelle d’évaluation des risques pour tout assuré </a:t>
            </a:r>
            <a:r>
              <a:rPr lang="fr-FR" sz="1700" i="1" dirty="0" smtClean="0"/>
              <a:t>Medicare, </a:t>
            </a:r>
            <a:r>
              <a:rPr lang="fr-FR" sz="1700" dirty="0" smtClean="0"/>
              <a:t>173$ la première visite, 117$ les suivantes</a:t>
            </a:r>
          </a:p>
          <a:p>
            <a:pPr>
              <a:spcAft>
                <a:spcPts val="600"/>
              </a:spcAft>
            </a:pPr>
            <a:r>
              <a:rPr lang="fr-FR" sz="1700" i="1" dirty="0" err="1" smtClean="0"/>
              <a:t>Chronic</a:t>
            </a:r>
            <a:r>
              <a:rPr lang="fr-FR" sz="1700" i="1" dirty="0" smtClean="0"/>
              <a:t> Care Management services </a:t>
            </a:r>
            <a:r>
              <a:rPr lang="fr-FR" sz="1700" dirty="0" smtClean="0"/>
              <a:t>: coordination pour personnes ayant au moins 2 maladies chroniques &gt; 1 an; 43$ / moins pour au moins 20 </a:t>
            </a:r>
            <a:r>
              <a:rPr lang="fr-FR" sz="1700" dirty="0" err="1" smtClean="0"/>
              <a:t>mns</a:t>
            </a:r>
            <a:r>
              <a:rPr lang="fr-FR" sz="1700" dirty="0" smtClean="0"/>
              <a:t> de temps clinique</a:t>
            </a:r>
          </a:p>
          <a:p>
            <a:pPr>
              <a:spcAft>
                <a:spcPts val="600"/>
              </a:spcAft>
            </a:pPr>
            <a:r>
              <a:rPr lang="fr-FR" sz="1800" i="1" dirty="0" err="1" smtClean="0"/>
              <a:t>Transitional</a:t>
            </a:r>
            <a:r>
              <a:rPr lang="fr-FR" sz="1800" i="1" dirty="0" smtClean="0"/>
              <a:t> Care Management</a:t>
            </a:r>
            <a:r>
              <a:rPr lang="fr-FR" sz="1800" dirty="0" smtClean="0"/>
              <a:t>  </a:t>
            </a:r>
            <a:r>
              <a:rPr lang="fr-FR" sz="1800" i="1" dirty="0" smtClean="0"/>
              <a:t>services</a:t>
            </a:r>
            <a:r>
              <a:rPr lang="fr-FR" sz="1800" dirty="0" smtClean="0"/>
              <a:t> : coordination après certaines hospitalisations, 112$ ou 162$ selon complexité médicale</a:t>
            </a:r>
            <a:endParaRPr lang="fr-FR" sz="1700" i="1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971600" y="1412776"/>
            <a:ext cx="3671814" cy="569877"/>
          </a:xfrm>
        </p:spPr>
        <p:txBody>
          <a:bodyPr/>
          <a:lstStyle/>
          <a:p>
            <a:r>
              <a:rPr lang="fr-FR" dirty="0" smtClean="0"/>
              <a:t>Une mécanique d’intéressement compliquée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C98A08CA-2085-4DF0-8A48-DB4F4B7F27B0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3" name="Espace réservé du texte 11"/>
          <p:cNvSpPr txBox="1">
            <a:spLocks/>
          </p:cNvSpPr>
          <p:nvPr/>
        </p:nvSpPr>
        <p:spPr>
          <a:xfrm>
            <a:off x="5292080" y="1340768"/>
            <a:ext cx="3671814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Création de nouvelles prestations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306"/>
          <p:cNvSpPr>
            <a:spLocks/>
          </p:cNvSpPr>
          <p:nvPr/>
        </p:nvSpPr>
        <p:spPr bwMode="auto">
          <a:xfrm>
            <a:off x="4716016" y="1484784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899592" y="2060848"/>
          <a:ext cx="7934325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Document" r:id="rId3" imgW="7943377" imgH="4321481" progId="Word.Document.12">
                  <p:embed/>
                </p:oleObj>
              </mc:Choice>
              <mc:Fallback>
                <p:oleObj name="Document" r:id="rId3" imgW="7943377" imgH="432148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060848"/>
                        <a:ext cx="7934325" cy="44644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prise en compte de la qualité incluant l’expérience patient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5301208"/>
            <a:ext cx="7787208" cy="140102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fr-FR" sz="2000" b="1" dirty="0" smtClean="0"/>
              <a:t>Outils de mesure de l’expérience patient développés par organismes de recherche sur appel d’offre par l’</a:t>
            </a:r>
            <a:r>
              <a:rPr lang="fr-FR" sz="2000" b="1" i="1" dirty="0" err="1" smtClean="0"/>
              <a:t>Agency</a:t>
            </a:r>
            <a:r>
              <a:rPr lang="fr-FR" sz="2000" b="1" dirty="0" smtClean="0"/>
              <a:t> </a:t>
            </a:r>
            <a:r>
              <a:rPr lang="fr-FR" sz="2000" b="1" i="1" dirty="0" smtClean="0"/>
              <a:t>for </a:t>
            </a:r>
            <a:r>
              <a:rPr lang="fr-FR" sz="2000" b="1" i="1" dirty="0" err="1" smtClean="0"/>
              <a:t>Health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Research</a:t>
            </a:r>
            <a:r>
              <a:rPr lang="fr-FR" sz="2000" b="1" i="1" dirty="0" smtClean="0"/>
              <a:t> and </a:t>
            </a:r>
            <a:r>
              <a:rPr lang="fr-FR" sz="2000" b="1" i="1" dirty="0" err="1" smtClean="0"/>
              <a:t>Quality</a:t>
            </a:r>
            <a:r>
              <a:rPr lang="fr-FR" sz="2000" b="1" i="1" dirty="0" smtClean="0"/>
              <a:t> (AHRQ)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Un nombre limité d’indicateurs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Freeform 306"/>
          <p:cNvSpPr>
            <a:spLocks/>
          </p:cNvSpPr>
          <p:nvPr/>
        </p:nvSpPr>
        <p:spPr bwMode="auto">
          <a:xfrm>
            <a:off x="611560" y="5373216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développement de programmes de care management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1772816"/>
            <a:ext cx="4176464" cy="4968552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sz="1200" b="1" i="1" dirty="0" err="1" smtClean="0"/>
              <a:t>Extrait</a:t>
            </a:r>
            <a:r>
              <a:rPr lang="en-US" sz="1200" b="1" i="1" dirty="0" smtClean="0"/>
              <a:t> du rapport </a:t>
            </a:r>
            <a:r>
              <a:rPr lang="en-US" sz="1200" b="1" i="1" dirty="0" err="1" smtClean="0"/>
              <a:t>trimestriel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transmis</a:t>
            </a:r>
            <a:r>
              <a:rPr lang="en-US" sz="1200" b="1" i="1" dirty="0" smtClean="0"/>
              <a:t> par CMS,</a:t>
            </a:r>
          </a:p>
          <a:p>
            <a:pPr>
              <a:buNone/>
            </a:pPr>
            <a:r>
              <a:rPr lang="en-US" sz="1200" b="1" i="1" dirty="0" err="1" smtClean="0"/>
              <a:t>données</a:t>
            </a:r>
            <a:r>
              <a:rPr lang="en-US" sz="1200" b="1" i="1" dirty="0" smtClean="0"/>
              <a:t> pour </a:t>
            </a:r>
            <a:r>
              <a:rPr lang="en-US" sz="1200" b="1" i="1" dirty="0" err="1" smtClean="0"/>
              <a:t>l’ACO</a:t>
            </a:r>
            <a:r>
              <a:rPr lang="en-US" sz="1200" b="1" i="1" dirty="0" smtClean="0"/>
              <a:t>, </a:t>
            </a:r>
            <a:r>
              <a:rPr lang="en-US" sz="1200" b="1" i="1" dirty="0" err="1" smtClean="0"/>
              <a:t>toutes</a:t>
            </a:r>
            <a:r>
              <a:rPr lang="en-US" sz="1200" b="1" i="1" dirty="0" smtClean="0"/>
              <a:t> les MSSP, Medicare FFS</a:t>
            </a:r>
          </a:p>
          <a:p>
            <a:pPr>
              <a:buNone/>
            </a:pPr>
            <a:r>
              <a:rPr lang="en-US" sz="1000" b="1" u="sng" dirty="0" smtClean="0"/>
              <a:t>Transition of Care/Care Coordination Utilization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30-Day All-Cause Readmissions Per 1,000 Discharges 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30-Day Post-Discharge Provider Visits Per 1,000 Discharges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Ambulatory Care Sensitive Conditions Discharge Rates Per 1,000 Beneficiaries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Chronic Obstructive Pulmonary Disease or Asthma</a:t>
            </a:r>
            <a:endParaRPr lang="fr-FR" sz="1000" dirty="0" smtClean="0"/>
          </a:p>
          <a:p>
            <a:pPr>
              <a:buNone/>
            </a:pPr>
            <a:r>
              <a:rPr lang="fr-FR" sz="1000" dirty="0" smtClean="0"/>
              <a:t>Congestive </a:t>
            </a:r>
            <a:r>
              <a:rPr lang="fr-FR" sz="1000" dirty="0" err="1" smtClean="0"/>
              <a:t>Heart</a:t>
            </a:r>
            <a:r>
              <a:rPr lang="fr-FR" sz="1000" dirty="0" smtClean="0"/>
              <a:t> </a:t>
            </a:r>
            <a:r>
              <a:rPr lang="fr-FR" sz="1000" dirty="0" err="1" smtClean="0"/>
              <a:t>Failure</a:t>
            </a:r>
            <a:endParaRPr lang="fr-FR" sz="1000" dirty="0" smtClean="0"/>
          </a:p>
          <a:p>
            <a:pPr>
              <a:buNone/>
            </a:pPr>
            <a:r>
              <a:rPr lang="fr-FR" sz="1000" dirty="0" smtClean="0"/>
              <a:t>Acute Composite</a:t>
            </a:r>
          </a:p>
          <a:p>
            <a:pPr>
              <a:buNone/>
            </a:pPr>
            <a:r>
              <a:rPr lang="en-US" sz="1000" b="1" u="sng" dirty="0" smtClean="0"/>
              <a:t>Additional Utilization Rates</a:t>
            </a:r>
            <a:r>
              <a:rPr lang="en-US" sz="1000" b="1" u="sng" baseline="30000" dirty="0" smtClean="0"/>
              <a:t>  </a:t>
            </a:r>
            <a:r>
              <a:rPr lang="en-US" sz="1000" b="1" u="sng" dirty="0" smtClean="0"/>
              <a:t>(Per 1,000 Person-Years)</a:t>
            </a:r>
            <a:endParaRPr lang="fr-FR" sz="1000" dirty="0" smtClean="0"/>
          </a:p>
          <a:p>
            <a:pPr>
              <a:buNone/>
            </a:pPr>
            <a:r>
              <a:rPr lang="fr-FR" sz="1000" dirty="0" err="1" smtClean="0"/>
              <a:t>Hospital</a:t>
            </a:r>
            <a:r>
              <a:rPr lang="fr-FR" sz="1000" dirty="0" smtClean="0"/>
              <a:t> </a:t>
            </a:r>
            <a:r>
              <a:rPr lang="fr-FR" sz="1000" dirty="0" err="1" smtClean="0"/>
              <a:t>Discharges</a:t>
            </a:r>
            <a:r>
              <a:rPr lang="fr-FR" sz="1000" dirty="0" smtClean="0"/>
              <a:t>, Total</a:t>
            </a:r>
          </a:p>
          <a:p>
            <a:pPr lvl="1">
              <a:buNone/>
            </a:pPr>
            <a:r>
              <a:rPr lang="fr-FR" sz="900" dirty="0" smtClean="0"/>
              <a:t>Short-</a:t>
            </a:r>
            <a:r>
              <a:rPr lang="fr-FR" sz="900" dirty="0" err="1" smtClean="0"/>
              <a:t>Term</a:t>
            </a:r>
            <a:r>
              <a:rPr lang="fr-FR" sz="900" dirty="0" smtClean="0"/>
              <a:t> </a:t>
            </a:r>
            <a:r>
              <a:rPr lang="fr-FR" sz="900" dirty="0" err="1" smtClean="0"/>
              <a:t>Stay</a:t>
            </a:r>
            <a:r>
              <a:rPr lang="fr-FR" sz="900" dirty="0" smtClean="0"/>
              <a:t> </a:t>
            </a:r>
            <a:r>
              <a:rPr lang="fr-FR" sz="900" dirty="0" err="1" smtClean="0"/>
              <a:t>Hospital</a:t>
            </a:r>
            <a:endParaRPr lang="fr-FR" sz="900" dirty="0" smtClean="0"/>
          </a:p>
          <a:p>
            <a:pPr lvl="1">
              <a:buNone/>
            </a:pPr>
            <a:r>
              <a:rPr lang="fr-FR" sz="900" dirty="0" smtClean="0"/>
              <a:t>Long-</a:t>
            </a:r>
            <a:r>
              <a:rPr lang="fr-FR" sz="900" dirty="0" err="1" smtClean="0"/>
              <a:t>Term</a:t>
            </a:r>
            <a:r>
              <a:rPr lang="fr-FR" sz="900" dirty="0" smtClean="0"/>
              <a:t> </a:t>
            </a:r>
            <a:r>
              <a:rPr lang="fr-FR" sz="900" dirty="0" err="1" smtClean="0"/>
              <a:t>Stay</a:t>
            </a:r>
            <a:r>
              <a:rPr lang="fr-FR" sz="900" dirty="0" smtClean="0"/>
              <a:t> </a:t>
            </a:r>
            <a:r>
              <a:rPr lang="fr-FR" sz="900" dirty="0" err="1" smtClean="0"/>
              <a:t>Hospital</a:t>
            </a:r>
            <a:endParaRPr lang="fr-FR" sz="900" dirty="0" smtClean="0"/>
          </a:p>
          <a:p>
            <a:pPr lvl="1">
              <a:buNone/>
            </a:pPr>
            <a:r>
              <a:rPr lang="fr-FR" sz="900" dirty="0" err="1" smtClean="0"/>
              <a:t>Rehabilitation</a:t>
            </a:r>
            <a:r>
              <a:rPr lang="fr-FR" sz="900" dirty="0" smtClean="0"/>
              <a:t> </a:t>
            </a:r>
            <a:r>
              <a:rPr lang="fr-FR" sz="900" dirty="0" err="1" smtClean="0"/>
              <a:t>Hospital</a:t>
            </a:r>
            <a:r>
              <a:rPr lang="fr-FR" sz="900" dirty="0" smtClean="0"/>
              <a:t> or Unit</a:t>
            </a:r>
          </a:p>
          <a:p>
            <a:pPr lvl="1">
              <a:buNone/>
            </a:pPr>
            <a:r>
              <a:rPr lang="fr-FR" sz="900" dirty="0" err="1" smtClean="0"/>
              <a:t>Psychiatric</a:t>
            </a:r>
            <a:r>
              <a:rPr lang="fr-FR" sz="900" dirty="0" smtClean="0"/>
              <a:t> </a:t>
            </a:r>
            <a:r>
              <a:rPr lang="fr-FR" sz="900" dirty="0" err="1" smtClean="0"/>
              <a:t>Hospital</a:t>
            </a:r>
            <a:r>
              <a:rPr lang="fr-FR" sz="900" dirty="0" smtClean="0"/>
              <a:t> or Unit</a:t>
            </a:r>
          </a:p>
          <a:p>
            <a:pPr>
              <a:buNone/>
            </a:pPr>
            <a:r>
              <a:rPr lang="en-US" sz="1000" dirty="0" smtClean="0"/>
              <a:t>Skilled Nursing Facility or Unit Discharges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Skilled Nursing Facility or Unit Utilization Days</a:t>
            </a:r>
            <a:endParaRPr lang="fr-FR" sz="1000" dirty="0" smtClean="0"/>
          </a:p>
          <a:p>
            <a:pPr>
              <a:buNone/>
            </a:pPr>
            <a:r>
              <a:rPr lang="fr-FR" sz="1000" dirty="0" smtClean="0"/>
              <a:t>Emergency </a:t>
            </a:r>
            <a:r>
              <a:rPr lang="fr-FR" sz="1000" dirty="0" err="1" smtClean="0"/>
              <a:t>Department</a:t>
            </a:r>
            <a:r>
              <a:rPr lang="fr-FR" sz="1000" dirty="0" smtClean="0"/>
              <a:t> </a:t>
            </a:r>
            <a:r>
              <a:rPr lang="fr-FR" sz="1000" dirty="0" err="1" smtClean="0"/>
              <a:t>Visits</a:t>
            </a:r>
            <a:endParaRPr lang="fr-FR" sz="1000" dirty="0" smtClean="0"/>
          </a:p>
          <a:p>
            <a:pPr>
              <a:buNone/>
            </a:pPr>
            <a:r>
              <a:rPr lang="en-US" sz="1000" dirty="0" smtClean="0"/>
              <a:t>Emergency Department Visits that Lead to Hospitalizations</a:t>
            </a:r>
            <a:endParaRPr lang="fr-FR" sz="1000" dirty="0" smtClean="0"/>
          </a:p>
          <a:p>
            <a:pPr>
              <a:buNone/>
            </a:pPr>
            <a:r>
              <a:rPr lang="fr-FR" sz="1000" dirty="0" err="1" smtClean="0"/>
              <a:t>Computed</a:t>
            </a:r>
            <a:r>
              <a:rPr lang="fr-FR" sz="1000" dirty="0" smtClean="0"/>
              <a:t> </a:t>
            </a:r>
            <a:r>
              <a:rPr lang="fr-FR" sz="1000" dirty="0" err="1" smtClean="0"/>
              <a:t>Tomography</a:t>
            </a:r>
            <a:r>
              <a:rPr lang="fr-FR" sz="1000" dirty="0" smtClean="0"/>
              <a:t> (CT) Events</a:t>
            </a:r>
          </a:p>
          <a:p>
            <a:pPr>
              <a:buNone/>
            </a:pPr>
            <a:r>
              <a:rPr lang="en-US" sz="1000" dirty="0" smtClean="0"/>
              <a:t>Magnetic Resonance Imaging (MRI) Events</a:t>
            </a:r>
            <a:endParaRPr lang="fr-FR" sz="1000" dirty="0" smtClean="0"/>
          </a:p>
          <a:p>
            <a:pPr>
              <a:buNone/>
            </a:pPr>
            <a:r>
              <a:rPr lang="fr-FR" sz="1000" dirty="0" err="1" smtClean="0"/>
              <a:t>Primary</a:t>
            </a:r>
            <a:r>
              <a:rPr lang="fr-FR" sz="1000" dirty="0" smtClean="0"/>
              <a:t> Care Services</a:t>
            </a:r>
          </a:p>
          <a:p>
            <a:pPr lvl="1">
              <a:buNone/>
            </a:pPr>
            <a:r>
              <a:rPr lang="en-US" sz="900" dirty="0" smtClean="0"/>
              <a:t>With a Primary Care Physician</a:t>
            </a:r>
            <a:endParaRPr lang="fr-FR" sz="900" dirty="0" smtClean="0"/>
          </a:p>
          <a:p>
            <a:pPr lvl="1">
              <a:buNone/>
            </a:pPr>
            <a:r>
              <a:rPr lang="fr-FR" sz="900" dirty="0" err="1" smtClean="0"/>
              <a:t>With</a:t>
            </a:r>
            <a:r>
              <a:rPr lang="fr-FR" sz="900" dirty="0" smtClean="0"/>
              <a:t> a </a:t>
            </a:r>
            <a:r>
              <a:rPr lang="fr-FR" sz="900" dirty="0" err="1" smtClean="0"/>
              <a:t>Specialist</a:t>
            </a:r>
            <a:r>
              <a:rPr lang="fr-FR" sz="900" dirty="0" smtClean="0"/>
              <a:t> </a:t>
            </a:r>
            <a:r>
              <a:rPr lang="fr-FR" sz="900" dirty="0" err="1" smtClean="0"/>
              <a:t>Physician</a:t>
            </a:r>
            <a:endParaRPr lang="fr-FR" sz="900" dirty="0" smtClean="0"/>
          </a:p>
          <a:p>
            <a:pPr lvl="1">
              <a:buNone/>
            </a:pPr>
            <a:r>
              <a:rPr lang="en-US" sz="900" dirty="0" smtClean="0"/>
              <a:t>With a Nurse Practitioner/Physician Assistant/Clinical Nurse Specialist</a:t>
            </a:r>
            <a:endParaRPr lang="fr-FR" sz="900" dirty="0" smtClean="0"/>
          </a:p>
          <a:p>
            <a:pPr lvl="1">
              <a:buNone/>
            </a:pPr>
            <a:r>
              <a:rPr lang="fr-FR" sz="900" dirty="0" err="1" smtClean="0"/>
              <a:t>With</a:t>
            </a:r>
            <a:r>
              <a:rPr lang="fr-FR" sz="900" dirty="0" smtClean="0"/>
              <a:t> a FQHC/RHC</a:t>
            </a:r>
          </a:p>
          <a:p>
            <a:pPr>
              <a:buNone/>
            </a:pPr>
            <a:endParaRPr lang="fr-FR" sz="10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0"/>
          </p:nvPr>
        </p:nvSpPr>
        <p:spPr>
          <a:xfrm>
            <a:off x="4932040" y="2372883"/>
            <a:ext cx="3898776" cy="3753280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Recrutement d’infirmières ou d’assistants médecins pour le suivi des patients</a:t>
            </a:r>
          </a:p>
          <a:p>
            <a:r>
              <a:rPr lang="fr-FR" dirty="0" smtClean="0"/>
              <a:t>Soit par cabinets médicaux si taille critique ou par ACO et temps partagé</a:t>
            </a:r>
          </a:p>
          <a:p>
            <a:r>
              <a:rPr lang="fr-FR" dirty="0" smtClean="0"/>
              <a:t>Extension de la démarche aux assureurs privés pour mutualiser les ressources</a:t>
            </a:r>
          </a:p>
          <a:p>
            <a:r>
              <a:rPr lang="fr-FR" dirty="0" smtClean="0"/>
              <a:t>Ciblage utilisant dans un premier temps les rapports de CMS</a:t>
            </a:r>
          </a:p>
          <a:p>
            <a:r>
              <a:rPr lang="fr-FR" dirty="0" smtClean="0"/>
              <a:t>Puis utilisation de prestataires pour exploiter les données, plus rarement développement de ressources propres</a:t>
            </a:r>
          </a:p>
          <a:p>
            <a:r>
              <a:rPr lang="fr-FR" dirty="0" smtClean="0"/>
              <a:t>Efforts sur </a:t>
            </a:r>
            <a:r>
              <a:rPr lang="fr-FR" i="1" dirty="0" err="1" smtClean="0"/>
              <a:t>frequent</a:t>
            </a:r>
            <a:r>
              <a:rPr lang="fr-FR" i="1" dirty="0" smtClean="0"/>
              <a:t> </a:t>
            </a:r>
            <a:r>
              <a:rPr lang="fr-FR" i="1" dirty="0" err="1" smtClean="0"/>
              <a:t>flyers</a:t>
            </a:r>
            <a:r>
              <a:rPr lang="fr-FR" i="1" dirty="0" smtClean="0"/>
              <a:t> </a:t>
            </a:r>
            <a:r>
              <a:rPr lang="fr-FR" dirty="0" smtClean="0"/>
              <a:t>des urgences et malades chroniques</a:t>
            </a:r>
          </a:p>
          <a:p>
            <a:r>
              <a:rPr lang="fr-FR" dirty="0" smtClean="0"/>
              <a:t>Outil de suivi intégré au logiciel métier des cabinets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Pour les grands consommateurs et les patients à risque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C98A08CA-2085-4DF0-8A48-DB4F4B7F27B0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foisonnement d’expérimentations</a:t>
            </a:r>
            <a:endParaRPr lang="fr-FR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464496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fr-FR" sz="1900" dirty="0" smtClean="0"/>
              <a:t>Principes testés dans le </a:t>
            </a:r>
            <a:r>
              <a:rPr lang="fr-FR" sz="1900" i="1" dirty="0" err="1" smtClean="0"/>
              <a:t>Physician</a:t>
            </a:r>
            <a:r>
              <a:rPr lang="fr-FR" sz="1900" i="1" dirty="0" smtClean="0"/>
              <a:t> Group Practice </a:t>
            </a:r>
            <a:r>
              <a:rPr lang="fr-FR" sz="1900" dirty="0" smtClean="0"/>
              <a:t>de 2005 à 2010 : modalités d’intéressement et choix des indicateurs qualités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Poursuivie et approfondie avec le </a:t>
            </a:r>
            <a:r>
              <a:rPr lang="fr-FR" sz="1900" i="1" dirty="0" smtClean="0"/>
              <a:t>Pioneer program </a:t>
            </a:r>
            <a:r>
              <a:rPr lang="fr-FR" sz="1900" dirty="0" smtClean="0"/>
              <a:t>puis avec le </a:t>
            </a:r>
            <a:r>
              <a:rPr lang="fr-FR" sz="1900" i="1" dirty="0" err="1" smtClean="0"/>
              <a:t>Next</a:t>
            </a:r>
            <a:r>
              <a:rPr lang="fr-FR" sz="1900" i="1" dirty="0" smtClean="0"/>
              <a:t> </a:t>
            </a:r>
            <a:r>
              <a:rPr lang="fr-FR" sz="1900" i="1" dirty="0" err="1" smtClean="0"/>
              <a:t>Generation</a:t>
            </a:r>
            <a:r>
              <a:rPr lang="fr-FR" sz="1900" i="1" dirty="0" smtClean="0"/>
              <a:t> </a:t>
            </a:r>
            <a:r>
              <a:rPr lang="fr-FR" sz="1900" dirty="0" smtClean="0"/>
              <a:t>depuis 2016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Modèle spécifique pour l’IRC (</a:t>
            </a:r>
            <a:r>
              <a:rPr lang="fr-FR" sz="1900" i="1" dirty="0" err="1" smtClean="0"/>
              <a:t>Comprehensive</a:t>
            </a:r>
            <a:r>
              <a:rPr lang="fr-FR" sz="1900" dirty="0" smtClean="0"/>
              <a:t> </a:t>
            </a:r>
            <a:r>
              <a:rPr lang="fr-FR" sz="1900" i="1" dirty="0" smtClean="0"/>
              <a:t>ESRD Care</a:t>
            </a:r>
            <a:r>
              <a:rPr lang="fr-FR" sz="19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Modèle commun pour les </a:t>
            </a:r>
            <a:r>
              <a:rPr lang="fr-FR" sz="1900" i="1" dirty="0" smtClean="0"/>
              <a:t>dual </a:t>
            </a:r>
            <a:r>
              <a:rPr lang="fr-FR" sz="1900" i="1" dirty="0" err="1" smtClean="0"/>
              <a:t>eligible</a:t>
            </a:r>
            <a:r>
              <a:rPr lang="fr-FR" sz="1900" i="1" dirty="0" smtClean="0"/>
              <a:t> (Medicare/Medicaid)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Modèle pour les organisations de petite taille avec financement anticipé (</a:t>
            </a:r>
            <a:r>
              <a:rPr lang="fr-FR" sz="1900" i="1" dirty="0" smtClean="0"/>
              <a:t>Advanced </a:t>
            </a:r>
            <a:r>
              <a:rPr lang="fr-FR" sz="1900" i="1" dirty="0" err="1" smtClean="0"/>
              <a:t>Payment</a:t>
            </a:r>
            <a:r>
              <a:rPr lang="fr-FR" sz="1900" i="1" dirty="0" smtClean="0"/>
              <a:t> Model puis ACO </a:t>
            </a:r>
            <a:r>
              <a:rPr lang="fr-FR" sz="1900" i="1" dirty="0" err="1" smtClean="0"/>
              <a:t>Investment</a:t>
            </a:r>
            <a:r>
              <a:rPr lang="fr-FR" sz="1900" i="1" dirty="0" smtClean="0"/>
              <a:t> Model</a:t>
            </a:r>
            <a:r>
              <a:rPr lang="fr-FR" sz="19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Possibilité de combiner avec le programme </a:t>
            </a:r>
            <a:r>
              <a:rPr lang="fr-FR" sz="1900" i="1" dirty="0" smtClean="0"/>
              <a:t>Patient </a:t>
            </a:r>
            <a:r>
              <a:rPr lang="fr-FR" sz="1900" i="1" dirty="0" err="1" smtClean="0"/>
              <a:t>Centered</a:t>
            </a:r>
            <a:r>
              <a:rPr lang="fr-FR" sz="1900" i="1" dirty="0" smtClean="0"/>
              <a:t> </a:t>
            </a:r>
            <a:r>
              <a:rPr lang="fr-FR" sz="1900" i="1" dirty="0" err="1" smtClean="0"/>
              <a:t>Medical</a:t>
            </a:r>
            <a:r>
              <a:rPr lang="fr-FR" sz="1900" i="1" dirty="0" smtClean="0"/>
              <a:t> Home</a:t>
            </a:r>
            <a:r>
              <a:rPr lang="fr-FR" sz="1900" dirty="0" smtClean="0"/>
              <a:t> et </a:t>
            </a:r>
            <a:r>
              <a:rPr lang="fr-FR" sz="1900" i="1" dirty="0" err="1" smtClean="0"/>
              <a:t>Comprehensive</a:t>
            </a:r>
            <a:r>
              <a:rPr lang="fr-FR" sz="1900" i="1" dirty="0" smtClean="0"/>
              <a:t> </a:t>
            </a:r>
            <a:r>
              <a:rPr lang="fr-FR" sz="1900" i="1" dirty="0" err="1" smtClean="0"/>
              <a:t>Primary</a:t>
            </a:r>
            <a:r>
              <a:rPr lang="fr-FR" sz="1900" i="1" dirty="0" smtClean="0"/>
              <a:t> Care Plus</a:t>
            </a:r>
          </a:p>
          <a:p>
            <a:pPr>
              <a:spcAft>
                <a:spcPts val="600"/>
              </a:spcAft>
            </a:pPr>
            <a:r>
              <a:rPr lang="fr-FR" sz="1900" i="1" dirty="0" err="1" smtClean="0"/>
              <a:t>Webinar</a:t>
            </a:r>
            <a:r>
              <a:rPr lang="fr-FR" sz="1900" i="1" dirty="0" smtClean="0"/>
              <a:t> </a:t>
            </a:r>
            <a:r>
              <a:rPr lang="fr-FR" sz="1900" dirty="0" smtClean="0"/>
              <a:t>en accès libre et supports téléchargeables sur le site de CMS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Création et soutien de </a:t>
            </a:r>
            <a:r>
              <a:rPr lang="fr-FR" sz="1900" i="1" dirty="0" smtClean="0"/>
              <a:t>Learning Networks</a:t>
            </a:r>
          </a:p>
          <a:p>
            <a:pPr>
              <a:spcAft>
                <a:spcPts val="600"/>
              </a:spcAft>
            </a:pPr>
            <a:r>
              <a:rPr lang="fr-FR" sz="1900" dirty="0" smtClean="0"/>
              <a:t>Mise à disposition de données : liste des participants aux programmes, résultats par participant (benchmark et indicateurs qualité), dépenses par postes, motifs de sorties d’hospitalisation, nombre d’IRM et de services de soins primaires</a:t>
            </a:r>
          </a:p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Une approche partenariale et assez transparente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http://healthaffairs.oilyqzi36akjprmk.netdna-cdn.com/wp-content/uploads/Muhelstein_exhibit-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293096"/>
            <a:ext cx="6192688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Développement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des ACOs </a:t>
            </a:r>
            <a:r>
              <a:rPr lang="en-US" i="1" dirty="0" smtClean="0"/>
              <a:t>MSSP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30243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D5752B"/>
              </a:buClr>
            </a:pPr>
            <a:r>
              <a:rPr lang="en-US" sz="1800" dirty="0" smtClean="0"/>
              <a:t>438/480 ACOs participant au Medicare Shared Savings Program Track 1 (one sided risk) au 1er </a:t>
            </a:r>
            <a:r>
              <a:rPr lang="en-US" sz="1800" dirty="0" err="1" smtClean="0"/>
              <a:t>Janvier</a:t>
            </a:r>
            <a:r>
              <a:rPr lang="en-US" sz="1800" dirty="0" smtClean="0"/>
              <a:t> 2017</a:t>
            </a:r>
          </a:p>
          <a:p>
            <a:pPr>
              <a:spcBef>
                <a:spcPts val="0"/>
              </a:spcBef>
              <a:buClr>
                <a:srgbClr val="D5752B"/>
              </a:buClr>
            </a:pPr>
            <a:r>
              <a:rPr lang="en-US" sz="1800" dirty="0" smtClean="0"/>
              <a:t>33 </a:t>
            </a:r>
            <a:r>
              <a:rPr lang="en-US" sz="1800" dirty="0" err="1" smtClean="0"/>
              <a:t>indicateurs</a:t>
            </a:r>
            <a:r>
              <a:rPr lang="en-US" sz="1800" dirty="0" smtClean="0"/>
              <a:t> </a:t>
            </a:r>
            <a:r>
              <a:rPr lang="en-US" sz="1800" dirty="0" err="1" smtClean="0"/>
              <a:t>qualité</a:t>
            </a:r>
            <a:r>
              <a:rPr lang="en-US" sz="1800" dirty="0" smtClean="0"/>
              <a:t> de 2012 à 2015, 34 en 2016, 31 en 2017</a:t>
            </a:r>
          </a:p>
          <a:p>
            <a:pPr lvl="0">
              <a:spcBef>
                <a:spcPts val="0"/>
              </a:spcBef>
              <a:buClr>
                <a:srgbClr val="D5752B"/>
              </a:buClr>
            </a:pPr>
            <a:r>
              <a:rPr lang="en-US" sz="1800" dirty="0" smtClean="0"/>
              <a:t>24% des ACOs MSSP avec </a:t>
            </a:r>
            <a:r>
              <a:rPr lang="en-US" sz="1800" dirty="0" err="1" smtClean="0"/>
              <a:t>intéressement</a:t>
            </a:r>
            <a:r>
              <a:rPr lang="en-US" sz="1800" dirty="0" smtClean="0"/>
              <a:t> </a:t>
            </a:r>
            <a:r>
              <a:rPr lang="en-US" sz="1800" dirty="0" err="1" smtClean="0"/>
              <a:t>versé</a:t>
            </a:r>
            <a:r>
              <a:rPr lang="en-US" sz="1800" dirty="0" smtClean="0"/>
              <a:t> en 2013, 28% en 2014 et 31% 2015</a:t>
            </a:r>
          </a:p>
          <a:p>
            <a:pPr>
              <a:spcBef>
                <a:spcPts val="0"/>
              </a:spcBef>
              <a:buClr>
                <a:srgbClr val="D5752B"/>
              </a:buClr>
            </a:pPr>
            <a:r>
              <a:rPr lang="en-US" sz="1800" dirty="0" smtClean="0"/>
              <a:t>Petites ACOs </a:t>
            </a:r>
            <a:r>
              <a:rPr lang="en-US" sz="1800" dirty="0" err="1" smtClean="0"/>
              <a:t>ont</a:t>
            </a:r>
            <a:r>
              <a:rPr lang="en-US" sz="1800" dirty="0" smtClean="0"/>
              <a:t> </a:t>
            </a:r>
            <a:r>
              <a:rPr lang="en-US" sz="1800" dirty="0" err="1" smtClean="0"/>
              <a:t>tendance</a:t>
            </a:r>
            <a:r>
              <a:rPr lang="en-US" sz="1800" dirty="0" smtClean="0"/>
              <a:t> à faire </a:t>
            </a:r>
            <a:r>
              <a:rPr lang="en-US" sz="1800" dirty="0" err="1" smtClean="0"/>
              <a:t>mieux</a:t>
            </a:r>
            <a:r>
              <a:rPr lang="en-US" sz="1800" dirty="0" smtClean="0"/>
              <a:t>, de </a:t>
            </a:r>
            <a:r>
              <a:rPr lang="en-US" sz="1800" dirty="0" err="1" smtClean="0"/>
              <a:t>même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celles</a:t>
            </a:r>
            <a:r>
              <a:rPr lang="en-US" sz="1800" dirty="0" smtClean="0"/>
              <a:t> </a:t>
            </a:r>
            <a:r>
              <a:rPr lang="en-US" sz="1800" dirty="0" err="1" smtClean="0"/>
              <a:t>dirigées</a:t>
            </a:r>
            <a:r>
              <a:rPr lang="en-US" sz="1800" dirty="0" smtClean="0"/>
              <a:t> par des </a:t>
            </a:r>
            <a:r>
              <a:rPr lang="en-US" sz="1800" dirty="0" err="1" smtClean="0"/>
              <a:t>médecins</a:t>
            </a:r>
            <a:endParaRPr lang="en-US" sz="1800" dirty="0" smtClean="0"/>
          </a:p>
          <a:p>
            <a:pPr>
              <a:spcBef>
                <a:spcPts val="0"/>
              </a:spcBef>
              <a:buClr>
                <a:srgbClr val="D5752B"/>
              </a:buClr>
            </a:pPr>
            <a:r>
              <a:rPr lang="en-US" sz="1800" dirty="0" err="1" smtClean="0"/>
              <a:t>Intégration</a:t>
            </a:r>
            <a:r>
              <a:rPr lang="en-US" sz="1800" dirty="0" smtClean="0"/>
              <a:t> </a:t>
            </a:r>
            <a:r>
              <a:rPr lang="en-US" sz="1800" dirty="0" err="1" smtClean="0"/>
              <a:t>financière</a:t>
            </a:r>
            <a:r>
              <a:rPr lang="en-US" sz="1800" dirty="0" smtClean="0"/>
              <a:t> avec les </a:t>
            </a:r>
            <a:r>
              <a:rPr lang="en-US" sz="1800" dirty="0" err="1" smtClean="0"/>
              <a:t>hôpitaux</a:t>
            </a:r>
            <a:r>
              <a:rPr lang="en-US" sz="1800" dirty="0" smtClean="0"/>
              <a:t> ne </a:t>
            </a:r>
            <a:r>
              <a:rPr lang="en-US" sz="1800" dirty="0" err="1" smtClean="0"/>
              <a:t>semble</a:t>
            </a:r>
            <a:r>
              <a:rPr lang="en-US" sz="1800" dirty="0" smtClean="0"/>
              <a:t> pas </a:t>
            </a:r>
            <a:r>
              <a:rPr lang="en-US" sz="1800" dirty="0" err="1" smtClean="0"/>
              <a:t>necéssaire</a:t>
            </a:r>
            <a:r>
              <a:rPr lang="en-US" sz="1800" dirty="0" smtClean="0"/>
              <a:t> pour faire des </a:t>
            </a:r>
            <a:r>
              <a:rPr lang="en-US" sz="1800" dirty="0" err="1" smtClean="0"/>
              <a:t>économies</a:t>
            </a:r>
            <a:endParaRPr lang="en-US" sz="1800" dirty="0" smtClean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704262" cy="569877"/>
          </a:xfrm>
        </p:spPr>
        <p:txBody>
          <a:bodyPr/>
          <a:lstStyle/>
          <a:p>
            <a:r>
              <a:rPr lang="fr-FR" dirty="0" smtClean="0"/>
              <a:t>Un développement rapide suivi par les assureurs privés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17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Chiffres clés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12</a:t>
            </a:fld>
            <a:endParaRPr lang="fr-FR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71600" y="1484784"/>
          <a:ext cx="7629525" cy="631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7634977" imgH="6344302" progId="Word.Document.12">
                  <p:embed/>
                </p:oleObj>
              </mc:Choice>
              <mc:Fallback>
                <p:oleObj name="Document" r:id="rId3" imgW="7634977" imgH="634430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484784"/>
                        <a:ext cx="7629525" cy="631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certain engouement des acteurs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492896"/>
            <a:ext cx="3970784" cy="375328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 sz="1800" dirty="0" smtClean="0"/>
              <a:t>Participation volontaire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Faible niveau de risque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Financement initial minimal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Flexibilité dans la mise en œuvre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Gardent le contrôle de l’organisation et de la mise en œuvre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Cohérence ++ entre indicateurs et le financement</a:t>
            </a:r>
            <a:endParaRPr lang="fr-FR" sz="18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0"/>
          </p:nvPr>
        </p:nvSpPr>
        <p:spPr>
          <a:xfrm>
            <a:off x="4716016" y="2492896"/>
            <a:ext cx="4114800" cy="375328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fr-FR" sz="1800" dirty="0" smtClean="0"/>
              <a:t>Poids du codage et de la facturation pour les cabinets indépendants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Non interopérabilité  des SI entre opérateurs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Difficulté à engager le patient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Instabilité des règles de CMS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Complexité de l’évaluation de la performance</a:t>
            </a:r>
          </a:p>
          <a:p>
            <a:pPr>
              <a:spcAft>
                <a:spcPts val="600"/>
              </a:spcAft>
            </a:pPr>
            <a:r>
              <a:rPr lang="fr-FR" sz="1800" dirty="0" smtClean="0"/>
              <a:t>Perspective inquiétante du partage de risque</a:t>
            </a:r>
          </a:p>
          <a:p>
            <a:pPr>
              <a:spcAft>
                <a:spcPts val="600"/>
              </a:spcAft>
            </a:pP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971600" y="1556792"/>
            <a:ext cx="3455790" cy="569877"/>
          </a:xfrm>
        </p:spPr>
        <p:txBody>
          <a:bodyPr/>
          <a:lstStyle/>
          <a:p>
            <a:r>
              <a:rPr lang="fr-FR" sz="1800" i="1" dirty="0" smtClean="0"/>
              <a:t>Un modèle attractif pour les médecins indépendants </a:t>
            </a:r>
            <a:endParaRPr lang="fr-FR" sz="1800" dirty="0"/>
          </a:p>
        </p:txBody>
      </p:sp>
      <p:sp>
        <p:nvSpPr>
          <p:cNvPr id="6" name="Espace réservé du texte 4"/>
          <p:cNvSpPr txBox="1">
            <a:spLocks/>
          </p:cNvSpPr>
          <p:nvPr/>
        </p:nvSpPr>
        <p:spPr>
          <a:xfrm>
            <a:off x="5148064" y="1556792"/>
            <a:ext cx="3816424" cy="569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fr-FR" b="1" i="1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qui ne résout pas les difficultés structurelles du système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A08CA-2085-4DF0-8A48-DB4F4B7F27B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reeform 306"/>
          <p:cNvSpPr>
            <a:spLocks/>
          </p:cNvSpPr>
          <p:nvPr/>
        </p:nvSpPr>
        <p:spPr bwMode="auto">
          <a:xfrm>
            <a:off x="4716016" y="1700808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résultats contrastés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457200" y="1988840"/>
            <a:ext cx="3970784" cy="4137323"/>
          </a:xfrm>
        </p:spPr>
        <p:txBody>
          <a:bodyPr>
            <a:normAutofit/>
          </a:bodyPr>
          <a:lstStyle/>
          <a:p>
            <a:r>
              <a:rPr lang="fr-FR" sz="1800" dirty="0" smtClean="0"/>
              <a:t>De 2012 à 2015 en cumulé : 3,4 Md $ en deçà du benchmark, 2.4 Mds $ au-delà du benchmark</a:t>
            </a:r>
          </a:p>
          <a:p>
            <a:r>
              <a:rPr lang="fr-FR" sz="1800" dirty="0" smtClean="0"/>
              <a:t>1,3 Mds $ d’intéressement versé entre 2012 et 2015</a:t>
            </a:r>
          </a:p>
          <a:p>
            <a:r>
              <a:rPr lang="fr-FR" sz="1800" dirty="0" smtClean="0"/>
              <a:t>Nombre d’</a:t>
            </a:r>
            <a:r>
              <a:rPr lang="fr-FR" sz="1800" dirty="0" err="1" smtClean="0"/>
              <a:t>ACOs</a:t>
            </a:r>
            <a:r>
              <a:rPr lang="fr-FR" sz="1800" dirty="0" smtClean="0"/>
              <a:t> avec intéressement augmente avec le temps, 24% en 2013 – 31% en 2015</a:t>
            </a:r>
          </a:p>
          <a:p>
            <a:r>
              <a:rPr lang="fr-FR" sz="1800" dirty="0" smtClean="0"/>
              <a:t>Amélioration qualité pour 82% des indicateurs</a:t>
            </a:r>
            <a:endParaRPr lang="fr-FR" sz="18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r>
              <a:rPr lang="fr-FR" sz="1800" dirty="0" smtClean="0"/>
              <a:t>En 2015, 48,2% des </a:t>
            </a:r>
            <a:r>
              <a:rPr lang="fr-FR" sz="1800" dirty="0" err="1" smtClean="0"/>
              <a:t>ACOs</a:t>
            </a:r>
            <a:r>
              <a:rPr lang="fr-FR" sz="1800" dirty="0" smtClean="0"/>
              <a:t> ont eu des pertes (réalisé&gt;benchmark)</a:t>
            </a:r>
          </a:p>
          <a:p>
            <a:r>
              <a:rPr lang="fr-FR" sz="1800" dirty="0" smtClean="0"/>
              <a:t>Le programme n’est pas autofinancé </a:t>
            </a:r>
          </a:p>
          <a:p>
            <a:r>
              <a:rPr lang="fr-FR" sz="1800" dirty="0" smtClean="0"/>
              <a:t>Pas de relation entre amélioration de la qualité et performance financière</a:t>
            </a:r>
          </a:p>
          <a:p>
            <a:r>
              <a:rPr lang="fr-FR" sz="1800" dirty="0" smtClean="0"/>
              <a:t>Concentration des gagnants (moitié des économies générée par 36 </a:t>
            </a:r>
            <a:r>
              <a:rPr lang="fr-FR" sz="1800" dirty="0" err="1" smtClean="0"/>
              <a:t>ACOs</a:t>
            </a:r>
            <a:r>
              <a:rPr lang="fr-FR" sz="1800" dirty="0" smtClean="0"/>
              <a:t>) et des perdants (moitié des pertes générée par 38 </a:t>
            </a:r>
            <a:r>
              <a:rPr lang="fr-FR" sz="1800" dirty="0" err="1" smtClean="0"/>
              <a:t>ACOs</a:t>
            </a:r>
            <a:r>
              <a:rPr lang="fr-FR" sz="1800" dirty="0" smtClean="0"/>
              <a:t>)</a:t>
            </a:r>
          </a:p>
          <a:p>
            <a:r>
              <a:rPr lang="fr-FR" sz="1800" dirty="0" smtClean="0"/>
              <a:t>Faible intégration clinique constatée sur l’échantillon</a:t>
            </a:r>
            <a:endParaRPr lang="fr-FR"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971600" y="1412776"/>
            <a:ext cx="3455790" cy="569877"/>
          </a:xfrm>
        </p:spPr>
        <p:txBody>
          <a:bodyPr/>
          <a:lstStyle/>
          <a:p>
            <a:r>
              <a:rPr lang="fr-FR" dirty="0" smtClean="0"/>
              <a:t>Encourageants</a:t>
            </a:r>
            <a:endParaRPr lang="fr-FR" dirty="0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A08CA-2085-4DF0-8A48-DB4F4B7F27B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Espace réservé du texte 11"/>
          <p:cNvSpPr txBox="1">
            <a:spLocks/>
          </p:cNvSpPr>
          <p:nvPr/>
        </p:nvSpPr>
        <p:spPr>
          <a:xfrm>
            <a:off x="5436096" y="1412776"/>
            <a:ext cx="3455790" cy="569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Mais insuffisants selon ses détracteurs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reeform 306"/>
          <p:cNvSpPr>
            <a:spLocks/>
          </p:cNvSpPr>
          <p:nvPr/>
        </p:nvSpPr>
        <p:spPr bwMode="auto">
          <a:xfrm>
            <a:off x="4716016" y="1484784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Facteurs clés de </a:t>
            </a:r>
            <a:r>
              <a:rPr lang="fr-FR" dirty="0" smtClean="0"/>
              <a:t>succès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753280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lang="fr-FR" sz="1800" dirty="0" smtClean="0"/>
              <a:t>Caractère non obligatoire du programme et liberté de choix,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Gouvernance : outil à la main des offreurs de soins,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Qualité et expérience des équipes dirigeantes, 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Liberté d’organisation laissée aux acteurs,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Cohérence intrinsèque entre priorité soins primaires, indicateurs qualité choisis, création de prestations rémunérées associées et désincitations parallèles pour les réadmissions hospitalières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Mise à disposition de données directement mobilisables par les opérateurs</a:t>
            </a:r>
          </a:p>
          <a:p>
            <a:pPr lvl="0">
              <a:spcAft>
                <a:spcPts val="600"/>
              </a:spcAft>
            </a:pPr>
            <a:r>
              <a:rPr lang="fr-FR" sz="1800" dirty="0" smtClean="0"/>
              <a:t>Mise en place des </a:t>
            </a:r>
            <a:r>
              <a:rPr lang="fr-FR" sz="1800" i="1" dirty="0" err="1" smtClean="0"/>
              <a:t>Health</a:t>
            </a:r>
            <a:r>
              <a:rPr lang="fr-FR" sz="1800" i="1" dirty="0" smtClean="0"/>
              <a:t> Information Exchange </a:t>
            </a:r>
            <a:r>
              <a:rPr lang="fr-FR" sz="1800" dirty="0" smtClean="0"/>
              <a:t>permettant l’interopérabilité des systèmes d’information avec les établissements hospitaliers   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Pour engager les offreurs de soins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8CA-2085-4DF0-8A48-DB4F4B7F27B0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Facteurs clés de </a:t>
            </a:r>
            <a:r>
              <a:rPr lang="fr-FR" dirty="0" smtClean="0"/>
              <a:t>succès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Pas besoin d’investir massivement dans les SI pour démarrer</a:t>
            </a:r>
          </a:p>
          <a:p>
            <a:r>
              <a:rPr lang="fr-FR" dirty="0" smtClean="0"/>
              <a:t> Prioriser et ne pas chercher à tout faire en même temps</a:t>
            </a:r>
          </a:p>
          <a:p>
            <a:r>
              <a:rPr lang="fr-FR" dirty="0"/>
              <a:t> </a:t>
            </a:r>
            <a:r>
              <a:rPr lang="fr-FR" dirty="0" smtClean="0"/>
              <a:t>Etablissement </a:t>
            </a:r>
            <a:r>
              <a:rPr lang="fr-FR" dirty="0"/>
              <a:t>de relations étroites avec les cabinets pour répondre à leurs besoins</a:t>
            </a:r>
          </a:p>
          <a:p>
            <a:r>
              <a:rPr lang="fr-FR" dirty="0" smtClean="0"/>
              <a:t>Commencer par structurer le premiers recours avant de s’attaquer à l’adressage et au second recours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Pour les participants aux </a:t>
            </a:r>
            <a:r>
              <a:rPr lang="fr-FR" dirty="0" err="1" smtClean="0"/>
              <a:t>ACOs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1588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Quelles modalités de transposition ?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844824"/>
            <a:ext cx="3970784" cy="3753280"/>
          </a:xfrm>
        </p:spPr>
        <p:txBody>
          <a:bodyPr/>
          <a:lstStyle/>
          <a:p>
            <a:r>
              <a:rPr lang="fr-FR" dirty="0" smtClean="0"/>
              <a:t>Pour quels patients ?</a:t>
            </a:r>
          </a:p>
          <a:p>
            <a:pPr lvl="1"/>
            <a:r>
              <a:rPr lang="fr-FR" dirty="0" smtClean="0"/>
              <a:t>Approche populationnelle : personnes âgées, personnes handicapées </a:t>
            </a:r>
          </a:p>
          <a:p>
            <a:pPr lvl="1"/>
            <a:r>
              <a:rPr lang="fr-FR" dirty="0" smtClean="0"/>
              <a:t>Approche par pathologie : maladies chroniques, ALD</a:t>
            </a:r>
          </a:p>
          <a:p>
            <a:r>
              <a:rPr lang="fr-FR" dirty="0" smtClean="0"/>
              <a:t>Quelle transformation de l’offre souhaitée ?</a:t>
            </a:r>
          </a:p>
          <a:p>
            <a:pPr lvl="1"/>
            <a:r>
              <a:rPr lang="fr-FR" dirty="0" smtClean="0"/>
              <a:t>Soins primaires</a:t>
            </a:r>
          </a:p>
          <a:p>
            <a:pPr lvl="1"/>
            <a:r>
              <a:rPr lang="fr-FR" dirty="0" smtClean="0"/>
              <a:t>Médecin-Traitant</a:t>
            </a:r>
          </a:p>
          <a:p>
            <a:pPr lvl="1"/>
            <a:r>
              <a:rPr lang="fr-FR" dirty="0" smtClean="0"/>
              <a:t>Virage ambulatoire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0"/>
          </p:nvPr>
        </p:nvSpPr>
        <p:spPr>
          <a:xfrm>
            <a:off x="4716016" y="1844824"/>
            <a:ext cx="4114800" cy="3753280"/>
          </a:xfrm>
        </p:spPr>
        <p:txBody>
          <a:bodyPr/>
          <a:lstStyle/>
          <a:p>
            <a:r>
              <a:rPr lang="fr-FR" dirty="0" smtClean="0"/>
              <a:t>Quel retour sur investissement souhaité ?</a:t>
            </a:r>
          </a:p>
          <a:p>
            <a:r>
              <a:rPr lang="fr-FR" dirty="0" smtClean="0"/>
              <a:t>Quel incitatif : intéressement  financier et/ou à la qualité ?</a:t>
            </a:r>
          </a:p>
          <a:p>
            <a:r>
              <a:rPr lang="fr-FR" dirty="0" smtClean="0"/>
              <a:t>Quel financement pour la coordination des soins ?</a:t>
            </a:r>
          </a:p>
          <a:p>
            <a:r>
              <a:rPr lang="fr-FR" dirty="0" smtClean="0"/>
              <a:t>Quel seuil minimal  pour les regroupements (taille critique)?</a:t>
            </a:r>
          </a:p>
          <a:p>
            <a:r>
              <a:rPr lang="fr-FR" dirty="0" smtClean="0"/>
              <a:t>Quel accompagnement au changement ?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1259632" y="1412776"/>
            <a:ext cx="3455790" cy="569877"/>
          </a:xfrm>
        </p:spPr>
        <p:txBody>
          <a:bodyPr/>
          <a:lstStyle/>
          <a:p>
            <a:r>
              <a:rPr lang="fr-FR" dirty="0" smtClean="0"/>
              <a:t>Objectifs poursuivis</a:t>
            </a:r>
            <a:endParaRPr lang="fr-FR" dirty="0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C98A08CA-2085-4DF0-8A48-DB4F4B7F27B0}" type="slidenum">
              <a:rPr lang="fr-FR" sz="1200" smtClean="0">
                <a:solidFill>
                  <a:schemeClr val="tx1">
                    <a:tint val="75000"/>
                  </a:schemeClr>
                </a:solidFill>
              </a:rPr>
              <a:pPr algn="r"/>
              <a:t>17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Espace réservé du texte 4"/>
          <p:cNvSpPr txBox="1">
            <a:spLocks/>
          </p:cNvSpPr>
          <p:nvPr/>
        </p:nvSpPr>
        <p:spPr>
          <a:xfrm>
            <a:off x="5364088" y="1340768"/>
            <a:ext cx="3455790" cy="569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Modèle</a:t>
            </a:r>
            <a:r>
              <a:rPr kumimoji="0" lang="fr-FR" sz="2000" b="1" i="0" u="none" strike="noStrike" kern="1200" cap="none" spc="0" normalizeH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économique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306"/>
          <p:cNvSpPr>
            <a:spLocks/>
          </p:cNvSpPr>
          <p:nvPr/>
        </p:nvSpPr>
        <p:spPr bwMode="auto">
          <a:xfrm>
            <a:off x="4644008" y="1412776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835696" y="566124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Structurent le choix des indicateurs et du benchmark</a:t>
            </a:r>
          </a:p>
        </p:txBody>
      </p:sp>
      <p:sp>
        <p:nvSpPr>
          <p:cNvPr id="11" name="Freeform 306"/>
          <p:cNvSpPr>
            <a:spLocks/>
          </p:cNvSpPr>
          <p:nvPr/>
        </p:nvSpPr>
        <p:spPr bwMode="auto">
          <a:xfrm>
            <a:off x="4355976" y="5373216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" name="Freeform 306"/>
          <p:cNvSpPr>
            <a:spLocks/>
          </p:cNvSpPr>
          <p:nvPr/>
        </p:nvSpPr>
        <p:spPr bwMode="auto">
          <a:xfrm>
            <a:off x="4355976" y="4941168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Quelles modalités de transposition ? (2/2)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95536" y="1988840"/>
            <a:ext cx="4320480" cy="1944216"/>
          </a:xfrm>
        </p:spPr>
        <p:txBody>
          <a:bodyPr>
            <a:normAutofit/>
          </a:bodyPr>
          <a:lstStyle/>
          <a:p>
            <a:r>
              <a:rPr lang="fr-FR" sz="1800" dirty="0" smtClean="0"/>
              <a:t>Quelle place pour l’expérience patient ?</a:t>
            </a:r>
          </a:p>
          <a:p>
            <a:r>
              <a:rPr lang="fr-FR" sz="1800" dirty="0" smtClean="0"/>
              <a:t>Quelles modalités d’évaluation de la performance financière ?</a:t>
            </a:r>
          </a:p>
          <a:p>
            <a:r>
              <a:rPr lang="fr-FR" sz="1800" dirty="0" smtClean="0"/>
              <a:t>Comment attribuer les patients ?</a:t>
            </a:r>
            <a:endParaRPr lang="fr-FR" sz="18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0"/>
          </p:nvPr>
        </p:nvSpPr>
        <p:spPr>
          <a:xfrm>
            <a:off x="395536" y="4869160"/>
            <a:ext cx="4032448" cy="1656184"/>
          </a:xfrm>
        </p:spPr>
        <p:txBody>
          <a:bodyPr>
            <a:normAutofit/>
          </a:bodyPr>
          <a:lstStyle/>
          <a:p>
            <a:r>
              <a:rPr lang="fr-FR" sz="1800" dirty="0" smtClean="0"/>
              <a:t>Socle minimal</a:t>
            </a:r>
          </a:p>
          <a:p>
            <a:r>
              <a:rPr lang="fr-FR" sz="1800" dirty="0" smtClean="0"/>
              <a:t>Utilisation de modèles prédictifs ?</a:t>
            </a:r>
            <a:endParaRPr lang="fr-FR" sz="18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>
          <a:xfrm>
            <a:off x="971600" y="1412776"/>
            <a:ext cx="3455790" cy="569877"/>
          </a:xfrm>
        </p:spPr>
        <p:txBody>
          <a:bodyPr/>
          <a:lstStyle/>
          <a:p>
            <a:r>
              <a:rPr lang="fr-FR" dirty="0" smtClean="0"/>
              <a:t>Quelle évaluation ?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C98A08CA-2085-4DF0-8A48-DB4F4B7F27B0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9" name="Espace réservé du texte 7"/>
          <p:cNvSpPr txBox="1">
            <a:spLocks/>
          </p:cNvSpPr>
          <p:nvPr/>
        </p:nvSpPr>
        <p:spPr>
          <a:xfrm>
            <a:off x="899592" y="4077072"/>
            <a:ext cx="3455790" cy="569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Quelle mise à disposition de données?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reeform 306"/>
          <p:cNvSpPr>
            <a:spLocks/>
          </p:cNvSpPr>
          <p:nvPr/>
        </p:nvSpPr>
        <p:spPr bwMode="auto">
          <a:xfrm>
            <a:off x="395536" y="414908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" name="Freeform 306"/>
          <p:cNvSpPr>
            <a:spLocks/>
          </p:cNvSpPr>
          <p:nvPr/>
        </p:nvSpPr>
        <p:spPr bwMode="auto">
          <a:xfrm>
            <a:off x="4788024" y="3789040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" name="Espace réservé du texte 7"/>
          <p:cNvSpPr txBox="1">
            <a:spLocks/>
          </p:cNvSpPr>
          <p:nvPr/>
        </p:nvSpPr>
        <p:spPr>
          <a:xfrm>
            <a:off x="4860032" y="1418963"/>
            <a:ext cx="3455790" cy="569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 rôle pour le SI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reeform 306"/>
          <p:cNvSpPr>
            <a:spLocks/>
          </p:cNvSpPr>
          <p:nvPr/>
        </p:nvSpPr>
        <p:spPr bwMode="auto">
          <a:xfrm>
            <a:off x="4427984" y="1484784"/>
            <a:ext cx="420768" cy="321653"/>
          </a:xfrm>
          <a:custGeom>
            <a:avLst/>
            <a:gdLst>
              <a:gd name="T0" fmla="*/ 2147483647 w 544"/>
              <a:gd name="T1" fmla="*/ 2147483647 h 312"/>
              <a:gd name="T2" fmla="*/ 2147483647 w 544"/>
              <a:gd name="T3" fmla="*/ 2147483647 h 312"/>
              <a:gd name="T4" fmla="*/ 2147483647 w 544"/>
              <a:gd name="T5" fmla="*/ 2147483647 h 312"/>
              <a:gd name="T6" fmla="*/ 2147483647 w 544"/>
              <a:gd name="T7" fmla="*/ 2147483647 h 312"/>
              <a:gd name="T8" fmla="*/ 2147483647 w 544"/>
              <a:gd name="T9" fmla="*/ 2147483647 h 312"/>
              <a:gd name="T10" fmla="*/ 2147483647 w 544"/>
              <a:gd name="T11" fmla="*/ 2147483647 h 312"/>
              <a:gd name="T12" fmla="*/ 0 w 544"/>
              <a:gd name="T13" fmla="*/ 2147483647 h 312"/>
              <a:gd name="T14" fmla="*/ 0 w 544"/>
              <a:gd name="T15" fmla="*/ 2147483647 h 312"/>
              <a:gd name="T16" fmla="*/ 2147483647 w 544"/>
              <a:gd name="T17" fmla="*/ 2147483647 h 312"/>
              <a:gd name="T18" fmla="*/ 2147483647 w 544"/>
              <a:gd name="T19" fmla="*/ 2147483647 h 312"/>
              <a:gd name="T20" fmla="*/ 2147483647 w 544"/>
              <a:gd name="T21" fmla="*/ 2147483647 h 312"/>
              <a:gd name="T22" fmla="*/ 2147483647 w 544"/>
              <a:gd name="T23" fmla="*/ 2147483647 h 312"/>
              <a:gd name="T24" fmla="*/ 2147483647 w 544"/>
              <a:gd name="T25" fmla="*/ 2147483647 h 312"/>
              <a:gd name="T26" fmla="*/ 2147483647 w 544"/>
              <a:gd name="T27" fmla="*/ 2147483647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4" h="312">
                <a:moveTo>
                  <a:pt x="544" y="163"/>
                </a:moveTo>
                <a:lnTo>
                  <a:pt x="544" y="163"/>
                </a:lnTo>
                <a:cubicBezTo>
                  <a:pt x="544" y="182"/>
                  <a:pt x="530" y="204"/>
                  <a:pt x="512" y="212"/>
                </a:cubicBezTo>
                <a:lnTo>
                  <a:pt x="302" y="305"/>
                </a:lnTo>
                <a:cubicBezTo>
                  <a:pt x="285" y="312"/>
                  <a:pt x="256" y="312"/>
                  <a:pt x="239" y="305"/>
                </a:cubicBezTo>
                <a:lnTo>
                  <a:pt x="31" y="212"/>
                </a:lnTo>
                <a:cubicBezTo>
                  <a:pt x="14" y="204"/>
                  <a:pt x="0" y="182"/>
                  <a:pt x="0" y="163"/>
                </a:cubicBezTo>
                <a:lnTo>
                  <a:pt x="0" y="28"/>
                </a:lnTo>
                <a:cubicBezTo>
                  <a:pt x="0" y="10"/>
                  <a:pt x="14" y="0"/>
                  <a:pt x="31" y="8"/>
                </a:cubicBezTo>
                <a:lnTo>
                  <a:pt x="241" y="100"/>
                </a:lnTo>
                <a:cubicBezTo>
                  <a:pt x="258" y="108"/>
                  <a:pt x="287" y="108"/>
                  <a:pt x="304" y="100"/>
                </a:cubicBezTo>
                <a:lnTo>
                  <a:pt x="512" y="8"/>
                </a:lnTo>
                <a:cubicBezTo>
                  <a:pt x="530" y="0"/>
                  <a:pt x="544" y="10"/>
                  <a:pt x="544" y="28"/>
                </a:cubicBezTo>
                <a:lnTo>
                  <a:pt x="544" y="163"/>
                </a:lnTo>
                <a:close/>
              </a:path>
            </a:pathLst>
          </a:custGeom>
          <a:solidFill>
            <a:srgbClr val="00537E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7"/>
          <p:cNvSpPr txBox="1">
            <a:spLocks/>
          </p:cNvSpPr>
          <p:nvPr/>
        </p:nvSpPr>
        <p:spPr>
          <a:xfrm>
            <a:off x="5364088" y="3717032"/>
            <a:ext cx="3455790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Quelle articulation avec les dispositifs existants?</a:t>
            </a:r>
            <a:r>
              <a:rPr kumimoji="0" lang="fr-FR" sz="2000" b="1" i="0" u="none" strike="noStrike" kern="1200" cap="none" spc="0" normalizeH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Enjeu de ne pas se limiter à l’offre déjà structurée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4932040" y="4941168"/>
            <a:ext cx="3888432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PAERPA, </a:t>
            </a: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MAIA,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PTA,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TSN,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territoires pionniers…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Espace réservé du contenu 6"/>
          <p:cNvSpPr txBox="1">
            <a:spLocks/>
          </p:cNvSpPr>
          <p:nvPr/>
        </p:nvSpPr>
        <p:spPr>
          <a:xfrm>
            <a:off x="4860032" y="2060848"/>
            <a:ext cx="4114800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favoriser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37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l’interopérabilité entre opérateurs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fr-FR" dirty="0" smtClean="0">
                <a:solidFill>
                  <a:srgbClr val="0053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la coordination des soins (dossier patient)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0537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1774</Words>
  <Application>Microsoft Office PowerPoint</Application>
  <PresentationFormat>Affichage à l'écran (4:3)</PresentationFormat>
  <Paragraphs>220</Paragraphs>
  <Slides>18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0" baseType="lpstr">
      <vt:lpstr>Thème Office</vt:lpstr>
      <vt:lpstr>Document</vt:lpstr>
      <vt:lpstr>Expériences étrangères de coordination  des soins :  les Accountable Care Organizations aux Etats-Unis</vt:lpstr>
      <vt:lpstr>Contexte aux Etats-Unis (1/2)</vt:lpstr>
      <vt:lpstr>Contexte aux Etats-Unis (2/2)</vt:lpstr>
      <vt:lpstr>Medicare: un service fédéral  pour les plus de 65 ans</vt:lpstr>
      <vt:lpstr>Les Accountables Care Organizations développées par Medicare</vt:lpstr>
      <vt:lpstr>Caractéristiques des ACOs</vt:lpstr>
      <vt:lpstr>Modèle économique des MSSP</vt:lpstr>
      <vt:lpstr>Une prise en compte de la qualité incluant l’expérience patient</vt:lpstr>
      <vt:lpstr>Le développement de programmes de care management</vt:lpstr>
      <vt:lpstr>Un foisonnement d’expérimentations</vt:lpstr>
      <vt:lpstr>Développement  des ACOs MSSP</vt:lpstr>
      <vt:lpstr>Chiffres clés</vt:lpstr>
      <vt:lpstr>Un certain engouement des acteurs</vt:lpstr>
      <vt:lpstr>Des résultats contrastés</vt:lpstr>
      <vt:lpstr>Facteurs clés de succès (1/2)</vt:lpstr>
      <vt:lpstr>Facteurs clés de succès (2/2)</vt:lpstr>
      <vt:lpstr>Quelles modalités de transposition ? (1/2)</vt:lpstr>
      <vt:lpstr>Quelles modalités de transposition ? (2/2)</vt:lpstr>
    </vt:vector>
  </TitlesOfParts>
  <Company>MSS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*</dc:creator>
  <cp:lastModifiedBy>LEMAIRE, Natacha (SGMCAS)</cp:lastModifiedBy>
  <cp:revision>136</cp:revision>
  <dcterms:created xsi:type="dcterms:W3CDTF">2017-10-02T10:59:45Z</dcterms:created>
  <dcterms:modified xsi:type="dcterms:W3CDTF">2018-05-15T12:57:07Z</dcterms:modified>
</cp:coreProperties>
</file>