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22"/>
  </p:notesMasterIdLst>
  <p:sldIdLst>
    <p:sldId id="257" r:id="rId3"/>
    <p:sldId id="258" r:id="rId4"/>
    <p:sldId id="259" r:id="rId5"/>
    <p:sldId id="260" r:id="rId6"/>
    <p:sldId id="261" r:id="rId7"/>
    <p:sldId id="262" r:id="rId8"/>
    <p:sldId id="271" r:id="rId9"/>
    <p:sldId id="272" r:id="rId10"/>
    <p:sldId id="273" r:id="rId11"/>
    <p:sldId id="274" r:id="rId12"/>
    <p:sldId id="275"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13"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F37568-8F10-4D9A-BCF1-461FC15A15E9}" type="datetimeFigureOut">
              <a:rPr lang="fr-FR" smtClean="0"/>
              <a:t>08/03/2018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6F6938-DCEC-4EF6-B29F-B727BFDE40BA}" type="slidenum">
              <a:rPr lang="fr-FR" smtClean="0"/>
              <a:t>‹N°›</a:t>
            </a:fld>
            <a:endParaRPr lang="fr-FR"/>
          </a:p>
        </p:txBody>
      </p:sp>
    </p:spTree>
    <p:extLst>
      <p:ext uri="{BB962C8B-B14F-4D97-AF65-F5344CB8AC3E}">
        <p14:creationId xmlns:p14="http://schemas.microsoft.com/office/powerpoint/2010/main" val="2254355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339960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3602861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3602861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3602861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602861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3602861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1183F22D-D70E-4ECF-B35D-42C352FB52C1}"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3602861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10" name="Image 9" descr="logo_secu.jpg"/>
          <p:cNvPicPr>
            <a:picLocks noChangeAspect="1"/>
          </p:cNvPicPr>
          <p:nvPr userDrawn="1"/>
        </p:nvPicPr>
        <p:blipFill>
          <a:blip r:embed="rId2" cstate="print"/>
          <a:srcRect l="6970" b="19971"/>
          <a:stretch>
            <a:fillRect/>
          </a:stretch>
        </p:blipFill>
        <p:spPr>
          <a:xfrm>
            <a:off x="395536" y="1264919"/>
            <a:ext cx="7524328" cy="5593081"/>
          </a:xfrm>
          <a:prstGeom prst="rect">
            <a:avLst/>
          </a:prstGeom>
        </p:spPr>
      </p:pic>
      <p:sp>
        <p:nvSpPr>
          <p:cNvPr id="9" name="Rectangle 7"/>
          <p:cNvSpPr>
            <a:spLocks noChangeArrowheads="1"/>
          </p:cNvSpPr>
          <p:nvPr userDrawn="1"/>
        </p:nvSpPr>
        <p:spPr bwMode="auto">
          <a:xfrm>
            <a:off x="0" y="0"/>
            <a:ext cx="9144000" cy="6885384"/>
          </a:xfrm>
          <a:prstGeom prst="rect">
            <a:avLst/>
          </a:prstGeom>
          <a:solidFill>
            <a:srgbClr val="FFFFFF">
              <a:alpha val="83137"/>
            </a:srgbClr>
          </a:solidFill>
          <a:ln w="9525" algn="ctr">
            <a:noFill/>
            <a:round/>
            <a:headEnd/>
            <a:tailEnd/>
          </a:ln>
        </p:spPr>
        <p:txBody>
          <a:bodyPr/>
          <a:lstStyle/>
          <a:p>
            <a:pPr algn="ctr"/>
            <a:endParaRPr lang="fr-FR" dirty="0">
              <a:solidFill>
                <a:prstClr val="black"/>
              </a:solidFill>
            </a:endParaRPr>
          </a:p>
        </p:txBody>
      </p:sp>
      <p:sp>
        <p:nvSpPr>
          <p:cNvPr id="2" name="Titre 1"/>
          <p:cNvSpPr>
            <a:spLocks noGrp="1"/>
          </p:cNvSpPr>
          <p:nvPr>
            <p:ph type="ctrTitle"/>
          </p:nvPr>
        </p:nvSpPr>
        <p:spPr>
          <a:xfrm>
            <a:off x="2339752" y="2204864"/>
            <a:ext cx="5832648" cy="1470025"/>
          </a:xfrm>
        </p:spPr>
        <p:txBody>
          <a:bodyPr/>
          <a:lstStyle>
            <a:lvl1pPr>
              <a:defRPr>
                <a:solidFill>
                  <a:schemeClr val="tx2">
                    <a:lumMod val="75000"/>
                  </a:schemeClr>
                </a:solidFill>
              </a:defRPr>
            </a:lvl1pPr>
          </a:lstStyle>
          <a:p>
            <a:r>
              <a:rPr lang="fr-FR" smtClean="0"/>
              <a:t>Modifiez le style du titre</a:t>
            </a:r>
            <a:endParaRPr lang="fr-FR" dirty="0"/>
          </a:p>
        </p:txBody>
      </p:sp>
      <p:sp>
        <p:nvSpPr>
          <p:cNvPr id="3" name="Sous-titre 2"/>
          <p:cNvSpPr>
            <a:spLocks noGrp="1"/>
          </p:cNvSpPr>
          <p:nvPr>
            <p:ph type="subTitle" idx="1"/>
          </p:nvPr>
        </p:nvSpPr>
        <p:spPr>
          <a:xfrm>
            <a:off x="3923928" y="4293096"/>
            <a:ext cx="4600600" cy="1198984"/>
          </a:xfrm>
        </p:spPr>
        <p:txBody>
          <a:bodyPr>
            <a:normAutofit/>
          </a:bodyPr>
          <a:lstStyle>
            <a:lvl1pPr marL="0" indent="0" algn="ctr">
              <a:buNone/>
              <a:defRPr sz="2400" b="1">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3" name="Imag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5775176"/>
            <a:ext cx="963940" cy="963209"/>
          </a:xfrm>
          <a:prstGeom prst="rect">
            <a:avLst/>
          </a:prstGeom>
        </p:spPr>
      </p:pic>
      <p:sp>
        <p:nvSpPr>
          <p:cNvPr id="11" name="Text Box 16"/>
          <p:cNvSpPr txBox="1">
            <a:spLocks noChangeArrowheads="1"/>
          </p:cNvSpPr>
          <p:nvPr userDrawn="1"/>
        </p:nvSpPr>
        <p:spPr bwMode="auto">
          <a:xfrm>
            <a:off x="1547664" y="908720"/>
            <a:ext cx="6048375" cy="463846"/>
          </a:xfrm>
          <a:prstGeom prst="rect">
            <a:avLst/>
          </a:prstGeom>
          <a:noFill/>
          <a:ln w="9525">
            <a:noFill/>
            <a:miter lim="800000"/>
            <a:headEnd/>
            <a:tailEnd/>
          </a:ln>
        </p:spPr>
        <p:txBody>
          <a:bodyPr lIns="90000" tIns="46800" rIns="90000" bIns="46800">
            <a:spAutoFit/>
          </a:bodyPr>
          <a:lstStyle/>
          <a:p>
            <a:pPr algn="ctr" eaLnBrk="0" hangingPunct="0"/>
            <a:r>
              <a:rPr lang="fr-FR" sz="1200" b="1" cap="small" dirty="0">
                <a:solidFill>
                  <a:srgbClr val="4F81BD">
                    <a:lumMod val="75000"/>
                  </a:srgbClr>
                </a:solidFill>
                <a:latin typeface="Times New Roman" pitchFamily="18" charset="0"/>
                <a:cs typeface="Times New Roman" pitchFamily="18" charset="0"/>
              </a:rPr>
              <a:t>Ministère des solidarités et de la santé</a:t>
            </a:r>
          </a:p>
          <a:p>
            <a:pPr algn="ctr" eaLnBrk="0" hangingPunct="0"/>
            <a:r>
              <a:rPr lang="fr-FR" sz="1200" b="1" cap="small" dirty="0">
                <a:solidFill>
                  <a:srgbClr val="4F81BD">
                    <a:lumMod val="75000"/>
                  </a:srgbClr>
                </a:solidFill>
                <a:latin typeface="Times New Roman" pitchFamily="18" charset="0"/>
                <a:cs typeface="Times New Roman" pitchFamily="18" charset="0"/>
              </a:rPr>
              <a:t>Ministère de l’action et des comptes publics</a:t>
            </a:r>
            <a:endParaRPr lang="fr-FR" sz="1200" b="1" cap="small" dirty="0">
              <a:solidFill>
                <a:srgbClr val="4F81BD">
                  <a:lumMod val="75000"/>
                </a:srgbClr>
              </a:solidFill>
              <a:latin typeface="Times New Roman" pitchFamily="18" charset="0"/>
              <a:cs typeface="Times New Roman" pitchFamily="18" charset="0"/>
            </a:endParaRPr>
          </a:p>
        </p:txBody>
      </p:sp>
      <p:pic>
        <p:nvPicPr>
          <p:cNvPr id="14" name="Picture 15" descr="Le Comité d'alerte sur l'évolution des dépenses (...)"/>
          <p:cNvPicPr>
            <a:picLocks noChangeAspect="1" noChangeArrowheads="1"/>
          </p:cNvPicPr>
          <p:nvPr userDrawn="1"/>
        </p:nvPicPr>
        <p:blipFill>
          <a:blip r:embed="rId4" cstate="print"/>
          <a:srcRect l="12875" t="6326" r="12876"/>
          <a:stretch>
            <a:fillRect/>
          </a:stretch>
        </p:blipFill>
        <p:spPr bwMode="auto">
          <a:xfrm>
            <a:off x="4067944" y="188640"/>
            <a:ext cx="1152128" cy="778687"/>
          </a:xfrm>
          <a:prstGeom prst="rect">
            <a:avLst/>
          </a:prstGeom>
          <a:noFill/>
        </p:spPr>
      </p:pic>
      <p:sp>
        <p:nvSpPr>
          <p:cNvPr id="6" name="Espace réservé du numéro de diapositive 5"/>
          <p:cNvSpPr>
            <a:spLocks noGrp="1"/>
          </p:cNvSpPr>
          <p:nvPr>
            <p:ph type="sldNum" sz="quarter" idx="12"/>
          </p:nvPr>
        </p:nvSpPr>
        <p:spPr>
          <a:xfrm>
            <a:off x="6902896" y="6356350"/>
            <a:ext cx="2133600" cy="365125"/>
          </a:xfrm>
        </p:spPr>
        <p:txBody>
          <a:bodyPr/>
          <a:lstStyle>
            <a:lvl1pPr>
              <a:defRPr b="1">
                <a:solidFill>
                  <a:schemeClr val="accent3">
                    <a:lumMod val="75000"/>
                  </a:schemeClr>
                </a:solidFill>
              </a:defRPr>
            </a:lvl1pPr>
          </a:lstStyle>
          <a:p>
            <a:r>
              <a:rPr lang="fr-FR" dirty="0" smtClean="0">
                <a:solidFill>
                  <a:srgbClr val="9BBB59">
                    <a:lumMod val="75000"/>
                  </a:srgbClr>
                </a:solidFill>
              </a:rPr>
              <a:t>28/09/2015</a:t>
            </a:r>
            <a:endParaRPr lang="fr-FR" dirty="0">
              <a:solidFill>
                <a:srgbClr val="9BBB59">
                  <a:lumMod val="75000"/>
                </a:srgbClr>
              </a:solidFill>
            </a:endParaRPr>
          </a:p>
        </p:txBody>
      </p:sp>
    </p:spTree>
    <p:extLst>
      <p:ext uri="{BB962C8B-B14F-4D97-AF65-F5344CB8AC3E}">
        <p14:creationId xmlns:p14="http://schemas.microsoft.com/office/powerpoint/2010/main" val="461540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28" y="5753986"/>
            <a:ext cx="963940" cy="963209"/>
          </a:xfrm>
          <a:prstGeom prst="rect">
            <a:avLst/>
          </a:prstGeom>
        </p:spPr>
      </p:pic>
      <p:sp>
        <p:nvSpPr>
          <p:cNvPr id="2" name="Titre 1"/>
          <p:cNvSpPr>
            <a:spLocks noGrp="1"/>
          </p:cNvSpPr>
          <p:nvPr>
            <p:ph type="title"/>
          </p:nvPr>
        </p:nvSpPr>
        <p:spPr>
          <a:xfrm>
            <a:off x="457200" y="274638"/>
            <a:ext cx="8229600" cy="922114"/>
          </a:xfrm>
        </p:spPr>
        <p:txBody>
          <a:bodyPr>
            <a:normAutofit/>
          </a:bodyPr>
          <a:lstStyle>
            <a:lvl1pPr>
              <a:defRPr sz="3800" b="1">
                <a:solidFill>
                  <a:schemeClr val="accent1">
                    <a:lumMod val="75000"/>
                  </a:schemeClr>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467544" y="1556792"/>
            <a:ext cx="8229600" cy="4525963"/>
          </a:xfrm>
        </p:spPr>
        <p:txBody>
          <a:bodyPr/>
          <a:lstStyle>
            <a:lvl1pPr>
              <a:buClr>
                <a:schemeClr val="accent3">
                  <a:lumMod val="75000"/>
                </a:schemeClr>
              </a:buClr>
              <a:buFont typeface="Wingdings" pitchFamily="2" charset="2"/>
              <a:buChar char="ü"/>
              <a:defRPr>
                <a:solidFill>
                  <a:schemeClr val="tx2">
                    <a:lumMod val="50000"/>
                  </a:schemeClr>
                </a:solidFill>
              </a:defRPr>
            </a:lvl1pPr>
            <a:lvl2pPr>
              <a:buClr>
                <a:schemeClr val="accent3">
                  <a:lumMod val="75000"/>
                </a:schemeClr>
              </a:buClr>
              <a:defRPr>
                <a:solidFill>
                  <a:schemeClr val="tx2">
                    <a:lumMod val="50000"/>
                  </a:schemeClr>
                </a:solidFill>
              </a:defRPr>
            </a:lvl2pPr>
            <a:lvl3pPr>
              <a:buClr>
                <a:schemeClr val="accent3">
                  <a:lumMod val="75000"/>
                </a:schemeClr>
              </a:buClr>
              <a:defRPr>
                <a:solidFill>
                  <a:schemeClr val="tx2">
                    <a:lumMod val="50000"/>
                  </a:schemeClr>
                </a:solidFill>
              </a:defRPr>
            </a:lvl3pPr>
            <a:lvl4pPr>
              <a:buClr>
                <a:schemeClr val="accent3">
                  <a:lumMod val="75000"/>
                </a:schemeClr>
              </a:buClr>
              <a:buFont typeface="Wingdings" pitchFamily="2" charset="2"/>
              <a:buChar char="§"/>
              <a:defRPr>
                <a:solidFill>
                  <a:schemeClr val="tx2">
                    <a:lumMod val="50000"/>
                  </a:schemeClr>
                </a:solidFill>
              </a:defRPr>
            </a:lvl4pPr>
            <a:lvl5pPr>
              <a:buClr>
                <a:schemeClr val="accent3">
                  <a:lumMod val="75000"/>
                </a:schemeClr>
              </a:buClr>
              <a:buFont typeface="Courier New" pitchFamily="49" charset="0"/>
              <a:buChar char="o"/>
              <a:defRPr>
                <a:solidFill>
                  <a:schemeClr val="tx2">
                    <a:lumMod val="50000"/>
                  </a:schemeClr>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cxnSp>
        <p:nvCxnSpPr>
          <p:cNvPr id="7" name="Connecteur droit 6"/>
          <p:cNvCxnSpPr/>
          <p:nvPr userDrawn="1"/>
        </p:nvCxnSpPr>
        <p:spPr>
          <a:xfrm>
            <a:off x="4823520" y="1124744"/>
            <a:ext cx="4320480" cy="0"/>
          </a:xfrm>
          <a:prstGeom prst="line">
            <a:avLst/>
          </a:prstGeom>
          <a:ln w="19050">
            <a:solidFill>
              <a:schemeClr val="accent3">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bwMode="auto">
          <a:xfrm>
            <a:off x="215516" y="5673217"/>
            <a:ext cx="1179964" cy="1124745"/>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417193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27584" y="2420888"/>
            <a:ext cx="7772400" cy="1362075"/>
          </a:xfrm>
          <a:ln>
            <a:solidFill>
              <a:schemeClr val="accent3">
                <a:lumMod val="75000"/>
              </a:schemeClr>
            </a:solidFill>
            <a:prstDash val="dashDot"/>
          </a:ln>
        </p:spPr>
        <p:txBody>
          <a:bodyPr anchor="t"/>
          <a:lstStyle>
            <a:lvl1pPr algn="ctr">
              <a:defRPr sz="4000" b="1" cap="all">
                <a:solidFill>
                  <a:schemeClr val="tx2">
                    <a:lumMod val="75000"/>
                  </a:schemeClr>
                </a:solidFill>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2987824" y="4005064"/>
            <a:ext cx="5616624" cy="564083"/>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8" name="Rectangle 7"/>
          <p:cNvSpPr/>
          <p:nvPr userDrawn="1"/>
        </p:nvSpPr>
        <p:spPr bwMode="auto">
          <a:xfrm>
            <a:off x="107504" y="5877272"/>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21922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600200"/>
            <a:ext cx="4038600" cy="4525963"/>
          </a:xfrm>
        </p:spPr>
        <p:txBody>
          <a:bodyPr/>
          <a:lstStyle>
            <a:lvl1pPr>
              <a:buClr>
                <a:schemeClr val="accent3">
                  <a:lumMod val="75000"/>
                </a:schemeClr>
              </a:buClr>
              <a:buFont typeface="Wingdings" pitchFamily="2" charset="2"/>
              <a:buChar char="ü"/>
              <a:defRPr sz="2800">
                <a:solidFill>
                  <a:schemeClr val="tx2">
                    <a:lumMod val="50000"/>
                  </a:schemeClr>
                </a:solidFill>
              </a:defRPr>
            </a:lvl1pPr>
            <a:lvl2pPr>
              <a:buClr>
                <a:schemeClr val="accent3">
                  <a:lumMod val="75000"/>
                </a:schemeClr>
              </a:buClr>
              <a:defRPr sz="2400">
                <a:solidFill>
                  <a:schemeClr val="tx2">
                    <a:lumMod val="50000"/>
                  </a:schemeClr>
                </a:solidFill>
              </a:defRPr>
            </a:lvl2pPr>
            <a:lvl3pPr>
              <a:buClr>
                <a:schemeClr val="accent3">
                  <a:lumMod val="75000"/>
                </a:schemeClr>
              </a:buClr>
              <a:defRPr sz="2000">
                <a:solidFill>
                  <a:schemeClr val="tx2">
                    <a:lumMod val="50000"/>
                  </a:schemeClr>
                </a:solidFill>
              </a:defRPr>
            </a:lvl3pPr>
            <a:lvl4pPr>
              <a:buClr>
                <a:schemeClr val="accent3">
                  <a:lumMod val="75000"/>
                </a:schemeClr>
              </a:buClr>
              <a:buFont typeface="Wingdings" pitchFamily="2" charset="2"/>
              <a:buChar char="§"/>
              <a:defRPr sz="1800">
                <a:solidFill>
                  <a:schemeClr val="tx2">
                    <a:lumMod val="50000"/>
                  </a:schemeClr>
                </a:solidFill>
              </a:defRPr>
            </a:lvl4pPr>
            <a:lvl5pPr>
              <a:buClr>
                <a:schemeClr val="accent3">
                  <a:lumMod val="75000"/>
                </a:schemeClr>
              </a:buClr>
              <a:buFont typeface="Courier New" pitchFamily="49" charset="0"/>
              <a:buChar char="o"/>
              <a:defRPr sz="1800">
                <a:solidFill>
                  <a:schemeClr val="tx2">
                    <a:lumMod val="50000"/>
                  </a:schemeClr>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cxnSp>
        <p:nvCxnSpPr>
          <p:cNvPr id="8" name="Connecteur droit 7"/>
          <p:cNvCxnSpPr/>
          <p:nvPr userDrawn="1"/>
        </p:nvCxnSpPr>
        <p:spPr>
          <a:xfrm>
            <a:off x="4823520" y="1124744"/>
            <a:ext cx="4320480" cy="0"/>
          </a:xfrm>
          <a:prstGeom prst="line">
            <a:avLst/>
          </a:prstGeom>
          <a:ln w="19050">
            <a:solidFill>
              <a:schemeClr val="accent3">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9" name="Titre 1"/>
          <p:cNvSpPr>
            <a:spLocks noGrp="1"/>
          </p:cNvSpPr>
          <p:nvPr>
            <p:ph type="title"/>
          </p:nvPr>
        </p:nvSpPr>
        <p:spPr>
          <a:xfrm>
            <a:off x="457200" y="274638"/>
            <a:ext cx="8229600" cy="922114"/>
          </a:xfrm>
        </p:spPr>
        <p:txBody>
          <a:bodyPr>
            <a:normAutofit/>
          </a:bodyPr>
          <a:lstStyle>
            <a:lvl1pPr>
              <a:defRPr sz="3800" b="1">
                <a:solidFill>
                  <a:schemeClr val="accent1">
                    <a:lumMod val="75000"/>
                  </a:schemeClr>
                </a:solidFill>
              </a:defRPr>
            </a:lvl1pPr>
          </a:lstStyle>
          <a:p>
            <a:r>
              <a:rPr lang="fr-FR" smtClean="0"/>
              <a:t>Modifiez le style du titre</a:t>
            </a:r>
            <a:endParaRPr lang="fr-FR" dirty="0"/>
          </a:p>
        </p:txBody>
      </p:sp>
      <p:sp>
        <p:nvSpPr>
          <p:cNvPr id="10" name="Espace réservé du contenu 2"/>
          <p:cNvSpPr>
            <a:spLocks noGrp="1"/>
          </p:cNvSpPr>
          <p:nvPr>
            <p:ph sz="half" idx="13"/>
          </p:nvPr>
        </p:nvSpPr>
        <p:spPr>
          <a:xfrm>
            <a:off x="4724561" y="1596612"/>
            <a:ext cx="4038600" cy="4525963"/>
          </a:xfrm>
        </p:spPr>
        <p:txBody>
          <a:bodyPr/>
          <a:lstStyle>
            <a:lvl1pPr>
              <a:buClr>
                <a:schemeClr val="accent3">
                  <a:lumMod val="75000"/>
                </a:schemeClr>
              </a:buClr>
              <a:buFont typeface="Wingdings" pitchFamily="2" charset="2"/>
              <a:buChar char="ü"/>
              <a:defRPr sz="2800">
                <a:solidFill>
                  <a:schemeClr val="tx2">
                    <a:lumMod val="50000"/>
                  </a:schemeClr>
                </a:solidFill>
              </a:defRPr>
            </a:lvl1pPr>
            <a:lvl2pPr>
              <a:buClr>
                <a:schemeClr val="accent3">
                  <a:lumMod val="75000"/>
                </a:schemeClr>
              </a:buClr>
              <a:defRPr sz="2400">
                <a:solidFill>
                  <a:schemeClr val="tx2">
                    <a:lumMod val="50000"/>
                  </a:schemeClr>
                </a:solidFill>
              </a:defRPr>
            </a:lvl2pPr>
            <a:lvl3pPr>
              <a:buClr>
                <a:schemeClr val="accent3">
                  <a:lumMod val="75000"/>
                </a:schemeClr>
              </a:buClr>
              <a:defRPr sz="2000">
                <a:solidFill>
                  <a:schemeClr val="tx2">
                    <a:lumMod val="50000"/>
                  </a:schemeClr>
                </a:solidFill>
              </a:defRPr>
            </a:lvl3pPr>
            <a:lvl4pPr>
              <a:buClr>
                <a:schemeClr val="accent3">
                  <a:lumMod val="75000"/>
                </a:schemeClr>
              </a:buClr>
              <a:buFont typeface="Wingdings" pitchFamily="2" charset="2"/>
              <a:buChar char="§"/>
              <a:defRPr sz="1800">
                <a:solidFill>
                  <a:schemeClr val="tx2">
                    <a:lumMod val="50000"/>
                  </a:schemeClr>
                </a:solidFill>
              </a:defRPr>
            </a:lvl4pPr>
            <a:lvl5pPr>
              <a:buClr>
                <a:schemeClr val="accent3">
                  <a:lumMod val="75000"/>
                </a:schemeClr>
              </a:buClr>
              <a:buFont typeface="Courier New" pitchFamily="49" charset="0"/>
              <a:buChar char="o"/>
              <a:defRPr sz="1800">
                <a:solidFill>
                  <a:schemeClr val="tx2">
                    <a:lumMod val="50000"/>
                  </a:schemeClr>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12" name="Rectangle 11"/>
          <p:cNvSpPr/>
          <p:nvPr userDrawn="1"/>
        </p:nvSpPr>
        <p:spPr bwMode="auto">
          <a:xfrm>
            <a:off x="107504" y="5877272"/>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2786238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sp>
        <p:nvSpPr>
          <p:cNvPr id="6" name="Titre 1"/>
          <p:cNvSpPr>
            <a:spLocks noGrp="1"/>
          </p:cNvSpPr>
          <p:nvPr>
            <p:ph type="title"/>
          </p:nvPr>
        </p:nvSpPr>
        <p:spPr>
          <a:xfrm>
            <a:off x="457200" y="274638"/>
            <a:ext cx="8229600" cy="922114"/>
          </a:xfrm>
        </p:spPr>
        <p:txBody>
          <a:bodyPr>
            <a:normAutofit/>
          </a:bodyPr>
          <a:lstStyle>
            <a:lvl1pPr>
              <a:defRPr sz="3800" b="1">
                <a:solidFill>
                  <a:schemeClr val="accent1">
                    <a:lumMod val="75000"/>
                  </a:schemeClr>
                </a:solidFill>
              </a:defRPr>
            </a:lvl1pPr>
          </a:lstStyle>
          <a:p>
            <a:r>
              <a:rPr lang="fr-FR" smtClean="0"/>
              <a:t>Modifiez le style du titre</a:t>
            </a:r>
            <a:endParaRPr lang="fr-FR" dirty="0"/>
          </a:p>
        </p:txBody>
      </p:sp>
      <p:cxnSp>
        <p:nvCxnSpPr>
          <p:cNvPr id="7" name="Connecteur droit 6"/>
          <p:cNvCxnSpPr/>
          <p:nvPr userDrawn="1"/>
        </p:nvCxnSpPr>
        <p:spPr>
          <a:xfrm>
            <a:off x="4823520" y="1124744"/>
            <a:ext cx="4320480" cy="0"/>
          </a:xfrm>
          <a:prstGeom prst="line">
            <a:avLst/>
          </a:prstGeom>
          <a:ln w="19050">
            <a:solidFill>
              <a:schemeClr val="accent3">
                <a:lumMod val="75000"/>
              </a:schemeClr>
            </a:solidFill>
            <a:prstDash val="dashDot"/>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9" name="Rectangle 8"/>
          <p:cNvSpPr/>
          <p:nvPr userDrawn="1"/>
        </p:nvSpPr>
        <p:spPr bwMode="auto">
          <a:xfrm>
            <a:off x="107504" y="5921896"/>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389842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6" name="Rectangle 5"/>
          <p:cNvSpPr/>
          <p:nvPr userDrawn="1"/>
        </p:nvSpPr>
        <p:spPr bwMode="auto">
          <a:xfrm>
            <a:off x="107504" y="5877272"/>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3571138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6" name="Freeform 12"/>
          <p:cNvSpPr>
            <a:spLocks noChangeAspect="1"/>
          </p:cNvSpPr>
          <p:nvPr userDrawn="1"/>
        </p:nvSpPr>
        <p:spPr bwMode="auto">
          <a:xfrm rot="10800000">
            <a:off x="0" y="1588"/>
            <a:ext cx="9144000" cy="1344612"/>
          </a:xfrm>
          <a:custGeom>
            <a:avLst/>
            <a:gdLst>
              <a:gd name="T0" fmla="*/ 2147483647 w 5192"/>
              <a:gd name="T1" fmla="*/ 0 h 3272"/>
              <a:gd name="T2" fmla="*/ 0 w 5192"/>
              <a:gd name="T3" fmla="*/ 2147483647 h 3272"/>
              <a:gd name="T4" fmla="*/ 2147483647 w 5192"/>
              <a:gd name="T5" fmla="*/ 2147483647 h 3272"/>
              <a:gd name="T6" fmla="*/ 2147483647 w 5192"/>
              <a:gd name="T7" fmla="*/ 0 h 3272"/>
              <a:gd name="T8" fmla="*/ 2147483647 w 5192"/>
              <a:gd name="T9" fmla="*/ 0 h 3272"/>
              <a:gd name="T10" fmla="*/ 0 60000 65536"/>
              <a:gd name="T11" fmla="*/ 0 60000 65536"/>
              <a:gd name="T12" fmla="*/ 0 60000 65536"/>
              <a:gd name="T13" fmla="*/ 0 60000 65536"/>
              <a:gd name="T14" fmla="*/ 0 60000 65536"/>
              <a:gd name="T15" fmla="*/ 0 w 5192"/>
              <a:gd name="T16" fmla="*/ 0 h 3272"/>
              <a:gd name="T17" fmla="*/ 5192 w 5192"/>
              <a:gd name="T18" fmla="*/ 3272 h 3272"/>
            </a:gdLst>
            <a:ahLst/>
            <a:cxnLst>
              <a:cxn ang="T10">
                <a:pos x="T0" y="T1"/>
              </a:cxn>
              <a:cxn ang="T11">
                <a:pos x="T2" y="T3"/>
              </a:cxn>
              <a:cxn ang="T12">
                <a:pos x="T4" y="T5"/>
              </a:cxn>
              <a:cxn ang="T13">
                <a:pos x="T6" y="T7"/>
              </a:cxn>
              <a:cxn ang="T14">
                <a:pos x="T8" y="T9"/>
              </a:cxn>
            </a:cxnLst>
            <a:rect l="T15" t="T16" r="T17" b="T18"/>
            <a:pathLst>
              <a:path w="5192" h="3272">
                <a:moveTo>
                  <a:pt x="632" y="0"/>
                </a:moveTo>
                <a:lnTo>
                  <a:pt x="0" y="3272"/>
                </a:lnTo>
                <a:lnTo>
                  <a:pt x="5192" y="3272"/>
                </a:lnTo>
                <a:lnTo>
                  <a:pt x="5192" y="0"/>
                </a:lnTo>
                <a:lnTo>
                  <a:pt x="632" y="0"/>
                </a:lnTo>
                <a:close/>
              </a:path>
            </a:pathLst>
          </a:custGeom>
          <a:gradFill rotWithShape="0">
            <a:gsLst>
              <a:gs pos="0">
                <a:srgbClr val="006699"/>
              </a:gs>
              <a:gs pos="17000">
                <a:srgbClr val="0078B4"/>
              </a:gs>
              <a:gs pos="100000">
                <a:srgbClr val="00669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91418" tIns="45710" rIns="91418" bIns="45710"/>
          <a:lstStyle/>
          <a:p>
            <a:endParaRPr lang="fr-FR" dirty="0">
              <a:solidFill>
                <a:prstClr val="black"/>
              </a:solidFill>
            </a:endParaRPr>
          </a:p>
        </p:txBody>
      </p:sp>
      <p:sp>
        <p:nvSpPr>
          <p:cNvPr id="7" name="Text Box 5"/>
          <p:cNvSpPr txBox="1">
            <a:spLocks noChangeArrowheads="1"/>
          </p:cNvSpPr>
          <p:nvPr userDrawn="1"/>
        </p:nvSpPr>
        <p:spPr bwMode="auto">
          <a:xfrm>
            <a:off x="118698" y="217488"/>
            <a:ext cx="7495442" cy="1390650"/>
          </a:xfrm>
          <a:prstGeom prst="rect">
            <a:avLst/>
          </a:prstGeom>
          <a:noFill/>
          <a:ln>
            <a:noFill/>
          </a:ln>
          <a:extLst/>
        </p:spPr>
        <p:txBody>
          <a:bodyPr lIns="0" tIns="0" rIns="0" bIns="0" anchor="b"/>
          <a:lstStyle>
            <a:lvl1pPr eaLnBrk="0" hangingPunct="0">
              <a:defRPr sz="5000" b="1">
                <a:solidFill>
                  <a:schemeClr val="bg1"/>
                </a:solidFill>
                <a:latin typeface="Arial" charset="0"/>
              </a:defRPr>
            </a:lvl1pPr>
            <a:lvl2pPr marL="742950" indent="-285750" eaLnBrk="0" hangingPunct="0">
              <a:defRPr sz="5000" b="1">
                <a:solidFill>
                  <a:schemeClr val="bg1"/>
                </a:solidFill>
                <a:latin typeface="Arial" charset="0"/>
              </a:defRPr>
            </a:lvl2pPr>
            <a:lvl3pPr marL="1143000" indent="-228600" eaLnBrk="0" hangingPunct="0">
              <a:defRPr sz="5000" b="1">
                <a:solidFill>
                  <a:schemeClr val="bg1"/>
                </a:solidFill>
                <a:latin typeface="Arial" charset="0"/>
              </a:defRPr>
            </a:lvl3pPr>
            <a:lvl4pPr marL="1600200" indent="-228600" eaLnBrk="0" hangingPunct="0">
              <a:defRPr sz="5000" b="1">
                <a:solidFill>
                  <a:schemeClr val="bg1"/>
                </a:solidFill>
                <a:latin typeface="Arial" charset="0"/>
              </a:defRPr>
            </a:lvl4pPr>
            <a:lvl5pPr marL="2057400" indent="-228600" eaLnBrk="0" hangingPunct="0">
              <a:defRPr sz="5000" b="1">
                <a:solidFill>
                  <a:schemeClr val="bg1"/>
                </a:solidFill>
                <a:latin typeface="Arial" charset="0"/>
              </a:defRPr>
            </a:lvl5pPr>
            <a:lvl6pPr marL="2514600" indent="-228600" eaLnBrk="0" fontAlgn="base" hangingPunct="0">
              <a:spcBef>
                <a:spcPct val="0"/>
              </a:spcBef>
              <a:spcAft>
                <a:spcPct val="0"/>
              </a:spcAft>
              <a:defRPr sz="5000" b="1">
                <a:solidFill>
                  <a:schemeClr val="bg1"/>
                </a:solidFill>
                <a:latin typeface="Arial" charset="0"/>
              </a:defRPr>
            </a:lvl6pPr>
            <a:lvl7pPr marL="2971800" indent="-228600" eaLnBrk="0" fontAlgn="base" hangingPunct="0">
              <a:spcBef>
                <a:spcPct val="0"/>
              </a:spcBef>
              <a:spcAft>
                <a:spcPct val="0"/>
              </a:spcAft>
              <a:defRPr sz="5000" b="1">
                <a:solidFill>
                  <a:schemeClr val="bg1"/>
                </a:solidFill>
                <a:latin typeface="Arial" charset="0"/>
              </a:defRPr>
            </a:lvl7pPr>
            <a:lvl8pPr marL="3429000" indent="-228600" eaLnBrk="0" fontAlgn="base" hangingPunct="0">
              <a:spcBef>
                <a:spcPct val="0"/>
              </a:spcBef>
              <a:spcAft>
                <a:spcPct val="0"/>
              </a:spcAft>
              <a:defRPr sz="5000" b="1">
                <a:solidFill>
                  <a:schemeClr val="bg1"/>
                </a:solidFill>
                <a:latin typeface="Arial" charset="0"/>
              </a:defRPr>
            </a:lvl8pPr>
            <a:lvl9pPr marL="3886200" indent="-228600" eaLnBrk="0" fontAlgn="base" hangingPunct="0">
              <a:spcBef>
                <a:spcPct val="0"/>
              </a:spcBef>
              <a:spcAft>
                <a:spcPct val="0"/>
              </a:spcAft>
              <a:defRPr sz="5000" b="1">
                <a:solidFill>
                  <a:schemeClr val="bg1"/>
                </a:solidFill>
                <a:latin typeface="Arial" charset="0"/>
              </a:defRPr>
            </a:lvl9pPr>
          </a:lstStyle>
          <a:p>
            <a:pPr>
              <a:defRPr/>
            </a:pPr>
            <a:r>
              <a:rPr lang="fr-FR" sz="8000" dirty="0" smtClean="0">
                <a:solidFill>
                  <a:prstClr val="white"/>
                </a:solidFill>
                <a:latin typeface="Arial" panose="020B0604020202020204" pitchFamily="34" charset="0"/>
                <a:cs typeface="Arial" panose="020B0604020202020204" pitchFamily="34" charset="0"/>
              </a:rPr>
              <a:t>Sommaire</a:t>
            </a:r>
            <a:endParaRPr lang="en-US" sz="8000" dirty="0" smtClean="0">
              <a:solidFill>
                <a:prstClr val="white"/>
              </a:solidFill>
              <a:latin typeface="Arial" panose="020B0604020202020204" pitchFamily="34" charset="0"/>
              <a:cs typeface="Arial" panose="020B0604020202020204" pitchFamily="34" charset="0"/>
            </a:endParaRPr>
          </a:p>
        </p:txBody>
      </p:sp>
      <p:pic>
        <p:nvPicPr>
          <p:cNvPr id="10" name="Picture 19"/>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77" y="6092834"/>
            <a:ext cx="9140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8"/>
          <p:cNvSpPr>
            <a:spLocks noChangeArrowheads="1"/>
          </p:cNvSpPr>
          <p:nvPr userDrawn="1"/>
        </p:nvSpPr>
        <p:spPr bwMode="auto">
          <a:xfrm>
            <a:off x="3348038" y="648176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fld id="{38D11114-13FD-4A6A-AB6C-3D5CF0082F96}" type="slidenum">
              <a:rPr lang="fr-FR" altLang="fr-FR" sz="1200" b="1" smtClean="0">
                <a:solidFill>
                  <a:srgbClr val="333399"/>
                </a:solidFill>
              </a:rPr>
              <a:pPr algn="ctr" eaLnBrk="1" fontAlgn="base" hangingPunct="1">
                <a:spcBef>
                  <a:spcPct val="0"/>
                </a:spcBef>
                <a:spcAft>
                  <a:spcPct val="0"/>
                </a:spcAft>
                <a:defRPr/>
              </a:pPr>
              <a:t>‹N°›</a:t>
            </a:fld>
            <a:endParaRPr lang="fr-FR" altLang="fr-FR" sz="1200" b="1" dirty="0" smtClean="0">
              <a:solidFill>
                <a:srgbClr val="333399"/>
              </a:solidFill>
            </a:endParaRPr>
          </a:p>
        </p:txBody>
      </p:sp>
    </p:spTree>
    <p:extLst>
      <p:ext uri="{BB962C8B-B14F-4D97-AF65-F5344CB8AC3E}">
        <p14:creationId xmlns:p14="http://schemas.microsoft.com/office/powerpoint/2010/main" val="3222099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10" name="Image 9" descr="logo_secu.jpg"/>
          <p:cNvPicPr>
            <a:picLocks noChangeAspect="1"/>
          </p:cNvPicPr>
          <p:nvPr userDrawn="1"/>
        </p:nvPicPr>
        <p:blipFill>
          <a:blip r:embed="rId2" cstate="print"/>
          <a:srcRect l="6970" b="19971"/>
          <a:stretch>
            <a:fillRect/>
          </a:stretch>
        </p:blipFill>
        <p:spPr>
          <a:xfrm>
            <a:off x="395536" y="1264919"/>
            <a:ext cx="7524328" cy="5593081"/>
          </a:xfrm>
          <a:prstGeom prst="rect">
            <a:avLst/>
          </a:prstGeom>
        </p:spPr>
      </p:pic>
      <p:sp>
        <p:nvSpPr>
          <p:cNvPr id="9" name="Rectangle 7"/>
          <p:cNvSpPr>
            <a:spLocks noChangeArrowheads="1"/>
          </p:cNvSpPr>
          <p:nvPr userDrawn="1"/>
        </p:nvSpPr>
        <p:spPr bwMode="auto">
          <a:xfrm>
            <a:off x="0" y="0"/>
            <a:ext cx="9144000" cy="6885384"/>
          </a:xfrm>
          <a:prstGeom prst="rect">
            <a:avLst/>
          </a:prstGeom>
          <a:solidFill>
            <a:srgbClr val="FFFFFF">
              <a:alpha val="83137"/>
            </a:srgbClr>
          </a:solidFill>
          <a:ln w="9525" algn="ctr">
            <a:noFill/>
            <a:round/>
            <a:headEnd/>
            <a:tailEnd/>
          </a:ln>
        </p:spPr>
        <p:txBody>
          <a:bodyPr/>
          <a:lstStyle/>
          <a:p>
            <a:pPr algn="ctr"/>
            <a:endParaRPr lang="fr-FR" dirty="0">
              <a:solidFill>
                <a:prstClr val="black"/>
              </a:solidFill>
            </a:endParaRPr>
          </a:p>
        </p:txBody>
      </p:sp>
      <p:sp>
        <p:nvSpPr>
          <p:cNvPr id="2" name="Titre 1"/>
          <p:cNvSpPr>
            <a:spLocks noGrp="1"/>
          </p:cNvSpPr>
          <p:nvPr>
            <p:ph type="ctrTitle"/>
          </p:nvPr>
        </p:nvSpPr>
        <p:spPr>
          <a:xfrm>
            <a:off x="2339752" y="2204864"/>
            <a:ext cx="5832648" cy="1470025"/>
          </a:xfrm>
        </p:spPr>
        <p:txBody>
          <a:bodyPr/>
          <a:lstStyle>
            <a:lvl1pPr>
              <a:defRPr>
                <a:solidFill>
                  <a:schemeClr val="tx2">
                    <a:lumMod val="75000"/>
                  </a:schemeClr>
                </a:solidFill>
              </a:defRPr>
            </a:lvl1pPr>
          </a:lstStyle>
          <a:p>
            <a:r>
              <a:rPr lang="fr-FR" smtClean="0"/>
              <a:t>Modifiez le style du titre</a:t>
            </a:r>
            <a:endParaRPr lang="fr-FR" dirty="0"/>
          </a:p>
        </p:txBody>
      </p:sp>
      <p:sp>
        <p:nvSpPr>
          <p:cNvPr id="3" name="Sous-titre 2"/>
          <p:cNvSpPr>
            <a:spLocks noGrp="1"/>
          </p:cNvSpPr>
          <p:nvPr>
            <p:ph type="subTitle" idx="1"/>
          </p:nvPr>
        </p:nvSpPr>
        <p:spPr>
          <a:xfrm>
            <a:off x="3923928" y="4293096"/>
            <a:ext cx="4600600" cy="1198984"/>
          </a:xfrm>
        </p:spPr>
        <p:txBody>
          <a:bodyPr>
            <a:normAutofit/>
          </a:bodyPr>
          <a:lstStyle>
            <a:lvl1pPr marL="0" indent="0" algn="ctr">
              <a:buNone/>
              <a:defRPr sz="2400" b="1">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3" name="Imag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5775176"/>
            <a:ext cx="963940" cy="963209"/>
          </a:xfrm>
          <a:prstGeom prst="rect">
            <a:avLst/>
          </a:prstGeom>
        </p:spPr>
      </p:pic>
      <p:sp>
        <p:nvSpPr>
          <p:cNvPr id="11" name="Text Box 16"/>
          <p:cNvSpPr txBox="1">
            <a:spLocks noChangeArrowheads="1"/>
          </p:cNvSpPr>
          <p:nvPr userDrawn="1"/>
        </p:nvSpPr>
        <p:spPr bwMode="auto">
          <a:xfrm>
            <a:off x="1547664" y="908720"/>
            <a:ext cx="6048375" cy="463846"/>
          </a:xfrm>
          <a:prstGeom prst="rect">
            <a:avLst/>
          </a:prstGeom>
          <a:noFill/>
          <a:ln w="9525">
            <a:noFill/>
            <a:miter lim="800000"/>
            <a:headEnd/>
            <a:tailEnd/>
          </a:ln>
        </p:spPr>
        <p:txBody>
          <a:bodyPr lIns="90000" tIns="46800" rIns="90000" bIns="46800">
            <a:spAutoFit/>
          </a:bodyPr>
          <a:lstStyle/>
          <a:p>
            <a:pPr algn="ctr" eaLnBrk="0" hangingPunct="0"/>
            <a:r>
              <a:rPr lang="fr-FR" sz="1200" b="1" cap="small" dirty="0">
                <a:solidFill>
                  <a:srgbClr val="4F81BD">
                    <a:lumMod val="75000"/>
                  </a:srgbClr>
                </a:solidFill>
                <a:latin typeface="Times New Roman" pitchFamily="18" charset="0"/>
                <a:cs typeface="Times New Roman" pitchFamily="18" charset="0"/>
              </a:rPr>
              <a:t>Ministère des solidarités et de la santé</a:t>
            </a:r>
          </a:p>
          <a:p>
            <a:pPr algn="ctr" eaLnBrk="0" hangingPunct="0"/>
            <a:r>
              <a:rPr lang="fr-FR" sz="1200" b="1" cap="small" dirty="0">
                <a:solidFill>
                  <a:srgbClr val="4F81BD">
                    <a:lumMod val="75000"/>
                  </a:srgbClr>
                </a:solidFill>
                <a:latin typeface="Times New Roman" pitchFamily="18" charset="0"/>
                <a:cs typeface="Times New Roman" pitchFamily="18" charset="0"/>
              </a:rPr>
              <a:t>Ministère de l’action et des comptes publics</a:t>
            </a:r>
            <a:endParaRPr lang="fr-FR" sz="1200" b="1" cap="small" dirty="0">
              <a:solidFill>
                <a:srgbClr val="4F81BD">
                  <a:lumMod val="75000"/>
                </a:srgbClr>
              </a:solidFill>
              <a:latin typeface="Times New Roman" pitchFamily="18" charset="0"/>
              <a:cs typeface="Times New Roman" pitchFamily="18" charset="0"/>
            </a:endParaRPr>
          </a:p>
        </p:txBody>
      </p:sp>
      <p:pic>
        <p:nvPicPr>
          <p:cNvPr id="14" name="Picture 15" descr="Le Comité d'alerte sur l'évolution des dépenses (...)"/>
          <p:cNvPicPr>
            <a:picLocks noChangeAspect="1" noChangeArrowheads="1"/>
          </p:cNvPicPr>
          <p:nvPr userDrawn="1"/>
        </p:nvPicPr>
        <p:blipFill>
          <a:blip r:embed="rId4" cstate="print"/>
          <a:srcRect l="12875" t="6326" r="12876"/>
          <a:stretch>
            <a:fillRect/>
          </a:stretch>
        </p:blipFill>
        <p:spPr bwMode="auto">
          <a:xfrm>
            <a:off x="4067944" y="188640"/>
            <a:ext cx="1152128" cy="778687"/>
          </a:xfrm>
          <a:prstGeom prst="rect">
            <a:avLst/>
          </a:prstGeom>
          <a:noFill/>
        </p:spPr>
      </p:pic>
      <p:sp>
        <p:nvSpPr>
          <p:cNvPr id="6" name="Espace réservé du numéro de diapositive 5"/>
          <p:cNvSpPr>
            <a:spLocks noGrp="1"/>
          </p:cNvSpPr>
          <p:nvPr>
            <p:ph type="sldNum" sz="quarter" idx="12"/>
          </p:nvPr>
        </p:nvSpPr>
        <p:spPr>
          <a:xfrm>
            <a:off x="6902896" y="6356350"/>
            <a:ext cx="2133600" cy="365125"/>
          </a:xfrm>
        </p:spPr>
        <p:txBody>
          <a:bodyPr/>
          <a:lstStyle>
            <a:lvl1pPr>
              <a:defRPr b="1">
                <a:solidFill>
                  <a:schemeClr val="accent3">
                    <a:lumMod val="75000"/>
                  </a:schemeClr>
                </a:solidFill>
              </a:defRPr>
            </a:lvl1pPr>
          </a:lstStyle>
          <a:p>
            <a:r>
              <a:rPr lang="fr-FR" dirty="0" smtClean="0">
                <a:solidFill>
                  <a:srgbClr val="9BBB59">
                    <a:lumMod val="75000"/>
                  </a:srgbClr>
                </a:solidFill>
              </a:rPr>
              <a:t>28/09/2015</a:t>
            </a:r>
            <a:endParaRPr lang="fr-FR" dirty="0">
              <a:solidFill>
                <a:srgbClr val="9BBB59">
                  <a:lumMod val="75000"/>
                </a:srgbClr>
              </a:solidFill>
            </a:endParaRPr>
          </a:p>
        </p:txBody>
      </p:sp>
    </p:spTree>
    <p:extLst>
      <p:ext uri="{BB962C8B-B14F-4D97-AF65-F5344CB8AC3E}">
        <p14:creationId xmlns:p14="http://schemas.microsoft.com/office/powerpoint/2010/main" val="3076222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28" y="5753986"/>
            <a:ext cx="963940" cy="963209"/>
          </a:xfrm>
          <a:prstGeom prst="rect">
            <a:avLst/>
          </a:prstGeom>
        </p:spPr>
      </p:pic>
      <p:sp>
        <p:nvSpPr>
          <p:cNvPr id="2" name="Titre 1"/>
          <p:cNvSpPr>
            <a:spLocks noGrp="1"/>
          </p:cNvSpPr>
          <p:nvPr>
            <p:ph type="title"/>
          </p:nvPr>
        </p:nvSpPr>
        <p:spPr>
          <a:xfrm>
            <a:off x="457200" y="274638"/>
            <a:ext cx="8229600" cy="922114"/>
          </a:xfrm>
        </p:spPr>
        <p:txBody>
          <a:bodyPr>
            <a:normAutofit/>
          </a:bodyPr>
          <a:lstStyle>
            <a:lvl1pPr>
              <a:defRPr sz="3800" b="1">
                <a:solidFill>
                  <a:schemeClr val="accent1">
                    <a:lumMod val="75000"/>
                  </a:schemeClr>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467544" y="1556792"/>
            <a:ext cx="8229600" cy="4525963"/>
          </a:xfrm>
        </p:spPr>
        <p:txBody>
          <a:bodyPr/>
          <a:lstStyle>
            <a:lvl1pPr>
              <a:buClr>
                <a:schemeClr val="accent3">
                  <a:lumMod val="75000"/>
                </a:schemeClr>
              </a:buClr>
              <a:buFont typeface="Wingdings" pitchFamily="2" charset="2"/>
              <a:buChar char="ü"/>
              <a:defRPr>
                <a:solidFill>
                  <a:schemeClr val="tx2">
                    <a:lumMod val="50000"/>
                  </a:schemeClr>
                </a:solidFill>
              </a:defRPr>
            </a:lvl1pPr>
            <a:lvl2pPr>
              <a:buClr>
                <a:schemeClr val="accent3">
                  <a:lumMod val="75000"/>
                </a:schemeClr>
              </a:buClr>
              <a:defRPr>
                <a:solidFill>
                  <a:schemeClr val="tx2">
                    <a:lumMod val="50000"/>
                  </a:schemeClr>
                </a:solidFill>
              </a:defRPr>
            </a:lvl2pPr>
            <a:lvl3pPr>
              <a:buClr>
                <a:schemeClr val="accent3">
                  <a:lumMod val="75000"/>
                </a:schemeClr>
              </a:buClr>
              <a:defRPr>
                <a:solidFill>
                  <a:schemeClr val="tx2">
                    <a:lumMod val="50000"/>
                  </a:schemeClr>
                </a:solidFill>
              </a:defRPr>
            </a:lvl3pPr>
            <a:lvl4pPr>
              <a:buClr>
                <a:schemeClr val="accent3">
                  <a:lumMod val="75000"/>
                </a:schemeClr>
              </a:buClr>
              <a:buFont typeface="Wingdings" pitchFamily="2" charset="2"/>
              <a:buChar char="§"/>
              <a:defRPr>
                <a:solidFill>
                  <a:schemeClr val="tx2">
                    <a:lumMod val="50000"/>
                  </a:schemeClr>
                </a:solidFill>
              </a:defRPr>
            </a:lvl4pPr>
            <a:lvl5pPr>
              <a:buClr>
                <a:schemeClr val="accent3">
                  <a:lumMod val="75000"/>
                </a:schemeClr>
              </a:buClr>
              <a:buFont typeface="Courier New" pitchFamily="49" charset="0"/>
              <a:buChar char="o"/>
              <a:defRPr>
                <a:solidFill>
                  <a:schemeClr val="tx2">
                    <a:lumMod val="50000"/>
                  </a:schemeClr>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cxnSp>
        <p:nvCxnSpPr>
          <p:cNvPr id="7" name="Connecteur droit 6"/>
          <p:cNvCxnSpPr/>
          <p:nvPr userDrawn="1"/>
        </p:nvCxnSpPr>
        <p:spPr>
          <a:xfrm>
            <a:off x="4823520" y="1124744"/>
            <a:ext cx="4320480" cy="0"/>
          </a:xfrm>
          <a:prstGeom prst="line">
            <a:avLst/>
          </a:prstGeom>
          <a:ln w="19050">
            <a:solidFill>
              <a:schemeClr val="accent3">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bwMode="auto">
          <a:xfrm>
            <a:off x="215516" y="5673217"/>
            <a:ext cx="1179964" cy="1124745"/>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2780836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27584" y="2420888"/>
            <a:ext cx="7772400" cy="1362075"/>
          </a:xfrm>
          <a:ln>
            <a:solidFill>
              <a:schemeClr val="accent3">
                <a:lumMod val="75000"/>
              </a:schemeClr>
            </a:solidFill>
            <a:prstDash val="dashDot"/>
          </a:ln>
        </p:spPr>
        <p:txBody>
          <a:bodyPr anchor="t"/>
          <a:lstStyle>
            <a:lvl1pPr algn="ctr">
              <a:defRPr sz="4000" b="1" cap="all">
                <a:solidFill>
                  <a:schemeClr val="tx2">
                    <a:lumMod val="75000"/>
                  </a:schemeClr>
                </a:solidFill>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2987824" y="4005064"/>
            <a:ext cx="5616624" cy="564083"/>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8" name="Rectangle 7"/>
          <p:cNvSpPr/>
          <p:nvPr userDrawn="1"/>
        </p:nvSpPr>
        <p:spPr bwMode="auto">
          <a:xfrm>
            <a:off x="107504" y="5877272"/>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1834825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600200"/>
            <a:ext cx="4038600" cy="4525963"/>
          </a:xfrm>
        </p:spPr>
        <p:txBody>
          <a:bodyPr/>
          <a:lstStyle>
            <a:lvl1pPr>
              <a:buClr>
                <a:schemeClr val="accent3">
                  <a:lumMod val="75000"/>
                </a:schemeClr>
              </a:buClr>
              <a:buFont typeface="Wingdings" pitchFamily="2" charset="2"/>
              <a:buChar char="ü"/>
              <a:defRPr sz="2800">
                <a:solidFill>
                  <a:schemeClr val="tx2">
                    <a:lumMod val="50000"/>
                  </a:schemeClr>
                </a:solidFill>
              </a:defRPr>
            </a:lvl1pPr>
            <a:lvl2pPr>
              <a:buClr>
                <a:schemeClr val="accent3">
                  <a:lumMod val="75000"/>
                </a:schemeClr>
              </a:buClr>
              <a:defRPr sz="2400">
                <a:solidFill>
                  <a:schemeClr val="tx2">
                    <a:lumMod val="50000"/>
                  </a:schemeClr>
                </a:solidFill>
              </a:defRPr>
            </a:lvl2pPr>
            <a:lvl3pPr>
              <a:buClr>
                <a:schemeClr val="accent3">
                  <a:lumMod val="75000"/>
                </a:schemeClr>
              </a:buClr>
              <a:defRPr sz="2000">
                <a:solidFill>
                  <a:schemeClr val="tx2">
                    <a:lumMod val="50000"/>
                  </a:schemeClr>
                </a:solidFill>
              </a:defRPr>
            </a:lvl3pPr>
            <a:lvl4pPr>
              <a:buClr>
                <a:schemeClr val="accent3">
                  <a:lumMod val="75000"/>
                </a:schemeClr>
              </a:buClr>
              <a:buFont typeface="Wingdings" pitchFamily="2" charset="2"/>
              <a:buChar char="§"/>
              <a:defRPr sz="1800">
                <a:solidFill>
                  <a:schemeClr val="tx2">
                    <a:lumMod val="50000"/>
                  </a:schemeClr>
                </a:solidFill>
              </a:defRPr>
            </a:lvl4pPr>
            <a:lvl5pPr>
              <a:buClr>
                <a:schemeClr val="accent3">
                  <a:lumMod val="75000"/>
                </a:schemeClr>
              </a:buClr>
              <a:buFont typeface="Courier New" pitchFamily="49" charset="0"/>
              <a:buChar char="o"/>
              <a:defRPr sz="1800">
                <a:solidFill>
                  <a:schemeClr val="tx2">
                    <a:lumMod val="50000"/>
                  </a:schemeClr>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cxnSp>
        <p:nvCxnSpPr>
          <p:cNvPr id="8" name="Connecteur droit 7"/>
          <p:cNvCxnSpPr/>
          <p:nvPr userDrawn="1"/>
        </p:nvCxnSpPr>
        <p:spPr>
          <a:xfrm>
            <a:off x="4823520" y="1124744"/>
            <a:ext cx="4320480" cy="0"/>
          </a:xfrm>
          <a:prstGeom prst="line">
            <a:avLst/>
          </a:prstGeom>
          <a:ln w="19050">
            <a:solidFill>
              <a:schemeClr val="accent3">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9" name="Titre 1"/>
          <p:cNvSpPr>
            <a:spLocks noGrp="1"/>
          </p:cNvSpPr>
          <p:nvPr>
            <p:ph type="title"/>
          </p:nvPr>
        </p:nvSpPr>
        <p:spPr>
          <a:xfrm>
            <a:off x="457200" y="274638"/>
            <a:ext cx="8229600" cy="922114"/>
          </a:xfrm>
        </p:spPr>
        <p:txBody>
          <a:bodyPr>
            <a:normAutofit/>
          </a:bodyPr>
          <a:lstStyle>
            <a:lvl1pPr>
              <a:defRPr sz="3800" b="1">
                <a:solidFill>
                  <a:schemeClr val="accent1">
                    <a:lumMod val="75000"/>
                  </a:schemeClr>
                </a:solidFill>
              </a:defRPr>
            </a:lvl1pPr>
          </a:lstStyle>
          <a:p>
            <a:r>
              <a:rPr lang="fr-FR" smtClean="0"/>
              <a:t>Modifiez le style du titre</a:t>
            </a:r>
            <a:endParaRPr lang="fr-FR" dirty="0"/>
          </a:p>
        </p:txBody>
      </p:sp>
      <p:sp>
        <p:nvSpPr>
          <p:cNvPr id="10" name="Espace réservé du contenu 2"/>
          <p:cNvSpPr>
            <a:spLocks noGrp="1"/>
          </p:cNvSpPr>
          <p:nvPr>
            <p:ph sz="half" idx="13"/>
          </p:nvPr>
        </p:nvSpPr>
        <p:spPr>
          <a:xfrm>
            <a:off x="4724561" y="1596612"/>
            <a:ext cx="4038600" cy="4525963"/>
          </a:xfrm>
        </p:spPr>
        <p:txBody>
          <a:bodyPr/>
          <a:lstStyle>
            <a:lvl1pPr>
              <a:buClr>
                <a:schemeClr val="accent3">
                  <a:lumMod val="75000"/>
                </a:schemeClr>
              </a:buClr>
              <a:buFont typeface="Wingdings" pitchFamily="2" charset="2"/>
              <a:buChar char="ü"/>
              <a:defRPr sz="2800">
                <a:solidFill>
                  <a:schemeClr val="tx2">
                    <a:lumMod val="50000"/>
                  </a:schemeClr>
                </a:solidFill>
              </a:defRPr>
            </a:lvl1pPr>
            <a:lvl2pPr>
              <a:buClr>
                <a:schemeClr val="accent3">
                  <a:lumMod val="75000"/>
                </a:schemeClr>
              </a:buClr>
              <a:defRPr sz="2400">
                <a:solidFill>
                  <a:schemeClr val="tx2">
                    <a:lumMod val="50000"/>
                  </a:schemeClr>
                </a:solidFill>
              </a:defRPr>
            </a:lvl2pPr>
            <a:lvl3pPr>
              <a:buClr>
                <a:schemeClr val="accent3">
                  <a:lumMod val="75000"/>
                </a:schemeClr>
              </a:buClr>
              <a:defRPr sz="2000">
                <a:solidFill>
                  <a:schemeClr val="tx2">
                    <a:lumMod val="50000"/>
                  </a:schemeClr>
                </a:solidFill>
              </a:defRPr>
            </a:lvl3pPr>
            <a:lvl4pPr>
              <a:buClr>
                <a:schemeClr val="accent3">
                  <a:lumMod val="75000"/>
                </a:schemeClr>
              </a:buClr>
              <a:buFont typeface="Wingdings" pitchFamily="2" charset="2"/>
              <a:buChar char="§"/>
              <a:defRPr sz="1800">
                <a:solidFill>
                  <a:schemeClr val="tx2">
                    <a:lumMod val="50000"/>
                  </a:schemeClr>
                </a:solidFill>
              </a:defRPr>
            </a:lvl4pPr>
            <a:lvl5pPr>
              <a:buClr>
                <a:schemeClr val="accent3">
                  <a:lumMod val="75000"/>
                </a:schemeClr>
              </a:buClr>
              <a:buFont typeface="Courier New" pitchFamily="49" charset="0"/>
              <a:buChar char="o"/>
              <a:defRPr sz="1800">
                <a:solidFill>
                  <a:schemeClr val="tx2">
                    <a:lumMod val="50000"/>
                  </a:schemeClr>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12" name="Rectangle 11"/>
          <p:cNvSpPr/>
          <p:nvPr userDrawn="1"/>
        </p:nvSpPr>
        <p:spPr bwMode="auto">
          <a:xfrm>
            <a:off x="107504" y="5877272"/>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3809773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sp>
        <p:nvSpPr>
          <p:cNvPr id="6" name="Titre 1"/>
          <p:cNvSpPr>
            <a:spLocks noGrp="1"/>
          </p:cNvSpPr>
          <p:nvPr>
            <p:ph type="title"/>
          </p:nvPr>
        </p:nvSpPr>
        <p:spPr>
          <a:xfrm>
            <a:off x="457200" y="274638"/>
            <a:ext cx="8229600" cy="922114"/>
          </a:xfrm>
        </p:spPr>
        <p:txBody>
          <a:bodyPr>
            <a:normAutofit/>
          </a:bodyPr>
          <a:lstStyle>
            <a:lvl1pPr>
              <a:defRPr sz="3800" b="1">
                <a:solidFill>
                  <a:schemeClr val="accent1">
                    <a:lumMod val="75000"/>
                  </a:schemeClr>
                </a:solidFill>
              </a:defRPr>
            </a:lvl1pPr>
          </a:lstStyle>
          <a:p>
            <a:r>
              <a:rPr lang="fr-FR" smtClean="0"/>
              <a:t>Modifiez le style du titre</a:t>
            </a:r>
            <a:endParaRPr lang="fr-FR" dirty="0"/>
          </a:p>
        </p:txBody>
      </p:sp>
      <p:cxnSp>
        <p:nvCxnSpPr>
          <p:cNvPr id="7" name="Connecteur droit 6"/>
          <p:cNvCxnSpPr/>
          <p:nvPr userDrawn="1"/>
        </p:nvCxnSpPr>
        <p:spPr>
          <a:xfrm>
            <a:off x="4823520" y="1124744"/>
            <a:ext cx="4320480" cy="0"/>
          </a:xfrm>
          <a:prstGeom prst="line">
            <a:avLst/>
          </a:prstGeom>
          <a:ln w="19050">
            <a:solidFill>
              <a:schemeClr val="accent3">
                <a:lumMod val="75000"/>
              </a:schemeClr>
            </a:solidFill>
            <a:prstDash val="dashDot"/>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9" name="Rectangle 8"/>
          <p:cNvSpPr/>
          <p:nvPr userDrawn="1"/>
        </p:nvSpPr>
        <p:spPr bwMode="auto">
          <a:xfrm>
            <a:off x="107504" y="5921896"/>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1586081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lvl1pPr>
              <a:defRPr>
                <a:solidFill>
                  <a:schemeClr val="accent3">
                    <a:lumMod val="75000"/>
                  </a:schemeClr>
                </a:solidFill>
              </a:defRPr>
            </a:lvl1pPr>
          </a:lstStyle>
          <a:p>
            <a:fld id="{C2CF113F-7F39-403B-A20F-3149EE62B782}" type="slidenum">
              <a:rPr lang="fr-FR" smtClean="0">
                <a:solidFill>
                  <a:srgbClr val="9BBB59">
                    <a:lumMod val="75000"/>
                  </a:srgbClr>
                </a:solidFill>
              </a:rPr>
              <a:pPr/>
              <a:t>‹N°›</a:t>
            </a:fld>
            <a:endParaRPr lang="fr-FR" dirty="0">
              <a:solidFill>
                <a:srgbClr val="9BBB59">
                  <a:lumMod val="75000"/>
                </a:srgbClr>
              </a:solidFill>
            </a:endParaRP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19360"/>
            <a:ext cx="891932" cy="891256"/>
          </a:xfrm>
          <a:prstGeom prst="rect">
            <a:avLst/>
          </a:prstGeom>
        </p:spPr>
      </p:pic>
      <p:sp>
        <p:nvSpPr>
          <p:cNvPr id="6" name="Rectangle 5"/>
          <p:cNvSpPr/>
          <p:nvPr userDrawn="1"/>
        </p:nvSpPr>
        <p:spPr bwMode="auto">
          <a:xfrm>
            <a:off x="107504" y="5877272"/>
            <a:ext cx="1008112" cy="936104"/>
          </a:xfrm>
          <a:prstGeom prst="rect">
            <a:avLst/>
          </a:prstGeom>
          <a:solidFill>
            <a:srgbClr val="FFFFFF">
              <a:alpha val="6784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prstClr val="black"/>
              </a:solidFill>
              <a:latin typeface="Arial" charset="0"/>
            </a:endParaRPr>
          </a:p>
        </p:txBody>
      </p:sp>
    </p:spTree>
    <p:extLst>
      <p:ext uri="{BB962C8B-B14F-4D97-AF65-F5344CB8AC3E}">
        <p14:creationId xmlns:p14="http://schemas.microsoft.com/office/powerpoint/2010/main" val="371943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F113F-7F39-403B-A20F-3149EE62B78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588819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F113F-7F39-403B-A20F-3149EE62B78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1160421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Tiers Payant – Réunion de concertation</a:t>
            </a:r>
            <a:endParaRPr lang="fr-FR" dirty="0"/>
          </a:p>
        </p:txBody>
      </p:sp>
      <p:sp>
        <p:nvSpPr>
          <p:cNvPr id="3" name="Sous-titre 2"/>
          <p:cNvSpPr>
            <a:spLocks noGrp="1"/>
          </p:cNvSpPr>
          <p:nvPr>
            <p:ph type="subTitle" idx="1"/>
          </p:nvPr>
        </p:nvSpPr>
        <p:spPr/>
        <p:txBody>
          <a:bodyPr/>
          <a:lstStyle/>
          <a:p>
            <a:r>
              <a:rPr lang="fr-FR" dirty="0" smtClean="0"/>
              <a:t>18 janvier 2018</a:t>
            </a:r>
            <a:endParaRPr lang="fr-FR" dirty="0"/>
          </a:p>
        </p:txBody>
      </p:sp>
    </p:spTree>
    <p:extLst>
      <p:ext uri="{BB962C8B-B14F-4D97-AF65-F5344CB8AC3E}">
        <p14:creationId xmlns:p14="http://schemas.microsoft.com/office/powerpoint/2010/main" val="3646838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smtClean="0"/>
              <a:t>Contexte de la réunion</a:t>
            </a:r>
          </a:p>
          <a:p>
            <a:pPr marL="514350" indent="-514350">
              <a:buFont typeface="+mj-lt"/>
              <a:buAutoNum type="arabicPeriod"/>
            </a:pPr>
            <a:r>
              <a:rPr lang="fr-FR" sz="2400" dirty="0" smtClean="0"/>
              <a:t>Point de situation sur les évolutions de l’AMO</a:t>
            </a:r>
          </a:p>
          <a:p>
            <a:pPr marL="514350" indent="-514350">
              <a:buFont typeface="+mj-lt"/>
              <a:buAutoNum type="arabicPeriod"/>
            </a:pPr>
            <a:r>
              <a:rPr lang="fr-FR" sz="2400" dirty="0"/>
              <a:t>Point de situation sur </a:t>
            </a:r>
            <a:r>
              <a:rPr lang="fr-FR" sz="2400" dirty="0" smtClean="0"/>
              <a:t>les évolutions </a:t>
            </a:r>
            <a:r>
              <a:rPr lang="fr-FR" sz="2400" dirty="0"/>
              <a:t>de </a:t>
            </a:r>
            <a:r>
              <a:rPr lang="fr-FR" sz="2400" dirty="0" smtClean="0"/>
              <a:t>l’AMC</a:t>
            </a:r>
          </a:p>
          <a:p>
            <a:pPr marL="514350" indent="-514350">
              <a:buFont typeface="+mj-lt"/>
              <a:buAutoNum type="arabicPeriod"/>
            </a:pPr>
            <a:r>
              <a:rPr lang="fr-FR" sz="2400" dirty="0" smtClean="0"/>
              <a:t>Point de situation pour les éditeurs de logiciel</a:t>
            </a:r>
          </a:p>
          <a:p>
            <a:pPr marL="514350" indent="-514350">
              <a:buFont typeface="+mj-lt"/>
              <a:buAutoNum type="arabicPeriod"/>
            </a:pPr>
            <a:r>
              <a:rPr lang="fr-FR" sz="2400" dirty="0" smtClean="0"/>
              <a:t>Tour de table</a:t>
            </a:r>
          </a:p>
          <a:p>
            <a:pPr marL="514350" indent="-514350">
              <a:buFont typeface="+mj-lt"/>
              <a:buAutoNum type="arabicPeriod"/>
            </a:pPr>
            <a:r>
              <a:rPr lang="fr-FR" sz="2400" dirty="0"/>
              <a:t>Prochaines étapes</a:t>
            </a:r>
          </a:p>
          <a:p>
            <a:pPr marL="514350" indent="-514350">
              <a:buFont typeface="+mj-lt"/>
              <a:buAutoNum type="arabicPeriod"/>
            </a:pPr>
            <a:endParaRPr lang="fr-FR" sz="24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2</a:t>
            </a:fld>
            <a:endParaRPr lang="fr-FR" dirty="0">
              <a:solidFill>
                <a:srgbClr val="9BBB59">
                  <a:lumMod val="75000"/>
                </a:srgbClr>
              </a:solidFill>
            </a:endParaRPr>
          </a:p>
        </p:txBody>
      </p:sp>
    </p:spTree>
    <p:extLst>
      <p:ext uri="{BB962C8B-B14F-4D97-AF65-F5344CB8AC3E}">
        <p14:creationId xmlns:p14="http://schemas.microsoft.com/office/powerpoint/2010/main" val="956068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smtClean="0"/>
              <a:t>Contexte de la réunion</a:t>
            </a:r>
          </a:p>
          <a:p>
            <a:pPr marL="514350" indent="-514350">
              <a:buFont typeface="+mj-lt"/>
              <a:buAutoNum type="arabicPeriod"/>
            </a:pPr>
            <a:r>
              <a:rPr lang="fr-FR" sz="2400" dirty="0">
                <a:solidFill>
                  <a:schemeClr val="bg1">
                    <a:lumMod val="65000"/>
                  </a:schemeClr>
                </a:solidFill>
              </a:rPr>
              <a:t>Point de situation sur les évolutions de l’AMO</a:t>
            </a:r>
          </a:p>
          <a:p>
            <a:pPr marL="514350" indent="-514350">
              <a:buFont typeface="+mj-lt"/>
              <a:buAutoNum type="arabicPeriod"/>
            </a:pPr>
            <a:r>
              <a:rPr lang="fr-FR" sz="2400" dirty="0">
                <a:solidFill>
                  <a:schemeClr val="bg1">
                    <a:lumMod val="65000"/>
                  </a:schemeClr>
                </a:solidFill>
              </a:rPr>
              <a:t>Point de situation sur les évolutions de l’AMC</a:t>
            </a:r>
          </a:p>
          <a:p>
            <a:pPr marL="514350" indent="-514350">
              <a:buFont typeface="+mj-lt"/>
              <a:buAutoNum type="arabicPeriod"/>
            </a:pPr>
            <a:r>
              <a:rPr lang="fr-FR" sz="2400" dirty="0" smtClean="0">
                <a:solidFill>
                  <a:schemeClr val="bg1">
                    <a:lumMod val="65000"/>
                  </a:schemeClr>
                </a:solidFill>
              </a:rPr>
              <a:t>Point </a:t>
            </a:r>
            <a:r>
              <a:rPr lang="fr-FR" sz="2400" dirty="0">
                <a:solidFill>
                  <a:schemeClr val="bg1">
                    <a:lumMod val="65000"/>
                  </a:schemeClr>
                </a:solidFill>
              </a:rPr>
              <a:t>de situation pour les éditeurs de logiciel</a:t>
            </a:r>
          </a:p>
          <a:p>
            <a:pPr marL="514350" indent="-514350">
              <a:buFont typeface="+mj-lt"/>
              <a:buAutoNum type="arabicPeriod"/>
            </a:pPr>
            <a:r>
              <a:rPr lang="fr-FR" sz="2400" dirty="0" smtClean="0">
                <a:solidFill>
                  <a:schemeClr val="bg1">
                    <a:lumMod val="65000"/>
                  </a:schemeClr>
                </a:solidFill>
              </a:rPr>
              <a:t>Tour de table</a:t>
            </a:r>
          </a:p>
          <a:p>
            <a:pPr marL="514350" indent="-514350">
              <a:buFont typeface="+mj-lt"/>
              <a:buAutoNum type="arabicPeriod"/>
            </a:pPr>
            <a:r>
              <a:rPr lang="fr-FR" sz="2400" dirty="0">
                <a:solidFill>
                  <a:schemeClr val="bg1">
                    <a:lumMod val="65000"/>
                  </a:schemeClr>
                </a:solidFill>
              </a:rPr>
              <a:t>Prochaines étapes</a:t>
            </a:r>
          </a:p>
          <a:p>
            <a:pPr marL="514350" indent="-514350">
              <a:buFont typeface="+mj-lt"/>
              <a:buAutoNum type="arabicPeriod"/>
            </a:pPr>
            <a:endParaRPr lang="fr-FR" sz="2400" dirty="0">
              <a:solidFill>
                <a:schemeClr val="bg1">
                  <a:lumMod val="65000"/>
                </a:schemeClr>
              </a:solidFill>
            </a:endParaRPr>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3</a:t>
            </a:fld>
            <a:endParaRPr lang="fr-FR" dirty="0">
              <a:solidFill>
                <a:srgbClr val="9BBB59">
                  <a:lumMod val="75000"/>
                </a:srgbClr>
              </a:solidFill>
            </a:endParaRPr>
          </a:p>
        </p:txBody>
      </p:sp>
    </p:spTree>
    <p:extLst>
      <p:ext uri="{BB962C8B-B14F-4D97-AF65-F5344CB8AC3E}">
        <p14:creationId xmlns:p14="http://schemas.microsoft.com/office/powerpoint/2010/main" val="3371379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a:t>Contexte de la </a:t>
            </a:r>
            <a:r>
              <a:rPr lang="fr-FR" sz="3200" dirty="0" smtClean="0"/>
              <a:t>réunion</a:t>
            </a:r>
            <a:endParaRPr lang="fr-FR" sz="3200" dirty="0"/>
          </a:p>
        </p:txBody>
      </p:sp>
      <p:sp>
        <p:nvSpPr>
          <p:cNvPr id="3" name="Espace réservé du contenu 2"/>
          <p:cNvSpPr>
            <a:spLocks noGrp="1"/>
          </p:cNvSpPr>
          <p:nvPr>
            <p:ph idx="1"/>
          </p:nvPr>
        </p:nvSpPr>
        <p:spPr/>
        <p:txBody>
          <a:bodyPr>
            <a:noAutofit/>
          </a:bodyPr>
          <a:lstStyle/>
          <a:p>
            <a:r>
              <a:rPr lang="fr-FR" sz="1600" b="1" dirty="0" smtClean="0"/>
              <a:t>Article 63 de la LFSS pour 2018 :</a:t>
            </a:r>
          </a:p>
          <a:p>
            <a:pPr marL="457200" lvl="1" indent="0">
              <a:buNone/>
            </a:pPr>
            <a:r>
              <a:rPr lang="fr-FR" sz="1400" dirty="0" smtClean="0"/>
              <a:t>« Avant </a:t>
            </a:r>
            <a:r>
              <a:rPr lang="fr-FR" sz="1400" dirty="0"/>
              <a:t>le 31 mars 2018, </a:t>
            </a:r>
            <a:r>
              <a:rPr lang="fr-FR" sz="1400" b="1" dirty="0"/>
              <a:t>aux fins de rendre le tiers payant généralisable</a:t>
            </a:r>
            <a:r>
              <a:rPr lang="fr-FR" sz="1400" dirty="0"/>
              <a:t>, le Gouvernement remet au Parlement </a:t>
            </a:r>
            <a:r>
              <a:rPr lang="fr-FR" sz="1400" b="1" dirty="0"/>
              <a:t>un rapport sur le calendrier de mise en œuvre opérationnelle du tiers payant intégral et les prérequis techniques</a:t>
            </a:r>
            <a:r>
              <a:rPr lang="fr-FR" sz="1400" dirty="0"/>
              <a:t> à cette mise en œuvre tant sur la part des dépenses prise en charge par l'assurance maladie obligatoire que sur celle prise en charge par les organismes complémentaires. </a:t>
            </a:r>
            <a:endParaRPr lang="fr-FR" sz="1400" dirty="0" smtClean="0"/>
          </a:p>
          <a:p>
            <a:pPr marL="457200" lvl="1" indent="0">
              <a:buNone/>
            </a:pPr>
            <a:r>
              <a:rPr lang="fr-FR" sz="1400" dirty="0" smtClean="0"/>
              <a:t>Ce </a:t>
            </a:r>
            <a:r>
              <a:rPr lang="fr-FR" sz="1400" dirty="0"/>
              <a:t>rapport est réalisé sur la base d'</a:t>
            </a:r>
            <a:r>
              <a:rPr lang="fr-FR" sz="1400" b="1" dirty="0"/>
              <a:t>une concertation menée avec les caisses nationales d'assurance maladie, les organismes d'assurance maladie complémentaire, les organisations syndicales représentatives des professionnels de santé libéraux conventionnés, l'Union nationale des associations agréées d'usagers du système de santé et des représentants des éditeurs de logiciels de professionnels de santé</a:t>
            </a:r>
            <a:r>
              <a:rPr lang="fr-FR" sz="1400" dirty="0"/>
              <a:t>. </a:t>
            </a:r>
            <a:endParaRPr lang="fr-FR" sz="1400" dirty="0" smtClean="0"/>
          </a:p>
          <a:p>
            <a:pPr marL="457200" lvl="1" indent="0">
              <a:buNone/>
            </a:pPr>
            <a:r>
              <a:rPr lang="fr-FR" sz="1400" dirty="0" smtClean="0"/>
              <a:t>Cette </a:t>
            </a:r>
            <a:r>
              <a:rPr lang="fr-FR" sz="1400" dirty="0"/>
              <a:t>concertation doit permettre de fixer le calendrier selon lequel le tiers payant intégral pourra être généralisable à tous les assurés dans des conditions techniques fiabilisées. Elle doit également identifier les </a:t>
            </a:r>
            <a:r>
              <a:rPr lang="fr-FR" sz="1400" b="1" dirty="0"/>
              <a:t>publics prioritaires </a:t>
            </a:r>
            <a:r>
              <a:rPr lang="fr-FR" sz="1400" dirty="0"/>
              <a:t>pour lesquels un accès effectif au tiers payant devrait être garanti, au delà des patients déjà couverts </a:t>
            </a:r>
            <a:r>
              <a:rPr lang="fr-FR" sz="1400" dirty="0" smtClean="0"/>
              <a:t>obligatoirement. »</a:t>
            </a:r>
            <a:endParaRPr lang="fr-FR" sz="14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4</a:t>
            </a:fld>
            <a:endParaRPr lang="fr-FR" dirty="0">
              <a:solidFill>
                <a:srgbClr val="9BBB59">
                  <a:lumMod val="75000"/>
                </a:srgbClr>
              </a:solidFill>
            </a:endParaRPr>
          </a:p>
        </p:txBody>
      </p:sp>
    </p:spTree>
    <p:extLst>
      <p:ext uri="{BB962C8B-B14F-4D97-AF65-F5344CB8AC3E}">
        <p14:creationId xmlns:p14="http://schemas.microsoft.com/office/powerpoint/2010/main" val="37660535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a:solidFill>
                  <a:schemeClr val="bg1">
                    <a:lumMod val="65000"/>
                  </a:schemeClr>
                </a:solidFill>
              </a:rPr>
              <a:t>Contexte de la réunion</a:t>
            </a:r>
          </a:p>
          <a:p>
            <a:pPr marL="514350" indent="-514350">
              <a:buFont typeface="+mj-lt"/>
              <a:buAutoNum type="arabicPeriod"/>
            </a:pPr>
            <a:r>
              <a:rPr lang="fr-FR" sz="2400" dirty="0"/>
              <a:t>Point de situation sur les évolutions de l’AMO</a:t>
            </a:r>
          </a:p>
          <a:p>
            <a:pPr marL="514350" indent="-514350">
              <a:buFont typeface="+mj-lt"/>
              <a:buAutoNum type="arabicPeriod"/>
            </a:pPr>
            <a:r>
              <a:rPr lang="fr-FR" sz="2400" dirty="0">
                <a:solidFill>
                  <a:schemeClr val="bg1">
                    <a:lumMod val="65000"/>
                  </a:schemeClr>
                </a:solidFill>
              </a:rPr>
              <a:t>Point de situation sur les évolutions de l’AMC</a:t>
            </a:r>
          </a:p>
          <a:p>
            <a:pPr marL="514350" indent="-514350">
              <a:buFont typeface="+mj-lt"/>
              <a:buAutoNum type="arabicPeriod"/>
            </a:pPr>
            <a:r>
              <a:rPr lang="fr-FR" sz="2400" dirty="0" smtClean="0">
                <a:solidFill>
                  <a:schemeClr val="bg1">
                    <a:lumMod val="65000"/>
                  </a:schemeClr>
                </a:solidFill>
              </a:rPr>
              <a:t>Point </a:t>
            </a:r>
            <a:r>
              <a:rPr lang="fr-FR" sz="2400" dirty="0">
                <a:solidFill>
                  <a:schemeClr val="bg1">
                    <a:lumMod val="65000"/>
                  </a:schemeClr>
                </a:solidFill>
              </a:rPr>
              <a:t>de situation pour les éditeurs de logiciel</a:t>
            </a:r>
          </a:p>
          <a:p>
            <a:pPr marL="514350" indent="-514350">
              <a:buFont typeface="+mj-lt"/>
              <a:buAutoNum type="arabicPeriod"/>
            </a:pPr>
            <a:r>
              <a:rPr lang="fr-FR" sz="2400" dirty="0">
                <a:solidFill>
                  <a:schemeClr val="bg1">
                    <a:lumMod val="65000"/>
                  </a:schemeClr>
                </a:solidFill>
              </a:rPr>
              <a:t>Tour de table</a:t>
            </a:r>
          </a:p>
          <a:p>
            <a:pPr marL="514350" indent="-514350">
              <a:buFont typeface="+mj-lt"/>
              <a:buAutoNum type="arabicPeriod"/>
            </a:pPr>
            <a:r>
              <a:rPr lang="fr-FR" sz="2400" dirty="0" smtClean="0">
                <a:solidFill>
                  <a:schemeClr val="bg1">
                    <a:lumMod val="65000"/>
                  </a:schemeClr>
                </a:solidFill>
              </a:rPr>
              <a:t>Prochaines </a:t>
            </a:r>
            <a:r>
              <a:rPr lang="fr-FR" sz="2400" dirty="0">
                <a:solidFill>
                  <a:schemeClr val="bg1">
                    <a:lumMod val="65000"/>
                  </a:schemeClr>
                </a:solidFill>
              </a:rPr>
              <a:t>étapes</a:t>
            </a:r>
          </a:p>
          <a:p>
            <a:pPr marL="514350" indent="-514350">
              <a:buFont typeface="+mj-lt"/>
              <a:buAutoNum type="arabicPeriod"/>
            </a:pPr>
            <a:endParaRPr lang="fr-FR" sz="2400" dirty="0">
              <a:solidFill>
                <a:schemeClr val="bg1">
                  <a:lumMod val="65000"/>
                </a:schemeClr>
              </a:solidFill>
            </a:endParaRPr>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5</a:t>
            </a:fld>
            <a:endParaRPr lang="fr-FR" dirty="0">
              <a:solidFill>
                <a:srgbClr val="9BBB59">
                  <a:lumMod val="75000"/>
                </a:srgbClr>
              </a:solidFill>
            </a:endParaRPr>
          </a:p>
        </p:txBody>
      </p:sp>
    </p:spTree>
    <p:extLst>
      <p:ext uri="{BB962C8B-B14F-4D97-AF65-F5344CB8AC3E}">
        <p14:creationId xmlns:p14="http://schemas.microsoft.com/office/powerpoint/2010/main" val="2575680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a:t>Point de situation sur </a:t>
            </a:r>
            <a:r>
              <a:rPr lang="fr-FR" sz="3200" dirty="0" smtClean="0"/>
              <a:t>les évolutions </a:t>
            </a:r>
            <a:r>
              <a:rPr lang="fr-FR" sz="3200" dirty="0"/>
              <a:t>de </a:t>
            </a:r>
            <a:r>
              <a:rPr lang="fr-FR" sz="3200" dirty="0" smtClean="0"/>
              <a:t>l’AMO</a:t>
            </a:r>
            <a:endParaRPr lang="fr-FR" sz="3200" dirty="0"/>
          </a:p>
        </p:txBody>
      </p:sp>
      <p:sp>
        <p:nvSpPr>
          <p:cNvPr id="3" name="Espace réservé du contenu 2"/>
          <p:cNvSpPr>
            <a:spLocks noGrp="1"/>
          </p:cNvSpPr>
          <p:nvPr>
            <p:ph idx="1"/>
          </p:nvPr>
        </p:nvSpPr>
        <p:spPr/>
        <p:txBody>
          <a:bodyPr>
            <a:normAutofit/>
          </a:bodyPr>
          <a:lstStyle/>
          <a:p>
            <a:pPr>
              <a:lnSpc>
                <a:spcPct val="200000"/>
              </a:lnSpc>
            </a:pPr>
            <a:r>
              <a:rPr lang="fr-FR" sz="1800" dirty="0" smtClean="0"/>
              <a:t>Suppression des rejets de facturation</a:t>
            </a:r>
          </a:p>
          <a:p>
            <a:pPr>
              <a:lnSpc>
                <a:spcPct val="200000"/>
              </a:lnSpc>
            </a:pPr>
            <a:r>
              <a:rPr lang="fr-FR" sz="1800" dirty="0"/>
              <a:t>Fiabilisation de la facturation par le déploiement </a:t>
            </a:r>
            <a:r>
              <a:rPr lang="fr-FR" sz="1800" dirty="0" smtClean="0"/>
              <a:t>d’</a:t>
            </a:r>
            <a:r>
              <a:rPr lang="fr-FR" sz="1800" dirty="0" err="1" smtClean="0"/>
              <a:t>ADRi</a:t>
            </a:r>
            <a:endParaRPr lang="fr-FR" sz="1800" dirty="0" smtClean="0"/>
          </a:p>
          <a:p>
            <a:pPr>
              <a:lnSpc>
                <a:spcPct val="200000"/>
              </a:lnSpc>
            </a:pPr>
            <a:r>
              <a:rPr lang="fr-FR" sz="1800" dirty="0" smtClean="0"/>
              <a:t>Application de la garantie de paiement (délais de paiement en 7 jours ouvrés et pénalités associées)</a:t>
            </a:r>
          </a:p>
          <a:p>
            <a:pPr>
              <a:lnSpc>
                <a:spcPct val="200000"/>
              </a:lnSpc>
            </a:pPr>
            <a:r>
              <a:rPr lang="fr-FR" sz="1800" dirty="0" smtClean="0"/>
              <a:t>Suivi des avenants SESAM Vitale</a:t>
            </a:r>
          </a:p>
          <a:p>
            <a:pPr>
              <a:lnSpc>
                <a:spcPct val="200000"/>
              </a:lnSpc>
            </a:pPr>
            <a:r>
              <a:rPr lang="fr-FR" sz="1800" dirty="0"/>
              <a:t>Accompagnement des professionnels de santé par le </a:t>
            </a:r>
            <a:r>
              <a:rPr lang="fr-FR" sz="1800" dirty="0" smtClean="0"/>
              <a:t>CESI</a:t>
            </a:r>
            <a:endParaRPr lang="fr-FR" sz="18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6</a:t>
            </a:fld>
            <a:endParaRPr lang="fr-FR" dirty="0">
              <a:solidFill>
                <a:srgbClr val="9BBB59">
                  <a:lumMod val="75000"/>
                </a:srgbClr>
              </a:solidFill>
            </a:endParaRPr>
          </a:p>
        </p:txBody>
      </p:sp>
    </p:spTree>
    <p:extLst>
      <p:ext uri="{BB962C8B-B14F-4D97-AF65-F5344CB8AC3E}">
        <p14:creationId xmlns:p14="http://schemas.microsoft.com/office/powerpoint/2010/main" val="133322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1152" y="0"/>
            <a:ext cx="8229600" cy="922114"/>
          </a:xfrm>
        </p:spPr>
        <p:txBody>
          <a:bodyPr>
            <a:normAutofit/>
          </a:bodyPr>
          <a:lstStyle/>
          <a:p>
            <a:pPr algn="r"/>
            <a:r>
              <a:rPr lang="fr-FR" sz="2400" dirty="0" smtClean="0"/>
              <a:t>Suppression des rejets de facture</a:t>
            </a:r>
            <a:endParaRPr lang="fr-FR" sz="2400" dirty="0"/>
          </a:p>
        </p:txBody>
      </p:sp>
      <p:sp>
        <p:nvSpPr>
          <p:cNvPr id="3" name="Espace réservé du contenu 2"/>
          <p:cNvSpPr>
            <a:spLocks noGrp="1"/>
          </p:cNvSpPr>
          <p:nvPr>
            <p:ph idx="1"/>
          </p:nvPr>
        </p:nvSpPr>
        <p:spPr>
          <a:xfrm>
            <a:off x="557237" y="795769"/>
            <a:ext cx="8568952" cy="4525963"/>
          </a:xfrm>
        </p:spPr>
        <p:txBody>
          <a:bodyPr>
            <a:noAutofit/>
          </a:bodyPr>
          <a:lstStyle/>
          <a:p>
            <a:r>
              <a:rPr lang="fr-FR" sz="1500" b="1" dirty="0"/>
              <a:t>Baisse régulière du </a:t>
            </a:r>
            <a:r>
              <a:rPr lang="fr-FR" sz="1500" b="1" dirty="0" smtClean="0"/>
              <a:t>Taux </a:t>
            </a:r>
            <a:r>
              <a:rPr lang="fr-FR" sz="1500" b="1" dirty="0"/>
              <a:t>de rejets </a:t>
            </a:r>
            <a:r>
              <a:rPr lang="fr-FR" sz="1500" dirty="0"/>
              <a:t>(chiffres S2 2017 régime général)</a:t>
            </a:r>
          </a:p>
          <a:p>
            <a:pPr lvl="1">
              <a:spcBef>
                <a:spcPts val="0"/>
              </a:spcBef>
              <a:spcAft>
                <a:spcPts val="300"/>
              </a:spcAft>
            </a:pPr>
            <a:r>
              <a:rPr lang="fr-FR" sz="1200" b="1" dirty="0" smtClean="0"/>
              <a:t>Il </a:t>
            </a:r>
            <a:r>
              <a:rPr lang="fr-FR" sz="1200" b="1" dirty="0"/>
              <a:t>varie entre 1,06% (juil.) et 0,88% (déc.) </a:t>
            </a:r>
            <a:r>
              <a:rPr lang="fr-FR" sz="1200" b="1" dirty="0" smtClean="0"/>
              <a:t>tout </a:t>
            </a:r>
            <a:r>
              <a:rPr lang="fr-FR" sz="1200" b="1" dirty="0"/>
              <a:t>PS tout bénéficiaire (entre 1,18 % et 1,02% en S2 2016)</a:t>
            </a:r>
          </a:p>
          <a:p>
            <a:pPr lvl="1">
              <a:spcBef>
                <a:spcPts val="0"/>
              </a:spcBef>
              <a:spcAft>
                <a:spcPts val="300"/>
              </a:spcAft>
            </a:pPr>
            <a:r>
              <a:rPr lang="fr-FR" sz="1200" b="1" dirty="0" smtClean="0"/>
              <a:t>Il </a:t>
            </a:r>
            <a:r>
              <a:rPr lang="fr-FR" sz="1200" b="1" dirty="0"/>
              <a:t>varie entre  1,23% (juil.) et 0,95% (déc.) médecins </a:t>
            </a:r>
            <a:r>
              <a:rPr lang="fr-FR" sz="1200" b="1" dirty="0" smtClean="0"/>
              <a:t>généralistes </a:t>
            </a:r>
            <a:r>
              <a:rPr lang="fr-FR" sz="1200" b="1" dirty="0"/>
              <a:t>tout bénéficiaire (entre 1,56 % et 1,34% en S2 2016</a:t>
            </a:r>
            <a:r>
              <a:rPr lang="fr-FR" sz="1200" b="1" dirty="0" smtClean="0"/>
              <a:t>). Cela représente en moyenne 3 rejets à traiter tous les 2 mois.</a:t>
            </a:r>
            <a:endParaRPr lang="fr-FR" sz="1200" b="1" dirty="0"/>
          </a:p>
          <a:p>
            <a:pPr>
              <a:spcBef>
                <a:spcPts val="1000"/>
              </a:spcBef>
            </a:pPr>
            <a:r>
              <a:rPr lang="fr-FR" sz="1500" b="1" dirty="0" smtClean="0"/>
              <a:t>Harmonisation </a:t>
            </a:r>
            <a:r>
              <a:rPr lang="fr-FR" sz="1500" b="1" dirty="0"/>
              <a:t>des règles de traitements des factures en inter régime</a:t>
            </a:r>
          </a:p>
          <a:p>
            <a:pPr lvl="1">
              <a:spcBef>
                <a:spcPts val="0"/>
              </a:spcBef>
              <a:spcAft>
                <a:spcPts val="300"/>
              </a:spcAft>
            </a:pPr>
            <a:r>
              <a:rPr lang="fr-FR" sz="1200" b="1" dirty="0"/>
              <a:t>Mise en place des principes directeurs métiers (garantie de paiement, continuité des droits en lien avec PUMA, rejets liés </a:t>
            </a:r>
            <a:r>
              <a:rPr lang="fr-FR" sz="1200" b="1" dirty="0" smtClean="0"/>
              <a:t>aux </a:t>
            </a:r>
            <a:r>
              <a:rPr lang="fr-FR" sz="1200" b="1" dirty="0"/>
              <a:t>droits en lien avec les exonérations, parcours de soins)</a:t>
            </a:r>
          </a:p>
          <a:p>
            <a:pPr lvl="1">
              <a:spcBef>
                <a:spcPts val="0"/>
              </a:spcBef>
              <a:spcAft>
                <a:spcPts val="300"/>
              </a:spcAft>
            </a:pPr>
            <a:r>
              <a:rPr lang="fr-FR" sz="1200" b="1" dirty="0"/>
              <a:t>Les travaux AMO en 2018 vont être poursuivis sur la gestion des PJ, la gestion des AP et </a:t>
            </a:r>
            <a:r>
              <a:rPr lang="fr-FR" sz="1200" b="1" dirty="0" smtClean="0"/>
              <a:t>les </a:t>
            </a:r>
            <a:r>
              <a:rPr lang="fr-FR" sz="1200" b="1" dirty="0"/>
              <a:t>mutations inter régimes</a:t>
            </a:r>
          </a:p>
          <a:p>
            <a:pPr>
              <a:spcBef>
                <a:spcPts val="1000"/>
              </a:spcBef>
            </a:pPr>
            <a:r>
              <a:rPr lang="fr-FR" sz="1500" b="1" dirty="0" smtClean="0"/>
              <a:t>Tous </a:t>
            </a:r>
            <a:r>
              <a:rPr lang="fr-FR" sz="1500" b="1" dirty="0"/>
              <a:t>les rejets de factures en lien avec le parcours de soins  (principal </a:t>
            </a:r>
            <a:r>
              <a:rPr lang="fr-FR" sz="1500" b="1" dirty="0" smtClean="0"/>
              <a:t>rejet médecin ) </a:t>
            </a:r>
            <a:r>
              <a:rPr lang="fr-FR" sz="1500" b="1" dirty="0"/>
              <a:t>ont été supprimés </a:t>
            </a:r>
            <a:r>
              <a:rPr lang="fr-FR" sz="1500" b="1" dirty="0" smtClean="0"/>
              <a:t>en automatique depuis fin décembre 2016 </a:t>
            </a:r>
            <a:endParaRPr lang="fr-FR" sz="1500" b="1" dirty="0"/>
          </a:p>
          <a:p>
            <a:pPr>
              <a:spcBef>
                <a:spcPts val="1000"/>
              </a:spcBef>
            </a:pPr>
            <a:r>
              <a:rPr lang="fr-FR" sz="1500" b="1" dirty="0" smtClean="0"/>
              <a:t>En application des principes directeurs métier partagés en inter régime, les </a:t>
            </a:r>
            <a:r>
              <a:rPr lang="fr-FR" sz="1500" b="1" dirty="0"/>
              <a:t>rejets de droits ont été </a:t>
            </a:r>
            <a:r>
              <a:rPr lang="fr-FR" sz="1500" b="1" dirty="0" smtClean="0"/>
              <a:t>supprimés : lorsque la FSE ne présente pas d’indicateur de forçage (utilisation des données de la carte Vitale) et que la situation dans la FSE est différente de la situation dans les bases AMO</a:t>
            </a:r>
          </a:p>
          <a:p>
            <a:pPr lvl="1">
              <a:spcBef>
                <a:spcPts val="0"/>
              </a:spcBef>
              <a:spcAft>
                <a:spcPts val="300"/>
              </a:spcAft>
            </a:pPr>
            <a:r>
              <a:rPr lang="fr-FR" sz="1200" b="1" dirty="0" smtClean="0"/>
              <a:t>Il subsiste quelques situations en lien avec la maternité (FSE en « assurance maladie » et taux de prise en charge différent de 100% pour une bénéficiaire en maternité) où le rejet ne peut être retraité par la caisse</a:t>
            </a:r>
          </a:p>
          <a:p>
            <a:pPr lvl="1">
              <a:spcBef>
                <a:spcPts val="0"/>
              </a:spcBef>
              <a:spcAft>
                <a:spcPts val="300"/>
              </a:spcAft>
            </a:pPr>
            <a:r>
              <a:rPr lang="fr-FR" sz="1200" b="1" dirty="0" smtClean="0"/>
              <a:t>Les travaux AMO en 2018 visent à automatiser la suppression des rejets (actuellement retraités à la main par les caisses) en application des principes directeurs métiers garantissant l’harmonisation des pratiques</a:t>
            </a:r>
          </a:p>
          <a:p>
            <a:pPr>
              <a:spcBef>
                <a:spcPts val="1000"/>
              </a:spcBef>
            </a:pPr>
            <a:r>
              <a:rPr lang="fr-FR" sz="1500" b="1" dirty="0" smtClean="0"/>
              <a:t>Accompagnement des professionnels de santé pour éviter des rejets liés à leur pratique</a:t>
            </a:r>
          </a:p>
          <a:p>
            <a:pPr lvl="1">
              <a:spcBef>
                <a:spcPts val="0"/>
              </a:spcBef>
              <a:spcAft>
                <a:spcPts val="300"/>
              </a:spcAft>
            </a:pPr>
            <a:r>
              <a:rPr lang="fr-FR" sz="1200" b="1" dirty="0" smtClean="0"/>
              <a:t>Conception et déploiement par les CIS de « Guide de réduction des principaux rejets </a:t>
            </a:r>
            <a:r>
              <a:rPr lang="fr-FR" sz="1200" b="1" i="1" dirty="0" smtClean="0"/>
              <a:t>‘catégoriels’ </a:t>
            </a:r>
            <a:r>
              <a:rPr lang="fr-FR" sz="1200" b="1" dirty="0" smtClean="0"/>
              <a:t>»</a:t>
            </a:r>
          </a:p>
          <a:p>
            <a:pPr>
              <a:spcBef>
                <a:spcPts val="1000"/>
              </a:spcBef>
            </a:pPr>
            <a:r>
              <a:rPr lang="fr-FR" sz="1500" b="1" dirty="0" smtClean="0"/>
              <a:t>Harmonisation des libellés de rejets </a:t>
            </a:r>
          </a:p>
          <a:p>
            <a:pPr lvl="1">
              <a:spcBef>
                <a:spcPts val="0"/>
              </a:spcBef>
              <a:spcAft>
                <a:spcPts val="300"/>
              </a:spcAft>
            </a:pPr>
            <a:r>
              <a:rPr lang="fr-FR" sz="1200" b="1" dirty="0" smtClean="0"/>
              <a:t>Parmi les 47 principaux motifs de rejets, 29 libellés de rejets ont été harmonisés en inter régime</a:t>
            </a:r>
          </a:p>
          <a:p>
            <a:pPr lvl="1">
              <a:spcBef>
                <a:spcPts val="0"/>
              </a:spcBef>
              <a:spcAft>
                <a:spcPts val="300"/>
              </a:spcAft>
            </a:pPr>
            <a:r>
              <a:rPr lang="fr-FR" sz="1200" b="1" dirty="0" smtClean="0"/>
              <a:t>Les travaux AMO en 2018 visent à poursuivre ce travail d’harmonisation pour 23 motifs supplémentaires</a:t>
            </a:r>
            <a:endParaRPr lang="fr-FR" sz="1200" b="1"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7</a:t>
            </a:fld>
            <a:endParaRPr lang="fr-FR" dirty="0">
              <a:solidFill>
                <a:srgbClr val="9BBB59">
                  <a:lumMod val="75000"/>
                </a:srgbClr>
              </a:solidFill>
            </a:endParaRPr>
          </a:p>
        </p:txBody>
      </p:sp>
    </p:spTree>
    <p:extLst>
      <p:ext uri="{BB962C8B-B14F-4D97-AF65-F5344CB8AC3E}">
        <p14:creationId xmlns:p14="http://schemas.microsoft.com/office/powerpoint/2010/main" val="875035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9995" y="0"/>
            <a:ext cx="8229600" cy="922114"/>
          </a:xfrm>
        </p:spPr>
        <p:txBody>
          <a:bodyPr>
            <a:normAutofit/>
          </a:bodyPr>
          <a:lstStyle/>
          <a:p>
            <a:pPr algn="r"/>
            <a:r>
              <a:rPr lang="fr-FR" sz="2400" dirty="0" smtClean="0"/>
              <a:t>Facilitation de la facturation par le déploiement de </a:t>
            </a:r>
            <a:r>
              <a:rPr lang="fr-FR" sz="2400" dirty="0" err="1" smtClean="0"/>
              <a:t>ADRi</a:t>
            </a:r>
            <a:endParaRPr lang="fr-FR" sz="2400" dirty="0"/>
          </a:p>
        </p:txBody>
      </p:sp>
      <p:sp>
        <p:nvSpPr>
          <p:cNvPr id="3" name="Espace réservé du contenu 2"/>
          <p:cNvSpPr>
            <a:spLocks noGrp="1"/>
          </p:cNvSpPr>
          <p:nvPr>
            <p:ph idx="1"/>
          </p:nvPr>
        </p:nvSpPr>
        <p:spPr>
          <a:xfrm>
            <a:off x="378119" y="722916"/>
            <a:ext cx="8613666" cy="4525963"/>
          </a:xfrm>
        </p:spPr>
        <p:txBody>
          <a:bodyPr>
            <a:noAutofit/>
          </a:bodyPr>
          <a:lstStyle/>
          <a:p>
            <a:pPr>
              <a:spcBef>
                <a:spcPts val="1000"/>
              </a:spcBef>
            </a:pPr>
            <a:r>
              <a:rPr lang="fr-FR" sz="1500" b="1" dirty="0"/>
              <a:t>Le service </a:t>
            </a:r>
            <a:r>
              <a:rPr lang="fr-FR" sz="1500" b="1" dirty="0" err="1"/>
              <a:t>ADRi</a:t>
            </a:r>
            <a:r>
              <a:rPr lang="fr-FR" sz="1500" b="1" dirty="0"/>
              <a:t>, intégré au logiciel de facturation, permet au professionnel de santé de fiabiliser sa </a:t>
            </a:r>
            <a:r>
              <a:rPr lang="fr-FR" sz="1500" b="1" dirty="0" smtClean="0"/>
              <a:t>facture. En </a:t>
            </a:r>
            <a:r>
              <a:rPr lang="fr-FR" sz="1500" b="1" dirty="0"/>
              <a:t>particulier lorsque le patient a oublié sa carte Vitale, lorsqu’elle n’est pas à jour par rapport à un changement de situation du patient (organisme gestionnaire, niveau de prise en charge) ou lorsque le professionnel de santé souhaite s’assurer de la réalité des droits du patient (AME, CMU-C, ACS, exonération du TM, </a:t>
            </a:r>
            <a:r>
              <a:rPr lang="fr-FR" sz="1500" b="1" dirty="0" smtClean="0"/>
              <a:t>…)</a:t>
            </a:r>
            <a:endParaRPr lang="fr-FR" sz="1100" b="1" dirty="0"/>
          </a:p>
          <a:p>
            <a:pPr>
              <a:spcBef>
                <a:spcPts val="1000"/>
              </a:spcBef>
            </a:pPr>
            <a:r>
              <a:rPr lang="fr-FR" sz="1500" b="1" dirty="0" smtClean="0"/>
              <a:t>Trois modes de fonctionnement  possibles (paramétrables par le professionnel de santé) : </a:t>
            </a:r>
          </a:p>
          <a:p>
            <a:pPr lvl="1">
              <a:spcBef>
                <a:spcPts val="0"/>
              </a:spcBef>
              <a:spcAft>
                <a:spcPts val="300"/>
              </a:spcAft>
            </a:pPr>
            <a:r>
              <a:rPr lang="fr-FR" sz="1200" b="1" dirty="0" smtClean="0"/>
              <a:t>Appel en automatique en l’absence de carte Vitale ou lorsqu’elle n’a pas été mise à jour depuis plus de 12 mois</a:t>
            </a:r>
          </a:p>
          <a:p>
            <a:pPr lvl="1">
              <a:spcBef>
                <a:spcPts val="0"/>
              </a:spcBef>
              <a:spcAft>
                <a:spcPts val="300"/>
              </a:spcAft>
            </a:pPr>
            <a:r>
              <a:rPr lang="fr-FR" sz="1200" b="1" dirty="0"/>
              <a:t>Appel </a:t>
            </a:r>
            <a:r>
              <a:rPr lang="fr-FR" sz="1200" b="1" dirty="0" smtClean="0"/>
              <a:t>en automatique  à </a:t>
            </a:r>
            <a:r>
              <a:rPr lang="fr-FR" sz="1200" b="1" dirty="0"/>
              <a:t>chaque </a:t>
            </a:r>
            <a:r>
              <a:rPr lang="fr-FR" sz="1200" b="1" dirty="0" smtClean="0"/>
              <a:t>facture réalisée par le professionnel de santé</a:t>
            </a:r>
          </a:p>
          <a:p>
            <a:pPr lvl="1">
              <a:spcBef>
                <a:spcPts val="0"/>
              </a:spcBef>
              <a:spcAft>
                <a:spcPts val="300"/>
              </a:spcAft>
            </a:pPr>
            <a:r>
              <a:rPr lang="fr-FR" sz="1200" b="1" dirty="0" smtClean="0"/>
              <a:t>Appel à </a:t>
            </a:r>
            <a:r>
              <a:rPr lang="fr-FR" sz="1200" b="1" dirty="0"/>
              <a:t>la demande du professionnel de </a:t>
            </a:r>
            <a:r>
              <a:rPr lang="fr-FR" sz="1200" b="1" dirty="0" smtClean="0"/>
              <a:t>santé lorsqu’il a un doute sur la situation du patie</a:t>
            </a:r>
            <a:r>
              <a:rPr lang="fr-FR" sz="1400" b="1" dirty="0" smtClean="0"/>
              <a:t>nt</a:t>
            </a:r>
            <a:endParaRPr lang="fr-FR" sz="400" b="1" dirty="0" smtClean="0"/>
          </a:p>
          <a:p>
            <a:pPr>
              <a:spcBef>
                <a:spcPts val="1000"/>
              </a:spcBef>
            </a:pPr>
            <a:r>
              <a:rPr lang="fr-FR" sz="1500" b="1" dirty="0" smtClean="0"/>
              <a:t>Travaux 2018, ajout d’un nouveau mode d’appel à </a:t>
            </a:r>
            <a:r>
              <a:rPr lang="fr-FR" sz="1500" b="1" dirty="0" err="1" smtClean="0"/>
              <a:t>ADRi</a:t>
            </a:r>
            <a:r>
              <a:rPr lang="fr-FR" sz="1500" b="1" dirty="0" smtClean="0"/>
              <a:t> : Appel en automatique lorsque le tiers payant est positionné</a:t>
            </a:r>
            <a:endParaRPr lang="fr-FR" sz="1100" b="1" dirty="0" smtClean="0"/>
          </a:p>
          <a:p>
            <a:pPr>
              <a:spcBef>
                <a:spcPts val="1000"/>
              </a:spcBef>
            </a:pPr>
            <a:r>
              <a:rPr lang="fr-FR" sz="1500" b="1" dirty="0" smtClean="0"/>
              <a:t>Déploiement et utilisation par les PS		Situation éditeurs </a:t>
            </a:r>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8</a:t>
            </a:fld>
            <a:endParaRPr lang="fr-FR" dirty="0">
              <a:solidFill>
                <a:srgbClr val="9BBB59">
                  <a:lumMod val="75000"/>
                </a:srgbClr>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2004299263"/>
              </p:ext>
            </p:extLst>
          </p:nvPr>
        </p:nvGraphicFramePr>
        <p:xfrm>
          <a:off x="539552" y="3964226"/>
          <a:ext cx="4043147" cy="2456307"/>
        </p:xfrm>
        <a:graphic>
          <a:graphicData uri="http://schemas.openxmlformats.org/drawingml/2006/table">
            <a:tbl>
              <a:tblPr firstRow="1" firstCol="1" bandRow="1">
                <a:tableStyleId>{5C22544A-7EE6-4342-B048-85BDC9FD1C3A}</a:tableStyleId>
              </a:tblPr>
              <a:tblGrid>
                <a:gridCol w="1303768"/>
                <a:gridCol w="878945"/>
                <a:gridCol w="878945"/>
                <a:gridCol w="981489"/>
              </a:tblGrid>
              <a:tr h="361649">
                <a:tc>
                  <a:txBody>
                    <a:bodyPr/>
                    <a:lstStyle/>
                    <a:p>
                      <a:pPr>
                        <a:spcAft>
                          <a:spcPts val="0"/>
                        </a:spcAft>
                      </a:pPr>
                      <a:r>
                        <a:rPr lang="fr-FR" sz="1100" dirty="0">
                          <a:effectLst/>
                        </a:rPr>
                        <a:t>PS</a:t>
                      </a:r>
                      <a:endParaRPr lang="fr-FR" sz="1100" dirty="0">
                        <a:effectLst/>
                        <a:latin typeface="Calibri"/>
                        <a:ea typeface="Calibri"/>
                        <a:cs typeface="Times New Roman"/>
                      </a:endParaRPr>
                    </a:p>
                  </a:txBody>
                  <a:tcPr marL="44450" marR="44450" marT="0" marB="0" anchor="b"/>
                </a:tc>
                <a:tc>
                  <a:txBody>
                    <a:bodyPr/>
                    <a:lstStyle/>
                    <a:p>
                      <a:pPr>
                        <a:spcAft>
                          <a:spcPts val="0"/>
                        </a:spcAft>
                      </a:pPr>
                      <a:r>
                        <a:rPr lang="fr-FR" sz="1100">
                          <a:effectLst/>
                        </a:rPr>
                        <a:t>Déployés</a:t>
                      </a:r>
                      <a:endParaRPr lang="fr-FR" sz="1100">
                        <a:effectLst/>
                        <a:latin typeface="Calibri"/>
                        <a:ea typeface="Calibri"/>
                        <a:cs typeface="Times New Roman"/>
                      </a:endParaRPr>
                    </a:p>
                  </a:txBody>
                  <a:tcPr marL="44450" marR="44450" marT="0" marB="0" anchor="b"/>
                </a:tc>
                <a:tc>
                  <a:txBody>
                    <a:bodyPr/>
                    <a:lstStyle/>
                    <a:p>
                      <a:pPr>
                        <a:spcAft>
                          <a:spcPts val="0"/>
                        </a:spcAft>
                      </a:pPr>
                      <a:r>
                        <a:rPr lang="fr-FR" sz="1100">
                          <a:effectLst/>
                        </a:rPr>
                        <a:t>Utilisateurs</a:t>
                      </a:r>
                      <a:endParaRPr lang="fr-FR" sz="1100">
                        <a:effectLst/>
                        <a:latin typeface="Calibri"/>
                        <a:ea typeface="Calibri"/>
                        <a:cs typeface="Times New Roman"/>
                      </a:endParaRPr>
                    </a:p>
                  </a:txBody>
                  <a:tcPr marL="44450" marR="44450" marT="0" marB="0" anchor="b"/>
                </a:tc>
                <a:tc>
                  <a:txBody>
                    <a:bodyPr/>
                    <a:lstStyle/>
                    <a:p>
                      <a:pPr>
                        <a:spcAft>
                          <a:spcPts val="0"/>
                        </a:spcAft>
                      </a:pPr>
                      <a:r>
                        <a:rPr lang="fr-FR" sz="1100">
                          <a:effectLst/>
                        </a:rPr>
                        <a:t>% utilisateurs</a:t>
                      </a:r>
                      <a:endParaRPr lang="fr-FR" sz="1100">
                        <a:effectLst/>
                        <a:latin typeface="Calibri"/>
                        <a:ea typeface="Calibri"/>
                        <a:cs typeface="Times New Roman"/>
                      </a:endParaRPr>
                    </a:p>
                  </a:txBody>
                  <a:tcPr marL="44450" marR="44450" marT="0" marB="0" anchor="b"/>
                </a:tc>
              </a:tr>
              <a:tr h="227325">
                <a:tc>
                  <a:txBody>
                    <a:bodyPr/>
                    <a:lstStyle/>
                    <a:p>
                      <a:pPr>
                        <a:spcAft>
                          <a:spcPts val="0"/>
                        </a:spcAft>
                      </a:pPr>
                      <a:r>
                        <a:rPr lang="fr-FR" sz="1100">
                          <a:effectLst/>
                        </a:rPr>
                        <a:t>Médecins</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52025</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27049</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52%</a:t>
                      </a:r>
                      <a:endParaRPr lang="fr-FR" sz="1100">
                        <a:effectLst/>
                        <a:latin typeface="Calibri"/>
                        <a:ea typeface="Calibri"/>
                        <a:cs typeface="Times New Roman"/>
                      </a:endParaRPr>
                    </a:p>
                  </a:txBody>
                  <a:tcPr marL="44450" marR="44450" marT="0" marB="0" anchor="b"/>
                </a:tc>
              </a:tr>
              <a:tr h="227325">
                <a:tc>
                  <a:txBody>
                    <a:bodyPr/>
                    <a:lstStyle/>
                    <a:p>
                      <a:pPr>
                        <a:spcAft>
                          <a:spcPts val="0"/>
                        </a:spcAft>
                      </a:pPr>
                      <a:r>
                        <a:rPr lang="fr-FR" sz="1100">
                          <a:effectLst/>
                        </a:rPr>
                        <a:t>Auxiliaires</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69850</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40790</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58%</a:t>
                      </a:r>
                      <a:endParaRPr lang="fr-FR" sz="1100">
                        <a:effectLst/>
                        <a:latin typeface="Calibri"/>
                        <a:ea typeface="Calibri"/>
                        <a:cs typeface="Times New Roman"/>
                      </a:endParaRPr>
                    </a:p>
                  </a:txBody>
                  <a:tcPr marL="44450" marR="44450" marT="0" marB="0" anchor="b"/>
                </a:tc>
              </a:tr>
              <a:tr h="227325">
                <a:tc>
                  <a:txBody>
                    <a:bodyPr/>
                    <a:lstStyle/>
                    <a:p>
                      <a:pPr>
                        <a:spcAft>
                          <a:spcPts val="0"/>
                        </a:spcAft>
                      </a:pPr>
                      <a:r>
                        <a:rPr lang="fr-FR" sz="1100">
                          <a:effectLst/>
                        </a:rPr>
                        <a:t>Dentistes</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12824</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8627</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67%</a:t>
                      </a:r>
                      <a:endParaRPr lang="fr-FR" sz="1100">
                        <a:effectLst/>
                        <a:latin typeface="Calibri"/>
                        <a:ea typeface="Calibri"/>
                        <a:cs typeface="Times New Roman"/>
                      </a:endParaRPr>
                    </a:p>
                  </a:txBody>
                  <a:tcPr marL="44450" marR="44450" marT="0" marB="0" anchor="b"/>
                </a:tc>
              </a:tr>
              <a:tr h="206848">
                <a:tc>
                  <a:txBody>
                    <a:bodyPr/>
                    <a:lstStyle/>
                    <a:p>
                      <a:pPr>
                        <a:spcAft>
                          <a:spcPts val="0"/>
                        </a:spcAft>
                      </a:pPr>
                      <a:r>
                        <a:rPr lang="fr-FR" sz="1100">
                          <a:effectLst/>
                        </a:rPr>
                        <a:t>Sages-Femmes</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2370</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587</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25%</a:t>
                      </a:r>
                      <a:endParaRPr lang="fr-FR" sz="1100">
                        <a:effectLst/>
                        <a:latin typeface="Calibri"/>
                        <a:ea typeface="Calibri"/>
                        <a:cs typeface="Times New Roman"/>
                      </a:endParaRPr>
                    </a:p>
                  </a:txBody>
                  <a:tcPr marL="44450" marR="44450" marT="0" marB="0" anchor="b"/>
                </a:tc>
              </a:tr>
              <a:tr h="227325">
                <a:tc>
                  <a:txBody>
                    <a:bodyPr/>
                    <a:lstStyle/>
                    <a:p>
                      <a:pPr>
                        <a:spcAft>
                          <a:spcPts val="0"/>
                        </a:spcAft>
                      </a:pPr>
                      <a:r>
                        <a:rPr lang="fr-FR" sz="1100">
                          <a:effectLst/>
                        </a:rPr>
                        <a:t>Pharmacies</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609</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322</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dirty="0">
                          <a:effectLst/>
                        </a:rPr>
                        <a:t>53%</a:t>
                      </a:r>
                      <a:endParaRPr lang="fr-FR" sz="1100" dirty="0">
                        <a:effectLst/>
                        <a:latin typeface="Calibri"/>
                        <a:ea typeface="Calibri"/>
                        <a:cs typeface="Times New Roman"/>
                      </a:endParaRPr>
                    </a:p>
                  </a:txBody>
                  <a:tcPr marL="44450" marR="44450" marT="0" marB="0" anchor="b"/>
                </a:tc>
              </a:tr>
              <a:tr h="227325">
                <a:tc>
                  <a:txBody>
                    <a:bodyPr/>
                    <a:lstStyle/>
                    <a:p>
                      <a:pPr>
                        <a:spcAft>
                          <a:spcPts val="0"/>
                        </a:spcAft>
                      </a:pPr>
                      <a:r>
                        <a:rPr lang="fr-FR" sz="1100">
                          <a:effectLst/>
                        </a:rPr>
                        <a:t>Laboratoires</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568</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133</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dirty="0">
                          <a:effectLst/>
                        </a:rPr>
                        <a:t>23%</a:t>
                      </a:r>
                      <a:endParaRPr lang="fr-FR" sz="1100" dirty="0">
                        <a:effectLst/>
                        <a:latin typeface="Calibri"/>
                        <a:ea typeface="Calibri"/>
                        <a:cs typeface="Times New Roman"/>
                      </a:endParaRPr>
                    </a:p>
                  </a:txBody>
                  <a:tcPr marL="44450" marR="44450" marT="0" marB="0" anchor="b"/>
                </a:tc>
              </a:tr>
              <a:tr h="273803">
                <a:tc>
                  <a:txBody>
                    <a:bodyPr/>
                    <a:lstStyle/>
                    <a:p>
                      <a:pPr>
                        <a:spcAft>
                          <a:spcPts val="0"/>
                        </a:spcAft>
                      </a:pPr>
                      <a:r>
                        <a:rPr lang="fr-FR" sz="1100">
                          <a:effectLst/>
                        </a:rPr>
                        <a:t>Centres de santé</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582</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277</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48%</a:t>
                      </a:r>
                      <a:endParaRPr lang="fr-FR" sz="1100">
                        <a:effectLst/>
                        <a:latin typeface="Calibri"/>
                        <a:ea typeface="Calibri"/>
                        <a:cs typeface="Times New Roman"/>
                      </a:endParaRPr>
                    </a:p>
                  </a:txBody>
                  <a:tcPr marL="44450" marR="44450" marT="0" marB="0" anchor="b"/>
                </a:tc>
              </a:tr>
              <a:tr h="238691">
                <a:tc>
                  <a:txBody>
                    <a:bodyPr/>
                    <a:lstStyle/>
                    <a:p>
                      <a:pPr>
                        <a:spcAft>
                          <a:spcPts val="0"/>
                        </a:spcAft>
                      </a:pPr>
                      <a:r>
                        <a:rPr lang="fr-FR" sz="1100" dirty="0">
                          <a:effectLst/>
                        </a:rPr>
                        <a:t>Prof. LPP</a:t>
                      </a:r>
                      <a:endParaRPr lang="fr-FR" sz="1100" dirty="0">
                        <a:effectLst/>
                        <a:latin typeface="Calibri"/>
                        <a:ea typeface="Calibri"/>
                        <a:cs typeface="Times New Roman"/>
                      </a:endParaRPr>
                    </a:p>
                  </a:txBody>
                  <a:tcPr marL="44450" marR="44450" marT="0" marB="0" anchor="b"/>
                </a:tc>
                <a:tc>
                  <a:txBody>
                    <a:bodyPr/>
                    <a:lstStyle/>
                    <a:p>
                      <a:pPr algn="r">
                        <a:spcAft>
                          <a:spcPts val="0"/>
                        </a:spcAft>
                      </a:pPr>
                      <a:r>
                        <a:rPr lang="fr-FR" sz="1100">
                          <a:effectLst/>
                        </a:rPr>
                        <a:t>803</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452</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56%</a:t>
                      </a:r>
                      <a:endParaRPr lang="fr-FR" sz="1100">
                        <a:effectLst/>
                        <a:latin typeface="Calibri"/>
                        <a:ea typeface="Calibri"/>
                        <a:cs typeface="Times New Roman"/>
                      </a:endParaRPr>
                    </a:p>
                  </a:txBody>
                  <a:tcPr marL="44450" marR="44450" marT="0" marB="0" anchor="b"/>
                </a:tc>
              </a:tr>
              <a:tr h="238691">
                <a:tc>
                  <a:txBody>
                    <a:bodyPr/>
                    <a:lstStyle/>
                    <a:p>
                      <a:pPr>
                        <a:spcAft>
                          <a:spcPts val="0"/>
                        </a:spcAft>
                      </a:pPr>
                      <a:r>
                        <a:rPr lang="fr-FR" sz="1100" dirty="0">
                          <a:effectLst/>
                        </a:rPr>
                        <a:t>Total</a:t>
                      </a:r>
                      <a:endParaRPr lang="fr-FR" sz="1100" dirty="0">
                        <a:effectLst/>
                        <a:latin typeface="Calibri"/>
                        <a:ea typeface="Calibri"/>
                        <a:cs typeface="Times New Roman"/>
                      </a:endParaRPr>
                    </a:p>
                  </a:txBody>
                  <a:tcPr marL="44450" marR="44450" marT="0" marB="0" anchor="b"/>
                </a:tc>
                <a:tc>
                  <a:txBody>
                    <a:bodyPr/>
                    <a:lstStyle/>
                    <a:p>
                      <a:pPr algn="r">
                        <a:spcAft>
                          <a:spcPts val="0"/>
                        </a:spcAft>
                      </a:pPr>
                      <a:r>
                        <a:rPr lang="fr-FR" sz="1100">
                          <a:effectLst/>
                        </a:rPr>
                        <a:t>139631</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a:effectLst/>
                        </a:rPr>
                        <a:t>78237</a:t>
                      </a:r>
                      <a:endParaRPr lang="fr-FR" sz="1100">
                        <a:effectLst/>
                        <a:latin typeface="Calibri"/>
                        <a:ea typeface="Calibri"/>
                        <a:cs typeface="Times New Roman"/>
                      </a:endParaRPr>
                    </a:p>
                  </a:txBody>
                  <a:tcPr marL="44450" marR="44450" marT="0" marB="0" anchor="b"/>
                </a:tc>
                <a:tc>
                  <a:txBody>
                    <a:bodyPr/>
                    <a:lstStyle/>
                    <a:p>
                      <a:pPr algn="r">
                        <a:spcAft>
                          <a:spcPts val="0"/>
                        </a:spcAft>
                      </a:pPr>
                      <a:r>
                        <a:rPr lang="fr-FR" sz="1100" dirty="0">
                          <a:effectLst/>
                        </a:rPr>
                        <a:t>56%</a:t>
                      </a:r>
                      <a:endParaRPr lang="fr-FR" sz="1100" dirty="0">
                        <a:effectLst/>
                        <a:latin typeface="Calibri"/>
                        <a:ea typeface="Calibri"/>
                        <a:cs typeface="Times New Roman"/>
                      </a:endParaRPr>
                    </a:p>
                  </a:txBody>
                  <a:tcPr marL="44450" marR="44450" marT="0" marB="0" anchor="b"/>
                </a:tc>
              </a:tr>
            </a:tbl>
          </a:graphicData>
        </a:graphic>
      </p:graphicFrame>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9969" y="4177343"/>
            <a:ext cx="4319368" cy="2383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915460" y="3905269"/>
            <a:ext cx="3672408" cy="276999"/>
          </a:xfrm>
          <a:prstGeom prst="rect">
            <a:avLst/>
          </a:prstGeom>
        </p:spPr>
        <p:txBody>
          <a:bodyPr wrap="square">
            <a:spAutoFit/>
          </a:bodyPr>
          <a:lstStyle/>
          <a:p>
            <a:r>
              <a:rPr lang="fr-FR" sz="1200" b="1" dirty="0">
                <a:solidFill>
                  <a:srgbClr val="1F497D">
                    <a:lumMod val="50000"/>
                  </a:srgbClr>
                </a:solidFill>
              </a:rPr>
              <a:t>68 autorisés sur 126 ;  représentant 61 logiciels sur 284</a:t>
            </a:r>
          </a:p>
        </p:txBody>
      </p:sp>
    </p:spTree>
    <p:extLst>
      <p:ext uri="{BB962C8B-B14F-4D97-AF65-F5344CB8AC3E}">
        <p14:creationId xmlns:p14="http://schemas.microsoft.com/office/powerpoint/2010/main" val="3115108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7654" y="14988"/>
            <a:ext cx="8229600" cy="922114"/>
          </a:xfrm>
        </p:spPr>
        <p:txBody>
          <a:bodyPr>
            <a:normAutofit/>
          </a:bodyPr>
          <a:lstStyle/>
          <a:p>
            <a:pPr algn="r"/>
            <a:r>
              <a:rPr lang="fr-FR" sz="2400" dirty="0" smtClean="0"/>
              <a:t>Délais de paiement en 7 jours et pénalités</a:t>
            </a:r>
            <a:endParaRPr lang="fr-FR" sz="2400" dirty="0"/>
          </a:p>
        </p:txBody>
      </p:sp>
      <p:sp>
        <p:nvSpPr>
          <p:cNvPr id="3" name="Espace réservé du contenu 2"/>
          <p:cNvSpPr>
            <a:spLocks noGrp="1"/>
          </p:cNvSpPr>
          <p:nvPr>
            <p:ph idx="1"/>
          </p:nvPr>
        </p:nvSpPr>
        <p:spPr>
          <a:xfrm>
            <a:off x="525904" y="1052736"/>
            <a:ext cx="8618096" cy="4525963"/>
          </a:xfrm>
        </p:spPr>
        <p:txBody>
          <a:bodyPr>
            <a:noAutofit/>
          </a:bodyPr>
          <a:lstStyle/>
          <a:p>
            <a:pPr>
              <a:spcBef>
                <a:spcPts val="1000"/>
              </a:spcBef>
            </a:pPr>
            <a:r>
              <a:rPr lang="fr-FR" sz="1500" b="1" dirty="0" smtClean="0"/>
              <a:t>L’article L 161-36-3 du </a:t>
            </a:r>
            <a:r>
              <a:rPr lang="fr-FR" sz="1500" b="1" dirty="0"/>
              <a:t>Code de la Sécurité </a:t>
            </a:r>
            <a:r>
              <a:rPr lang="fr-FR" sz="1500" b="1" dirty="0" smtClean="0"/>
              <a:t>Sociale , créé par </a:t>
            </a:r>
            <a:r>
              <a:rPr lang="fr-FR" sz="1500" b="1" dirty="0"/>
              <a:t>l’article 83 de la loi de modernisation de notre système de </a:t>
            </a:r>
            <a:r>
              <a:rPr lang="fr-FR" sz="1500" b="1" dirty="0" smtClean="0"/>
              <a:t>santé n°2016-41 du 28 janvier 2016, fixe </a:t>
            </a:r>
            <a:r>
              <a:rPr lang="fr-FR" sz="1500" b="1" dirty="0"/>
              <a:t>le principe et les conditions de la garantie de paiement au professionnel de santé dans le cadre du tiers payant et sanctionne le non-respect du délai de paiement par une pénalité à la charge de l’Assurance </a:t>
            </a:r>
            <a:r>
              <a:rPr lang="fr-FR" sz="1500" b="1" dirty="0" smtClean="0"/>
              <a:t>Maladie. </a:t>
            </a:r>
            <a:r>
              <a:rPr lang="fr-FR" sz="1100" b="1" dirty="0" smtClean="0"/>
              <a:t/>
            </a:r>
            <a:br>
              <a:rPr lang="fr-FR" sz="1100" b="1" dirty="0" smtClean="0"/>
            </a:br>
            <a:r>
              <a:rPr lang="fr-FR" sz="1500" b="1" dirty="0" smtClean="0"/>
              <a:t>Il </a:t>
            </a:r>
            <a:r>
              <a:rPr lang="fr-FR" sz="1500" b="1" dirty="0"/>
              <a:t>renvoie au décret </a:t>
            </a:r>
            <a:r>
              <a:rPr lang="x-none" sz="1500" b="1"/>
              <a:t>n°2016-1069 </a:t>
            </a:r>
            <a:r>
              <a:rPr lang="fr-FR" sz="1500" b="1" dirty="0" smtClean="0"/>
              <a:t>du </a:t>
            </a:r>
            <a:r>
              <a:rPr lang="fr-FR" sz="1500" b="1" dirty="0"/>
              <a:t>3 aout </a:t>
            </a:r>
            <a:r>
              <a:rPr lang="fr-FR" sz="1500" b="1" dirty="0" smtClean="0"/>
              <a:t>2016,  </a:t>
            </a:r>
            <a:r>
              <a:rPr lang="fr-FR" sz="1500" b="1" dirty="0"/>
              <a:t>pour fixer les contours de cette garantie et notamment les conditions d’application de la </a:t>
            </a:r>
            <a:r>
              <a:rPr lang="fr-FR" sz="1500" b="1" dirty="0" smtClean="0"/>
              <a:t>pénalité.</a:t>
            </a:r>
          </a:p>
          <a:p>
            <a:pPr>
              <a:spcBef>
                <a:spcPts val="1000"/>
              </a:spcBef>
            </a:pPr>
            <a:r>
              <a:rPr lang="fr-FR" sz="1500" b="1" dirty="0" smtClean="0"/>
              <a:t>Toute FSE sécurisée avec la carte Vitale doit être remboursée en 7 jours ouvrés au plus, à défaut une pénalité sera due au professionnel de santé :</a:t>
            </a:r>
          </a:p>
          <a:p>
            <a:pPr lvl="1">
              <a:spcBef>
                <a:spcPts val="0"/>
              </a:spcBef>
              <a:spcAft>
                <a:spcPts val="300"/>
              </a:spcAft>
            </a:pPr>
            <a:r>
              <a:rPr lang="fr-FR" sz="1200" dirty="0" smtClean="0"/>
              <a:t>1€ forfaire par FSE remboursée en 8 ou 9 jours ouvrés</a:t>
            </a:r>
          </a:p>
          <a:p>
            <a:pPr lvl="1">
              <a:spcBef>
                <a:spcPts val="0"/>
              </a:spcBef>
              <a:spcAft>
                <a:spcPts val="300"/>
              </a:spcAft>
            </a:pPr>
            <a:r>
              <a:rPr lang="fr-FR" sz="1200" dirty="0" smtClean="0"/>
              <a:t>10% de la part AMO pour toute FSE remboursée à partir du 10</a:t>
            </a:r>
            <a:r>
              <a:rPr lang="fr-FR" sz="1200" baseline="30000" dirty="0" smtClean="0"/>
              <a:t>ième</a:t>
            </a:r>
            <a:r>
              <a:rPr lang="fr-FR" sz="1200" dirty="0" smtClean="0"/>
              <a:t> jour ouvré.</a:t>
            </a:r>
          </a:p>
          <a:p>
            <a:pPr lvl="1">
              <a:spcBef>
                <a:spcPts val="0"/>
              </a:spcBef>
              <a:spcAft>
                <a:spcPts val="300"/>
              </a:spcAft>
            </a:pPr>
            <a:r>
              <a:rPr lang="fr-FR" sz="1200" dirty="0" smtClean="0"/>
              <a:t>Le versement des pénalités est semestriel (versement à S pour les FSE remboursées à S-1)</a:t>
            </a:r>
          </a:p>
          <a:p>
            <a:pPr>
              <a:spcBef>
                <a:spcPts val="1000"/>
              </a:spcBef>
            </a:pPr>
            <a:r>
              <a:rPr lang="fr-FR" sz="1500" b="1" dirty="0" smtClean="0"/>
              <a:t>Pour le régime général, au 3</a:t>
            </a:r>
            <a:r>
              <a:rPr lang="fr-FR" sz="1500" b="1" baseline="30000" dirty="0" smtClean="0"/>
              <a:t>ième</a:t>
            </a:r>
            <a:r>
              <a:rPr lang="fr-FR" sz="1500" b="1" dirty="0" smtClean="0"/>
              <a:t> trimestre  2017 le délais moyen de remboursement des FSE toute caisse et toute catégorie de professionnels de santé est de 3,02 jours, et de 4 jours pour le 9</a:t>
            </a:r>
            <a:r>
              <a:rPr lang="fr-FR" sz="1500" b="1" baseline="30000" dirty="0" smtClean="0"/>
              <a:t>ième</a:t>
            </a:r>
            <a:r>
              <a:rPr lang="fr-FR" sz="1500" b="1" dirty="0" smtClean="0"/>
              <a:t> décile</a:t>
            </a:r>
            <a:r>
              <a:rPr lang="fr-FR" sz="1500" b="1" baseline="30000" dirty="0" smtClean="0"/>
              <a:t>(1)</a:t>
            </a:r>
          </a:p>
          <a:p>
            <a:pPr>
              <a:spcBef>
                <a:spcPts val="1000"/>
              </a:spcBef>
            </a:pPr>
            <a:r>
              <a:rPr lang="fr-FR" sz="1500" b="1" dirty="0" smtClean="0"/>
              <a:t>Ces délais sont  respectivement de 1,25 et 2 pour la MSA et de 1,97 et 4 pour le RSI</a:t>
            </a:r>
          </a:p>
          <a:p>
            <a:pPr>
              <a:spcBef>
                <a:spcPts val="1000"/>
              </a:spcBef>
            </a:pPr>
            <a:r>
              <a:rPr lang="fr-FR" sz="1500" b="1" dirty="0" smtClean="0"/>
              <a:t>Les pénalités, dont la tendance est à la baisse régulière, versées pour les FSE sont de :</a:t>
            </a:r>
          </a:p>
          <a:p>
            <a:pPr lvl="1">
              <a:spcBef>
                <a:spcPts val="0"/>
              </a:spcBef>
              <a:spcAft>
                <a:spcPts val="300"/>
              </a:spcAft>
            </a:pPr>
            <a:r>
              <a:rPr lang="fr-FR" sz="1200" dirty="0" smtClean="0"/>
              <a:t>Pour le régime général : </a:t>
            </a:r>
            <a:r>
              <a:rPr lang="fr-FR" sz="1200" b="1" dirty="0" smtClean="0"/>
              <a:t>600 K€</a:t>
            </a:r>
            <a:r>
              <a:rPr lang="fr-FR" sz="1200" dirty="0" smtClean="0"/>
              <a:t> pour S2 2016 et </a:t>
            </a:r>
            <a:r>
              <a:rPr lang="fr-FR" sz="1200" b="1" dirty="0" smtClean="0"/>
              <a:t>30O K€ </a:t>
            </a:r>
            <a:r>
              <a:rPr lang="fr-FR" sz="1200" dirty="0" smtClean="0"/>
              <a:t>pour S1 2017</a:t>
            </a:r>
          </a:p>
          <a:p>
            <a:pPr lvl="1">
              <a:spcBef>
                <a:spcPts val="0"/>
              </a:spcBef>
              <a:spcAft>
                <a:spcPts val="300"/>
              </a:spcAft>
            </a:pPr>
            <a:r>
              <a:rPr lang="fr-FR" sz="1200" dirty="0" smtClean="0"/>
              <a:t>Pour la MSA : </a:t>
            </a:r>
            <a:r>
              <a:rPr lang="fr-FR" sz="1200" b="1" dirty="0" smtClean="0"/>
              <a:t>112 </a:t>
            </a:r>
            <a:r>
              <a:rPr lang="fr-FR" sz="1200" b="1" dirty="0"/>
              <a:t>K€ </a:t>
            </a:r>
            <a:r>
              <a:rPr lang="fr-FR" sz="1200" dirty="0"/>
              <a:t>pour S2 2016 et </a:t>
            </a:r>
            <a:r>
              <a:rPr lang="fr-FR" sz="1200" b="1" dirty="0" smtClean="0"/>
              <a:t>19 K</a:t>
            </a:r>
            <a:r>
              <a:rPr lang="fr-FR" sz="1200" b="1" dirty="0"/>
              <a:t>€ </a:t>
            </a:r>
            <a:r>
              <a:rPr lang="fr-FR" sz="1200" dirty="0"/>
              <a:t>pour S1 </a:t>
            </a:r>
            <a:r>
              <a:rPr lang="fr-FR" sz="1200" dirty="0" smtClean="0"/>
              <a:t>2017</a:t>
            </a:r>
          </a:p>
          <a:p>
            <a:pPr lvl="1">
              <a:spcBef>
                <a:spcPts val="0"/>
              </a:spcBef>
              <a:spcAft>
                <a:spcPts val="300"/>
              </a:spcAft>
            </a:pPr>
            <a:r>
              <a:rPr lang="fr-FR" sz="1200" dirty="0" smtClean="0"/>
              <a:t>Pour le RSI : non communiqués pour </a:t>
            </a:r>
            <a:r>
              <a:rPr lang="fr-FR" sz="1200" dirty="0"/>
              <a:t>S2 2016 et </a:t>
            </a:r>
            <a:r>
              <a:rPr lang="fr-FR" sz="1200" b="1" dirty="0"/>
              <a:t>235 K€ </a:t>
            </a:r>
            <a:r>
              <a:rPr lang="fr-FR" sz="1200" dirty="0" smtClean="0"/>
              <a:t>pour </a:t>
            </a:r>
            <a:r>
              <a:rPr lang="fr-FR" sz="1200" dirty="0"/>
              <a:t>S1 </a:t>
            </a:r>
            <a:r>
              <a:rPr lang="fr-FR" sz="1200" dirty="0" smtClean="0"/>
              <a:t>2017</a:t>
            </a:r>
          </a:p>
          <a:p>
            <a:pPr lvl="1">
              <a:spcBef>
                <a:spcPts val="0"/>
              </a:spcBef>
              <a:spcAft>
                <a:spcPts val="300"/>
              </a:spcAft>
            </a:pPr>
            <a:r>
              <a:rPr lang="fr-FR" sz="1200" dirty="0" smtClean="0"/>
              <a:t>Pour la MGEN : </a:t>
            </a:r>
            <a:r>
              <a:rPr lang="fr-FR" sz="1200" b="1" dirty="0" smtClean="0"/>
              <a:t>200 K</a:t>
            </a:r>
            <a:r>
              <a:rPr lang="fr-FR" sz="1200" b="1" dirty="0"/>
              <a:t>€ </a:t>
            </a:r>
            <a:r>
              <a:rPr lang="fr-FR" sz="1200" dirty="0"/>
              <a:t>pour S2 2016 et </a:t>
            </a:r>
            <a:r>
              <a:rPr lang="fr-FR" sz="1200" b="1" dirty="0" smtClean="0"/>
              <a:t>140 K</a:t>
            </a:r>
            <a:r>
              <a:rPr lang="fr-FR" sz="1200" b="1" dirty="0"/>
              <a:t>€ </a:t>
            </a:r>
            <a:r>
              <a:rPr lang="fr-FR" sz="1200" dirty="0"/>
              <a:t>pour S1 </a:t>
            </a:r>
            <a:r>
              <a:rPr lang="fr-FR" sz="1200" dirty="0" smtClean="0"/>
              <a:t>2017</a:t>
            </a:r>
          </a:p>
          <a:p>
            <a:endParaRPr lang="fr-FR" sz="1200" dirty="0" smtClean="0"/>
          </a:p>
          <a:p>
            <a:endParaRPr lang="fr-FR" sz="14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9</a:t>
            </a:fld>
            <a:endParaRPr lang="fr-FR" dirty="0">
              <a:solidFill>
                <a:srgbClr val="9BBB59">
                  <a:lumMod val="75000"/>
                </a:srgbClr>
              </a:solidFill>
            </a:endParaRPr>
          </a:p>
        </p:txBody>
      </p:sp>
      <p:sp>
        <p:nvSpPr>
          <p:cNvPr id="5" name="Rectangle 4"/>
          <p:cNvSpPr/>
          <p:nvPr/>
        </p:nvSpPr>
        <p:spPr>
          <a:xfrm>
            <a:off x="1331640" y="6358452"/>
            <a:ext cx="6851556" cy="246221"/>
          </a:xfrm>
          <a:prstGeom prst="rect">
            <a:avLst/>
          </a:prstGeom>
        </p:spPr>
        <p:txBody>
          <a:bodyPr wrap="none">
            <a:spAutoFit/>
          </a:bodyPr>
          <a:lstStyle/>
          <a:p>
            <a:r>
              <a:rPr lang="fr-FR" sz="1000" dirty="0">
                <a:solidFill>
                  <a:srgbClr val="1F497D">
                    <a:lumMod val="50000"/>
                  </a:srgbClr>
                </a:solidFill>
              </a:rPr>
              <a:t>(1) Délai </a:t>
            </a:r>
            <a:r>
              <a:rPr lang="fr-FR" sz="1000" dirty="0">
                <a:solidFill>
                  <a:srgbClr val="1F497D">
                    <a:lumMod val="50000"/>
                  </a:srgbClr>
                </a:solidFill>
              </a:rPr>
              <a:t>du 9e décile : 90 % des FSE ont été payées au professionnel de santé dans un délai inférieur ou égal à la valeur </a:t>
            </a:r>
            <a:r>
              <a:rPr lang="fr-FR" sz="1000" dirty="0">
                <a:solidFill>
                  <a:srgbClr val="1F497D">
                    <a:lumMod val="50000"/>
                  </a:srgbClr>
                </a:solidFill>
              </a:rPr>
              <a:t>indiquée</a:t>
            </a:r>
            <a:endParaRPr lang="fr-FR" dirty="0">
              <a:solidFill>
                <a:prstClr val="black"/>
              </a:solidFill>
            </a:endParaRPr>
          </a:p>
        </p:txBody>
      </p:sp>
    </p:spTree>
    <p:extLst>
      <p:ext uri="{BB962C8B-B14F-4D97-AF65-F5344CB8AC3E}">
        <p14:creationId xmlns:p14="http://schemas.microsoft.com/office/powerpoint/2010/main" val="1223787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3371" y="0"/>
            <a:ext cx="8210629" cy="922114"/>
          </a:xfrm>
        </p:spPr>
        <p:txBody>
          <a:bodyPr>
            <a:normAutofit/>
          </a:bodyPr>
          <a:lstStyle/>
          <a:p>
            <a:pPr algn="r"/>
            <a:r>
              <a:rPr lang="fr-FR" sz="2400" dirty="0" smtClean="0"/>
              <a:t>Suivi des avenants SESAM Vitale </a:t>
            </a:r>
            <a:r>
              <a:rPr lang="fr-FR" sz="2000" dirty="0" smtClean="0"/>
              <a:t>(05/01/2017)</a:t>
            </a:r>
            <a:endParaRPr lang="fr-FR" sz="2000" dirty="0"/>
          </a:p>
        </p:txBody>
      </p:sp>
      <p:sp>
        <p:nvSpPr>
          <p:cNvPr id="3" name="Espace réservé du contenu 2"/>
          <p:cNvSpPr>
            <a:spLocks noGrp="1"/>
          </p:cNvSpPr>
          <p:nvPr>
            <p:ph idx="1"/>
          </p:nvPr>
        </p:nvSpPr>
        <p:spPr>
          <a:xfrm>
            <a:off x="899592" y="1196752"/>
            <a:ext cx="8105839" cy="4525963"/>
          </a:xfrm>
        </p:spPr>
        <p:txBody>
          <a:bodyPr>
            <a:noAutofit/>
          </a:bodyPr>
          <a:lstStyle/>
          <a:p>
            <a:pPr>
              <a:spcBef>
                <a:spcPts val="1000"/>
              </a:spcBef>
            </a:pPr>
            <a:r>
              <a:rPr lang="fr-FR" sz="1500" b="1" dirty="0" smtClean="0"/>
              <a:t>TPI ACS</a:t>
            </a:r>
          </a:p>
          <a:p>
            <a:pPr lvl="1">
              <a:spcBef>
                <a:spcPts val="0"/>
              </a:spcBef>
              <a:spcAft>
                <a:spcPts val="300"/>
              </a:spcAft>
            </a:pPr>
            <a:r>
              <a:rPr lang="fr-FR" altLang="fr-FR" sz="1200" dirty="0"/>
              <a:t>Détection bénéficiaire ACS</a:t>
            </a:r>
          </a:p>
          <a:p>
            <a:pPr lvl="1">
              <a:spcBef>
                <a:spcPts val="0"/>
              </a:spcBef>
              <a:spcAft>
                <a:spcPts val="300"/>
              </a:spcAft>
            </a:pPr>
            <a:r>
              <a:rPr lang="fr-FR" altLang="fr-FR" sz="1200" dirty="0"/>
              <a:t>Détection du type de contrat A, B ou C</a:t>
            </a:r>
          </a:p>
          <a:p>
            <a:pPr lvl="1">
              <a:spcBef>
                <a:spcPts val="0"/>
              </a:spcBef>
              <a:spcAft>
                <a:spcPts val="300"/>
              </a:spcAft>
            </a:pPr>
            <a:r>
              <a:rPr lang="fr-FR" altLang="fr-FR" sz="1200" dirty="0"/>
              <a:t>Calcul en automatique de la part complémentaire et du reste à charge assuré en fonction des garanties du contrat complémentaire</a:t>
            </a:r>
          </a:p>
          <a:p>
            <a:pPr lvl="1">
              <a:spcBef>
                <a:spcPts val="0"/>
              </a:spcBef>
              <a:spcAft>
                <a:spcPts val="300"/>
              </a:spcAft>
            </a:pPr>
            <a:r>
              <a:rPr lang="fr-FR" altLang="fr-FR" sz="1200" dirty="0"/>
              <a:t>Positionnement en automatique TP RO+RC en fonction du paramétrage (</a:t>
            </a:r>
            <a:r>
              <a:rPr lang="fr-FR" altLang="fr-FR" sz="1200" dirty="0" err="1"/>
              <a:t>TPi</a:t>
            </a:r>
            <a:r>
              <a:rPr lang="fr-FR" altLang="fr-FR" sz="1200" dirty="0"/>
              <a:t> coordonné AMO ou TP RO &amp; RC</a:t>
            </a:r>
            <a:r>
              <a:rPr lang="fr-FR" altLang="fr-FR" sz="1200" dirty="0" smtClean="0"/>
              <a:t>)</a:t>
            </a:r>
          </a:p>
          <a:p>
            <a:pPr lvl="1">
              <a:spcBef>
                <a:spcPts val="0"/>
              </a:spcBef>
              <a:spcAft>
                <a:spcPts val="300"/>
              </a:spcAft>
              <a:buFont typeface="Wingdings" panose="05000000000000000000" pitchFamily="2" charset="2"/>
              <a:buChar char="Ø"/>
            </a:pPr>
            <a:r>
              <a:rPr lang="fr-FR" sz="1200" b="1" dirty="0" smtClean="0"/>
              <a:t>78</a:t>
            </a:r>
            <a:r>
              <a:rPr lang="fr-FR" sz="1200" b="1" dirty="0"/>
              <a:t>% des </a:t>
            </a:r>
            <a:r>
              <a:rPr lang="fr-FR" sz="1200" b="1" dirty="0" smtClean="0"/>
              <a:t>éditeurs </a:t>
            </a:r>
            <a:r>
              <a:rPr lang="fr-FR" sz="1200" b="1" dirty="0"/>
              <a:t>proposent une </a:t>
            </a:r>
            <a:r>
              <a:rPr lang="fr-FR" sz="1200" b="1" dirty="0" smtClean="0"/>
              <a:t>solution, 98% des PS peuvent disposer de la fonction, 95% en sont équipés</a:t>
            </a:r>
            <a:endParaRPr lang="fr-FR" altLang="en-US" sz="1200" b="1" dirty="0" smtClean="0"/>
          </a:p>
          <a:p>
            <a:pPr>
              <a:spcBef>
                <a:spcPts val="1000"/>
              </a:spcBef>
            </a:pPr>
            <a:r>
              <a:rPr lang="fr-FR" altLang="en-US" sz="1500" b="1" dirty="0" smtClean="0"/>
              <a:t>TP 100% ALD/maternité</a:t>
            </a:r>
          </a:p>
          <a:p>
            <a:pPr lvl="1">
              <a:spcBef>
                <a:spcPts val="0"/>
              </a:spcBef>
              <a:spcAft>
                <a:spcPts val="300"/>
              </a:spcAft>
            </a:pPr>
            <a:r>
              <a:rPr lang="fr-FR" altLang="fr-FR" sz="1200" dirty="0"/>
              <a:t>Positionnement en automatique TP RO (assurance maternité ou soins en rapport avec ALD</a:t>
            </a:r>
            <a:r>
              <a:rPr lang="fr-FR" altLang="fr-FR" sz="1200" dirty="0" smtClean="0"/>
              <a:t>)</a:t>
            </a:r>
          </a:p>
          <a:p>
            <a:pPr lvl="1">
              <a:spcBef>
                <a:spcPts val="0"/>
              </a:spcBef>
              <a:spcAft>
                <a:spcPts val="300"/>
              </a:spcAft>
              <a:buFont typeface="Wingdings" panose="05000000000000000000" pitchFamily="2" charset="2"/>
              <a:buChar char="Ø"/>
            </a:pPr>
            <a:r>
              <a:rPr lang="fr-FR" sz="1200" b="1" dirty="0" smtClean="0"/>
              <a:t>48</a:t>
            </a:r>
            <a:r>
              <a:rPr lang="fr-FR" sz="1200" b="1" dirty="0"/>
              <a:t>% des éditeurs proposent une solution, </a:t>
            </a:r>
            <a:r>
              <a:rPr lang="fr-FR" sz="1200" b="1" dirty="0" smtClean="0"/>
              <a:t>80% </a:t>
            </a:r>
            <a:r>
              <a:rPr lang="fr-FR" sz="1200" b="1" dirty="0"/>
              <a:t>des PS peuvent disposer de la fonction, </a:t>
            </a:r>
            <a:r>
              <a:rPr lang="fr-FR" sz="1200" b="1" dirty="0" smtClean="0"/>
              <a:t>58% </a:t>
            </a:r>
            <a:r>
              <a:rPr lang="fr-FR" sz="1200" b="1" dirty="0"/>
              <a:t>en sont </a:t>
            </a:r>
            <a:r>
              <a:rPr lang="fr-FR" sz="1200" b="1" dirty="0" smtClean="0"/>
              <a:t>équipés</a:t>
            </a:r>
            <a:endParaRPr lang="fr-FR" altLang="en-US" sz="1200" b="1" dirty="0" smtClean="0"/>
          </a:p>
          <a:p>
            <a:pPr>
              <a:spcBef>
                <a:spcPts val="1000"/>
              </a:spcBef>
            </a:pPr>
            <a:r>
              <a:rPr lang="fr-FR" altLang="en-US" sz="1500" b="1" dirty="0" smtClean="0"/>
              <a:t>TPG</a:t>
            </a:r>
          </a:p>
          <a:p>
            <a:pPr lvl="1">
              <a:spcBef>
                <a:spcPts val="0"/>
              </a:spcBef>
              <a:spcAft>
                <a:spcPts val="300"/>
              </a:spcAft>
            </a:pPr>
            <a:r>
              <a:rPr lang="fr-FR" altLang="fr-FR" sz="1200" dirty="0"/>
              <a:t>Positionnement en automatique de la facture en TP RO en présence d’une carte Vitale </a:t>
            </a:r>
          </a:p>
          <a:p>
            <a:pPr lvl="1">
              <a:spcBef>
                <a:spcPts val="0"/>
              </a:spcBef>
              <a:spcAft>
                <a:spcPts val="300"/>
              </a:spcAft>
            </a:pPr>
            <a:r>
              <a:rPr lang="fr-FR" altLang="fr-FR" sz="1200" dirty="0"/>
              <a:t>Levée du contrôle de fin de droits de base si CV non à jour depuis plus de 12 mois</a:t>
            </a:r>
          </a:p>
          <a:p>
            <a:pPr lvl="1">
              <a:spcBef>
                <a:spcPts val="0"/>
              </a:spcBef>
              <a:spcAft>
                <a:spcPts val="300"/>
              </a:spcAft>
            </a:pPr>
            <a:r>
              <a:rPr lang="fr-FR" altLang="fr-FR" sz="1200" dirty="0"/>
              <a:t>Possibilité de transmettre, en automatique au centre support, un rapport suite à un rejet de facture</a:t>
            </a:r>
          </a:p>
          <a:p>
            <a:pPr lvl="1">
              <a:spcBef>
                <a:spcPts val="0"/>
              </a:spcBef>
              <a:spcAft>
                <a:spcPts val="300"/>
              </a:spcAft>
            </a:pPr>
            <a:r>
              <a:rPr lang="fr-FR" altLang="fr-FR" sz="1200" dirty="0"/>
              <a:t>Contrôle de doublon de facture</a:t>
            </a:r>
          </a:p>
          <a:p>
            <a:pPr lvl="1">
              <a:spcBef>
                <a:spcPts val="0"/>
              </a:spcBef>
              <a:spcAft>
                <a:spcPts val="300"/>
              </a:spcAft>
            </a:pPr>
            <a:r>
              <a:rPr lang="fr-FR" altLang="fr-FR" sz="1200" dirty="0"/>
              <a:t>Capacité de la solution SESAM Vitale de transmettre via un </a:t>
            </a:r>
            <a:r>
              <a:rPr lang="fr-FR" altLang="fr-FR" sz="1200" dirty="0" smtClean="0"/>
              <a:t>OCT</a:t>
            </a:r>
          </a:p>
          <a:p>
            <a:pPr lvl="1">
              <a:spcBef>
                <a:spcPts val="0"/>
              </a:spcBef>
              <a:spcAft>
                <a:spcPts val="300"/>
              </a:spcAft>
              <a:buFont typeface="Wingdings" panose="05000000000000000000" pitchFamily="2" charset="2"/>
              <a:buChar char="Ø"/>
            </a:pPr>
            <a:r>
              <a:rPr lang="fr-FR" sz="1200" b="1" dirty="0"/>
              <a:t>14% des éditeurs proposent une solution, 33% des PS peuvent disposer de la fonction, 2% en sont équipés</a:t>
            </a:r>
            <a:endParaRPr lang="fr-FR" altLang="fr-FR" sz="1200" b="1" dirty="0"/>
          </a:p>
          <a:p>
            <a:pPr>
              <a:spcBef>
                <a:spcPts val="1000"/>
              </a:spcBef>
            </a:pPr>
            <a:r>
              <a:rPr lang="fr-FR" sz="1500" b="1" dirty="0" smtClean="0"/>
              <a:t>Suivi des factures TP</a:t>
            </a:r>
          </a:p>
          <a:p>
            <a:pPr lvl="1">
              <a:spcBef>
                <a:spcPts val="0"/>
              </a:spcBef>
              <a:spcAft>
                <a:spcPts val="300"/>
              </a:spcAft>
            </a:pPr>
            <a:r>
              <a:rPr lang="fr-FR" altLang="fr-FR" sz="1200" dirty="0"/>
              <a:t>Exploitation des retours NOEMIE 580 pour faciliter le suivi des </a:t>
            </a:r>
            <a:r>
              <a:rPr lang="fr-FR" altLang="fr-FR" sz="1200" dirty="0" smtClean="0"/>
              <a:t>factures</a:t>
            </a:r>
            <a:endParaRPr lang="fr-FR" altLang="fr-FR" sz="1200" dirty="0"/>
          </a:p>
          <a:p>
            <a:pPr lvl="1">
              <a:spcBef>
                <a:spcPts val="0"/>
              </a:spcBef>
              <a:spcAft>
                <a:spcPts val="300"/>
              </a:spcAft>
            </a:pPr>
            <a:r>
              <a:rPr lang="fr-FR" altLang="fr-FR" sz="1200" dirty="0"/>
              <a:t>Export des virements pour le rapprochement comptable</a:t>
            </a:r>
          </a:p>
          <a:p>
            <a:pPr lvl="1">
              <a:spcBef>
                <a:spcPts val="0"/>
              </a:spcBef>
              <a:spcAft>
                <a:spcPts val="300"/>
              </a:spcAft>
              <a:buFont typeface="Wingdings" panose="05000000000000000000" pitchFamily="2" charset="2"/>
              <a:buChar char="Ø"/>
            </a:pPr>
            <a:r>
              <a:rPr lang="fr-FR" sz="1200" b="1" dirty="0"/>
              <a:t>31% des éditeurs proposent une solution, 58% des PS peuvent disposer de la fonction, 18,7% en sont </a:t>
            </a:r>
            <a:r>
              <a:rPr lang="fr-FR" sz="1200" b="1" dirty="0" smtClean="0"/>
              <a:t>équipés</a:t>
            </a:r>
            <a:endParaRPr lang="fr-FR" altLang="en-US" sz="1200" b="1" dirty="0" smtClean="0"/>
          </a:p>
          <a:p>
            <a:pPr lvl="1"/>
            <a:endParaRPr lang="fr-FR" sz="1200" b="1"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10</a:t>
            </a:fld>
            <a:endParaRPr lang="fr-FR" dirty="0">
              <a:solidFill>
                <a:srgbClr val="9BBB59">
                  <a:lumMod val="75000"/>
                </a:srgbClr>
              </a:solidFill>
            </a:endParaRPr>
          </a:p>
        </p:txBody>
      </p:sp>
    </p:spTree>
    <p:extLst>
      <p:ext uri="{BB962C8B-B14F-4D97-AF65-F5344CB8AC3E}">
        <p14:creationId xmlns:p14="http://schemas.microsoft.com/office/powerpoint/2010/main" val="2871788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0"/>
            <a:ext cx="8229600" cy="922114"/>
          </a:xfrm>
        </p:spPr>
        <p:txBody>
          <a:bodyPr>
            <a:normAutofit/>
          </a:bodyPr>
          <a:lstStyle/>
          <a:p>
            <a:pPr algn="r"/>
            <a:r>
              <a:rPr lang="fr-FR" sz="2400" dirty="0" smtClean="0"/>
              <a:t>Accompagnement CESI</a:t>
            </a:r>
            <a:endParaRPr lang="fr-FR" sz="2400" dirty="0"/>
          </a:p>
        </p:txBody>
      </p:sp>
      <p:sp>
        <p:nvSpPr>
          <p:cNvPr id="3" name="Espace réservé du contenu 2"/>
          <p:cNvSpPr>
            <a:spLocks noGrp="1"/>
          </p:cNvSpPr>
          <p:nvPr>
            <p:ph idx="1"/>
          </p:nvPr>
        </p:nvSpPr>
        <p:spPr>
          <a:xfrm>
            <a:off x="428548" y="969666"/>
            <a:ext cx="4863532" cy="4525963"/>
          </a:xfrm>
        </p:spPr>
        <p:txBody>
          <a:bodyPr>
            <a:noAutofit/>
          </a:bodyPr>
          <a:lstStyle/>
          <a:p>
            <a:pPr>
              <a:spcBef>
                <a:spcPts val="1000"/>
              </a:spcBef>
            </a:pPr>
            <a:r>
              <a:rPr lang="fr-FR" sz="1500" b="1" dirty="0" smtClean="0"/>
              <a:t>Ouverture du CESI </a:t>
            </a:r>
          </a:p>
          <a:p>
            <a:pPr lvl="1">
              <a:spcBef>
                <a:spcPts val="0"/>
              </a:spcBef>
              <a:spcAft>
                <a:spcPts val="300"/>
              </a:spcAft>
              <a:buSzPct val="80000"/>
              <a:defRPr/>
            </a:pPr>
            <a:r>
              <a:rPr lang="fr-FR" sz="1200" dirty="0" smtClean="0"/>
              <a:t>Médecin 1/7/2016</a:t>
            </a:r>
          </a:p>
          <a:p>
            <a:pPr lvl="1">
              <a:spcBef>
                <a:spcPts val="0"/>
              </a:spcBef>
              <a:spcAft>
                <a:spcPts val="300"/>
              </a:spcAft>
              <a:buSzPct val="80000"/>
              <a:defRPr/>
            </a:pPr>
            <a:r>
              <a:rPr lang="fr-FR" sz="1200" dirty="0" smtClean="0"/>
              <a:t>Centre de santé 15/2/2017</a:t>
            </a:r>
          </a:p>
          <a:p>
            <a:pPr lvl="1">
              <a:spcBef>
                <a:spcPts val="0"/>
              </a:spcBef>
              <a:spcAft>
                <a:spcPts val="300"/>
              </a:spcAft>
              <a:buSzPct val="80000"/>
              <a:defRPr/>
            </a:pPr>
            <a:r>
              <a:rPr lang="fr-FR" sz="1200" dirty="0" smtClean="0"/>
              <a:t>Dentistes  25/2/2017</a:t>
            </a:r>
            <a:endParaRPr lang="fr-FR" sz="1200" dirty="0"/>
          </a:p>
          <a:p>
            <a:pPr>
              <a:spcBef>
                <a:spcPts val="1000"/>
              </a:spcBef>
            </a:pPr>
            <a:r>
              <a:rPr lang="fr-FR" sz="1500" b="1" dirty="0" smtClean="0"/>
              <a:t>Motifs d’appel</a:t>
            </a:r>
          </a:p>
          <a:p>
            <a:pPr lvl="1">
              <a:spcBef>
                <a:spcPts val="0"/>
              </a:spcBef>
              <a:spcAft>
                <a:spcPts val="300"/>
              </a:spcAft>
              <a:buSzPct val="80000"/>
              <a:defRPr/>
            </a:pPr>
            <a:r>
              <a:rPr lang="fr-FR" altLang="en-US" sz="1200" dirty="0"/>
              <a:t>29% des contacts sont liés à l’aide à l’exploitation des rejets ;</a:t>
            </a:r>
          </a:p>
          <a:p>
            <a:pPr lvl="1">
              <a:spcBef>
                <a:spcPts val="0"/>
              </a:spcBef>
              <a:spcAft>
                <a:spcPts val="300"/>
              </a:spcAft>
              <a:buSzPct val="80000"/>
              <a:defRPr/>
            </a:pPr>
            <a:r>
              <a:rPr lang="fr-FR" altLang="en-US" sz="1200" dirty="0"/>
              <a:t>20% concernent la recherche d’impayés ;</a:t>
            </a:r>
          </a:p>
          <a:p>
            <a:pPr lvl="1">
              <a:spcBef>
                <a:spcPts val="0"/>
              </a:spcBef>
              <a:spcAft>
                <a:spcPts val="300"/>
              </a:spcAft>
              <a:buSzPct val="80000"/>
              <a:defRPr/>
            </a:pPr>
            <a:r>
              <a:rPr lang="fr-FR" altLang="en-US" sz="1200" dirty="0"/>
              <a:t>36%  regroupent des questionnements autour du Tiers Payant:</a:t>
            </a:r>
          </a:p>
          <a:p>
            <a:pPr marL="1317625" lvl="4" indent="-342900">
              <a:spcBef>
                <a:spcPts val="0"/>
              </a:spcBef>
              <a:spcAft>
                <a:spcPts val="300"/>
              </a:spcAft>
              <a:buSzPct val="80000"/>
              <a:defRPr/>
            </a:pPr>
            <a:r>
              <a:rPr lang="fr-FR" altLang="en-US" sz="1100" dirty="0"/>
              <a:t>Règlement en TP (14%)</a:t>
            </a:r>
          </a:p>
          <a:p>
            <a:pPr marL="1317625" lvl="4" indent="-342900">
              <a:spcBef>
                <a:spcPts val="0"/>
              </a:spcBef>
              <a:spcAft>
                <a:spcPts val="300"/>
              </a:spcAft>
              <a:buSzPct val="80000"/>
              <a:defRPr/>
            </a:pPr>
            <a:r>
              <a:rPr lang="fr-FR" altLang="en-US" sz="1100" dirty="0"/>
              <a:t>Mise en œuvre du TP (13%)</a:t>
            </a:r>
          </a:p>
          <a:p>
            <a:pPr marL="1317625" lvl="4" indent="-342900">
              <a:spcBef>
                <a:spcPts val="0"/>
              </a:spcBef>
              <a:spcAft>
                <a:spcPts val="300"/>
              </a:spcAft>
              <a:buSzPct val="80000"/>
              <a:defRPr/>
            </a:pPr>
            <a:r>
              <a:rPr lang="fr-FR" altLang="en-US" sz="1100" dirty="0"/>
              <a:t>Modalités de facturation en TP (9</a:t>
            </a:r>
            <a:r>
              <a:rPr lang="fr-FR" altLang="en-US" sz="1100" dirty="0" smtClean="0"/>
              <a:t>%)</a:t>
            </a:r>
            <a:endParaRPr lang="fr-FR" altLang="en-US" sz="1100" kern="0" dirty="0">
              <a:latin typeface="Arial"/>
            </a:endParaRPr>
          </a:p>
          <a:p>
            <a:pPr>
              <a:spcBef>
                <a:spcPts val="1000"/>
              </a:spcBef>
            </a:pPr>
            <a:r>
              <a:rPr lang="fr-FR" altLang="en-US" sz="1500" b="1" dirty="0"/>
              <a:t>Utilisation des canaux</a:t>
            </a:r>
            <a:r>
              <a:rPr lang="fr-FR" sz="1500" b="1" dirty="0" smtClean="0"/>
              <a:t> (01/07/2017 à  12/01/2018)</a:t>
            </a:r>
          </a:p>
          <a:p>
            <a:pPr lvl="1">
              <a:spcBef>
                <a:spcPts val="0"/>
              </a:spcBef>
              <a:spcAft>
                <a:spcPts val="300"/>
              </a:spcAft>
              <a:buSzPct val="80000"/>
              <a:defRPr/>
            </a:pPr>
            <a:r>
              <a:rPr lang="fr-FR" altLang="en-US" sz="1300" dirty="0"/>
              <a:t>1 333 appels en moyenne reçus par semaine, tendance à la hausse</a:t>
            </a:r>
          </a:p>
          <a:p>
            <a:pPr lvl="1">
              <a:spcBef>
                <a:spcPts val="0"/>
              </a:spcBef>
              <a:spcAft>
                <a:spcPts val="300"/>
              </a:spcAft>
              <a:buSzPct val="80000"/>
              <a:defRPr/>
            </a:pPr>
            <a:r>
              <a:rPr lang="fr-FR" altLang="en-US" sz="1300" dirty="0"/>
              <a:t>442 sollicitations par mail en moyenne par semaine qui tend à se stabiliser </a:t>
            </a:r>
          </a:p>
          <a:p>
            <a:pPr lvl="1">
              <a:spcBef>
                <a:spcPts val="0"/>
              </a:spcBef>
              <a:spcAft>
                <a:spcPts val="300"/>
              </a:spcAft>
              <a:buSzPct val="80000"/>
              <a:defRPr/>
            </a:pPr>
            <a:r>
              <a:rPr lang="fr-FR" altLang="en-US" sz="1300" dirty="0" smtClean="0"/>
              <a:t>premier </a:t>
            </a:r>
            <a:r>
              <a:rPr lang="fr-FR" altLang="en-US" sz="1300" dirty="0"/>
              <a:t>tchat en semaine 6 2017 avec une moyenne de 42 par semaine, tendance à la hausse</a:t>
            </a:r>
          </a:p>
          <a:p>
            <a:pPr>
              <a:spcBef>
                <a:spcPts val="1000"/>
              </a:spcBef>
              <a:spcAft>
                <a:spcPts val="600"/>
              </a:spcAft>
              <a:buSzPct val="100000"/>
              <a:defRPr/>
            </a:pPr>
            <a:r>
              <a:rPr lang="fr-FR" altLang="en-US" sz="1500" b="1" dirty="0" smtClean="0"/>
              <a:t>En 2018, prévision d’extension du service à d’autres catégories</a:t>
            </a:r>
            <a:endParaRPr lang="fr-FR" altLang="en-US" sz="1500" b="1" dirty="0"/>
          </a:p>
          <a:p>
            <a:endParaRPr lang="fr-FR" sz="1600" b="1"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11</a:t>
            </a:fld>
            <a:endParaRPr lang="fr-FR" dirty="0">
              <a:solidFill>
                <a:srgbClr val="9BBB59">
                  <a:lumMod val="75000"/>
                </a:srgbClr>
              </a:solidFill>
            </a:endParaRPr>
          </a:p>
        </p:txBody>
      </p:sp>
      <p:sp>
        <p:nvSpPr>
          <p:cNvPr id="16" name="Rectangle 15"/>
          <p:cNvSpPr/>
          <p:nvPr/>
        </p:nvSpPr>
        <p:spPr bwMode="auto">
          <a:xfrm>
            <a:off x="5292080" y="1341126"/>
            <a:ext cx="3394720" cy="4680162"/>
          </a:xfrm>
          <a:prstGeom prst="rect">
            <a:avLst/>
          </a:prstGeom>
          <a:noFill/>
          <a:ln w="9525" cap="flat" cmpd="sng" algn="ctr">
            <a:solidFill>
              <a:srgbClr val="3333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tIns="52144" rIns="104287" bIns="52144"/>
          <a:lstStyle/>
          <a:p>
            <a:pPr defTabSz="1042988" eaLnBrk="0" hangingPunct="0">
              <a:defRPr/>
            </a:pPr>
            <a:endParaRPr lang="fr-FR" sz="1200" b="1" kern="0" dirty="0">
              <a:solidFill>
                <a:srgbClr val="0C419A"/>
              </a:solidFill>
            </a:endParaRPr>
          </a:p>
          <a:p>
            <a:pPr defTabSz="1042988" eaLnBrk="0" hangingPunct="0">
              <a:spcBef>
                <a:spcPts val="1200"/>
              </a:spcBef>
              <a:spcAft>
                <a:spcPts val="1200"/>
              </a:spcAft>
              <a:defRPr/>
            </a:pPr>
            <a:endParaRPr lang="fr-FR" sz="1400" b="1" kern="0" dirty="0">
              <a:solidFill>
                <a:srgbClr val="1F497D">
                  <a:lumMod val="50000"/>
                </a:srgbClr>
              </a:solidFill>
            </a:endParaRPr>
          </a:p>
          <a:p>
            <a:pPr defTabSz="1042988" eaLnBrk="0" hangingPunct="0">
              <a:spcBef>
                <a:spcPts val="1200"/>
              </a:spcBef>
              <a:spcAft>
                <a:spcPts val="1200"/>
              </a:spcAft>
              <a:defRPr/>
            </a:pPr>
            <a:endParaRPr lang="fr-FR" sz="1400" b="1" kern="0" dirty="0">
              <a:solidFill>
                <a:srgbClr val="1F497D">
                  <a:lumMod val="50000"/>
                </a:srgbClr>
              </a:solidFill>
            </a:endParaRPr>
          </a:p>
          <a:p>
            <a:pPr defTabSz="1042988" eaLnBrk="0" hangingPunct="0">
              <a:spcBef>
                <a:spcPts val="1200"/>
              </a:spcBef>
              <a:spcAft>
                <a:spcPts val="1200"/>
              </a:spcAft>
              <a:defRPr/>
            </a:pPr>
            <a:r>
              <a:rPr lang="fr-FR" sz="1400" b="1" kern="0" dirty="0">
                <a:solidFill>
                  <a:srgbClr val="1F497D">
                    <a:lumMod val="50000"/>
                  </a:srgbClr>
                </a:solidFill>
              </a:rPr>
              <a:t>Canal </a:t>
            </a:r>
            <a:r>
              <a:rPr lang="fr-FR" sz="1400" b="1" kern="0" dirty="0">
                <a:solidFill>
                  <a:srgbClr val="1F497D">
                    <a:lumMod val="50000"/>
                  </a:srgbClr>
                </a:solidFill>
              </a:rPr>
              <a:t>de </a:t>
            </a:r>
            <a:r>
              <a:rPr lang="fr-FR" sz="1400" b="1" kern="0" dirty="0">
                <a:solidFill>
                  <a:srgbClr val="1F497D">
                    <a:lumMod val="50000"/>
                  </a:srgbClr>
                </a:solidFill>
              </a:rPr>
              <a:t>communication utilisé</a:t>
            </a:r>
            <a:r>
              <a:rPr lang="fr-FR" sz="1200" kern="0" dirty="0">
                <a:solidFill>
                  <a:srgbClr val="1F497D">
                    <a:lumMod val="50000"/>
                  </a:srgbClr>
                </a:solidFill>
              </a:rPr>
              <a:t> </a:t>
            </a:r>
            <a:endParaRPr lang="fr-FR" sz="1200" kern="0" dirty="0">
              <a:solidFill>
                <a:srgbClr val="1F497D">
                  <a:lumMod val="50000"/>
                </a:srgbClr>
              </a:solidFill>
            </a:endParaRPr>
          </a:p>
          <a:p>
            <a:pPr marL="0" lvl="1" defTabSz="1042988" eaLnBrk="0" hangingPunct="0">
              <a:spcAft>
                <a:spcPts val="600"/>
              </a:spcAft>
              <a:defRPr/>
            </a:pPr>
            <a:r>
              <a:rPr lang="fr-FR" sz="1600" b="1" kern="0" dirty="0">
                <a:solidFill>
                  <a:srgbClr val="1F497D">
                    <a:lumMod val="50000"/>
                  </a:srgbClr>
                </a:solidFill>
              </a:rPr>
              <a:t>   	77% </a:t>
            </a:r>
            <a:r>
              <a:rPr lang="fr-FR" sz="1200" kern="0" dirty="0">
                <a:solidFill>
                  <a:srgbClr val="1F497D">
                    <a:lumMod val="50000"/>
                  </a:srgbClr>
                </a:solidFill>
              </a:rPr>
              <a:t>des </a:t>
            </a:r>
            <a:r>
              <a:rPr lang="fr-FR" sz="1200" kern="0" dirty="0">
                <a:solidFill>
                  <a:srgbClr val="1F497D">
                    <a:lumMod val="50000"/>
                  </a:srgbClr>
                </a:solidFill>
              </a:rPr>
              <a:t>demandes</a:t>
            </a:r>
          </a:p>
          <a:p>
            <a:pPr marL="0" lvl="1" defTabSz="1042988" eaLnBrk="0" hangingPunct="0">
              <a:spcAft>
                <a:spcPts val="600"/>
              </a:spcAft>
              <a:defRPr/>
            </a:pPr>
            <a:endParaRPr lang="fr-FR" sz="1200" kern="0" dirty="0">
              <a:solidFill>
                <a:srgbClr val="1F497D">
                  <a:lumMod val="50000"/>
                </a:srgbClr>
              </a:solidFill>
            </a:endParaRPr>
          </a:p>
          <a:p>
            <a:pPr marL="0" lvl="1" defTabSz="1042988" eaLnBrk="0" hangingPunct="0">
              <a:spcAft>
                <a:spcPts val="600"/>
              </a:spcAft>
              <a:defRPr/>
            </a:pPr>
            <a:r>
              <a:rPr lang="fr-FR" sz="1600" b="1" kern="0" dirty="0">
                <a:solidFill>
                  <a:srgbClr val="1F497D">
                    <a:lumMod val="50000"/>
                  </a:srgbClr>
                </a:solidFill>
              </a:rPr>
              <a:t>   	21% </a:t>
            </a:r>
            <a:r>
              <a:rPr lang="fr-FR" sz="1200" kern="0" dirty="0">
                <a:solidFill>
                  <a:srgbClr val="1F497D">
                    <a:lumMod val="50000"/>
                  </a:srgbClr>
                </a:solidFill>
              </a:rPr>
              <a:t>des </a:t>
            </a:r>
            <a:r>
              <a:rPr lang="fr-FR" sz="1200" kern="0" dirty="0">
                <a:solidFill>
                  <a:srgbClr val="1F497D">
                    <a:lumMod val="50000"/>
                  </a:srgbClr>
                </a:solidFill>
              </a:rPr>
              <a:t>demandes</a:t>
            </a:r>
          </a:p>
          <a:p>
            <a:pPr marL="0" lvl="1" defTabSz="1042988" eaLnBrk="0" hangingPunct="0">
              <a:spcAft>
                <a:spcPts val="600"/>
              </a:spcAft>
              <a:defRPr/>
            </a:pPr>
            <a:endParaRPr lang="fr-FR" sz="1200" kern="0" dirty="0">
              <a:solidFill>
                <a:srgbClr val="1F497D">
                  <a:lumMod val="50000"/>
                </a:srgbClr>
              </a:solidFill>
            </a:endParaRPr>
          </a:p>
          <a:p>
            <a:pPr marL="0" lvl="1" defTabSz="1042988" eaLnBrk="0" hangingPunct="0">
              <a:spcAft>
                <a:spcPts val="600"/>
              </a:spcAft>
              <a:defRPr/>
            </a:pPr>
            <a:r>
              <a:rPr lang="fr-FR" sz="1600" b="1" kern="0" dirty="0">
                <a:solidFill>
                  <a:srgbClr val="1F497D">
                    <a:lumMod val="50000"/>
                  </a:srgbClr>
                </a:solidFill>
              </a:rPr>
              <a:t>	02% </a:t>
            </a:r>
            <a:r>
              <a:rPr lang="fr-FR" sz="1200" kern="0" dirty="0">
                <a:solidFill>
                  <a:srgbClr val="1F497D">
                    <a:lumMod val="50000"/>
                  </a:srgbClr>
                </a:solidFill>
              </a:rPr>
              <a:t>des </a:t>
            </a:r>
            <a:r>
              <a:rPr lang="fr-FR" sz="1200" kern="0" dirty="0">
                <a:solidFill>
                  <a:srgbClr val="1F497D">
                    <a:lumMod val="50000"/>
                  </a:srgbClr>
                </a:solidFill>
              </a:rPr>
              <a:t>demandes</a:t>
            </a:r>
            <a:endParaRPr lang="fr-FR" sz="1200" b="1" kern="0" dirty="0">
              <a:solidFill>
                <a:srgbClr val="1F497D">
                  <a:lumMod val="50000"/>
                </a:srgbClr>
              </a:solidFill>
            </a:endParaRPr>
          </a:p>
          <a:p>
            <a:pPr defTabSz="1042988" eaLnBrk="0" hangingPunct="0">
              <a:spcBef>
                <a:spcPts val="600"/>
              </a:spcBef>
              <a:spcAft>
                <a:spcPts val="1200"/>
              </a:spcAft>
              <a:defRPr/>
            </a:pPr>
            <a:r>
              <a:rPr lang="fr-FR" sz="1400" b="1" kern="0" dirty="0">
                <a:solidFill>
                  <a:srgbClr val="1F497D">
                    <a:lumMod val="50000"/>
                  </a:srgbClr>
                </a:solidFill>
              </a:rPr>
              <a:t>Taux </a:t>
            </a:r>
            <a:r>
              <a:rPr lang="fr-FR" sz="1400" b="1" kern="0" dirty="0">
                <a:solidFill>
                  <a:srgbClr val="1F497D">
                    <a:lumMod val="50000"/>
                  </a:srgbClr>
                </a:solidFill>
              </a:rPr>
              <a:t>de </a:t>
            </a:r>
            <a:r>
              <a:rPr lang="fr-FR" sz="1400" b="1" kern="0" dirty="0">
                <a:solidFill>
                  <a:srgbClr val="1F497D">
                    <a:lumMod val="50000"/>
                  </a:srgbClr>
                </a:solidFill>
              </a:rPr>
              <a:t>réponse téléphonique </a:t>
            </a:r>
            <a:endParaRPr lang="fr-FR" sz="1200" b="1" kern="0" dirty="0">
              <a:solidFill>
                <a:srgbClr val="1F497D">
                  <a:lumMod val="50000"/>
                </a:srgbClr>
              </a:solidFill>
            </a:endParaRPr>
          </a:p>
          <a:p>
            <a:pPr marL="285750" indent="-285750" defTabSz="1042988" eaLnBrk="0" hangingPunct="0">
              <a:spcAft>
                <a:spcPts val="900"/>
              </a:spcAft>
              <a:buFont typeface="Arial" panose="020B0604020202020204" pitchFamily="34" charset="0"/>
              <a:buChar char="•"/>
              <a:defRPr/>
            </a:pPr>
            <a:r>
              <a:rPr lang="fr-FR" sz="1600" b="1" kern="0" dirty="0">
                <a:solidFill>
                  <a:srgbClr val="1F497D">
                    <a:lumMod val="50000"/>
                  </a:srgbClr>
                </a:solidFill>
              </a:rPr>
              <a:t>92% </a:t>
            </a:r>
            <a:r>
              <a:rPr lang="fr-FR" sz="1200" kern="0" dirty="0">
                <a:solidFill>
                  <a:srgbClr val="1F497D">
                    <a:lumMod val="50000"/>
                  </a:srgbClr>
                </a:solidFill>
              </a:rPr>
              <a:t>taux de décrochés téléphonique</a:t>
            </a:r>
            <a:endParaRPr lang="fr-FR" sz="1200" kern="0" dirty="0">
              <a:solidFill>
                <a:srgbClr val="1F497D">
                  <a:lumMod val="50000"/>
                </a:srgbClr>
              </a:solidFill>
            </a:endParaRPr>
          </a:p>
          <a:p>
            <a:pPr marL="285750" indent="-285750" defTabSz="1042988" eaLnBrk="0" hangingPunct="0">
              <a:spcAft>
                <a:spcPts val="600"/>
              </a:spcAft>
              <a:buFont typeface="Arial" panose="020B0604020202020204" pitchFamily="34" charset="0"/>
              <a:buChar char="•"/>
              <a:defRPr/>
            </a:pPr>
            <a:r>
              <a:rPr lang="fr-FR" sz="1600" b="1" kern="0" dirty="0">
                <a:solidFill>
                  <a:srgbClr val="1F497D">
                    <a:lumMod val="50000"/>
                  </a:srgbClr>
                </a:solidFill>
              </a:rPr>
              <a:t>86% </a:t>
            </a:r>
            <a:r>
              <a:rPr lang="fr-FR" sz="1200" kern="0" dirty="0">
                <a:solidFill>
                  <a:srgbClr val="1F497D">
                    <a:lumMod val="50000"/>
                  </a:srgbClr>
                </a:solidFill>
              </a:rPr>
              <a:t>taux de réponse au niveau </a:t>
            </a:r>
            <a:r>
              <a:rPr lang="fr-FR" sz="1200" kern="0" dirty="0">
                <a:solidFill>
                  <a:srgbClr val="1F497D">
                    <a:lumMod val="50000"/>
                  </a:srgbClr>
                </a:solidFill>
              </a:rPr>
              <a:t>1</a:t>
            </a:r>
          </a:p>
          <a:p>
            <a:pPr marL="285750" indent="-285750" defTabSz="1042988" eaLnBrk="0" hangingPunct="0">
              <a:spcAft>
                <a:spcPts val="600"/>
              </a:spcAft>
              <a:buFont typeface="Arial" panose="020B0604020202020204" pitchFamily="34" charset="0"/>
              <a:buChar char="•"/>
              <a:defRPr/>
            </a:pPr>
            <a:r>
              <a:rPr lang="fr-FR" sz="1600" b="1" kern="0" dirty="0">
                <a:solidFill>
                  <a:srgbClr val="1F497D">
                    <a:lumMod val="50000"/>
                  </a:srgbClr>
                </a:solidFill>
              </a:rPr>
              <a:t>14% </a:t>
            </a:r>
            <a:r>
              <a:rPr lang="fr-FR" sz="1200" kern="0" dirty="0">
                <a:solidFill>
                  <a:srgbClr val="1F497D">
                    <a:lumMod val="50000"/>
                  </a:srgbClr>
                </a:solidFill>
              </a:rPr>
              <a:t>escaladés au niveau 2</a:t>
            </a:r>
            <a:endParaRPr lang="fr-FR" sz="1200" kern="0" dirty="0">
              <a:solidFill>
                <a:srgbClr val="1F497D">
                  <a:lumMod val="50000"/>
                </a:srgbClr>
              </a:solidFill>
            </a:endParaRPr>
          </a:p>
        </p:txBody>
      </p:sp>
      <p:sp>
        <p:nvSpPr>
          <p:cNvPr id="18" name="Rectangle 17"/>
          <p:cNvSpPr>
            <a:spLocks noChangeArrowheads="1"/>
          </p:cNvSpPr>
          <p:nvPr/>
        </p:nvSpPr>
        <p:spPr bwMode="auto">
          <a:xfrm>
            <a:off x="6377440" y="1233404"/>
            <a:ext cx="1224000" cy="2154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72000" tIns="0" rIns="72000" bIns="0" anchor="ctr">
            <a:spAutoFit/>
          </a:bodyPr>
          <a:lstStyle>
            <a:lvl1pPr defTabSz="1042988" eaLnBrk="0" hangingPunct="0">
              <a:defRPr sz="1400">
                <a:solidFill>
                  <a:srgbClr val="0C419A"/>
                </a:solidFill>
                <a:latin typeface="Arial" charset="0"/>
                <a:cs typeface="Arial" charset="0"/>
              </a:defRPr>
            </a:lvl1pPr>
            <a:lvl2pPr marL="742950" indent="-285750" defTabSz="1042988" eaLnBrk="0" hangingPunct="0">
              <a:defRPr sz="1400">
                <a:solidFill>
                  <a:srgbClr val="0C419A"/>
                </a:solidFill>
                <a:latin typeface="Arial" charset="0"/>
                <a:cs typeface="Arial" charset="0"/>
              </a:defRPr>
            </a:lvl2pPr>
            <a:lvl3pPr marL="1143000" indent="-228600" defTabSz="1042988" eaLnBrk="0" hangingPunct="0">
              <a:defRPr sz="1400">
                <a:solidFill>
                  <a:srgbClr val="0C419A"/>
                </a:solidFill>
                <a:latin typeface="Arial" charset="0"/>
                <a:cs typeface="Arial" charset="0"/>
              </a:defRPr>
            </a:lvl3pPr>
            <a:lvl4pPr marL="1600200" indent="-228600" defTabSz="1042988" eaLnBrk="0" hangingPunct="0">
              <a:defRPr sz="1400">
                <a:solidFill>
                  <a:srgbClr val="0C419A"/>
                </a:solidFill>
                <a:latin typeface="Arial" charset="0"/>
                <a:cs typeface="Arial" charset="0"/>
              </a:defRPr>
            </a:lvl4pPr>
            <a:lvl5pPr marL="2057400" indent="-228600" defTabSz="1042988" eaLnBrk="0" hangingPunct="0">
              <a:defRPr sz="1400">
                <a:solidFill>
                  <a:srgbClr val="0C419A"/>
                </a:solidFill>
                <a:latin typeface="Arial" charset="0"/>
                <a:cs typeface="Arial" charset="0"/>
              </a:defRPr>
            </a:lvl5pPr>
            <a:lvl6pPr marL="2514600" indent="-228600" defTabSz="1042988" eaLnBrk="0" fontAlgn="base" hangingPunct="0">
              <a:spcBef>
                <a:spcPct val="0"/>
              </a:spcBef>
              <a:spcAft>
                <a:spcPct val="0"/>
              </a:spcAft>
              <a:defRPr sz="1400">
                <a:solidFill>
                  <a:srgbClr val="0C419A"/>
                </a:solidFill>
                <a:latin typeface="Arial" charset="0"/>
                <a:cs typeface="Arial" charset="0"/>
              </a:defRPr>
            </a:lvl6pPr>
            <a:lvl7pPr marL="2971800" indent="-228600" defTabSz="1042988" eaLnBrk="0" fontAlgn="base" hangingPunct="0">
              <a:spcBef>
                <a:spcPct val="0"/>
              </a:spcBef>
              <a:spcAft>
                <a:spcPct val="0"/>
              </a:spcAft>
              <a:defRPr sz="1400">
                <a:solidFill>
                  <a:srgbClr val="0C419A"/>
                </a:solidFill>
                <a:latin typeface="Arial" charset="0"/>
                <a:cs typeface="Arial" charset="0"/>
              </a:defRPr>
            </a:lvl7pPr>
            <a:lvl8pPr marL="3429000" indent="-228600" defTabSz="1042988" eaLnBrk="0" fontAlgn="base" hangingPunct="0">
              <a:spcBef>
                <a:spcPct val="0"/>
              </a:spcBef>
              <a:spcAft>
                <a:spcPct val="0"/>
              </a:spcAft>
              <a:defRPr sz="1400">
                <a:solidFill>
                  <a:srgbClr val="0C419A"/>
                </a:solidFill>
                <a:latin typeface="Arial" charset="0"/>
                <a:cs typeface="Arial" charset="0"/>
              </a:defRPr>
            </a:lvl8pPr>
            <a:lvl9pPr marL="3886200" indent="-228600" defTabSz="1042988" eaLnBrk="0" fontAlgn="base" hangingPunct="0">
              <a:spcBef>
                <a:spcPct val="0"/>
              </a:spcBef>
              <a:spcAft>
                <a:spcPct val="0"/>
              </a:spcAft>
              <a:defRPr sz="1400">
                <a:solidFill>
                  <a:srgbClr val="0C419A"/>
                </a:solidFill>
                <a:latin typeface="Arial" charset="0"/>
                <a:cs typeface="Arial" charset="0"/>
              </a:defRPr>
            </a:lvl9pPr>
          </a:lstStyle>
          <a:p>
            <a:pPr algn="ctr">
              <a:defRPr/>
            </a:pPr>
            <a:r>
              <a:rPr lang="fr-FR" altLang="en-US" b="1" kern="0" dirty="0">
                <a:solidFill>
                  <a:srgbClr val="1F497D">
                    <a:lumMod val="50000"/>
                  </a:srgbClr>
                </a:solidFill>
              </a:rPr>
              <a:t>Chiffres clés</a:t>
            </a:r>
            <a:endParaRPr lang="en-US" altLang="en-US" b="1" kern="0" dirty="0">
              <a:solidFill>
                <a:srgbClr val="1F497D">
                  <a:lumMod val="50000"/>
                </a:srgbClr>
              </a:solidFill>
            </a:endParaRP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9840" y="3135321"/>
            <a:ext cx="195535" cy="194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59"/>
          <p:cNvGrpSpPr>
            <a:grpSpLocks/>
          </p:cNvGrpSpPr>
          <p:nvPr/>
        </p:nvGrpSpPr>
        <p:grpSpPr bwMode="auto">
          <a:xfrm>
            <a:off x="5879840" y="3722392"/>
            <a:ext cx="216024" cy="144016"/>
            <a:chOff x="1760513" y="4284464"/>
            <a:chExt cx="225426" cy="139700"/>
          </a:xfrm>
        </p:grpSpPr>
        <p:sp>
          <p:nvSpPr>
            <p:cNvPr id="21" name="Freeform 305"/>
            <p:cNvSpPr>
              <a:spLocks/>
            </p:cNvSpPr>
            <p:nvPr/>
          </p:nvSpPr>
          <p:spPr bwMode="auto">
            <a:xfrm>
              <a:off x="1760513" y="4284464"/>
              <a:ext cx="225425" cy="112712"/>
            </a:xfrm>
            <a:custGeom>
              <a:avLst/>
              <a:gdLst>
                <a:gd name="T0" fmla="*/ 0 w 142"/>
                <a:gd name="T1" fmla="*/ 0 h 71"/>
                <a:gd name="T2" fmla="*/ 2147483647 w 142"/>
                <a:gd name="T3" fmla="*/ 2147483647 h 71"/>
                <a:gd name="T4" fmla="*/ 2147483647 w 142"/>
                <a:gd name="T5" fmla="*/ 2147483647 h 71"/>
                <a:gd name="T6" fmla="*/ 2147483647 w 142"/>
                <a:gd name="T7" fmla="*/ 2147483647 h 71"/>
                <a:gd name="T8" fmla="*/ 2147483647 w 142"/>
                <a:gd name="T9" fmla="*/ 0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71">
                  <a:moveTo>
                    <a:pt x="0" y="0"/>
                  </a:moveTo>
                  <a:lnTo>
                    <a:pt x="36" y="36"/>
                  </a:lnTo>
                  <a:lnTo>
                    <a:pt x="71" y="71"/>
                  </a:lnTo>
                  <a:lnTo>
                    <a:pt x="107" y="36"/>
                  </a:lnTo>
                  <a:lnTo>
                    <a:pt x="142" y="0"/>
                  </a:lnTo>
                </a:path>
              </a:pathLst>
            </a:custGeom>
            <a:noFill/>
            <a:ln w="190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endParaRPr>
            </a:p>
          </p:txBody>
        </p:sp>
        <p:sp>
          <p:nvSpPr>
            <p:cNvPr id="22" name="Line 306"/>
            <p:cNvSpPr>
              <a:spLocks noChangeShapeType="1"/>
            </p:cNvSpPr>
            <p:nvPr/>
          </p:nvSpPr>
          <p:spPr bwMode="auto">
            <a:xfrm flipV="1">
              <a:off x="1760513" y="4341614"/>
              <a:ext cx="57150" cy="825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3" name="Line 307"/>
            <p:cNvSpPr>
              <a:spLocks noChangeShapeType="1"/>
            </p:cNvSpPr>
            <p:nvPr/>
          </p:nvSpPr>
          <p:spPr bwMode="auto">
            <a:xfrm>
              <a:off x="1930376" y="4341614"/>
              <a:ext cx="55563" cy="825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4" name="Freeform 308"/>
            <p:cNvSpPr>
              <a:spLocks/>
            </p:cNvSpPr>
            <p:nvPr/>
          </p:nvSpPr>
          <p:spPr bwMode="auto">
            <a:xfrm>
              <a:off x="1760513" y="4284464"/>
              <a:ext cx="225425" cy="139700"/>
            </a:xfrm>
            <a:custGeom>
              <a:avLst/>
              <a:gdLst>
                <a:gd name="T0" fmla="*/ 2147483647 w 142"/>
                <a:gd name="T1" fmla="*/ 2147483647 h 88"/>
                <a:gd name="T2" fmla="*/ 0 w 142"/>
                <a:gd name="T3" fmla="*/ 2147483647 h 88"/>
                <a:gd name="T4" fmla="*/ 0 w 142"/>
                <a:gd name="T5" fmla="*/ 0 h 88"/>
                <a:gd name="T6" fmla="*/ 2147483647 w 142"/>
                <a:gd name="T7" fmla="*/ 0 h 88"/>
                <a:gd name="T8" fmla="*/ 2147483647 w 142"/>
                <a:gd name="T9" fmla="*/ 2147483647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88">
                  <a:moveTo>
                    <a:pt x="120" y="88"/>
                  </a:moveTo>
                  <a:lnTo>
                    <a:pt x="0" y="88"/>
                  </a:lnTo>
                  <a:lnTo>
                    <a:pt x="0" y="0"/>
                  </a:lnTo>
                  <a:lnTo>
                    <a:pt x="142" y="0"/>
                  </a:lnTo>
                  <a:lnTo>
                    <a:pt x="142" y="88"/>
                  </a:lnTo>
                </a:path>
              </a:pathLst>
            </a:custGeom>
            <a:noFill/>
            <a:ln w="190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endParaRPr>
            </a:p>
          </p:txBody>
        </p:sp>
      </p:grpSp>
      <p:pic>
        <p:nvPicPr>
          <p:cNvPr id="25" name="Picture 3"/>
          <p:cNvPicPr>
            <a:picLocks noChangeAspect="1"/>
          </p:cNvPicPr>
          <p:nvPr/>
        </p:nvPicPr>
        <p:blipFill>
          <a:blip r:embed="rId4" cstate="print">
            <a:extLst>
              <a:ext uri="{BEBA8EAE-BF5A-486C-A8C5-ECC9F3942E4B}">
                <a14:imgProps xmlns:a14="http://schemas.microsoft.com/office/drawing/2010/main">
                  <a14:imgLayer r:embed="rId5">
                    <a14:imgEffect>
                      <a14:backgroundRemoval t="9744" b="89776" l="0" r="100000">
                        <a14:foregroundMark x1="24920" y1="35304" x2="24920" y2="35304"/>
                        <a14:foregroundMark x1="31310" y1="45048" x2="31310" y2="45048"/>
                      </a14:backgroundRemoval>
                    </a14:imgEffect>
                  </a14:imgLayer>
                </a14:imgProps>
              </a:ext>
              <a:ext uri="{28A0092B-C50C-407E-A947-70E740481C1C}">
                <a14:useLocalDpi xmlns:a14="http://schemas.microsoft.com/office/drawing/2010/main" val="0"/>
              </a:ext>
            </a:extLst>
          </a:blip>
          <a:stretch>
            <a:fillRect/>
          </a:stretch>
        </p:blipFill>
        <p:spPr>
          <a:xfrm>
            <a:off x="5852877" y="4227033"/>
            <a:ext cx="302598" cy="302598"/>
          </a:xfrm>
          <a:prstGeom prst="rect">
            <a:avLst/>
          </a:prstGeom>
        </p:spPr>
      </p:pic>
      <p:sp>
        <p:nvSpPr>
          <p:cNvPr id="26" name="TextBox 2"/>
          <p:cNvSpPr txBox="1"/>
          <p:nvPr/>
        </p:nvSpPr>
        <p:spPr>
          <a:xfrm>
            <a:off x="5842484" y="1637890"/>
            <a:ext cx="2844316" cy="892552"/>
          </a:xfrm>
          <a:prstGeom prst="rect">
            <a:avLst/>
          </a:prstGeom>
          <a:noFill/>
          <a:ln>
            <a:noFill/>
            <a:prstDash val="dash"/>
          </a:ln>
        </p:spPr>
        <p:txBody>
          <a:bodyPr wrap="square" lIns="0" rIns="0" rtlCol="0" anchor="ctr" anchorCtr="0">
            <a:spAutoFit/>
          </a:bodyPr>
          <a:lstStyle/>
          <a:p>
            <a:pPr>
              <a:spcBef>
                <a:spcPts val="600"/>
              </a:spcBef>
            </a:pPr>
            <a:r>
              <a:rPr lang="fr-FR" sz="1400" b="1" dirty="0">
                <a:solidFill>
                  <a:srgbClr val="1F497D">
                    <a:lumMod val="50000"/>
                  </a:srgbClr>
                </a:solidFill>
              </a:rPr>
              <a:t>83 758        appels</a:t>
            </a:r>
          </a:p>
          <a:p>
            <a:pPr>
              <a:spcBef>
                <a:spcPts val="600"/>
              </a:spcBef>
            </a:pPr>
            <a:r>
              <a:rPr lang="fr-FR" sz="1400" b="1" dirty="0">
                <a:solidFill>
                  <a:srgbClr val="1F497D">
                    <a:lumMod val="50000"/>
                  </a:srgbClr>
                </a:solidFill>
              </a:rPr>
              <a:t>22 881        mails</a:t>
            </a:r>
          </a:p>
          <a:p>
            <a:pPr>
              <a:spcBef>
                <a:spcPts val="600"/>
              </a:spcBef>
            </a:pPr>
            <a:r>
              <a:rPr lang="fr-FR" sz="1400" b="1" dirty="0">
                <a:solidFill>
                  <a:srgbClr val="1F497D">
                    <a:lumMod val="50000"/>
                  </a:srgbClr>
                </a:solidFill>
              </a:rPr>
              <a:t>   2010        conversations tchat</a:t>
            </a:r>
          </a:p>
        </p:txBody>
      </p:sp>
    </p:spTree>
    <p:extLst>
      <p:ext uri="{BB962C8B-B14F-4D97-AF65-F5344CB8AC3E}">
        <p14:creationId xmlns:p14="http://schemas.microsoft.com/office/powerpoint/2010/main" val="2520507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a:solidFill>
                  <a:schemeClr val="bg1">
                    <a:lumMod val="65000"/>
                  </a:schemeClr>
                </a:solidFill>
              </a:rPr>
              <a:t>Contexte de la réunion</a:t>
            </a:r>
          </a:p>
          <a:p>
            <a:pPr marL="514350" indent="-514350">
              <a:buFont typeface="+mj-lt"/>
              <a:buAutoNum type="arabicPeriod"/>
            </a:pPr>
            <a:r>
              <a:rPr lang="fr-FR" sz="2400" dirty="0">
                <a:solidFill>
                  <a:schemeClr val="bg1">
                    <a:lumMod val="65000"/>
                  </a:schemeClr>
                </a:solidFill>
              </a:rPr>
              <a:t>Point de situation sur les évolutions de l’AMO</a:t>
            </a:r>
          </a:p>
          <a:p>
            <a:pPr marL="514350" indent="-514350">
              <a:buFont typeface="+mj-lt"/>
              <a:buAutoNum type="arabicPeriod"/>
            </a:pPr>
            <a:r>
              <a:rPr lang="fr-FR" sz="2400" dirty="0"/>
              <a:t>Point de situation sur les évolutions de l’AMC</a:t>
            </a:r>
          </a:p>
          <a:p>
            <a:pPr marL="514350" indent="-514350">
              <a:buFont typeface="+mj-lt"/>
              <a:buAutoNum type="arabicPeriod"/>
            </a:pPr>
            <a:r>
              <a:rPr lang="fr-FR" sz="2400" dirty="0" smtClean="0">
                <a:solidFill>
                  <a:schemeClr val="bg1">
                    <a:lumMod val="65000"/>
                  </a:schemeClr>
                </a:solidFill>
              </a:rPr>
              <a:t>Point </a:t>
            </a:r>
            <a:r>
              <a:rPr lang="fr-FR" sz="2400" dirty="0">
                <a:solidFill>
                  <a:schemeClr val="bg1">
                    <a:lumMod val="65000"/>
                  </a:schemeClr>
                </a:solidFill>
              </a:rPr>
              <a:t>de situation pour les éditeurs de logiciel</a:t>
            </a:r>
          </a:p>
          <a:p>
            <a:pPr marL="514350" indent="-514350">
              <a:buFont typeface="+mj-lt"/>
              <a:buAutoNum type="arabicPeriod"/>
            </a:pPr>
            <a:r>
              <a:rPr lang="fr-FR" sz="2400" dirty="0">
                <a:solidFill>
                  <a:schemeClr val="bg1">
                    <a:lumMod val="65000"/>
                  </a:schemeClr>
                </a:solidFill>
              </a:rPr>
              <a:t>Tour de table</a:t>
            </a:r>
          </a:p>
          <a:p>
            <a:pPr marL="514350" indent="-514350">
              <a:buFont typeface="+mj-lt"/>
              <a:buAutoNum type="arabicPeriod"/>
            </a:pPr>
            <a:r>
              <a:rPr lang="fr-FR" sz="2400" dirty="0" smtClean="0">
                <a:solidFill>
                  <a:schemeClr val="bg1">
                    <a:lumMod val="65000"/>
                  </a:schemeClr>
                </a:solidFill>
              </a:rPr>
              <a:t>Prochaines </a:t>
            </a:r>
            <a:r>
              <a:rPr lang="fr-FR" sz="2400" dirty="0">
                <a:solidFill>
                  <a:schemeClr val="bg1">
                    <a:lumMod val="65000"/>
                  </a:schemeClr>
                </a:solidFill>
              </a:rPr>
              <a:t>étapes</a:t>
            </a:r>
          </a:p>
          <a:p>
            <a:pPr marL="514350" indent="-514350">
              <a:buFont typeface="+mj-lt"/>
              <a:buAutoNum type="arabicPeriod"/>
            </a:pPr>
            <a:endParaRPr lang="fr-FR" sz="2400" dirty="0">
              <a:solidFill>
                <a:schemeClr val="bg1">
                  <a:lumMod val="65000"/>
                </a:schemeClr>
              </a:solidFill>
            </a:endParaRPr>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12</a:t>
            </a:fld>
            <a:endParaRPr lang="fr-FR" dirty="0">
              <a:solidFill>
                <a:srgbClr val="9BBB59">
                  <a:lumMod val="75000"/>
                </a:srgbClr>
              </a:solidFill>
            </a:endParaRPr>
          </a:p>
        </p:txBody>
      </p:sp>
    </p:spTree>
    <p:extLst>
      <p:ext uri="{BB962C8B-B14F-4D97-AF65-F5344CB8AC3E}">
        <p14:creationId xmlns:p14="http://schemas.microsoft.com/office/powerpoint/2010/main" val="3813042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a:t>Point de situation sur </a:t>
            </a:r>
            <a:r>
              <a:rPr lang="fr-FR" sz="3200" dirty="0" smtClean="0"/>
              <a:t>les évolutions </a:t>
            </a:r>
            <a:r>
              <a:rPr lang="fr-FR" sz="3200" dirty="0"/>
              <a:t>de </a:t>
            </a:r>
            <a:r>
              <a:rPr lang="fr-FR" sz="3200" dirty="0" smtClean="0"/>
              <a:t>l’AMC</a:t>
            </a:r>
            <a:endParaRPr lang="fr-FR" sz="3200" dirty="0"/>
          </a:p>
        </p:txBody>
      </p:sp>
      <p:sp>
        <p:nvSpPr>
          <p:cNvPr id="3" name="Espace réservé du contenu 2"/>
          <p:cNvSpPr>
            <a:spLocks noGrp="1"/>
          </p:cNvSpPr>
          <p:nvPr>
            <p:ph idx="1"/>
          </p:nvPr>
        </p:nvSpPr>
        <p:spPr>
          <a:xfrm>
            <a:off x="467544" y="1412776"/>
            <a:ext cx="8229600" cy="4525963"/>
          </a:xfrm>
        </p:spPr>
        <p:txBody>
          <a:bodyPr>
            <a:normAutofit lnSpcReduction="10000"/>
          </a:bodyPr>
          <a:lstStyle/>
          <a:p>
            <a:pPr>
              <a:lnSpc>
                <a:spcPct val="200000"/>
              </a:lnSpc>
            </a:pPr>
            <a:r>
              <a:rPr lang="fr-FR" sz="1800" dirty="0"/>
              <a:t>Attestations harmonisées</a:t>
            </a:r>
          </a:p>
          <a:p>
            <a:pPr>
              <a:spcBef>
                <a:spcPts val="1200"/>
              </a:spcBef>
            </a:pPr>
            <a:r>
              <a:rPr lang="fr-FR" sz="1800" dirty="0"/>
              <a:t>Services en ligne IDB-CLC (droits des assurés et garantie de paiement) et suivi des factures</a:t>
            </a:r>
          </a:p>
          <a:p>
            <a:pPr>
              <a:spcBef>
                <a:spcPts val="1200"/>
              </a:spcBef>
            </a:pPr>
            <a:r>
              <a:rPr lang="fr-FR" sz="1800" dirty="0"/>
              <a:t>Portail de contractualisation et assistance téléphonique ouverts depuis Janvier 2017</a:t>
            </a:r>
          </a:p>
          <a:p>
            <a:pPr lvl="1">
              <a:lnSpc>
                <a:spcPct val="110000"/>
              </a:lnSpc>
            </a:pPr>
            <a:r>
              <a:rPr lang="fr-FR" sz="1400" dirty="0"/>
              <a:t>Professionnels de santé en ville hors pharmaciens et labos</a:t>
            </a:r>
          </a:p>
          <a:p>
            <a:pPr>
              <a:spcBef>
                <a:spcPts val="1200"/>
              </a:spcBef>
            </a:pPr>
            <a:r>
              <a:rPr lang="fr-FR" sz="1800" dirty="0"/>
              <a:t>Contrat de tiers payant commun à tous les AMC et leurs opérateurs :</a:t>
            </a:r>
          </a:p>
          <a:p>
            <a:pPr lvl="1">
              <a:lnSpc>
                <a:spcPct val="110000"/>
              </a:lnSpc>
            </a:pPr>
            <a:r>
              <a:rPr lang="fr-FR" sz="1400" dirty="0"/>
              <a:t>Engagements des AMC</a:t>
            </a:r>
          </a:p>
          <a:p>
            <a:pPr lvl="1">
              <a:lnSpc>
                <a:spcPct val="110000"/>
              </a:lnSpc>
            </a:pPr>
            <a:r>
              <a:rPr lang="fr-FR" sz="1400" dirty="0"/>
              <a:t>Modalités garantie paiement</a:t>
            </a:r>
          </a:p>
          <a:p>
            <a:pPr lvl="1">
              <a:lnSpc>
                <a:spcPct val="110000"/>
              </a:lnSpc>
            </a:pPr>
            <a:r>
              <a:rPr lang="fr-FR" sz="1400" dirty="0"/>
              <a:t>Délais de règlement (7j ouvrés)</a:t>
            </a:r>
          </a:p>
          <a:p>
            <a:pPr>
              <a:spcBef>
                <a:spcPts val="1200"/>
              </a:spcBef>
            </a:pPr>
            <a:r>
              <a:rPr lang="fr-FR" sz="1800" dirty="0"/>
              <a:t>Cahiers des charges et agrément pour les éditeurs PS via les circuits habituels</a:t>
            </a:r>
          </a:p>
          <a:p>
            <a:pPr lvl="1">
              <a:spcBef>
                <a:spcPts val="0"/>
              </a:spcBef>
            </a:pPr>
            <a:r>
              <a:rPr lang="fr-FR" sz="1400" dirty="0"/>
              <a:t> GIE </a:t>
            </a:r>
            <a:r>
              <a:rPr lang="fr-FR" sz="1400" dirty="0" err="1"/>
              <a:t>Sesam</a:t>
            </a:r>
            <a:r>
              <a:rPr lang="fr-FR" sz="1400" dirty="0"/>
              <a:t>-Vitale + agrément via le CNDA</a:t>
            </a:r>
          </a:p>
          <a:p>
            <a:pPr>
              <a:spcBef>
                <a:spcPts val="1200"/>
              </a:spcBef>
            </a:pPr>
            <a:r>
              <a:rPr lang="fr-FR" sz="1800" dirty="0"/>
              <a:t>Laboratoire de vérification de conformité des AMC et des opérateurs</a:t>
            </a:r>
          </a:p>
          <a:p>
            <a:pPr>
              <a:lnSpc>
                <a:spcPct val="200000"/>
              </a:lnSpc>
            </a:pPr>
            <a:endParaRPr lang="fr-FR" sz="18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13</a:t>
            </a:fld>
            <a:endParaRPr lang="fr-FR" dirty="0">
              <a:solidFill>
                <a:srgbClr val="9BBB59">
                  <a:lumMod val="75000"/>
                </a:srgbClr>
              </a:solidFill>
            </a:endParaRPr>
          </a:p>
        </p:txBody>
      </p:sp>
    </p:spTree>
    <p:extLst>
      <p:ext uri="{BB962C8B-B14F-4D97-AF65-F5344CB8AC3E}">
        <p14:creationId xmlns:p14="http://schemas.microsoft.com/office/powerpoint/2010/main" val="39600209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a:solidFill>
                  <a:schemeClr val="bg1">
                    <a:lumMod val="65000"/>
                  </a:schemeClr>
                </a:solidFill>
              </a:rPr>
              <a:t>Contexte de la réunion</a:t>
            </a:r>
          </a:p>
          <a:p>
            <a:pPr marL="514350" indent="-514350">
              <a:buFont typeface="+mj-lt"/>
              <a:buAutoNum type="arabicPeriod"/>
            </a:pPr>
            <a:r>
              <a:rPr lang="fr-FR" sz="2400" dirty="0">
                <a:solidFill>
                  <a:schemeClr val="bg1">
                    <a:lumMod val="65000"/>
                  </a:schemeClr>
                </a:solidFill>
              </a:rPr>
              <a:t>Point de situation sur les évolutions de l’AMO</a:t>
            </a:r>
          </a:p>
          <a:p>
            <a:pPr marL="514350" indent="-514350">
              <a:buFont typeface="+mj-lt"/>
              <a:buAutoNum type="arabicPeriod"/>
            </a:pPr>
            <a:r>
              <a:rPr lang="fr-FR" sz="2400" dirty="0">
                <a:solidFill>
                  <a:schemeClr val="bg1">
                    <a:lumMod val="65000"/>
                  </a:schemeClr>
                </a:solidFill>
              </a:rPr>
              <a:t>Point de situation sur les évolutions de l’AMC</a:t>
            </a:r>
          </a:p>
          <a:p>
            <a:pPr marL="514350" indent="-514350">
              <a:buFont typeface="+mj-lt"/>
              <a:buAutoNum type="arabicPeriod"/>
            </a:pPr>
            <a:r>
              <a:rPr lang="fr-FR" sz="2400" dirty="0" smtClean="0"/>
              <a:t>Point de situation pour les éditeurs de logiciel</a:t>
            </a:r>
          </a:p>
          <a:p>
            <a:pPr marL="514350" indent="-514350">
              <a:buFont typeface="+mj-lt"/>
              <a:buAutoNum type="arabicPeriod"/>
            </a:pPr>
            <a:r>
              <a:rPr lang="fr-FR" sz="2400" dirty="0">
                <a:solidFill>
                  <a:schemeClr val="bg1">
                    <a:lumMod val="65000"/>
                  </a:schemeClr>
                </a:solidFill>
              </a:rPr>
              <a:t>Tour de table</a:t>
            </a:r>
          </a:p>
          <a:p>
            <a:pPr marL="514350" indent="-514350">
              <a:buFont typeface="+mj-lt"/>
              <a:buAutoNum type="arabicPeriod"/>
            </a:pPr>
            <a:r>
              <a:rPr lang="fr-FR" sz="2400" dirty="0" smtClean="0">
                <a:solidFill>
                  <a:schemeClr val="bg1">
                    <a:lumMod val="65000"/>
                  </a:schemeClr>
                </a:solidFill>
              </a:rPr>
              <a:t>Prochaines </a:t>
            </a:r>
            <a:r>
              <a:rPr lang="fr-FR" sz="2400" dirty="0">
                <a:solidFill>
                  <a:schemeClr val="bg1">
                    <a:lumMod val="65000"/>
                  </a:schemeClr>
                </a:solidFill>
              </a:rPr>
              <a:t>étapes</a:t>
            </a:r>
          </a:p>
          <a:p>
            <a:pPr marL="514350" indent="-514350">
              <a:buFont typeface="+mj-lt"/>
              <a:buAutoNum type="arabicPeriod"/>
            </a:pPr>
            <a:endParaRPr lang="fr-FR" sz="2400" dirty="0">
              <a:solidFill>
                <a:schemeClr val="bg1">
                  <a:lumMod val="65000"/>
                </a:schemeClr>
              </a:solidFill>
            </a:endParaRPr>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14</a:t>
            </a:fld>
            <a:endParaRPr lang="fr-FR" dirty="0">
              <a:solidFill>
                <a:srgbClr val="9BBB59">
                  <a:lumMod val="75000"/>
                </a:srgbClr>
              </a:solidFill>
            </a:endParaRPr>
          </a:p>
        </p:txBody>
      </p:sp>
    </p:spTree>
    <p:extLst>
      <p:ext uri="{BB962C8B-B14F-4D97-AF65-F5344CB8AC3E}">
        <p14:creationId xmlns:p14="http://schemas.microsoft.com/office/powerpoint/2010/main" val="2951302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a:t>Point de situation </a:t>
            </a:r>
            <a:r>
              <a:rPr lang="fr-FR" sz="3200" dirty="0" smtClean="0"/>
              <a:t>pour les éditeurs de logiciel</a:t>
            </a:r>
            <a:endParaRPr lang="fr-FR" sz="3200" dirty="0"/>
          </a:p>
        </p:txBody>
      </p:sp>
      <p:sp>
        <p:nvSpPr>
          <p:cNvPr id="3" name="Espace réservé du contenu 2"/>
          <p:cNvSpPr>
            <a:spLocks noGrp="1"/>
          </p:cNvSpPr>
          <p:nvPr>
            <p:ph idx="1"/>
          </p:nvPr>
        </p:nvSpPr>
        <p:spPr/>
        <p:txBody>
          <a:bodyPr>
            <a:normAutofit/>
          </a:bodyPr>
          <a:lstStyle/>
          <a:p>
            <a:pPr>
              <a:lnSpc>
                <a:spcPct val="200000"/>
              </a:lnSpc>
            </a:pPr>
            <a:r>
              <a:rPr lang="fr-FR" sz="1800" dirty="0" smtClean="0"/>
              <a:t>Prise en compte des avenants AMO et AMC par les éditeurs</a:t>
            </a:r>
          </a:p>
          <a:p>
            <a:pPr>
              <a:lnSpc>
                <a:spcPct val="200000"/>
              </a:lnSpc>
            </a:pPr>
            <a:r>
              <a:rPr lang="fr-FR" sz="1800" dirty="0" smtClean="0"/>
              <a:t>Perspectives de déploiement des versions à venir</a:t>
            </a:r>
            <a:endParaRPr lang="fr-FR" sz="18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15</a:t>
            </a:fld>
            <a:endParaRPr lang="fr-FR" dirty="0">
              <a:solidFill>
                <a:srgbClr val="9BBB59">
                  <a:lumMod val="75000"/>
                </a:srgbClr>
              </a:solidFill>
            </a:endParaRPr>
          </a:p>
        </p:txBody>
      </p:sp>
    </p:spTree>
    <p:extLst>
      <p:ext uri="{BB962C8B-B14F-4D97-AF65-F5344CB8AC3E}">
        <p14:creationId xmlns:p14="http://schemas.microsoft.com/office/powerpoint/2010/main" val="3554005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a:solidFill>
                  <a:schemeClr val="bg1">
                    <a:lumMod val="65000"/>
                  </a:schemeClr>
                </a:solidFill>
              </a:rPr>
              <a:t>Contexte de la réunion</a:t>
            </a:r>
          </a:p>
          <a:p>
            <a:pPr marL="514350" indent="-514350">
              <a:buFont typeface="+mj-lt"/>
              <a:buAutoNum type="arabicPeriod"/>
            </a:pPr>
            <a:r>
              <a:rPr lang="fr-FR" sz="2400" dirty="0">
                <a:solidFill>
                  <a:schemeClr val="bg1">
                    <a:lumMod val="65000"/>
                  </a:schemeClr>
                </a:solidFill>
              </a:rPr>
              <a:t>Point de situation sur les évolutions de l’AMO</a:t>
            </a:r>
          </a:p>
          <a:p>
            <a:pPr marL="514350" indent="-514350">
              <a:buFont typeface="+mj-lt"/>
              <a:buAutoNum type="arabicPeriod"/>
            </a:pPr>
            <a:r>
              <a:rPr lang="fr-FR" sz="2400" dirty="0">
                <a:solidFill>
                  <a:schemeClr val="bg1">
                    <a:lumMod val="65000"/>
                  </a:schemeClr>
                </a:solidFill>
              </a:rPr>
              <a:t>Point de situation sur les évolutions de l’AMC</a:t>
            </a:r>
          </a:p>
          <a:p>
            <a:pPr marL="514350" indent="-514350">
              <a:buFont typeface="+mj-lt"/>
              <a:buAutoNum type="arabicPeriod"/>
            </a:pPr>
            <a:r>
              <a:rPr lang="fr-FR" sz="2400" dirty="0" smtClean="0">
                <a:solidFill>
                  <a:schemeClr val="bg1">
                    <a:lumMod val="65000"/>
                  </a:schemeClr>
                </a:solidFill>
              </a:rPr>
              <a:t>Point </a:t>
            </a:r>
            <a:r>
              <a:rPr lang="fr-FR" sz="2400" dirty="0">
                <a:solidFill>
                  <a:schemeClr val="bg1">
                    <a:lumMod val="65000"/>
                  </a:schemeClr>
                </a:solidFill>
              </a:rPr>
              <a:t>de situation pour les éditeurs de logiciel</a:t>
            </a:r>
          </a:p>
          <a:p>
            <a:pPr marL="514350" indent="-514350">
              <a:buFont typeface="+mj-lt"/>
              <a:buAutoNum type="arabicPeriod"/>
            </a:pPr>
            <a:r>
              <a:rPr lang="fr-FR" sz="2400" dirty="0"/>
              <a:t>Tour de table</a:t>
            </a:r>
          </a:p>
          <a:p>
            <a:pPr marL="514350" indent="-514350">
              <a:buFont typeface="+mj-lt"/>
              <a:buAutoNum type="arabicPeriod"/>
            </a:pPr>
            <a:r>
              <a:rPr lang="fr-FR" sz="2400" dirty="0" smtClean="0">
                <a:solidFill>
                  <a:schemeClr val="bg1">
                    <a:lumMod val="65000"/>
                  </a:schemeClr>
                </a:solidFill>
              </a:rPr>
              <a:t>Prochaines </a:t>
            </a:r>
            <a:r>
              <a:rPr lang="fr-FR" sz="2400" dirty="0">
                <a:solidFill>
                  <a:schemeClr val="bg1">
                    <a:lumMod val="65000"/>
                  </a:schemeClr>
                </a:solidFill>
              </a:rPr>
              <a:t>étapes</a:t>
            </a:r>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16</a:t>
            </a:fld>
            <a:endParaRPr lang="fr-FR" dirty="0">
              <a:solidFill>
                <a:srgbClr val="9BBB59">
                  <a:lumMod val="75000"/>
                </a:srgbClr>
              </a:solidFill>
            </a:endParaRPr>
          </a:p>
        </p:txBody>
      </p:sp>
    </p:spTree>
    <p:extLst>
      <p:ext uri="{BB962C8B-B14F-4D97-AF65-F5344CB8AC3E}">
        <p14:creationId xmlns:p14="http://schemas.microsoft.com/office/powerpoint/2010/main" val="11811212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Tour de table</a:t>
            </a:r>
            <a:endParaRPr lang="fr-FR" sz="32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17</a:t>
            </a:fld>
            <a:endParaRPr lang="fr-FR" dirty="0">
              <a:solidFill>
                <a:srgbClr val="9BBB59">
                  <a:lumMod val="75000"/>
                </a:srgbClr>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1914547"/>
            <a:ext cx="4392488" cy="3486102"/>
          </a:xfrm>
          <a:prstGeom prst="rect">
            <a:avLst/>
          </a:prstGeom>
        </p:spPr>
      </p:pic>
    </p:spTree>
    <p:extLst>
      <p:ext uri="{BB962C8B-B14F-4D97-AF65-F5344CB8AC3E}">
        <p14:creationId xmlns:p14="http://schemas.microsoft.com/office/powerpoint/2010/main" val="3689651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Ordre du jour</a:t>
            </a:r>
            <a:endParaRPr lang="fr-FR" sz="3200" dirty="0"/>
          </a:p>
        </p:txBody>
      </p:sp>
      <p:sp>
        <p:nvSpPr>
          <p:cNvPr id="3" name="Espace réservé du contenu 2"/>
          <p:cNvSpPr>
            <a:spLocks noGrp="1"/>
          </p:cNvSpPr>
          <p:nvPr>
            <p:ph idx="1"/>
          </p:nvPr>
        </p:nvSpPr>
        <p:spPr/>
        <p:txBody>
          <a:bodyPr>
            <a:noAutofit/>
          </a:bodyPr>
          <a:lstStyle/>
          <a:p>
            <a:pPr marL="514350" indent="-514350">
              <a:buFont typeface="+mj-lt"/>
              <a:buAutoNum type="arabicPeriod"/>
            </a:pPr>
            <a:r>
              <a:rPr lang="fr-FR" sz="2400" dirty="0">
                <a:solidFill>
                  <a:schemeClr val="bg1">
                    <a:lumMod val="65000"/>
                  </a:schemeClr>
                </a:solidFill>
              </a:rPr>
              <a:t>Contexte de la réunion</a:t>
            </a:r>
          </a:p>
          <a:p>
            <a:pPr marL="514350" indent="-514350">
              <a:buFont typeface="+mj-lt"/>
              <a:buAutoNum type="arabicPeriod"/>
            </a:pPr>
            <a:r>
              <a:rPr lang="fr-FR" sz="2400" dirty="0">
                <a:solidFill>
                  <a:schemeClr val="bg1">
                    <a:lumMod val="65000"/>
                  </a:schemeClr>
                </a:solidFill>
              </a:rPr>
              <a:t>Point de situation sur les évolutions de l’AMO</a:t>
            </a:r>
          </a:p>
          <a:p>
            <a:pPr marL="514350" indent="-514350">
              <a:buFont typeface="+mj-lt"/>
              <a:buAutoNum type="arabicPeriod"/>
            </a:pPr>
            <a:r>
              <a:rPr lang="fr-FR" sz="2400" dirty="0">
                <a:solidFill>
                  <a:schemeClr val="bg1">
                    <a:lumMod val="65000"/>
                  </a:schemeClr>
                </a:solidFill>
              </a:rPr>
              <a:t>Point de situation sur les évolutions de l’AMC</a:t>
            </a:r>
          </a:p>
          <a:p>
            <a:pPr marL="514350" indent="-514350">
              <a:buFont typeface="+mj-lt"/>
              <a:buAutoNum type="arabicPeriod"/>
            </a:pPr>
            <a:r>
              <a:rPr lang="fr-FR" sz="2400" dirty="0" smtClean="0">
                <a:solidFill>
                  <a:schemeClr val="bg1">
                    <a:lumMod val="65000"/>
                  </a:schemeClr>
                </a:solidFill>
              </a:rPr>
              <a:t>Point </a:t>
            </a:r>
            <a:r>
              <a:rPr lang="fr-FR" sz="2400" dirty="0">
                <a:solidFill>
                  <a:schemeClr val="bg1">
                    <a:lumMod val="65000"/>
                  </a:schemeClr>
                </a:solidFill>
              </a:rPr>
              <a:t>de situation pour les éditeurs de logiciel</a:t>
            </a:r>
          </a:p>
          <a:p>
            <a:pPr marL="514350" indent="-514350">
              <a:buFont typeface="+mj-lt"/>
              <a:buAutoNum type="arabicPeriod"/>
            </a:pPr>
            <a:r>
              <a:rPr lang="fr-FR" sz="2400" dirty="0" smtClean="0">
                <a:solidFill>
                  <a:schemeClr val="bg1">
                    <a:lumMod val="65000"/>
                  </a:schemeClr>
                </a:solidFill>
              </a:rPr>
              <a:t>Tour de table</a:t>
            </a:r>
            <a:endParaRPr lang="fr-FR" sz="2400" dirty="0">
              <a:solidFill>
                <a:schemeClr val="bg1">
                  <a:lumMod val="65000"/>
                </a:schemeClr>
              </a:solidFill>
            </a:endParaRPr>
          </a:p>
          <a:p>
            <a:pPr marL="514350" indent="-514350">
              <a:buFont typeface="+mj-lt"/>
              <a:buAutoNum type="arabicPeriod"/>
            </a:pPr>
            <a:r>
              <a:rPr lang="fr-FR" sz="2400" dirty="0" smtClean="0"/>
              <a:t>Prochaines étapes</a:t>
            </a:r>
            <a:endParaRPr lang="fr-FR" sz="24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18</a:t>
            </a:fld>
            <a:endParaRPr lang="fr-FR" dirty="0">
              <a:solidFill>
                <a:srgbClr val="9BBB59">
                  <a:lumMod val="75000"/>
                </a:srgbClr>
              </a:solidFill>
            </a:endParaRPr>
          </a:p>
        </p:txBody>
      </p:sp>
    </p:spTree>
    <p:extLst>
      <p:ext uri="{BB962C8B-B14F-4D97-AF65-F5344CB8AC3E}">
        <p14:creationId xmlns:p14="http://schemas.microsoft.com/office/powerpoint/2010/main" val="3824244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sz="3200" dirty="0" smtClean="0"/>
              <a:t>Prochaines étapes</a:t>
            </a:r>
            <a:endParaRPr lang="fr-FR" sz="3200" dirty="0"/>
          </a:p>
        </p:txBody>
      </p:sp>
      <p:sp>
        <p:nvSpPr>
          <p:cNvPr id="3" name="Espace réservé du contenu 2"/>
          <p:cNvSpPr>
            <a:spLocks noGrp="1"/>
          </p:cNvSpPr>
          <p:nvPr>
            <p:ph idx="1"/>
          </p:nvPr>
        </p:nvSpPr>
        <p:spPr/>
        <p:txBody>
          <a:bodyPr>
            <a:normAutofit/>
          </a:bodyPr>
          <a:lstStyle/>
          <a:p>
            <a:pPr>
              <a:lnSpc>
                <a:spcPct val="200000"/>
              </a:lnSpc>
            </a:pPr>
            <a:r>
              <a:rPr lang="fr-FR" sz="1800" dirty="0" smtClean="0"/>
              <a:t>Echanges de la mission IGAS avec les acteurs jusque fin février</a:t>
            </a:r>
          </a:p>
          <a:p>
            <a:pPr>
              <a:lnSpc>
                <a:spcPct val="200000"/>
              </a:lnSpc>
            </a:pPr>
            <a:r>
              <a:rPr lang="fr-FR" sz="1800" dirty="0" smtClean="0"/>
              <a:t>Prochaine réunion le mercredi </a:t>
            </a:r>
            <a:r>
              <a:rPr lang="fr-FR" sz="1800" smtClean="0"/>
              <a:t>21 mars 2018</a:t>
            </a:r>
            <a:endParaRPr lang="fr-FR" sz="1800" dirty="0" smtClean="0"/>
          </a:p>
          <a:p>
            <a:pPr>
              <a:lnSpc>
                <a:spcPct val="200000"/>
              </a:lnSpc>
            </a:pPr>
            <a:r>
              <a:rPr lang="fr-FR" sz="1800" dirty="0" smtClean="0"/>
              <a:t>Transmission du rapport au parlement le 31 mars 2018</a:t>
            </a:r>
          </a:p>
          <a:p>
            <a:pPr>
              <a:lnSpc>
                <a:spcPct val="200000"/>
              </a:lnSpc>
            </a:pPr>
            <a:endParaRPr lang="fr-FR" sz="1800" dirty="0"/>
          </a:p>
        </p:txBody>
      </p:sp>
      <p:sp>
        <p:nvSpPr>
          <p:cNvPr id="4" name="Espace réservé du numéro de diapositive 3"/>
          <p:cNvSpPr>
            <a:spLocks noGrp="1"/>
          </p:cNvSpPr>
          <p:nvPr>
            <p:ph type="sldNum" sz="quarter" idx="12"/>
          </p:nvPr>
        </p:nvSpPr>
        <p:spPr/>
        <p:txBody>
          <a:bodyPr/>
          <a:lstStyle/>
          <a:p>
            <a:fld id="{C2CF113F-7F39-403B-A20F-3149EE62B782}" type="slidenum">
              <a:rPr lang="fr-FR" smtClean="0">
                <a:solidFill>
                  <a:srgbClr val="9BBB59">
                    <a:lumMod val="75000"/>
                  </a:srgbClr>
                </a:solidFill>
              </a:rPr>
              <a:pPr/>
              <a:t>19</a:t>
            </a:fld>
            <a:endParaRPr lang="fr-FR" dirty="0">
              <a:solidFill>
                <a:srgbClr val="9BBB59">
                  <a:lumMod val="75000"/>
                </a:srgbClr>
              </a:solidFill>
            </a:endParaRPr>
          </a:p>
        </p:txBody>
      </p:sp>
    </p:spTree>
    <p:extLst>
      <p:ext uri="{BB962C8B-B14F-4D97-AF65-F5344CB8AC3E}">
        <p14:creationId xmlns:p14="http://schemas.microsoft.com/office/powerpoint/2010/main" val="856114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que_DSS-nov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Masque_DSS-nov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1520</Words>
  <Application>Microsoft Office PowerPoint</Application>
  <PresentationFormat>Affichage à l'écran (4:3)</PresentationFormat>
  <Paragraphs>241</Paragraphs>
  <Slides>19</Slides>
  <Notes>7</Notes>
  <HiddenSlides>0</HiddenSlides>
  <MMClips>0</MMClips>
  <ScaleCrop>false</ScaleCrop>
  <HeadingPairs>
    <vt:vector size="4" baseType="variant">
      <vt:variant>
        <vt:lpstr>Thème</vt:lpstr>
      </vt:variant>
      <vt:variant>
        <vt:i4>2</vt:i4>
      </vt:variant>
      <vt:variant>
        <vt:lpstr>Titres des diapositives</vt:lpstr>
      </vt:variant>
      <vt:variant>
        <vt:i4>19</vt:i4>
      </vt:variant>
    </vt:vector>
  </HeadingPairs>
  <TitlesOfParts>
    <vt:vector size="21" baseType="lpstr">
      <vt:lpstr>Masque_DSS-nov2017</vt:lpstr>
      <vt:lpstr>1_Masque_DSS-nov2017</vt:lpstr>
      <vt:lpstr>Tiers Payant – Réunion de concertation</vt:lpstr>
      <vt:lpstr>Ordre du jour</vt:lpstr>
      <vt:lpstr>Ordre du jour</vt:lpstr>
      <vt:lpstr>Contexte de la réunion</vt:lpstr>
      <vt:lpstr>Ordre du jour</vt:lpstr>
      <vt:lpstr>Point de situation sur les évolutions de l’AMO</vt:lpstr>
      <vt:lpstr>Suppression des rejets de facture</vt:lpstr>
      <vt:lpstr>Facilitation de la facturation par le déploiement de ADRi</vt:lpstr>
      <vt:lpstr>Délais de paiement en 7 jours et pénalités</vt:lpstr>
      <vt:lpstr>Suivi des avenants SESAM Vitale (05/01/2017)</vt:lpstr>
      <vt:lpstr>Accompagnement CESI</vt:lpstr>
      <vt:lpstr>Ordre du jour</vt:lpstr>
      <vt:lpstr>Point de situation sur les évolutions de l’AMC</vt:lpstr>
      <vt:lpstr>Ordre du jour</vt:lpstr>
      <vt:lpstr>Point de situation pour les éditeurs de logiciel</vt:lpstr>
      <vt:lpstr>Ordre du jour</vt:lpstr>
      <vt:lpstr>Tour de table</vt:lpstr>
      <vt:lpstr>Ordre du jour</vt:lpstr>
      <vt:lpstr>Prochaines étapes</vt:lpstr>
    </vt:vector>
  </TitlesOfParts>
  <Company>Ministères Chargés des Affaires Sociales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Tiers Payant – Réunion de concertation</dc:title>
  <dc:creator>GODINEAU, François (DSS)</dc:creator>
  <cp:lastModifiedBy>GODINEAU, François (DSS)</cp:lastModifiedBy>
  <cp:revision>2</cp:revision>
  <dcterms:created xsi:type="dcterms:W3CDTF">2018-03-08T16:23:29Z</dcterms:created>
  <dcterms:modified xsi:type="dcterms:W3CDTF">2018-03-08T16:30:27Z</dcterms:modified>
</cp:coreProperties>
</file>